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diagrams/data24.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notesSlides/notesSlide27.xml" ContentType="application/vnd.openxmlformats-officedocument.presentationml.notesSlide+xml"/>
  <Override PartName="/ppt/diagrams/quickStyle28.xml" ContentType="application/vnd.openxmlformats-officedocument.drawingml.diagramStyle+xml"/>
  <Override PartName="/ppt/diagrams/drawing29.xml" ContentType="application/vnd.ms-office.drawingml.diagramDrawing+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diagrams/quickStyle17.xml" ContentType="application/vnd.openxmlformats-officedocument.drawingml.diagramStyle+xml"/>
  <Override PartName="/ppt/diagrams/drawing18.xml" ContentType="application/vnd.ms-office.drawingml.diagramDrawing+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diagrams/layout17.xml" ContentType="application/vnd.openxmlformats-officedocument.drawingml.diagramLayout+xml"/>
  <Override PartName="/ppt/notesSlides/notesSlide52.xml" ContentType="application/vnd.openxmlformats-officedocument.presentationml.notesSlide+xml"/>
  <Override PartName="/ppt/diagrams/layout28.xml" ContentType="application/vnd.openxmlformats-officedocument.drawingml.diagramLayout+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drawing21.xml" ContentType="application/vnd.ms-office.drawingml.diagramDrawing+xml"/>
  <Override PartName="/ppt/diagrams/colors27.xml" ContentType="application/vnd.openxmlformats-officedocument.drawingml.diagramColors+xml"/>
  <Override PartName="/ppt/diagrams/data29.xml" ContentType="application/vnd.openxmlformats-officedocument.drawingml.diagramData+xml"/>
  <Override PartName="/ppt/diagrams/colors4.xml" ContentType="application/vnd.openxmlformats-officedocument.drawingml.diagramColors+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diagrams/drawing3.xml" ContentType="application/vnd.ms-office.drawingml.diagramDrawing+xml"/>
  <Override PartName="/ppt/diagrams/layout20.xml" ContentType="application/vnd.openxmlformats-officedocument.drawingml.diagramLayout+xml"/>
  <Override PartName="/ppt/notesSlides/notesSlide68.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57.xml" ContentType="application/vnd.openxmlformats-officedocument.presentationml.notesSlide+xml"/>
  <Override PartName="/ppt/diagrams/colors30.xml" ContentType="application/vnd.openxmlformats-officedocument.drawingml.diagramColors+xml"/>
  <Override PartName="/ppt/slides/slide33.xml" ContentType="application/vnd.openxmlformats-officedocument.presentationml.slide+xml"/>
  <Override PartName="/ppt/slides/slide44.xml" ContentType="application/vnd.openxmlformats-officedocument.presentationml.slide+xml"/>
  <Override PartName="/ppt/notesSlides/notesSlide46.xml" ContentType="application/vnd.openxmlformats-officedocument.presentationml.notesSlide+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quickStyle25.xml" ContentType="application/vnd.openxmlformats-officedocument.drawingml.diagramStyle+xml"/>
  <Override PartName="/ppt/diagrams/drawing26.xml" ContentType="application/vnd.ms-office.drawingml.diagramDrawing+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diagrams/drawing8.xml" ContentType="application/vnd.ms-office.drawingml.diagramDrawing+xml"/>
  <Override PartName="/ppt/diagrams/layout25.xml" ContentType="application/vnd.openxmlformats-officedocument.drawingml.diagramLayout+xml"/>
  <Override PartName="/ppt/diagrams/quickStyle8.xml" ContentType="application/vnd.openxmlformats-officedocument.drawingml.diagramStyle+xml"/>
  <Override PartName="/ppt/diagrams/layout14.xml" ContentType="application/vnd.openxmlformats-officedocument.drawingml.diagramLayout+xml"/>
  <Override PartName="/ppt/slides/slide49.xml" ContentType="application/vnd.openxmlformats-officedocument.presentationml.slide+xml"/>
  <Override PartName="/ppt/notesSlides/notesSlide4.xml" ContentType="application/vnd.openxmlformats-officedocument.presentationml.notesSlide+xml"/>
  <Override PartName="/ppt/diagrams/colors24.xml" ContentType="application/vnd.openxmlformats-officedocument.drawingml.diagramColors+xml"/>
  <Override PartName="/ppt/slides/slide38.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diagrams/quickStyle19.xml" ContentType="application/vnd.openxmlformats-officedocument.drawingml.diagramStyle+xml"/>
  <Override PartName="/ppt/notesSlides/notesSlide65.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30.xml" ContentType="application/vnd.openxmlformats-officedocument.presentationml.slide+xml"/>
  <Override PartName="/ppt/notesSlides/notesSlide32.xml" ContentType="application/vnd.openxmlformats-officedocument.presentationml.notesSlide+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quickStyle22.xml" ContentType="application/vnd.openxmlformats-officedocument.drawingml.diagramStyle+xml"/>
  <Override PartName="/ppt/diagrams/drawing23.xml" ContentType="application/vnd.ms-office.drawingml.diagramDrawing+xml"/>
  <Override PartName="/ppt/diagrams/colors29.xml" ContentType="application/vnd.openxmlformats-officedocument.drawingml.diagramColors+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layout22.xml" ContentType="application/vnd.openxmlformats-officedocument.drawingml.diagramLayout+xml"/>
  <Override PartName="/ppt/slideMasters/slideMaster2.xml" ContentType="application/vnd.openxmlformats-officedocument.presentationml.slideMaster+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46.xml" ContentType="application/vnd.openxmlformats-officedocument.presentationml.slide+xml"/>
  <Override PartName="/ppt/diagrams/colors10.xml" ContentType="application/vnd.openxmlformats-officedocument.drawingml.diagramColors+xml"/>
  <Override PartName="/ppt/diagrams/colors21.xml" ContentType="application/vnd.openxmlformats-officedocument.drawingml.diagramColors+xml"/>
  <Override PartName="/ppt/notesSlides/notesSlide48.xml" ContentType="application/vnd.openxmlformats-officedocument.presentationml.notesSlide+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Layouts/slideLayout34.xml" ContentType="application/vnd.openxmlformats-officedocument.presentationml.slideLayout+xml"/>
  <Override PartName="/ppt/diagrams/layout8.xml" ContentType="application/vnd.openxmlformats-officedocument.drawingml.diagramLayout+xml"/>
  <Override PartName="/ppt/diagrams/data12.xml" ContentType="application/vnd.openxmlformats-officedocument.drawingml.diagramData+xml"/>
  <Override PartName="/ppt/notesSlides/notesSlide37.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diagrams/data9.xml" ContentType="application/vnd.openxmlformats-officedocument.drawingml.diagramData+xml"/>
  <Override PartName="/ppt/notesSlides/notesSlide26.xml" ContentType="application/vnd.openxmlformats-officedocument.presentationml.notesSlide+xml"/>
  <Override PartName="/ppt/diagrams/quickStyle16.xml" ContentType="application/vnd.openxmlformats-officedocument.drawingml.diagramStyle+xml"/>
  <Override PartName="/ppt/diagrams/drawing17.xml" ContentType="application/vnd.ms-office.drawingml.diagramDrawing+xml"/>
  <Override PartName="/ppt/diagrams/quickStyle27.xml" ContentType="application/vnd.openxmlformats-officedocument.drawingml.diagramStyle+xml"/>
  <Override PartName="/ppt/diagrams/drawing28.xml" ContentType="application/vnd.ms-office.drawingml.diagramDrawing+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diagrams/layout27.xml" ContentType="application/vnd.openxmlformats-officedocument.drawingml.diagramLayout+xml"/>
  <Override PartName="/ppt/diagrams/data5.xml" ContentType="application/vnd.openxmlformats-officedocument.drawingml.diagramData+xml"/>
  <Override PartName="/ppt/notesSlides/notesSlide11.xml" ContentType="application/vnd.openxmlformats-officedocument.presentationml.notesSlide+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notesSlides/notesSlide40.xml" ContentType="application/vnd.openxmlformats-officedocument.presentationml.notesSlide+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notesSlides/notesSlide6.xml" ContentType="application/vnd.openxmlformats-officedocument.presentationml.notesSlide+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diagrams/quickStyle24.xml" ContentType="application/vnd.openxmlformats-officedocument.drawingml.diagramStyle+xml"/>
  <Override PartName="/ppt/diagrams/drawing25.xml" ContentType="application/vnd.ms-office.drawingml.diagramDrawing+xml"/>
  <Override PartName="/ppt/notesSlides/notesSlide70.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diagrams/data14.xml" ContentType="application/vnd.openxmlformats-officedocument.drawingml.diagramData+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drawing19.xml" ContentType="application/vnd.ms-office.drawingml.diagramDrawing+xml"/>
  <Override PartName="/ppt/diagrams/quickStyle29.xml" ContentType="application/vnd.openxmlformats-officedocument.drawingml.diagramStyle+xml"/>
  <Override PartName="/ppt/notesSlides/notesSlide64.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diagrams/quickStyle18.xml" ContentType="application/vnd.openxmlformats-officedocument.drawingml.diagramStyle+xml"/>
  <Override PartName="/ppt/notesSlides/notesSlide53.xml" ContentType="application/vnd.openxmlformats-officedocument.presentationml.notesSlide+xml"/>
  <Override PartName="/ppt/diagrams/layout29.xml" ContentType="application/vnd.openxmlformats-officedocument.drawingml.diagramLayout+xml"/>
  <Override PartName="/ppt/slides/slide40.xml" ContentType="application/vnd.openxmlformats-officedocument.presentationml.slide+xml"/>
  <Override PartName="/ppt/notesSlides/notesSlide42.xml" ContentType="application/vnd.openxmlformats-officedocument.presentationml.notesSlide+xml"/>
  <Override PartName="/ppt/diagrams/layout18.xml" ContentType="application/vnd.openxmlformats-officedocument.drawingml.diagramLayout+xml"/>
  <Override PartName="/ppt/diagrams/layout2.xml" ContentType="application/vnd.openxmlformats-officedocument.drawingml.diagramLayout+xml"/>
  <Override PartName="/ppt/notesSlides/notesSlide8.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colors28.xml" ContentType="application/vnd.openxmlformats-officedocument.drawingml.diagramColors+xml"/>
  <Default Extension="gif" ContentType="image/gif"/>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drawing11.xml" ContentType="application/vnd.ms-office.drawingml.diagramDrawing+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diagrams/colors20.xml" ContentType="application/vnd.openxmlformats-officedocument.drawingml.diagramColors+xml"/>
  <Override PartName="/ppt/notesSlides/notesSlide58.xml" ContentType="application/vnd.openxmlformats-officedocument.presentationml.notesSlide+xml"/>
  <Override PartName="/ppt/slides/slide34.xml" ContentType="application/vnd.openxmlformats-officedocument.presentationml.slide+xml"/>
  <Override PartName="/ppt/diagrams/data11.xml" ContentType="application/vnd.openxmlformats-officedocument.drawingml.diagramData+xml"/>
  <Override PartName="/ppt/notesSlides/notesSlide36.xml" ContentType="application/vnd.openxmlformats-officedocument.presentationml.notesSlid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diagrams/quickStyle26.xml" ContentType="application/vnd.openxmlformats-officedocument.drawingml.diagramStyle+xml"/>
  <Override PartName="/ppt/diagrams/drawing27.xml" ContentType="application/vnd.ms-office.drawingml.diagramDrawing+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notesSlides/notesSlide61.xml" ContentType="application/vnd.openxmlformats-officedocument.presentationml.notesSlide+xml"/>
  <Override PartName="/ppt/diagrams/drawing9.xml" ContentType="application/vnd.ms-office.drawingml.diagramDrawing+xml"/>
  <Override PartName="/ppt/diagrams/layout15.xml" ContentType="application/vnd.openxmlformats-officedocument.drawingml.diagramLayout+xml"/>
  <Override PartName="/ppt/notesSlides/notesSlide50.xml" ContentType="application/vnd.openxmlformats-officedocument.presentationml.notesSlide+xml"/>
  <Override PartName="/ppt/diagrams/layout26.xml" ContentType="application/vnd.openxmlformats-officedocument.drawingml.diagramLayout+xml"/>
  <Override PartName="/ppt/diagrams/quickStyle9.xml" ContentType="application/vnd.openxmlformats-officedocument.drawingml.diagramStyle+xml"/>
  <Override PartName="/ppt/diagrams/drawing30.xml" ContentType="application/vnd.ms-office.drawingml.diagramDrawing+xml"/>
  <Override PartName="/ppt/notesSlides/notesSlide5.xml" ContentType="application/vnd.openxmlformats-officedocument.presentationml.notesSlide+xml"/>
  <Override PartName="/ppt/diagrams/colors14.xml" ContentType="application/vnd.openxmlformats-officedocument.drawingml.diagramColors+xml"/>
  <Override PartName="/ppt/diagrams/colors25.xml" ContentType="application/vnd.openxmlformats-officedocument.drawingml.diagramColors+xml"/>
  <Override PartName="/ppt/diagrams/data27.xml" ContentType="application/vnd.openxmlformats-officedocument.drawingml.diagramData+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diagrams/colors2.xml" ContentType="application/vnd.openxmlformats-officedocument.drawingml.diagramColors+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55.xml" ContentType="application/vnd.openxmlformats-officedocument.presentationml.notesSlide+xml"/>
  <Override PartName="/ppt/diagrams/data30.xml" ContentType="application/vnd.openxmlformats-officedocument.drawingml.diagramData+xml"/>
  <Override PartName="/ppt/slides/slide31.xml" ContentType="application/vnd.openxmlformats-officedocument.presentationml.slide+xml"/>
  <Override PartName="/ppt/slides/slide42.xml" ContentType="application/vnd.openxmlformats-officedocument.presentationml.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703" r:id="rId3"/>
  </p:sldMasterIdLst>
  <p:notesMasterIdLst>
    <p:notesMasterId r:id="rId78"/>
  </p:notesMasterIdLst>
  <p:sldIdLst>
    <p:sldId id="284" r:id="rId4"/>
    <p:sldId id="290" r:id="rId5"/>
    <p:sldId id="291" r:id="rId6"/>
    <p:sldId id="292" r:id="rId7"/>
    <p:sldId id="293" r:id="rId8"/>
    <p:sldId id="294" r:id="rId9"/>
    <p:sldId id="295" r:id="rId10"/>
    <p:sldId id="296" r:id="rId11"/>
    <p:sldId id="298" r:id="rId12"/>
    <p:sldId id="300" r:id="rId13"/>
    <p:sldId id="301" r:id="rId14"/>
    <p:sldId id="302" r:id="rId15"/>
    <p:sldId id="303" r:id="rId16"/>
    <p:sldId id="305" r:id="rId17"/>
    <p:sldId id="306" r:id="rId18"/>
    <p:sldId id="307" r:id="rId19"/>
    <p:sldId id="308" r:id="rId20"/>
    <p:sldId id="309" r:id="rId21"/>
    <p:sldId id="360" r:id="rId22"/>
    <p:sldId id="361" r:id="rId23"/>
    <p:sldId id="362" r:id="rId24"/>
    <p:sldId id="310" r:id="rId25"/>
    <p:sldId id="311" r:id="rId26"/>
    <p:sldId id="312" r:id="rId27"/>
    <p:sldId id="363" r:id="rId28"/>
    <p:sldId id="364" r:id="rId29"/>
    <p:sldId id="365" r:id="rId30"/>
    <p:sldId id="366" r:id="rId31"/>
    <p:sldId id="367" r:id="rId32"/>
    <p:sldId id="314" r:id="rId33"/>
    <p:sldId id="315" r:id="rId34"/>
    <p:sldId id="316" r:id="rId35"/>
    <p:sldId id="317" r:id="rId36"/>
    <p:sldId id="318" r:id="rId37"/>
    <p:sldId id="359" r:id="rId38"/>
    <p:sldId id="320" r:id="rId39"/>
    <p:sldId id="321" r:id="rId40"/>
    <p:sldId id="322" r:id="rId41"/>
    <p:sldId id="323" r:id="rId42"/>
    <p:sldId id="324" r:id="rId43"/>
    <p:sldId id="325" r:id="rId44"/>
    <p:sldId id="326" r:id="rId45"/>
    <p:sldId id="327" r:id="rId46"/>
    <p:sldId id="328" r:id="rId47"/>
    <p:sldId id="329" r:id="rId48"/>
    <p:sldId id="330" r:id="rId49"/>
    <p:sldId id="331" r:id="rId50"/>
    <p:sldId id="332" r:id="rId51"/>
    <p:sldId id="333" r:id="rId52"/>
    <p:sldId id="334" r:id="rId53"/>
    <p:sldId id="335" r:id="rId54"/>
    <p:sldId id="336" r:id="rId55"/>
    <p:sldId id="337" r:id="rId56"/>
    <p:sldId id="338" r:id="rId57"/>
    <p:sldId id="339" r:id="rId58"/>
    <p:sldId id="340" r:id="rId59"/>
    <p:sldId id="341" r:id="rId60"/>
    <p:sldId id="342" r:id="rId61"/>
    <p:sldId id="343" r:id="rId62"/>
    <p:sldId id="344" r:id="rId63"/>
    <p:sldId id="345" r:id="rId64"/>
    <p:sldId id="346" r:id="rId65"/>
    <p:sldId id="347" r:id="rId66"/>
    <p:sldId id="348" r:id="rId67"/>
    <p:sldId id="350" r:id="rId68"/>
    <p:sldId id="351" r:id="rId69"/>
    <p:sldId id="352" r:id="rId70"/>
    <p:sldId id="353" r:id="rId71"/>
    <p:sldId id="354" r:id="rId72"/>
    <p:sldId id="355" r:id="rId73"/>
    <p:sldId id="349" r:id="rId74"/>
    <p:sldId id="356" r:id="rId75"/>
    <p:sldId id="357" r:id="rId76"/>
    <p:sldId id="358" r:id="rId77"/>
  </p:sldIdLst>
  <p:sldSz cx="9144000" cy="6858000" type="screen4x3"/>
  <p:notesSz cx="6805613" cy="9939338"/>
  <p:defaultTextStyle>
    <a:defPPr>
      <a:defRPr lang="en-US"/>
    </a:defPPr>
    <a:lvl1pPr algn="l" rtl="0" fontAlgn="base">
      <a:spcBef>
        <a:spcPct val="0"/>
      </a:spcBef>
      <a:spcAft>
        <a:spcPct val="0"/>
      </a:spcAft>
      <a:defRPr kumimoji="1" sz="24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Arial" charset="0"/>
        <a:ea typeface="ＭＳ Ｐゴシック" charset="-128"/>
        <a:cs typeface="+mn-cs"/>
      </a:defRPr>
    </a:lvl5pPr>
    <a:lvl6pPr marL="2286000" algn="l" defTabSz="914400" rtl="0" eaLnBrk="1" latinLnBrk="0" hangingPunct="1">
      <a:defRPr kumimoji="1" sz="2400" kern="1200">
        <a:solidFill>
          <a:schemeClr val="tx1"/>
        </a:solidFill>
        <a:latin typeface="Arial" charset="0"/>
        <a:ea typeface="ＭＳ Ｐゴシック" charset="-128"/>
        <a:cs typeface="+mn-cs"/>
      </a:defRPr>
    </a:lvl6pPr>
    <a:lvl7pPr marL="2743200" algn="l" defTabSz="914400" rtl="0" eaLnBrk="1" latinLnBrk="0" hangingPunct="1">
      <a:defRPr kumimoji="1" sz="2400" kern="1200">
        <a:solidFill>
          <a:schemeClr val="tx1"/>
        </a:solidFill>
        <a:latin typeface="Arial" charset="0"/>
        <a:ea typeface="ＭＳ Ｐゴシック" charset="-128"/>
        <a:cs typeface="+mn-cs"/>
      </a:defRPr>
    </a:lvl7pPr>
    <a:lvl8pPr marL="3200400" algn="l" defTabSz="914400" rtl="0" eaLnBrk="1" latinLnBrk="0" hangingPunct="1">
      <a:defRPr kumimoji="1" sz="2400" kern="1200">
        <a:solidFill>
          <a:schemeClr val="tx1"/>
        </a:solidFill>
        <a:latin typeface="Arial" charset="0"/>
        <a:ea typeface="ＭＳ Ｐゴシック" charset="-128"/>
        <a:cs typeface="+mn-cs"/>
      </a:defRPr>
    </a:lvl8pPr>
    <a:lvl9pPr marL="3657600" algn="l" defTabSz="914400" rtl="0" eaLnBrk="1" latinLnBrk="0" hangingPunct="1">
      <a:defRPr kumimoji="1" sz="2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66CC"/>
    <a:srgbClr val="0099FF"/>
    <a:srgbClr val="FF0000"/>
    <a:srgbClr val="FF00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86" autoAdjust="0"/>
    <p:restoredTop sz="94660"/>
  </p:normalViewPr>
  <p:slideViewPr>
    <p:cSldViewPr>
      <p:cViewPr>
        <p:scale>
          <a:sx n="100" d="100"/>
          <a:sy n="100" d="100"/>
        </p:scale>
        <p:origin x="-882" y="-600"/>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1836" y="-102"/>
      </p:cViewPr>
      <p:guideLst>
        <p:guide orient="horz" pos="3131"/>
        <p:guide pos="214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presProps" Target="presProp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22F3EF-CCF5-475C-897F-2E75613B6234}" type="doc">
      <dgm:prSet loTypeId="urn:microsoft.com/office/officeart/2005/8/layout/vList2" loCatId="list" qsTypeId="urn:microsoft.com/office/officeart/2005/8/quickstyle/simple1#22" qsCatId="simple" csTypeId="urn:microsoft.com/office/officeart/2005/8/colors/accent1_2#1" csCatId="accent1" phldr="1"/>
      <dgm:spPr/>
      <dgm:t>
        <a:bodyPr/>
        <a:lstStyle/>
        <a:p>
          <a:endParaRPr kumimoji="1" lang="ja-JP" altLang="en-US"/>
        </a:p>
      </dgm:t>
    </dgm:pt>
    <dgm:pt modelId="{6AEAFB1C-216F-4D48-9E5D-CD3CECC7BFF7}">
      <dgm:prSet/>
      <dgm:spPr>
        <a:solidFill>
          <a:schemeClr val="accent6">
            <a:lumMod val="75000"/>
          </a:schemeClr>
        </a:solidFill>
      </dgm:spPr>
      <dgm:t>
        <a:bodyPr/>
        <a:lstStyle/>
        <a:p>
          <a:pPr rtl="0"/>
          <a:r>
            <a:rPr kumimoji="1" lang="en-US" dirty="0" smtClean="0"/>
            <a:t>10.2</a:t>
          </a:r>
          <a:r>
            <a:rPr kumimoji="1" lang="ja-JP" dirty="0" smtClean="0"/>
            <a:t>　総供給</a:t>
          </a:r>
          <a:endParaRPr lang="ja-JP" dirty="0"/>
        </a:p>
      </dgm:t>
    </dgm:pt>
    <dgm:pt modelId="{97B0E367-F522-42BE-A460-429ADD26A8BB}" type="parTrans" cxnId="{3A443F7E-2E85-4F94-87EE-AC33DC89A80E}">
      <dgm:prSet/>
      <dgm:spPr/>
      <dgm:t>
        <a:bodyPr/>
        <a:lstStyle/>
        <a:p>
          <a:endParaRPr kumimoji="1" lang="ja-JP" altLang="en-US"/>
        </a:p>
      </dgm:t>
    </dgm:pt>
    <dgm:pt modelId="{8EA394FD-BA3D-4D94-91BA-836F5B983BE2}" type="sibTrans" cxnId="{3A443F7E-2E85-4F94-87EE-AC33DC89A80E}">
      <dgm:prSet/>
      <dgm:spPr/>
      <dgm:t>
        <a:bodyPr/>
        <a:lstStyle/>
        <a:p>
          <a:endParaRPr kumimoji="1" lang="ja-JP" altLang="en-US"/>
        </a:p>
      </dgm:t>
    </dgm:pt>
    <dgm:pt modelId="{2669D891-68AD-4FE6-94CC-5306AE93F37C}" type="pres">
      <dgm:prSet presAssocID="{0822F3EF-CCF5-475C-897F-2E75613B6234}" presName="linear" presStyleCnt="0">
        <dgm:presLayoutVars>
          <dgm:animLvl val="lvl"/>
          <dgm:resizeHandles val="exact"/>
        </dgm:presLayoutVars>
      </dgm:prSet>
      <dgm:spPr/>
      <dgm:t>
        <a:bodyPr/>
        <a:lstStyle/>
        <a:p>
          <a:endParaRPr kumimoji="1" lang="ja-JP" altLang="en-US"/>
        </a:p>
      </dgm:t>
    </dgm:pt>
    <dgm:pt modelId="{3589E6C5-6B02-498A-8325-6B98424CA85C}" type="pres">
      <dgm:prSet presAssocID="{6AEAFB1C-216F-4D48-9E5D-CD3CECC7BFF7}" presName="parentText" presStyleLbl="node1" presStyleIdx="0" presStyleCnt="1">
        <dgm:presLayoutVars>
          <dgm:chMax val="0"/>
          <dgm:bulletEnabled val="1"/>
        </dgm:presLayoutVars>
      </dgm:prSet>
      <dgm:spPr/>
      <dgm:t>
        <a:bodyPr/>
        <a:lstStyle/>
        <a:p>
          <a:endParaRPr kumimoji="1" lang="ja-JP" altLang="en-US"/>
        </a:p>
      </dgm:t>
    </dgm:pt>
  </dgm:ptLst>
  <dgm:cxnLst>
    <dgm:cxn modelId="{105A476D-A7A5-4ECC-9A06-5A4EB69425DB}" type="presOf" srcId="{6AEAFB1C-216F-4D48-9E5D-CD3CECC7BFF7}" destId="{3589E6C5-6B02-498A-8325-6B98424CA85C}" srcOrd="0" destOrd="0" presId="urn:microsoft.com/office/officeart/2005/8/layout/vList2"/>
    <dgm:cxn modelId="{A1170BE5-E610-4A6C-A08C-21F588C2FCDE}" type="presOf" srcId="{0822F3EF-CCF5-475C-897F-2E75613B6234}" destId="{2669D891-68AD-4FE6-94CC-5306AE93F37C}" srcOrd="0" destOrd="0" presId="urn:microsoft.com/office/officeart/2005/8/layout/vList2"/>
    <dgm:cxn modelId="{3A443F7E-2E85-4F94-87EE-AC33DC89A80E}" srcId="{0822F3EF-CCF5-475C-897F-2E75613B6234}" destId="{6AEAFB1C-216F-4D48-9E5D-CD3CECC7BFF7}" srcOrd="0" destOrd="0" parTransId="{97B0E367-F522-42BE-A460-429ADD26A8BB}" sibTransId="{8EA394FD-BA3D-4D94-91BA-836F5B983BE2}"/>
    <dgm:cxn modelId="{1C20FEAC-DCB8-46A7-8B55-62D9AFCC6514}" type="presParOf" srcId="{2669D891-68AD-4FE6-94CC-5306AE93F37C}" destId="{3589E6C5-6B02-498A-8325-6B98424CA85C}"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22E6217-0A2B-4452-A5DF-B9445B191DE3}" type="doc">
      <dgm:prSet loTypeId="urn:microsoft.com/office/officeart/2005/8/layout/vList2" loCatId="list" qsTypeId="urn:microsoft.com/office/officeart/2005/8/quickstyle/simple1#31" qsCatId="simple" csTypeId="urn:microsoft.com/office/officeart/2005/8/colors/accent6_3" csCatId="accent6"/>
      <dgm:spPr/>
      <dgm:t>
        <a:bodyPr/>
        <a:lstStyle/>
        <a:p>
          <a:endParaRPr kumimoji="1" lang="ja-JP" altLang="en-US"/>
        </a:p>
      </dgm:t>
    </dgm:pt>
    <dgm:pt modelId="{EB85219C-A4A2-4CB9-9A2C-8E8917E43EEE}">
      <dgm:prSet/>
      <dgm:spPr/>
      <dgm:t>
        <a:bodyPr/>
        <a:lstStyle/>
        <a:p>
          <a:pPr rtl="0"/>
          <a:r>
            <a:rPr kumimoji="1" lang="en-US" dirty="0" smtClean="0"/>
            <a:t>10.5</a:t>
          </a:r>
          <a:r>
            <a:rPr kumimoji="1" lang="ja-JP" dirty="0" smtClean="0"/>
            <a:t>　経済変動</a:t>
          </a:r>
          <a:r>
            <a:rPr kumimoji="1" lang="en-US" dirty="0" smtClean="0"/>
            <a:t>Ⅰ</a:t>
          </a:r>
          <a:r>
            <a:rPr kumimoji="1" lang="ja-JP" dirty="0" smtClean="0"/>
            <a:t>：総需要の変動</a:t>
          </a:r>
          <a:endParaRPr lang="ja-JP" dirty="0"/>
        </a:p>
      </dgm:t>
    </dgm:pt>
    <dgm:pt modelId="{70D97D88-9276-429E-93AB-A025B6BCA4BA}" type="parTrans" cxnId="{04FB6BB2-26FE-4C78-BFE9-6CD0AA419A8A}">
      <dgm:prSet/>
      <dgm:spPr/>
      <dgm:t>
        <a:bodyPr/>
        <a:lstStyle/>
        <a:p>
          <a:endParaRPr kumimoji="1" lang="ja-JP" altLang="en-US"/>
        </a:p>
      </dgm:t>
    </dgm:pt>
    <dgm:pt modelId="{B86124C2-6F59-4F33-ACE0-CEB27E9EF0AE}" type="sibTrans" cxnId="{04FB6BB2-26FE-4C78-BFE9-6CD0AA419A8A}">
      <dgm:prSet/>
      <dgm:spPr/>
      <dgm:t>
        <a:bodyPr/>
        <a:lstStyle/>
        <a:p>
          <a:endParaRPr kumimoji="1" lang="ja-JP" altLang="en-US"/>
        </a:p>
      </dgm:t>
    </dgm:pt>
    <dgm:pt modelId="{71E90E7E-7667-4F93-9972-2435D118A0C6}" type="pres">
      <dgm:prSet presAssocID="{B22E6217-0A2B-4452-A5DF-B9445B191DE3}" presName="linear" presStyleCnt="0">
        <dgm:presLayoutVars>
          <dgm:animLvl val="lvl"/>
          <dgm:resizeHandles val="exact"/>
        </dgm:presLayoutVars>
      </dgm:prSet>
      <dgm:spPr/>
      <dgm:t>
        <a:bodyPr/>
        <a:lstStyle/>
        <a:p>
          <a:endParaRPr kumimoji="1" lang="ja-JP" altLang="en-US"/>
        </a:p>
      </dgm:t>
    </dgm:pt>
    <dgm:pt modelId="{C98DAC3F-92CD-4CA4-92CE-9F3589350FD5}" type="pres">
      <dgm:prSet presAssocID="{EB85219C-A4A2-4CB9-9A2C-8E8917E43EEE}" presName="parentText" presStyleLbl="node1" presStyleIdx="0" presStyleCnt="1">
        <dgm:presLayoutVars>
          <dgm:chMax val="0"/>
          <dgm:bulletEnabled val="1"/>
        </dgm:presLayoutVars>
      </dgm:prSet>
      <dgm:spPr/>
      <dgm:t>
        <a:bodyPr/>
        <a:lstStyle/>
        <a:p>
          <a:endParaRPr kumimoji="1" lang="ja-JP" altLang="en-US"/>
        </a:p>
      </dgm:t>
    </dgm:pt>
  </dgm:ptLst>
  <dgm:cxnLst>
    <dgm:cxn modelId="{1E345C27-B2E2-43D5-A40D-ACD426C97A65}" type="presOf" srcId="{EB85219C-A4A2-4CB9-9A2C-8E8917E43EEE}" destId="{C98DAC3F-92CD-4CA4-92CE-9F3589350FD5}" srcOrd="0" destOrd="0" presId="urn:microsoft.com/office/officeart/2005/8/layout/vList2"/>
    <dgm:cxn modelId="{635EE92C-9B6B-41C0-A953-07A107A26A21}" type="presOf" srcId="{B22E6217-0A2B-4452-A5DF-B9445B191DE3}" destId="{71E90E7E-7667-4F93-9972-2435D118A0C6}" srcOrd="0" destOrd="0" presId="urn:microsoft.com/office/officeart/2005/8/layout/vList2"/>
    <dgm:cxn modelId="{04FB6BB2-26FE-4C78-BFE9-6CD0AA419A8A}" srcId="{B22E6217-0A2B-4452-A5DF-B9445B191DE3}" destId="{EB85219C-A4A2-4CB9-9A2C-8E8917E43EEE}" srcOrd="0" destOrd="0" parTransId="{70D97D88-9276-429E-93AB-A025B6BCA4BA}" sibTransId="{B86124C2-6F59-4F33-ACE0-CEB27E9EF0AE}"/>
    <dgm:cxn modelId="{BADE6D48-533E-45B5-A551-4390384E543F}" type="presParOf" srcId="{71E90E7E-7667-4F93-9972-2435D118A0C6}" destId="{C98DAC3F-92CD-4CA4-92CE-9F3589350FD5}"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9B5CFC8-6E8A-4317-A84E-4141649B729C}" type="doc">
      <dgm:prSet loTypeId="urn:microsoft.com/office/officeart/2005/8/layout/vList2" loCatId="list" qsTypeId="urn:microsoft.com/office/officeart/2005/8/quickstyle/simple1#32" qsCatId="simple" csTypeId="urn:microsoft.com/office/officeart/2005/8/colors/colorful3" csCatId="colorful"/>
      <dgm:spPr/>
      <dgm:t>
        <a:bodyPr/>
        <a:lstStyle/>
        <a:p>
          <a:endParaRPr kumimoji="1" lang="ja-JP" altLang="en-US"/>
        </a:p>
      </dgm:t>
    </dgm:pt>
    <dgm:pt modelId="{3CA03117-303A-4BA8-ACF6-BE42EB1F5743}">
      <dgm:prSet/>
      <dgm:spPr/>
      <dgm:t>
        <a:bodyPr/>
        <a:lstStyle/>
        <a:p>
          <a:pPr rtl="0"/>
          <a:r>
            <a:rPr lang="en-US" dirty="0" smtClean="0"/>
            <a:t>10.5.1</a:t>
          </a:r>
          <a:r>
            <a:rPr lang="ja-JP" dirty="0" smtClean="0"/>
            <a:t>　財政政策</a:t>
          </a:r>
          <a:endParaRPr lang="ja-JP" dirty="0"/>
        </a:p>
      </dgm:t>
    </dgm:pt>
    <dgm:pt modelId="{7C16337F-9570-45F0-B932-C799E285563D}" type="parTrans" cxnId="{AE746557-485C-4310-8C52-6F31DD3BF686}">
      <dgm:prSet/>
      <dgm:spPr/>
      <dgm:t>
        <a:bodyPr/>
        <a:lstStyle/>
        <a:p>
          <a:endParaRPr kumimoji="1" lang="ja-JP" altLang="en-US"/>
        </a:p>
      </dgm:t>
    </dgm:pt>
    <dgm:pt modelId="{30EB12CA-67E4-4D26-866C-D9CA36B37147}" type="sibTrans" cxnId="{AE746557-485C-4310-8C52-6F31DD3BF686}">
      <dgm:prSet/>
      <dgm:spPr/>
      <dgm:t>
        <a:bodyPr/>
        <a:lstStyle/>
        <a:p>
          <a:endParaRPr kumimoji="1" lang="ja-JP" altLang="en-US"/>
        </a:p>
      </dgm:t>
    </dgm:pt>
    <dgm:pt modelId="{55657EF3-45B8-4275-B637-705303B1B031}" type="pres">
      <dgm:prSet presAssocID="{99B5CFC8-6E8A-4317-A84E-4141649B729C}" presName="linear" presStyleCnt="0">
        <dgm:presLayoutVars>
          <dgm:animLvl val="lvl"/>
          <dgm:resizeHandles val="exact"/>
        </dgm:presLayoutVars>
      </dgm:prSet>
      <dgm:spPr/>
      <dgm:t>
        <a:bodyPr/>
        <a:lstStyle/>
        <a:p>
          <a:endParaRPr kumimoji="1" lang="ja-JP" altLang="en-US"/>
        </a:p>
      </dgm:t>
    </dgm:pt>
    <dgm:pt modelId="{42E0A73A-031B-4EC9-8615-4A1AB2A2CBB4}" type="pres">
      <dgm:prSet presAssocID="{3CA03117-303A-4BA8-ACF6-BE42EB1F5743}" presName="parentText" presStyleLbl="node1" presStyleIdx="0" presStyleCnt="1">
        <dgm:presLayoutVars>
          <dgm:chMax val="0"/>
          <dgm:bulletEnabled val="1"/>
        </dgm:presLayoutVars>
      </dgm:prSet>
      <dgm:spPr/>
      <dgm:t>
        <a:bodyPr/>
        <a:lstStyle/>
        <a:p>
          <a:endParaRPr kumimoji="1" lang="ja-JP" altLang="en-US"/>
        </a:p>
      </dgm:t>
    </dgm:pt>
  </dgm:ptLst>
  <dgm:cxnLst>
    <dgm:cxn modelId="{AE746557-485C-4310-8C52-6F31DD3BF686}" srcId="{99B5CFC8-6E8A-4317-A84E-4141649B729C}" destId="{3CA03117-303A-4BA8-ACF6-BE42EB1F5743}" srcOrd="0" destOrd="0" parTransId="{7C16337F-9570-45F0-B932-C799E285563D}" sibTransId="{30EB12CA-67E4-4D26-866C-D9CA36B37147}"/>
    <dgm:cxn modelId="{25CCF322-ED15-4F49-A979-1D99556D1043}" type="presOf" srcId="{3CA03117-303A-4BA8-ACF6-BE42EB1F5743}" destId="{42E0A73A-031B-4EC9-8615-4A1AB2A2CBB4}" srcOrd="0" destOrd="0" presId="urn:microsoft.com/office/officeart/2005/8/layout/vList2"/>
    <dgm:cxn modelId="{ADD88179-A1DF-4251-BC90-2C90EF098F99}" type="presOf" srcId="{99B5CFC8-6E8A-4317-A84E-4141649B729C}" destId="{55657EF3-45B8-4275-B637-705303B1B031}" srcOrd="0" destOrd="0" presId="urn:microsoft.com/office/officeart/2005/8/layout/vList2"/>
    <dgm:cxn modelId="{B25AD0C4-893D-4116-AC7D-1E676FC05AE9}" type="presParOf" srcId="{55657EF3-45B8-4275-B637-705303B1B031}" destId="{42E0A73A-031B-4EC9-8615-4A1AB2A2CBB4}"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1C84DE7-C9DC-42D2-B341-78D81EC9A2C8}" type="doc">
      <dgm:prSet loTypeId="urn:microsoft.com/office/officeart/2005/8/layout/vList2" loCatId="list" qsTypeId="urn:microsoft.com/office/officeart/2005/8/quickstyle/simple1#33" qsCatId="simple" csTypeId="urn:microsoft.com/office/officeart/2005/8/colors/colorful3" csCatId="colorful"/>
      <dgm:spPr/>
      <dgm:t>
        <a:bodyPr/>
        <a:lstStyle/>
        <a:p>
          <a:endParaRPr kumimoji="1" lang="ja-JP" altLang="en-US"/>
        </a:p>
      </dgm:t>
    </dgm:pt>
    <dgm:pt modelId="{3B551A99-B846-4A7E-9DBA-2055B8395766}">
      <dgm:prSet/>
      <dgm:spPr/>
      <dgm:t>
        <a:bodyPr/>
        <a:lstStyle/>
        <a:p>
          <a:pPr rtl="0"/>
          <a:r>
            <a:rPr lang="en-US" dirty="0" smtClean="0"/>
            <a:t>10.5.2</a:t>
          </a:r>
          <a:r>
            <a:rPr lang="ja-JP" dirty="0" smtClean="0"/>
            <a:t>　家計の予想</a:t>
          </a:r>
          <a:endParaRPr lang="ja-JP" dirty="0"/>
        </a:p>
      </dgm:t>
    </dgm:pt>
    <dgm:pt modelId="{F9C56C3D-A07E-42DF-85B3-3223FEF65318}" type="parTrans" cxnId="{FAC93D3E-96B4-4C82-AE6B-EB22C4645E2C}">
      <dgm:prSet/>
      <dgm:spPr/>
      <dgm:t>
        <a:bodyPr/>
        <a:lstStyle/>
        <a:p>
          <a:endParaRPr kumimoji="1" lang="ja-JP" altLang="en-US"/>
        </a:p>
      </dgm:t>
    </dgm:pt>
    <dgm:pt modelId="{FC05CAFF-59E3-4662-A1B8-8214DD21A4B2}" type="sibTrans" cxnId="{FAC93D3E-96B4-4C82-AE6B-EB22C4645E2C}">
      <dgm:prSet/>
      <dgm:spPr/>
      <dgm:t>
        <a:bodyPr/>
        <a:lstStyle/>
        <a:p>
          <a:endParaRPr kumimoji="1" lang="ja-JP" altLang="en-US"/>
        </a:p>
      </dgm:t>
    </dgm:pt>
    <dgm:pt modelId="{1CA1461C-83AA-42D2-935A-4D3DFF638E37}" type="pres">
      <dgm:prSet presAssocID="{21C84DE7-C9DC-42D2-B341-78D81EC9A2C8}" presName="linear" presStyleCnt="0">
        <dgm:presLayoutVars>
          <dgm:animLvl val="lvl"/>
          <dgm:resizeHandles val="exact"/>
        </dgm:presLayoutVars>
      </dgm:prSet>
      <dgm:spPr/>
      <dgm:t>
        <a:bodyPr/>
        <a:lstStyle/>
        <a:p>
          <a:endParaRPr kumimoji="1" lang="ja-JP" altLang="en-US"/>
        </a:p>
      </dgm:t>
    </dgm:pt>
    <dgm:pt modelId="{32580BC8-737B-4017-9DC0-50E4C4188309}" type="pres">
      <dgm:prSet presAssocID="{3B551A99-B846-4A7E-9DBA-2055B8395766}" presName="parentText" presStyleLbl="node1" presStyleIdx="0" presStyleCnt="1" custLinFactNeighborX="-3390" custLinFactNeighborY="-1228">
        <dgm:presLayoutVars>
          <dgm:chMax val="0"/>
          <dgm:bulletEnabled val="1"/>
        </dgm:presLayoutVars>
      </dgm:prSet>
      <dgm:spPr/>
      <dgm:t>
        <a:bodyPr/>
        <a:lstStyle/>
        <a:p>
          <a:endParaRPr kumimoji="1" lang="ja-JP" altLang="en-US"/>
        </a:p>
      </dgm:t>
    </dgm:pt>
  </dgm:ptLst>
  <dgm:cxnLst>
    <dgm:cxn modelId="{E8BF5F18-4EFF-424E-8D6A-F8D9B5B24DCD}" type="presOf" srcId="{3B551A99-B846-4A7E-9DBA-2055B8395766}" destId="{32580BC8-737B-4017-9DC0-50E4C4188309}" srcOrd="0" destOrd="0" presId="urn:microsoft.com/office/officeart/2005/8/layout/vList2"/>
    <dgm:cxn modelId="{95B76E80-5A5E-4FF6-9656-316F7D81B60A}" type="presOf" srcId="{21C84DE7-C9DC-42D2-B341-78D81EC9A2C8}" destId="{1CA1461C-83AA-42D2-935A-4D3DFF638E37}" srcOrd="0" destOrd="0" presId="urn:microsoft.com/office/officeart/2005/8/layout/vList2"/>
    <dgm:cxn modelId="{FAC93D3E-96B4-4C82-AE6B-EB22C4645E2C}" srcId="{21C84DE7-C9DC-42D2-B341-78D81EC9A2C8}" destId="{3B551A99-B846-4A7E-9DBA-2055B8395766}" srcOrd="0" destOrd="0" parTransId="{F9C56C3D-A07E-42DF-85B3-3223FEF65318}" sibTransId="{FC05CAFF-59E3-4662-A1B8-8214DD21A4B2}"/>
    <dgm:cxn modelId="{312A8230-8D39-405E-B8E0-88B39756691C}" type="presParOf" srcId="{1CA1461C-83AA-42D2-935A-4D3DFF638E37}" destId="{32580BC8-737B-4017-9DC0-50E4C4188309}"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E2607A0-0F86-446E-BD9B-DF26DBCE7A5A}" type="doc">
      <dgm:prSet loTypeId="urn:microsoft.com/office/officeart/2005/8/layout/vList2" loCatId="list" qsTypeId="urn:microsoft.com/office/officeart/2005/8/quickstyle/simple1#34" qsCatId="simple" csTypeId="urn:microsoft.com/office/officeart/2005/8/colors/colorful3" csCatId="colorful"/>
      <dgm:spPr/>
      <dgm:t>
        <a:bodyPr/>
        <a:lstStyle/>
        <a:p>
          <a:endParaRPr kumimoji="1" lang="ja-JP" altLang="en-US"/>
        </a:p>
      </dgm:t>
    </dgm:pt>
    <dgm:pt modelId="{BA03DBFE-1683-45A8-BA85-08CEB36ABC87}">
      <dgm:prSet/>
      <dgm:spPr/>
      <dgm:t>
        <a:bodyPr/>
        <a:lstStyle/>
        <a:p>
          <a:pPr rtl="0"/>
          <a:r>
            <a:rPr lang="en-US" dirty="0" smtClean="0"/>
            <a:t>10.5.3</a:t>
          </a:r>
          <a:r>
            <a:rPr lang="ja-JP" dirty="0" smtClean="0"/>
            <a:t>　金融政策</a:t>
          </a:r>
          <a:endParaRPr lang="ja-JP" dirty="0"/>
        </a:p>
      </dgm:t>
    </dgm:pt>
    <dgm:pt modelId="{35B50BFA-9A5F-46F9-AA35-69523F9B27AA}" type="parTrans" cxnId="{CD3DF277-419F-4891-B350-93A4DB648169}">
      <dgm:prSet/>
      <dgm:spPr/>
      <dgm:t>
        <a:bodyPr/>
        <a:lstStyle/>
        <a:p>
          <a:endParaRPr kumimoji="1" lang="ja-JP" altLang="en-US"/>
        </a:p>
      </dgm:t>
    </dgm:pt>
    <dgm:pt modelId="{957290FB-8360-4246-AEF8-B27ED22A6F2B}" type="sibTrans" cxnId="{CD3DF277-419F-4891-B350-93A4DB648169}">
      <dgm:prSet/>
      <dgm:spPr/>
      <dgm:t>
        <a:bodyPr/>
        <a:lstStyle/>
        <a:p>
          <a:endParaRPr kumimoji="1" lang="ja-JP" altLang="en-US"/>
        </a:p>
      </dgm:t>
    </dgm:pt>
    <dgm:pt modelId="{DE2F42F7-1F0C-4F66-949C-A5E0545D5DFA}" type="pres">
      <dgm:prSet presAssocID="{EE2607A0-0F86-446E-BD9B-DF26DBCE7A5A}" presName="linear" presStyleCnt="0">
        <dgm:presLayoutVars>
          <dgm:animLvl val="lvl"/>
          <dgm:resizeHandles val="exact"/>
        </dgm:presLayoutVars>
      </dgm:prSet>
      <dgm:spPr/>
      <dgm:t>
        <a:bodyPr/>
        <a:lstStyle/>
        <a:p>
          <a:endParaRPr kumimoji="1" lang="ja-JP" altLang="en-US"/>
        </a:p>
      </dgm:t>
    </dgm:pt>
    <dgm:pt modelId="{7D8F05EF-BB4A-428C-AFEF-D74D71F7C881}" type="pres">
      <dgm:prSet presAssocID="{BA03DBFE-1683-45A8-BA85-08CEB36ABC87}" presName="parentText" presStyleLbl="node1" presStyleIdx="0" presStyleCnt="1" custLinFactNeighborX="31725" custLinFactNeighborY="2880">
        <dgm:presLayoutVars>
          <dgm:chMax val="0"/>
          <dgm:bulletEnabled val="1"/>
        </dgm:presLayoutVars>
      </dgm:prSet>
      <dgm:spPr/>
      <dgm:t>
        <a:bodyPr/>
        <a:lstStyle/>
        <a:p>
          <a:endParaRPr kumimoji="1" lang="ja-JP" altLang="en-US"/>
        </a:p>
      </dgm:t>
    </dgm:pt>
  </dgm:ptLst>
  <dgm:cxnLst>
    <dgm:cxn modelId="{CD3DF277-419F-4891-B350-93A4DB648169}" srcId="{EE2607A0-0F86-446E-BD9B-DF26DBCE7A5A}" destId="{BA03DBFE-1683-45A8-BA85-08CEB36ABC87}" srcOrd="0" destOrd="0" parTransId="{35B50BFA-9A5F-46F9-AA35-69523F9B27AA}" sibTransId="{957290FB-8360-4246-AEF8-B27ED22A6F2B}"/>
    <dgm:cxn modelId="{DAB0C96F-992D-486D-AECE-7A45DC040337}" type="presOf" srcId="{EE2607A0-0F86-446E-BD9B-DF26DBCE7A5A}" destId="{DE2F42F7-1F0C-4F66-949C-A5E0545D5DFA}" srcOrd="0" destOrd="0" presId="urn:microsoft.com/office/officeart/2005/8/layout/vList2"/>
    <dgm:cxn modelId="{139E2158-F085-4318-8E06-228B27DFC5EB}" type="presOf" srcId="{BA03DBFE-1683-45A8-BA85-08CEB36ABC87}" destId="{7D8F05EF-BB4A-428C-AFEF-D74D71F7C881}" srcOrd="0" destOrd="0" presId="urn:microsoft.com/office/officeart/2005/8/layout/vList2"/>
    <dgm:cxn modelId="{77231C38-0B6B-4529-A7AB-5EE5936C2211}" type="presParOf" srcId="{DE2F42F7-1F0C-4F66-949C-A5E0545D5DFA}" destId="{7D8F05EF-BB4A-428C-AFEF-D74D71F7C881}"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3D0F007-1C69-4C31-8F09-5C72B71DE5ED}" type="doc">
      <dgm:prSet loTypeId="urn:microsoft.com/office/officeart/2005/8/layout/vList2" loCatId="list" qsTypeId="urn:microsoft.com/office/officeart/2005/8/quickstyle/simple1#35" qsCatId="simple" csTypeId="urn:microsoft.com/office/officeart/2005/8/colors/accent6_3" csCatId="accent6"/>
      <dgm:spPr/>
      <dgm:t>
        <a:bodyPr/>
        <a:lstStyle/>
        <a:p>
          <a:endParaRPr kumimoji="1" lang="ja-JP" altLang="en-US"/>
        </a:p>
      </dgm:t>
    </dgm:pt>
    <dgm:pt modelId="{A20E93D2-937C-4425-8873-2D65BEA57F1B}">
      <dgm:prSet/>
      <dgm:spPr/>
      <dgm:t>
        <a:bodyPr/>
        <a:lstStyle/>
        <a:p>
          <a:pPr rtl="0"/>
          <a:r>
            <a:rPr lang="en-US" dirty="0" smtClean="0"/>
            <a:t>10.6</a:t>
          </a:r>
          <a:r>
            <a:rPr lang="ja-JP" dirty="0" smtClean="0"/>
            <a:t>　経済変動</a:t>
          </a:r>
          <a:r>
            <a:rPr lang="en-US" dirty="0" smtClean="0"/>
            <a:t>Ⅱ</a:t>
          </a:r>
          <a:r>
            <a:rPr lang="ja-JP" dirty="0" smtClean="0"/>
            <a:t>：総供給の変動</a:t>
          </a:r>
          <a:endParaRPr lang="ja-JP" dirty="0"/>
        </a:p>
      </dgm:t>
    </dgm:pt>
    <dgm:pt modelId="{A8DA5F32-E7EC-4057-BEFA-9C0622777FBF}" type="parTrans" cxnId="{E6CCCE2E-5E03-4E79-8AEF-58EE36A41F85}">
      <dgm:prSet/>
      <dgm:spPr/>
      <dgm:t>
        <a:bodyPr/>
        <a:lstStyle/>
        <a:p>
          <a:endParaRPr kumimoji="1" lang="ja-JP" altLang="en-US"/>
        </a:p>
      </dgm:t>
    </dgm:pt>
    <dgm:pt modelId="{0BBB7B08-74C3-405B-8734-733ADD630C73}" type="sibTrans" cxnId="{E6CCCE2E-5E03-4E79-8AEF-58EE36A41F85}">
      <dgm:prSet/>
      <dgm:spPr/>
      <dgm:t>
        <a:bodyPr/>
        <a:lstStyle/>
        <a:p>
          <a:endParaRPr kumimoji="1" lang="ja-JP" altLang="en-US"/>
        </a:p>
      </dgm:t>
    </dgm:pt>
    <dgm:pt modelId="{69D1183A-1D40-4E29-BA0E-7EEB61D5FE21}" type="pres">
      <dgm:prSet presAssocID="{73D0F007-1C69-4C31-8F09-5C72B71DE5ED}" presName="linear" presStyleCnt="0">
        <dgm:presLayoutVars>
          <dgm:animLvl val="lvl"/>
          <dgm:resizeHandles val="exact"/>
        </dgm:presLayoutVars>
      </dgm:prSet>
      <dgm:spPr/>
      <dgm:t>
        <a:bodyPr/>
        <a:lstStyle/>
        <a:p>
          <a:endParaRPr kumimoji="1" lang="ja-JP" altLang="en-US"/>
        </a:p>
      </dgm:t>
    </dgm:pt>
    <dgm:pt modelId="{8D047111-3AA0-44C9-A651-B04DFF287284}" type="pres">
      <dgm:prSet presAssocID="{A20E93D2-937C-4425-8873-2D65BEA57F1B}" presName="parentText" presStyleLbl="node1" presStyleIdx="0" presStyleCnt="1">
        <dgm:presLayoutVars>
          <dgm:chMax val="0"/>
          <dgm:bulletEnabled val="1"/>
        </dgm:presLayoutVars>
      </dgm:prSet>
      <dgm:spPr/>
      <dgm:t>
        <a:bodyPr/>
        <a:lstStyle/>
        <a:p>
          <a:endParaRPr kumimoji="1" lang="ja-JP" altLang="en-US"/>
        </a:p>
      </dgm:t>
    </dgm:pt>
  </dgm:ptLst>
  <dgm:cxnLst>
    <dgm:cxn modelId="{E6CCCE2E-5E03-4E79-8AEF-58EE36A41F85}" srcId="{73D0F007-1C69-4C31-8F09-5C72B71DE5ED}" destId="{A20E93D2-937C-4425-8873-2D65BEA57F1B}" srcOrd="0" destOrd="0" parTransId="{A8DA5F32-E7EC-4057-BEFA-9C0622777FBF}" sibTransId="{0BBB7B08-74C3-405B-8734-733ADD630C73}"/>
    <dgm:cxn modelId="{F971982B-9DB9-4B4E-9B39-56785E579928}" type="presOf" srcId="{73D0F007-1C69-4C31-8F09-5C72B71DE5ED}" destId="{69D1183A-1D40-4E29-BA0E-7EEB61D5FE21}" srcOrd="0" destOrd="0" presId="urn:microsoft.com/office/officeart/2005/8/layout/vList2"/>
    <dgm:cxn modelId="{1367FC2F-68DA-4DF8-BFFF-A7DA9F5BF348}" type="presOf" srcId="{A20E93D2-937C-4425-8873-2D65BEA57F1B}" destId="{8D047111-3AA0-44C9-A651-B04DFF287284}" srcOrd="0" destOrd="0" presId="urn:microsoft.com/office/officeart/2005/8/layout/vList2"/>
    <dgm:cxn modelId="{8C597B94-CADE-41DD-8534-F9F54D294E28}" type="presParOf" srcId="{69D1183A-1D40-4E29-BA0E-7EEB61D5FE21}" destId="{8D047111-3AA0-44C9-A651-B04DFF287284}"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60DCBBE-E7F5-42A5-9BDF-E80366ECF5B0}" type="doc">
      <dgm:prSet loTypeId="urn:microsoft.com/office/officeart/2005/8/layout/vList2" loCatId="list" qsTypeId="urn:microsoft.com/office/officeart/2005/8/quickstyle/simple1#36" qsCatId="simple" csTypeId="urn:microsoft.com/office/officeart/2005/8/colors/accent6_3" csCatId="accent6"/>
      <dgm:spPr/>
      <dgm:t>
        <a:bodyPr/>
        <a:lstStyle/>
        <a:p>
          <a:endParaRPr kumimoji="1" lang="ja-JP" altLang="en-US"/>
        </a:p>
      </dgm:t>
    </dgm:pt>
    <dgm:pt modelId="{36B32E18-902C-4BE6-916D-EE133FC7CF63}">
      <dgm:prSet/>
      <dgm:spPr/>
      <dgm:t>
        <a:bodyPr/>
        <a:lstStyle/>
        <a:p>
          <a:pPr rtl="0"/>
          <a:r>
            <a:rPr kumimoji="1" lang="en-US" dirty="0" smtClean="0"/>
            <a:t>10.7</a:t>
          </a:r>
          <a:r>
            <a:rPr kumimoji="1" lang="ja-JP" dirty="0" smtClean="0"/>
            <a:t>　経済の安定化</a:t>
          </a:r>
          <a:endParaRPr lang="ja-JP" dirty="0"/>
        </a:p>
      </dgm:t>
    </dgm:pt>
    <dgm:pt modelId="{02ED2799-4884-431B-893F-A612C4A11338}" type="parTrans" cxnId="{FAFE53E9-3F24-48A0-ABF1-50FAE359F6C1}">
      <dgm:prSet/>
      <dgm:spPr/>
      <dgm:t>
        <a:bodyPr/>
        <a:lstStyle/>
        <a:p>
          <a:endParaRPr kumimoji="1" lang="ja-JP" altLang="en-US"/>
        </a:p>
      </dgm:t>
    </dgm:pt>
    <dgm:pt modelId="{B441DC09-D5A0-4158-969B-FFBB6773C896}" type="sibTrans" cxnId="{FAFE53E9-3F24-48A0-ABF1-50FAE359F6C1}">
      <dgm:prSet/>
      <dgm:spPr/>
      <dgm:t>
        <a:bodyPr/>
        <a:lstStyle/>
        <a:p>
          <a:endParaRPr kumimoji="1" lang="ja-JP" altLang="en-US"/>
        </a:p>
      </dgm:t>
    </dgm:pt>
    <dgm:pt modelId="{EA4EBA8A-5547-44CA-8366-E9516F72B352}" type="pres">
      <dgm:prSet presAssocID="{C60DCBBE-E7F5-42A5-9BDF-E80366ECF5B0}" presName="linear" presStyleCnt="0">
        <dgm:presLayoutVars>
          <dgm:animLvl val="lvl"/>
          <dgm:resizeHandles val="exact"/>
        </dgm:presLayoutVars>
      </dgm:prSet>
      <dgm:spPr/>
      <dgm:t>
        <a:bodyPr/>
        <a:lstStyle/>
        <a:p>
          <a:endParaRPr kumimoji="1" lang="ja-JP" altLang="en-US"/>
        </a:p>
      </dgm:t>
    </dgm:pt>
    <dgm:pt modelId="{4D28DC8B-F2D3-4038-9A47-1B9C3BC8FF76}" type="pres">
      <dgm:prSet presAssocID="{36B32E18-902C-4BE6-916D-EE133FC7CF63}" presName="parentText" presStyleLbl="node1" presStyleIdx="0" presStyleCnt="1">
        <dgm:presLayoutVars>
          <dgm:chMax val="0"/>
          <dgm:bulletEnabled val="1"/>
        </dgm:presLayoutVars>
      </dgm:prSet>
      <dgm:spPr/>
      <dgm:t>
        <a:bodyPr/>
        <a:lstStyle/>
        <a:p>
          <a:endParaRPr kumimoji="1" lang="ja-JP" altLang="en-US"/>
        </a:p>
      </dgm:t>
    </dgm:pt>
  </dgm:ptLst>
  <dgm:cxnLst>
    <dgm:cxn modelId="{FAFE53E9-3F24-48A0-ABF1-50FAE359F6C1}" srcId="{C60DCBBE-E7F5-42A5-9BDF-E80366ECF5B0}" destId="{36B32E18-902C-4BE6-916D-EE133FC7CF63}" srcOrd="0" destOrd="0" parTransId="{02ED2799-4884-431B-893F-A612C4A11338}" sibTransId="{B441DC09-D5A0-4158-969B-FFBB6773C896}"/>
    <dgm:cxn modelId="{65228908-B54D-4B02-A454-E82C3ABE5E34}" type="presOf" srcId="{36B32E18-902C-4BE6-916D-EE133FC7CF63}" destId="{4D28DC8B-F2D3-4038-9A47-1B9C3BC8FF76}" srcOrd="0" destOrd="0" presId="urn:microsoft.com/office/officeart/2005/8/layout/vList2"/>
    <dgm:cxn modelId="{CA77587A-643E-47FF-9B27-CACBE3A2886D}" type="presOf" srcId="{C60DCBBE-E7F5-42A5-9BDF-E80366ECF5B0}" destId="{EA4EBA8A-5547-44CA-8366-E9516F72B352}" srcOrd="0" destOrd="0" presId="urn:microsoft.com/office/officeart/2005/8/layout/vList2"/>
    <dgm:cxn modelId="{1799B63A-DAAC-4F59-BAC7-4B00C2E5B392}" type="presParOf" srcId="{EA4EBA8A-5547-44CA-8366-E9516F72B352}" destId="{4D28DC8B-F2D3-4038-9A47-1B9C3BC8FF76}"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E4B9D25-3F25-4506-A167-4D7E13B7A85F}" type="doc">
      <dgm:prSet loTypeId="urn:microsoft.com/office/officeart/2005/8/layout/vList2" loCatId="list" qsTypeId="urn:microsoft.com/office/officeart/2005/8/quickstyle/simple1#37" qsCatId="simple" csTypeId="urn:microsoft.com/office/officeart/2005/8/colors/accent6_3" csCatId="accent6"/>
      <dgm:spPr/>
      <dgm:t>
        <a:bodyPr/>
        <a:lstStyle/>
        <a:p>
          <a:endParaRPr kumimoji="1" lang="ja-JP" altLang="en-US"/>
        </a:p>
      </dgm:t>
    </dgm:pt>
    <dgm:pt modelId="{B5D2F0C6-A6A8-45EE-9E65-C9B04EC5C150}">
      <dgm:prSet/>
      <dgm:spPr/>
      <dgm:t>
        <a:bodyPr/>
        <a:lstStyle/>
        <a:p>
          <a:pPr rtl="0"/>
          <a:r>
            <a:rPr kumimoji="1" lang="en-US" dirty="0" smtClean="0"/>
            <a:t>10.8</a:t>
          </a:r>
          <a:r>
            <a:rPr kumimoji="1" lang="ja-JP" dirty="0" smtClean="0"/>
            <a:t>　構造改革の総需要・総供給分析</a:t>
          </a:r>
          <a:endParaRPr lang="ja-JP" dirty="0"/>
        </a:p>
      </dgm:t>
    </dgm:pt>
    <dgm:pt modelId="{21523CC9-3620-4D82-A9C1-3FC67D56122A}" type="parTrans" cxnId="{CCE39B25-D593-4DA1-8DAB-7F97A156BC59}">
      <dgm:prSet/>
      <dgm:spPr/>
      <dgm:t>
        <a:bodyPr/>
        <a:lstStyle/>
        <a:p>
          <a:endParaRPr kumimoji="1" lang="ja-JP" altLang="en-US"/>
        </a:p>
      </dgm:t>
    </dgm:pt>
    <dgm:pt modelId="{54D0236B-771B-4C96-9FDF-421E071B807C}" type="sibTrans" cxnId="{CCE39B25-D593-4DA1-8DAB-7F97A156BC59}">
      <dgm:prSet/>
      <dgm:spPr/>
      <dgm:t>
        <a:bodyPr/>
        <a:lstStyle/>
        <a:p>
          <a:endParaRPr kumimoji="1" lang="ja-JP" altLang="en-US"/>
        </a:p>
      </dgm:t>
    </dgm:pt>
    <dgm:pt modelId="{167BB2D2-2E2B-4455-A783-9014D544D283}" type="pres">
      <dgm:prSet presAssocID="{5E4B9D25-3F25-4506-A167-4D7E13B7A85F}" presName="linear" presStyleCnt="0">
        <dgm:presLayoutVars>
          <dgm:animLvl val="lvl"/>
          <dgm:resizeHandles val="exact"/>
        </dgm:presLayoutVars>
      </dgm:prSet>
      <dgm:spPr/>
      <dgm:t>
        <a:bodyPr/>
        <a:lstStyle/>
        <a:p>
          <a:endParaRPr kumimoji="1" lang="ja-JP" altLang="en-US"/>
        </a:p>
      </dgm:t>
    </dgm:pt>
    <dgm:pt modelId="{5DCC32AF-EAFC-4EA4-9B0E-409FB791D21B}" type="pres">
      <dgm:prSet presAssocID="{B5D2F0C6-A6A8-45EE-9E65-C9B04EC5C150}" presName="parentText" presStyleLbl="node1" presStyleIdx="0" presStyleCnt="1">
        <dgm:presLayoutVars>
          <dgm:chMax val="0"/>
          <dgm:bulletEnabled val="1"/>
        </dgm:presLayoutVars>
      </dgm:prSet>
      <dgm:spPr/>
      <dgm:t>
        <a:bodyPr/>
        <a:lstStyle/>
        <a:p>
          <a:endParaRPr kumimoji="1" lang="ja-JP" altLang="en-US"/>
        </a:p>
      </dgm:t>
    </dgm:pt>
  </dgm:ptLst>
  <dgm:cxnLst>
    <dgm:cxn modelId="{0D64C9BB-C71A-4B5F-A3CF-A8A642D51990}" type="presOf" srcId="{5E4B9D25-3F25-4506-A167-4D7E13B7A85F}" destId="{167BB2D2-2E2B-4455-A783-9014D544D283}" srcOrd="0" destOrd="0" presId="urn:microsoft.com/office/officeart/2005/8/layout/vList2"/>
    <dgm:cxn modelId="{CCE39B25-D593-4DA1-8DAB-7F97A156BC59}" srcId="{5E4B9D25-3F25-4506-A167-4D7E13B7A85F}" destId="{B5D2F0C6-A6A8-45EE-9E65-C9B04EC5C150}" srcOrd="0" destOrd="0" parTransId="{21523CC9-3620-4D82-A9C1-3FC67D56122A}" sibTransId="{54D0236B-771B-4C96-9FDF-421E071B807C}"/>
    <dgm:cxn modelId="{10BA5775-79FD-4640-ABBF-217B1EBC687E}" type="presOf" srcId="{B5D2F0C6-A6A8-45EE-9E65-C9B04EC5C150}" destId="{5DCC32AF-EAFC-4EA4-9B0E-409FB791D21B}" srcOrd="0" destOrd="0" presId="urn:microsoft.com/office/officeart/2005/8/layout/vList2"/>
    <dgm:cxn modelId="{D5C3D06D-DD57-4F4E-955D-1F8505758C28}" type="presParOf" srcId="{167BB2D2-2E2B-4455-A783-9014D544D283}" destId="{5DCC32AF-EAFC-4EA4-9B0E-409FB791D21B}"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418E5CC-F032-4756-8B02-D42444A2A62F}" type="doc">
      <dgm:prSet loTypeId="urn:microsoft.com/office/officeart/2005/8/layout/vList2" loCatId="list" qsTypeId="urn:microsoft.com/office/officeart/2005/8/quickstyle/simple1#38" qsCatId="simple" csTypeId="urn:microsoft.com/office/officeart/2005/8/colors/accent6_3" csCatId="accent6"/>
      <dgm:spPr/>
      <dgm:t>
        <a:bodyPr/>
        <a:lstStyle/>
        <a:p>
          <a:endParaRPr kumimoji="1" lang="ja-JP" altLang="en-US"/>
        </a:p>
      </dgm:t>
    </dgm:pt>
    <dgm:pt modelId="{7F4DB31F-52F7-4F27-B3D0-8DEB356CE309}">
      <dgm:prSet/>
      <dgm:spPr/>
      <dgm:t>
        <a:bodyPr/>
        <a:lstStyle/>
        <a:p>
          <a:pPr rtl="0"/>
          <a:r>
            <a:rPr kumimoji="1" lang="en-US" dirty="0" smtClean="0"/>
            <a:t>11.1</a:t>
          </a:r>
          <a:r>
            <a:rPr kumimoji="1" lang="ja-JP" dirty="0" smtClean="0"/>
            <a:t>　失業の定義</a:t>
          </a:r>
          <a:endParaRPr lang="ja-JP" dirty="0"/>
        </a:p>
      </dgm:t>
    </dgm:pt>
    <dgm:pt modelId="{9FCE77C9-1BA3-467C-84C1-8D9BDC600274}" type="parTrans" cxnId="{F0899433-8463-44F3-8412-5CCD325F275A}">
      <dgm:prSet/>
      <dgm:spPr/>
      <dgm:t>
        <a:bodyPr/>
        <a:lstStyle/>
        <a:p>
          <a:endParaRPr kumimoji="1" lang="ja-JP" altLang="en-US"/>
        </a:p>
      </dgm:t>
    </dgm:pt>
    <dgm:pt modelId="{D4B04B48-7B67-44A7-87D3-17491039AC1C}" type="sibTrans" cxnId="{F0899433-8463-44F3-8412-5CCD325F275A}">
      <dgm:prSet/>
      <dgm:spPr/>
      <dgm:t>
        <a:bodyPr/>
        <a:lstStyle/>
        <a:p>
          <a:endParaRPr kumimoji="1" lang="ja-JP" altLang="en-US"/>
        </a:p>
      </dgm:t>
    </dgm:pt>
    <dgm:pt modelId="{1D496DD6-0C04-4DF2-82A1-DFB4943E95FF}" type="pres">
      <dgm:prSet presAssocID="{8418E5CC-F032-4756-8B02-D42444A2A62F}" presName="linear" presStyleCnt="0">
        <dgm:presLayoutVars>
          <dgm:animLvl val="lvl"/>
          <dgm:resizeHandles val="exact"/>
        </dgm:presLayoutVars>
      </dgm:prSet>
      <dgm:spPr/>
      <dgm:t>
        <a:bodyPr/>
        <a:lstStyle/>
        <a:p>
          <a:endParaRPr kumimoji="1" lang="ja-JP" altLang="en-US"/>
        </a:p>
      </dgm:t>
    </dgm:pt>
    <dgm:pt modelId="{3D3B77DA-6793-4D74-89F5-56AF363F50E1}" type="pres">
      <dgm:prSet presAssocID="{7F4DB31F-52F7-4F27-B3D0-8DEB356CE309}" presName="parentText" presStyleLbl="node1" presStyleIdx="0" presStyleCnt="1">
        <dgm:presLayoutVars>
          <dgm:chMax val="0"/>
          <dgm:bulletEnabled val="1"/>
        </dgm:presLayoutVars>
      </dgm:prSet>
      <dgm:spPr/>
      <dgm:t>
        <a:bodyPr/>
        <a:lstStyle/>
        <a:p>
          <a:endParaRPr kumimoji="1" lang="ja-JP" altLang="en-US"/>
        </a:p>
      </dgm:t>
    </dgm:pt>
  </dgm:ptLst>
  <dgm:cxnLst>
    <dgm:cxn modelId="{F0899433-8463-44F3-8412-5CCD325F275A}" srcId="{8418E5CC-F032-4756-8B02-D42444A2A62F}" destId="{7F4DB31F-52F7-4F27-B3D0-8DEB356CE309}" srcOrd="0" destOrd="0" parTransId="{9FCE77C9-1BA3-467C-84C1-8D9BDC600274}" sibTransId="{D4B04B48-7B67-44A7-87D3-17491039AC1C}"/>
    <dgm:cxn modelId="{872F3DE6-3525-462C-925A-F09BBD945130}" type="presOf" srcId="{7F4DB31F-52F7-4F27-B3D0-8DEB356CE309}" destId="{3D3B77DA-6793-4D74-89F5-56AF363F50E1}" srcOrd="0" destOrd="0" presId="urn:microsoft.com/office/officeart/2005/8/layout/vList2"/>
    <dgm:cxn modelId="{690A9116-ED1F-4292-8140-C485E125EABF}" type="presOf" srcId="{8418E5CC-F032-4756-8B02-D42444A2A62F}" destId="{1D496DD6-0C04-4DF2-82A1-DFB4943E95FF}" srcOrd="0" destOrd="0" presId="urn:microsoft.com/office/officeart/2005/8/layout/vList2"/>
    <dgm:cxn modelId="{D8542D58-22EF-495C-A51C-FD5DD6D1A66E}" type="presParOf" srcId="{1D496DD6-0C04-4DF2-82A1-DFB4943E95FF}" destId="{3D3B77DA-6793-4D74-89F5-56AF363F50E1}"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89DF1DA-0670-43F4-8682-9D0FEEDA2EEA}" type="doc">
      <dgm:prSet loTypeId="urn:microsoft.com/office/officeart/2005/8/layout/vList2" loCatId="list" qsTypeId="urn:microsoft.com/office/officeart/2005/8/quickstyle/simple1#39" qsCatId="simple" csTypeId="urn:microsoft.com/office/officeart/2005/8/colors/colorful3" csCatId="colorful"/>
      <dgm:spPr/>
      <dgm:t>
        <a:bodyPr/>
        <a:lstStyle/>
        <a:p>
          <a:endParaRPr kumimoji="1" lang="ja-JP" altLang="en-US"/>
        </a:p>
      </dgm:t>
    </dgm:pt>
    <dgm:pt modelId="{0B8D7E84-338C-44CE-910A-C44AE68288E4}">
      <dgm:prSet/>
      <dgm:spPr/>
      <dgm:t>
        <a:bodyPr/>
        <a:lstStyle/>
        <a:p>
          <a:pPr rtl="0"/>
          <a:r>
            <a:rPr lang="en-US" dirty="0" smtClean="0"/>
            <a:t>11.1.1</a:t>
          </a:r>
          <a:r>
            <a:rPr lang="ja-JP" dirty="0" smtClean="0"/>
            <a:t>　失業率の定義</a:t>
          </a:r>
          <a:endParaRPr kumimoji="1" lang="ja-JP" dirty="0"/>
        </a:p>
      </dgm:t>
    </dgm:pt>
    <dgm:pt modelId="{D04256AB-50C3-4D9E-8FD7-2A04C8C99174}" type="parTrans" cxnId="{DD94499F-7B46-4C97-80D6-81FCD574393A}">
      <dgm:prSet/>
      <dgm:spPr/>
      <dgm:t>
        <a:bodyPr/>
        <a:lstStyle/>
        <a:p>
          <a:endParaRPr kumimoji="1" lang="ja-JP" altLang="en-US"/>
        </a:p>
      </dgm:t>
    </dgm:pt>
    <dgm:pt modelId="{7F61C512-ECF1-49E7-ABC8-FE271DA7EDB2}" type="sibTrans" cxnId="{DD94499F-7B46-4C97-80D6-81FCD574393A}">
      <dgm:prSet/>
      <dgm:spPr/>
      <dgm:t>
        <a:bodyPr/>
        <a:lstStyle/>
        <a:p>
          <a:endParaRPr kumimoji="1" lang="ja-JP" altLang="en-US"/>
        </a:p>
      </dgm:t>
    </dgm:pt>
    <dgm:pt modelId="{F230B75B-E17C-4FFE-9E81-C0B6C51E846F}" type="pres">
      <dgm:prSet presAssocID="{B89DF1DA-0670-43F4-8682-9D0FEEDA2EEA}" presName="linear" presStyleCnt="0">
        <dgm:presLayoutVars>
          <dgm:animLvl val="lvl"/>
          <dgm:resizeHandles val="exact"/>
        </dgm:presLayoutVars>
      </dgm:prSet>
      <dgm:spPr/>
      <dgm:t>
        <a:bodyPr/>
        <a:lstStyle/>
        <a:p>
          <a:endParaRPr kumimoji="1" lang="ja-JP" altLang="en-US"/>
        </a:p>
      </dgm:t>
    </dgm:pt>
    <dgm:pt modelId="{08F10F31-0CA3-457E-9DCE-198BE384C1E7}" type="pres">
      <dgm:prSet presAssocID="{0B8D7E84-338C-44CE-910A-C44AE68288E4}" presName="parentText" presStyleLbl="node1" presStyleIdx="0" presStyleCnt="1">
        <dgm:presLayoutVars>
          <dgm:chMax val="0"/>
          <dgm:bulletEnabled val="1"/>
        </dgm:presLayoutVars>
      </dgm:prSet>
      <dgm:spPr/>
      <dgm:t>
        <a:bodyPr/>
        <a:lstStyle/>
        <a:p>
          <a:endParaRPr kumimoji="1" lang="ja-JP" altLang="en-US"/>
        </a:p>
      </dgm:t>
    </dgm:pt>
  </dgm:ptLst>
  <dgm:cxnLst>
    <dgm:cxn modelId="{DD94499F-7B46-4C97-80D6-81FCD574393A}" srcId="{B89DF1DA-0670-43F4-8682-9D0FEEDA2EEA}" destId="{0B8D7E84-338C-44CE-910A-C44AE68288E4}" srcOrd="0" destOrd="0" parTransId="{D04256AB-50C3-4D9E-8FD7-2A04C8C99174}" sibTransId="{7F61C512-ECF1-49E7-ABC8-FE271DA7EDB2}"/>
    <dgm:cxn modelId="{090E3721-489C-462C-99D5-F5452D64D21C}" type="presOf" srcId="{B89DF1DA-0670-43F4-8682-9D0FEEDA2EEA}" destId="{F230B75B-E17C-4FFE-9E81-C0B6C51E846F}" srcOrd="0" destOrd="0" presId="urn:microsoft.com/office/officeart/2005/8/layout/vList2"/>
    <dgm:cxn modelId="{89338B46-1CC1-4E38-8F71-C0787699876B}" type="presOf" srcId="{0B8D7E84-338C-44CE-910A-C44AE68288E4}" destId="{08F10F31-0CA3-457E-9DCE-198BE384C1E7}" srcOrd="0" destOrd="0" presId="urn:microsoft.com/office/officeart/2005/8/layout/vList2"/>
    <dgm:cxn modelId="{C08C8903-06B5-4426-A0A0-679245A2C4CD}" type="presParOf" srcId="{F230B75B-E17C-4FFE-9E81-C0B6C51E846F}" destId="{08F10F31-0CA3-457E-9DCE-198BE384C1E7}"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5817E80-B1AC-4874-8865-9A9897C5F2F9}" type="doc">
      <dgm:prSet loTypeId="urn:microsoft.com/office/officeart/2005/8/layout/vList2" loCatId="list" qsTypeId="urn:microsoft.com/office/officeart/2005/8/quickstyle/simple1#40" qsCatId="simple" csTypeId="urn:microsoft.com/office/officeart/2005/8/colors/colorful3" csCatId="colorful"/>
      <dgm:spPr/>
      <dgm:t>
        <a:bodyPr/>
        <a:lstStyle/>
        <a:p>
          <a:endParaRPr kumimoji="1" lang="ja-JP" altLang="en-US"/>
        </a:p>
      </dgm:t>
    </dgm:pt>
    <dgm:pt modelId="{613E285D-EBD4-4F2A-B352-A79E411378AB}">
      <dgm:prSet/>
      <dgm:spPr/>
      <dgm:t>
        <a:bodyPr/>
        <a:lstStyle/>
        <a:p>
          <a:pPr rtl="0"/>
          <a:r>
            <a:rPr kumimoji="1" lang="en-US" dirty="0" smtClean="0"/>
            <a:t>11.1.2</a:t>
          </a:r>
          <a:r>
            <a:rPr kumimoji="1" lang="ja-JP" dirty="0" smtClean="0"/>
            <a:t>　失業率のパラドックス</a:t>
          </a:r>
          <a:endParaRPr lang="ja-JP" dirty="0"/>
        </a:p>
      </dgm:t>
    </dgm:pt>
    <dgm:pt modelId="{9AAEACC1-1400-49D4-BCCB-BE6D18A387F6}" type="parTrans" cxnId="{51034CE7-EE4B-4107-92D0-3D46866B52ED}">
      <dgm:prSet/>
      <dgm:spPr/>
      <dgm:t>
        <a:bodyPr/>
        <a:lstStyle/>
        <a:p>
          <a:endParaRPr kumimoji="1" lang="ja-JP" altLang="en-US"/>
        </a:p>
      </dgm:t>
    </dgm:pt>
    <dgm:pt modelId="{877920C6-953B-4DEC-8F20-B506CE3D1ED2}" type="sibTrans" cxnId="{51034CE7-EE4B-4107-92D0-3D46866B52ED}">
      <dgm:prSet/>
      <dgm:spPr/>
      <dgm:t>
        <a:bodyPr/>
        <a:lstStyle/>
        <a:p>
          <a:endParaRPr kumimoji="1" lang="ja-JP" altLang="en-US"/>
        </a:p>
      </dgm:t>
    </dgm:pt>
    <dgm:pt modelId="{7316DE84-43FD-40F9-A962-51001377E0E4}" type="pres">
      <dgm:prSet presAssocID="{85817E80-B1AC-4874-8865-9A9897C5F2F9}" presName="linear" presStyleCnt="0">
        <dgm:presLayoutVars>
          <dgm:animLvl val="lvl"/>
          <dgm:resizeHandles val="exact"/>
        </dgm:presLayoutVars>
      </dgm:prSet>
      <dgm:spPr/>
      <dgm:t>
        <a:bodyPr/>
        <a:lstStyle/>
        <a:p>
          <a:endParaRPr kumimoji="1" lang="ja-JP" altLang="en-US"/>
        </a:p>
      </dgm:t>
    </dgm:pt>
    <dgm:pt modelId="{6415C92B-1B3D-4B75-8642-484F13A99BF9}" type="pres">
      <dgm:prSet presAssocID="{613E285D-EBD4-4F2A-B352-A79E411378AB}" presName="parentText" presStyleLbl="node1" presStyleIdx="0" presStyleCnt="1">
        <dgm:presLayoutVars>
          <dgm:chMax val="0"/>
          <dgm:bulletEnabled val="1"/>
        </dgm:presLayoutVars>
      </dgm:prSet>
      <dgm:spPr/>
      <dgm:t>
        <a:bodyPr/>
        <a:lstStyle/>
        <a:p>
          <a:endParaRPr kumimoji="1" lang="ja-JP" altLang="en-US"/>
        </a:p>
      </dgm:t>
    </dgm:pt>
  </dgm:ptLst>
  <dgm:cxnLst>
    <dgm:cxn modelId="{18C40A48-2EA4-45D1-AD30-72AFE9C6C39A}" type="presOf" srcId="{85817E80-B1AC-4874-8865-9A9897C5F2F9}" destId="{7316DE84-43FD-40F9-A962-51001377E0E4}" srcOrd="0" destOrd="0" presId="urn:microsoft.com/office/officeart/2005/8/layout/vList2"/>
    <dgm:cxn modelId="{FC007ED7-9C6E-45FC-A44D-200E7F62A19A}" type="presOf" srcId="{613E285D-EBD4-4F2A-B352-A79E411378AB}" destId="{6415C92B-1B3D-4B75-8642-484F13A99BF9}" srcOrd="0" destOrd="0" presId="urn:microsoft.com/office/officeart/2005/8/layout/vList2"/>
    <dgm:cxn modelId="{51034CE7-EE4B-4107-92D0-3D46866B52ED}" srcId="{85817E80-B1AC-4874-8865-9A9897C5F2F9}" destId="{613E285D-EBD4-4F2A-B352-A79E411378AB}" srcOrd="0" destOrd="0" parTransId="{9AAEACC1-1400-49D4-BCCB-BE6D18A387F6}" sibTransId="{877920C6-953B-4DEC-8F20-B506CE3D1ED2}"/>
    <dgm:cxn modelId="{B35E3EAE-6607-4A48-939B-9EFF36B29239}" type="presParOf" srcId="{7316DE84-43FD-40F9-A962-51001377E0E4}" destId="{6415C92B-1B3D-4B75-8642-484F13A99BF9}"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51A290-1F09-4702-B1BD-5FAFF00EC88A}" type="doc">
      <dgm:prSet loTypeId="urn:microsoft.com/office/officeart/2005/8/layout/vList2" loCatId="list" qsTypeId="urn:microsoft.com/office/officeart/2005/8/quickstyle/simple1#23" qsCatId="simple" csTypeId="urn:microsoft.com/office/officeart/2005/8/colors/colorful3" csCatId="colorful" phldr="1"/>
      <dgm:spPr/>
      <dgm:t>
        <a:bodyPr/>
        <a:lstStyle/>
        <a:p>
          <a:endParaRPr kumimoji="1" lang="ja-JP" altLang="en-US"/>
        </a:p>
      </dgm:t>
    </dgm:pt>
    <dgm:pt modelId="{ACE00A99-583E-4917-ADA6-E278938B4C8C}">
      <dgm:prSet/>
      <dgm:spPr/>
      <dgm:t>
        <a:bodyPr/>
        <a:lstStyle/>
        <a:p>
          <a:pPr rtl="0"/>
          <a:r>
            <a:rPr lang="en-US" dirty="0" smtClean="0"/>
            <a:t>10.2.1</a:t>
          </a:r>
          <a:r>
            <a:rPr lang="ja-JP" dirty="0" smtClean="0"/>
            <a:t>　価格支配力：マークアップ原理</a:t>
          </a:r>
          <a:endParaRPr lang="ja-JP" dirty="0"/>
        </a:p>
      </dgm:t>
    </dgm:pt>
    <dgm:pt modelId="{5914022E-84CA-49D9-9376-083A15DB30DE}" type="parTrans" cxnId="{482DF72F-D167-48E4-B4BC-3B4CC90A5369}">
      <dgm:prSet/>
      <dgm:spPr/>
      <dgm:t>
        <a:bodyPr/>
        <a:lstStyle/>
        <a:p>
          <a:endParaRPr kumimoji="1" lang="ja-JP" altLang="en-US"/>
        </a:p>
      </dgm:t>
    </dgm:pt>
    <dgm:pt modelId="{40403B01-EA63-4E73-873F-581112B7D32D}" type="sibTrans" cxnId="{482DF72F-D167-48E4-B4BC-3B4CC90A5369}">
      <dgm:prSet/>
      <dgm:spPr/>
      <dgm:t>
        <a:bodyPr/>
        <a:lstStyle/>
        <a:p>
          <a:endParaRPr kumimoji="1" lang="ja-JP" altLang="en-US"/>
        </a:p>
      </dgm:t>
    </dgm:pt>
    <dgm:pt modelId="{90C77767-68EC-4227-81E7-37994763CD63}" type="pres">
      <dgm:prSet presAssocID="{7451A290-1F09-4702-B1BD-5FAFF00EC88A}" presName="linear" presStyleCnt="0">
        <dgm:presLayoutVars>
          <dgm:animLvl val="lvl"/>
          <dgm:resizeHandles val="exact"/>
        </dgm:presLayoutVars>
      </dgm:prSet>
      <dgm:spPr/>
      <dgm:t>
        <a:bodyPr/>
        <a:lstStyle/>
        <a:p>
          <a:endParaRPr kumimoji="1" lang="ja-JP" altLang="en-US"/>
        </a:p>
      </dgm:t>
    </dgm:pt>
    <dgm:pt modelId="{419F2A36-57F7-474B-BF38-062D6BB0F351}" type="pres">
      <dgm:prSet presAssocID="{ACE00A99-583E-4917-ADA6-E278938B4C8C}" presName="parentText" presStyleLbl="node1" presStyleIdx="0" presStyleCnt="1">
        <dgm:presLayoutVars>
          <dgm:chMax val="0"/>
          <dgm:bulletEnabled val="1"/>
        </dgm:presLayoutVars>
      </dgm:prSet>
      <dgm:spPr/>
      <dgm:t>
        <a:bodyPr/>
        <a:lstStyle/>
        <a:p>
          <a:endParaRPr kumimoji="1" lang="ja-JP" altLang="en-US"/>
        </a:p>
      </dgm:t>
    </dgm:pt>
  </dgm:ptLst>
  <dgm:cxnLst>
    <dgm:cxn modelId="{482DF72F-D167-48E4-B4BC-3B4CC90A5369}" srcId="{7451A290-1F09-4702-B1BD-5FAFF00EC88A}" destId="{ACE00A99-583E-4917-ADA6-E278938B4C8C}" srcOrd="0" destOrd="0" parTransId="{5914022E-84CA-49D9-9376-083A15DB30DE}" sibTransId="{40403B01-EA63-4E73-873F-581112B7D32D}"/>
    <dgm:cxn modelId="{68A4FF9A-86E4-42F3-BEBD-24C8CE96FCFA}" type="presOf" srcId="{7451A290-1F09-4702-B1BD-5FAFF00EC88A}" destId="{90C77767-68EC-4227-81E7-37994763CD63}" srcOrd="0" destOrd="0" presId="urn:microsoft.com/office/officeart/2005/8/layout/vList2"/>
    <dgm:cxn modelId="{0347FCDF-A364-416F-8D15-C103EB189EFD}" type="presOf" srcId="{ACE00A99-583E-4917-ADA6-E278938B4C8C}" destId="{419F2A36-57F7-474B-BF38-062D6BB0F351}" srcOrd="0" destOrd="0" presId="urn:microsoft.com/office/officeart/2005/8/layout/vList2"/>
    <dgm:cxn modelId="{0923525B-5A57-48EB-B5DB-FFBEF44833D9}" type="presParOf" srcId="{90C77767-68EC-4227-81E7-37994763CD63}" destId="{419F2A36-57F7-474B-BF38-062D6BB0F351}"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58170AC-9F13-4BB4-8069-D62E50515BE6}" type="doc">
      <dgm:prSet loTypeId="urn:microsoft.com/office/officeart/2005/8/layout/vList2" loCatId="list" qsTypeId="urn:microsoft.com/office/officeart/2005/8/quickstyle/simple1#41" qsCatId="simple" csTypeId="urn:microsoft.com/office/officeart/2005/8/colors/accent6_3" csCatId="accent6"/>
      <dgm:spPr/>
      <dgm:t>
        <a:bodyPr/>
        <a:lstStyle/>
        <a:p>
          <a:endParaRPr kumimoji="1" lang="ja-JP" altLang="en-US"/>
        </a:p>
      </dgm:t>
    </dgm:pt>
    <dgm:pt modelId="{362AB67D-4A8A-469E-B8CC-66A783289479}">
      <dgm:prSet/>
      <dgm:spPr/>
      <dgm:t>
        <a:bodyPr/>
        <a:lstStyle/>
        <a:p>
          <a:pPr rtl="0"/>
          <a:r>
            <a:rPr lang="en-US" dirty="0" smtClean="0"/>
            <a:t>11.2</a:t>
          </a:r>
          <a:r>
            <a:rPr lang="ja-JP" dirty="0" smtClean="0"/>
            <a:t>　失業の原因と調整が遅れる理由</a:t>
          </a:r>
          <a:endParaRPr lang="ja-JP" dirty="0"/>
        </a:p>
      </dgm:t>
    </dgm:pt>
    <dgm:pt modelId="{9981247B-D88C-4BF7-B9E7-D4068B8755E4}" type="parTrans" cxnId="{D05A5CF3-3F25-4196-A833-53848C9648A1}">
      <dgm:prSet/>
      <dgm:spPr/>
      <dgm:t>
        <a:bodyPr/>
        <a:lstStyle/>
        <a:p>
          <a:endParaRPr kumimoji="1" lang="ja-JP" altLang="en-US"/>
        </a:p>
      </dgm:t>
    </dgm:pt>
    <dgm:pt modelId="{6A6DEBCA-3845-4224-B649-C7CD7238CC33}" type="sibTrans" cxnId="{D05A5CF3-3F25-4196-A833-53848C9648A1}">
      <dgm:prSet/>
      <dgm:spPr/>
      <dgm:t>
        <a:bodyPr/>
        <a:lstStyle/>
        <a:p>
          <a:endParaRPr kumimoji="1" lang="ja-JP" altLang="en-US"/>
        </a:p>
      </dgm:t>
    </dgm:pt>
    <dgm:pt modelId="{60061E73-C9D6-4235-992C-B23DC3F0876C}" type="pres">
      <dgm:prSet presAssocID="{858170AC-9F13-4BB4-8069-D62E50515BE6}" presName="linear" presStyleCnt="0">
        <dgm:presLayoutVars>
          <dgm:animLvl val="lvl"/>
          <dgm:resizeHandles val="exact"/>
        </dgm:presLayoutVars>
      </dgm:prSet>
      <dgm:spPr/>
      <dgm:t>
        <a:bodyPr/>
        <a:lstStyle/>
        <a:p>
          <a:endParaRPr kumimoji="1" lang="ja-JP" altLang="en-US"/>
        </a:p>
      </dgm:t>
    </dgm:pt>
    <dgm:pt modelId="{F944895F-02E2-4E7E-938B-542BD9C89939}" type="pres">
      <dgm:prSet presAssocID="{362AB67D-4A8A-469E-B8CC-66A783289479}" presName="parentText" presStyleLbl="node1" presStyleIdx="0" presStyleCnt="1">
        <dgm:presLayoutVars>
          <dgm:chMax val="0"/>
          <dgm:bulletEnabled val="1"/>
        </dgm:presLayoutVars>
      </dgm:prSet>
      <dgm:spPr/>
      <dgm:t>
        <a:bodyPr/>
        <a:lstStyle/>
        <a:p>
          <a:endParaRPr kumimoji="1" lang="ja-JP" altLang="en-US"/>
        </a:p>
      </dgm:t>
    </dgm:pt>
  </dgm:ptLst>
  <dgm:cxnLst>
    <dgm:cxn modelId="{1A9381A0-C4A5-4AAC-90DF-C728024B9819}" type="presOf" srcId="{858170AC-9F13-4BB4-8069-D62E50515BE6}" destId="{60061E73-C9D6-4235-992C-B23DC3F0876C}" srcOrd="0" destOrd="0" presId="urn:microsoft.com/office/officeart/2005/8/layout/vList2"/>
    <dgm:cxn modelId="{BC79E1F8-89CE-4272-A6E1-700AE5DDC3C3}" type="presOf" srcId="{362AB67D-4A8A-469E-B8CC-66A783289479}" destId="{F944895F-02E2-4E7E-938B-542BD9C89939}" srcOrd="0" destOrd="0" presId="urn:microsoft.com/office/officeart/2005/8/layout/vList2"/>
    <dgm:cxn modelId="{D05A5CF3-3F25-4196-A833-53848C9648A1}" srcId="{858170AC-9F13-4BB4-8069-D62E50515BE6}" destId="{362AB67D-4A8A-469E-B8CC-66A783289479}" srcOrd="0" destOrd="0" parTransId="{9981247B-D88C-4BF7-B9E7-D4068B8755E4}" sibTransId="{6A6DEBCA-3845-4224-B649-C7CD7238CC33}"/>
    <dgm:cxn modelId="{92AF5A4D-D210-4B53-8A10-E901AC1E71BB}" type="presParOf" srcId="{60061E73-C9D6-4235-992C-B23DC3F0876C}" destId="{F944895F-02E2-4E7E-938B-542BD9C89939}"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D34A1A0-A2ED-4159-AC37-C8FCCFDAFDBC}" type="doc">
      <dgm:prSet loTypeId="urn:microsoft.com/office/officeart/2005/8/layout/vList2" loCatId="list" qsTypeId="urn:microsoft.com/office/officeart/2005/8/quickstyle/simple1#42" qsCatId="simple" csTypeId="urn:microsoft.com/office/officeart/2005/8/colors/accent3_3" csCatId="accent3"/>
      <dgm:spPr/>
      <dgm:t>
        <a:bodyPr/>
        <a:lstStyle/>
        <a:p>
          <a:endParaRPr kumimoji="1" lang="ja-JP" altLang="en-US"/>
        </a:p>
      </dgm:t>
    </dgm:pt>
    <dgm:pt modelId="{BF9451A5-C81A-4A0D-A3EF-4ADC6B76E038}">
      <dgm:prSet/>
      <dgm:spPr/>
      <dgm:t>
        <a:bodyPr/>
        <a:lstStyle/>
        <a:p>
          <a:pPr rtl="0"/>
          <a:r>
            <a:rPr lang="en-US" dirty="0" smtClean="0"/>
            <a:t>11.2.1</a:t>
          </a:r>
          <a:r>
            <a:rPr lang="ja-JP" dirty="0" smtClean="0"/>
            <a:t>　総需要の不足と総供給ショック</a:t>
          </a:r>
          <a:endParaRPr lang="ja-JP" dirty="0"/>
        </a:p>
      </dgm:t>
    </dgm:pt>
    <dgm:pt modelId="{73BCBF48-8BFB-4BFB-8A11-F3334FE1AFBA}" type="parTrans" cxnId="{88DFAE8C-6FE1-4255-AD7C-E29F1790508A}">
      <dgm:prSet/>
      <dgm:spPr/>
      <dgm:t>
        <a:bodyPr/>
        <a:lstStyle/>
        <a:p>
          <a:endParaRPr kumimoji="1" lang="ja-JP" altLang="en-US"/>
        </a:p>
      </dgm:t>
    </dgm:pt>
    <dgm:pt modelId="{4DEFE8FD-96EA-4992-AA47-64F00E576114}" type="sibTrans" cxnId="{88DFAE8C-6FE1-4255-AD7C-E29F1790508A}">
      <dgm:prSet/>
      <dgm:spPr/>
      <dgm:t>
        <a:bodyPr/>
        <a:lstStyle/>
        <a:p>
          <a:endParaRPr kumimoji="1" lang="ja-JP" altLang="en-US"/>
        </a:p>
      </dgm:t>
    </dgm:pt>
    <dgm:pt modelId="{29E23062-3EC4-4A8A-99DC-5DE9566EC796}" type="pres">
      <dgm:prSet presAssocID="{1D34A1A0-A2ED-4159-AC37-C8FCCFDAFDBC}" presName="linear" presStyleCnt="0">
        <dgm:presLayoutVars>
          <dgm:animLvl val="lvl"/>
          <dgm:resizeHandles val="exact"/>
        </dgm:presLayoutVars>
      </dgm:prSet>
      <dgm:spPr/>
      <dgm:t>
        <a:bodyPr/>
        <a:lstStyle/>
        <a:p>
          <a:endParaRPr kumimoji="1" lang="ja-JP" altLang="en-US"/>
        </a:p>
      </dgm:t>
    </dgm:pt>
    <dgm:pt modelId="{851CA4A2-12B9-4BEC-B19E-2092EEEC1DB4}" type="pres">
      <dgm:prSet presAssocID="{BF9451A5-C81A-4A0D-A3EF-4ADC6B76E038}" presName="parentText" presStyleLbl="node1" presStyleIdx="0" presStyleCnt="1" custLinFactNeighborX="12425" custLinFactNeighborY="-8089">
        <dgm:presLayoutVars>
          <dgm:chMax val="0"/>
          <dgm:bulletEnabled val="1"/>
        </dgm:presLayoutVars>
      </dgm:prSet>
      <dgm:spPr/>
      <dgm:t>
        <a:bodyPr/>
        <a:lstStyle/>
        <a:p>
          <a:endParaRPr kumimoji="1" lang="ja-JP" altLang="en-US"/>
        </a:p>
      </dgm:t>
    </dgm:pt>
  </dgm:ptLst>
  <dgm:cxnLst>
    <dgm:cxn modelId="{5B550275-34B7-48B1-BF3D-E5CF2DD154D8}" type="presOf" srcId="{BF9451A5-C81A-4A0D-A3EF-4ADC6B76E038}" destId="{851CA4A2-12B9-4BEC-B19E-2092EEEC1DB4}" srcOrd="0" destOrd="0" presId="urn:microsoft.com/office/officeart/2005/8/layout/vList2"/>
    <dgm:cxn modelId="{88DFAE8C-6FE1-4255-AD7C-E29F1790508A}" srcId="{1D34A1A0-A2ED-4159-AC37-C8FCCFDAFDBC}" destId="{BF9451A5-C81A-4A0D-A3EF-4ADC6B76E038}" srcOrd="0" destOrd="0" parTransId="{73BCBF48-8BFB-4BFB-8A11-F3334FE1AFBA}" sibTransId="{4DEFE8FD-96EA-4992-AA47-64F00E576114}"/>
    <dgm:cxn modelId="{1B9EBB77-A481-4C22-81E3-1E24A3ED2288}" type="presOf" srcId="{1D34A1A0-A2ED-4159-AC37-C8FCCFDAFDBC}" destId="{29E23062-3EC4-4A8A-99DC-5DE9566EC796}" srcOrd="0" destOrd="0" presId="urn:microsoft.com/office/officeart/2005/8/layout/vList2"/>
    <dgm:cxn modelId="{E39D8021-8970-4A9B-8927-A65A85539693}" type="presParOf" srcId="{29E23062-3EC4-4A8A-99DC-5DE9566EC796}" destId="{851CA4A2-12B9-4BEC-B19E-2092EEEC1DB4}"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A3E5802-F6B8-480A-AA09-EFBA40DF2EF4}" type="doc">
      <dgm:prSet loTypeId="urn:microsoft.com/office/officeart/2005/8/layout/vList2" loCatId="list" qsTypeId="urn:microsoft.com/office/officeart/2005/8/quickstyle/simple1#43" qsCatId="simple" csTypeId="urn:microsoft.com/office/officeart/2005/8/colors/colorful3" csCatId="colorful"/>
      <dgm:spPr/>
      <dgm:t>
        <a:bodyPr/>
        <a:lstStyle/>
        <a:p>
          <a:endParaRPr kumimoji="1" lang="ja-JP" altLang="en-US"/>
        </a:p>
      </dgm:t>
    </dgm:pt>
    <dgm:pt modelId="{B0CC26A6-7045-4E62-AC5B-ACADF0B10EB1}">
      <dgm:prSet/>
      <dgm:spPr/>
      <dgm:t>
        <a:bodyPr/>
        <a:lstStyle/>
        <a:p>
          <a:pPr rtl="0"/>
          <a:r>
            <a:rPr lang="en-US" dirty="0" smtClean="0"/>
            <a:t>11.2.2</a:t>
          </a:r>
          <a:r>
            <a:rPr lang="ja-JP" dirty="0" smtClean="0"/>
            <a:t>　最低賃金法</a:t>
          </a:r>
          <a:endParaRPr lang="ja-JP" dirty="0"/>
        </a:p>
      </dgm:t>
    </dgm:pt>
    <dgm:pt modelId="{00621F91-49F1-4B27-A4A6-CEE1140ADB5E}" type="parTrans" cxnId="{3B36A4F8-576D-43AE-B025-719507A50868}">
      <dgm:prSet/>
      <dgm:spPr/>
      <dgm:t>
        <a:bodyPr/>
        <a:lstStyle/>
        <a:p>
          <a:endParaRPr kumimoji="1" lang="ja-JP" altLang="en-US"/>
        </a:p>
      </dgm:t>
    </dgm:pt>
    <dgm:pt modelId="{C2D2D55E-AC64-401B-9B79-C8CEBBA83C21}" type="sibTrans" cxnId="{3B36A4F8-576D-43AE-B025-719507A50868}">
      <dgm:prSet/>
      <dgm:spPr/>
      <dgm:t>
        <a:bodyPr/>
        <a:lstStyle/>
        <a:p>
          <a:endParaRPr kumimoji="1" lang="ja-JP" altLang="en-US"/>
        </a:p>
      </dgm:t>
    </dgm:pt>
    <dgm:pt modelId="{3AD582A8-7532-40EC-85DB-D71E91E97BF4}" type="pres">
      <dgm:prSet presAssocID="{1A3E5802-F6B8-480A-AA09-EFBA40DF2EF4}" presName="linear" presStyleCnt="0">
        <dgm:presLayoutVars>
          <dgm:animLvl val="lvl"/>
          <dgm:resizeHandles val="exact"/>
        </dgm:presLayoutVars>
      </dgm:prSet>
      <dgm:spPr/>
      <dgm:t>
        <a:bodyPr/>
        <a:lstStyle/>
        <a:p>
          <a:endParaRPr kumimoji="1" lang="ja-JP" altLang="en-US"/>
        </a:p>
      </dgm:t>
    </dgm:pt>
    <dgm:pt modelId="{2A7B22A4-2D4D-4AD4-9345-A24F9A87913B}" type="pres">
      <dgm:prSet presAssocID="{B0CC26A6-7045-4E62-AC5B-ACADF0B10EB1}" presName="parentText" presStyleLbl="node1" presStyleIdx="0" presStyleCnt="1" custLinFactNeighborX="1786" custLinFactNeighborY="-11021">
        <dgm:presLayoutVars>
          <dgm:chMax val="0"/>
          <dgm:bulletEnabled val="1"/>
        </dgm:presLayoutVars>
      </dgm:prSet>
      <dgm:spPr/>
      <dgm:t>
        <a:bodyPr/>
        <a:lstStyle/>
        <a:p>
          <a:endParaRPr kumimoji="1" lang="ja-JP" altLang="en-US"/>
        </a:p>
      </dgm:t>
    </dgm:pt>
  </dgm:ptLst>
  <dgm:cxnLst>
    <dgm:cxn modelId="{3B36A4F8-576D-43AE-B025-719507A50868}" srcId="{1A3E5802-F6B8-480A-AA09-EFBA40DF2EF4}" destId="{B0CC26A6-7045-4E62-AC5B-ACADF0B10EB1}" srcOrd="0" destOrd="0" parTransId="{00621F91-49F1-4B27-A4A6-CEE1140ADB5E}" sibTransId="{C2D2D55E-AC64-401B-9B79-C8CEBBA83C21}"/>
    <dgm:cxn modelId="{2173AE1D-2DCF-48BA-AB75-5F14BDC9BEA7}" type="presOf" srcId="{B0CC26A6-7045-4E62-AC5B-ACADF0B10EB1}" destId="{2A7B22A4-2D4D-4AD4-9345-A24F9A87913B}" srcOrd="0" destOrd="0" presId="urn:microsoft.com/office/officeart/2005/8/layout/vList2"/>
    <dgm:cxn modelId="{4D3E5EBC-7346-4257-8CB8-D66C40CF658C}" type="presOf" srcId="{1A3E5802-F6B8-480A-AA09-EFBA40DF2EF4}" destId="{3AD582A8-7532-40EC-85DB-D71E91E97BF4}" srcOrd="0" destOrd="0" presId="urn:microsoft.com/office/officeart/2005/8/layout/vList2"/>
    <dgm:cxn modelId="{C86D916F-D8AB-4E84-9D80-265291799892}" type="presParOf" srcId="{3AD582A8-7532-40EC-85DB-D71E91E97BF4}" destId="{2A7B22A4-2D4D-4AD4-9345-A24F9A87913B}" srcOrd="0"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62DF8A1-F369-435F-BA27-1F84E5E0AAB0}" type="doc">
      <dgm:prSet loTypeId="urn:microsoft.com/office/officeart/2005/8/layout/vList2" loCatId="list" qsTypeId="urn:microsoft.com/office/officeart/2005/8/quickstyle/simple1#44" qsCatId="simple" csTypeId="urn:microsoft.com/office/officeart/2005/8/colors/colorful3" csCatId="colorful"/>
      <dgm:spPr/>
      <dgm:t>
        <a:bodyPr/>
        <a:lstStyle/>
        <a:p>
          <a:endParaRPr kumimoji="1" lang="ja-JP" altLang="en-US"/>
        </a:p>
      </dgm:t>
    </dgm:pt>
    <dgm:pt modelId="{0C2AF4BB-D2FD-46C2-9AE3-B6CE64474C8A}">
      <dgm:prSet/>
      <dgm:spPr/>
      <dgm:t>
        <a:bodyPr/>
        <a:lstStyle/>
        <a:p>
          <a:pPr rtl="0"/>
          <a:r>
            <a:rPr kumimoji="1" lang="en-US" dirty="0" smtClean="0"/>
            <a:t>11.2.3</a:t>
          </a:r>
          <a:r>
            <a:rPr kumimoji="1" lang="ja-JP" dirty="0" smtClean="0"/>
            <a:t>　労働組合</a:t>
          </a:r>
          <a:endParaRPr lang="ja-JP" dirty="0"/>
        </a:p>
      </dgm:t>
    </dgm:pt>
    <dgm:pt modelId="{691BF087-702A-4204-8612-D1CEDCF3BD08}" type="parTrans" cxnId="{D6D0E6F8-4489-4138-BF4C-C3ED093A89D6}">
      <dgm:prSet/>
      <dgm:spPr/>
      <dgm:t>
        <a:bodyPr/>
        <a:lstStyle/>
        <a:p>
          <a:endParaRPr kumimoji="1" lang="ja-JP" altLang="en-US"/>
        </a:p>
      </dgm:t>
    </dgm:pt>
    <dgm:pt modelId="{4414F4B6-F655-4A67-98C9-337EA2B0542A}" type="sibTrans" cxnId="{D6D0E6F8-4489-4138-BF4C-C3ED093A89D6}">
      <dgm:prSet/>
      <dgm:spPr/>
      <dgm:t>
        <a:bodyPr/>
        <a:lstStyle/>
        <a:p>
          <a:endParaRPr kumimoji="1" lang="ja-JP" altLang="en-US"/>
        </a:p>
      </dgm:t>
    </dgm:pt>
    <dgm:pt modelId="{A145A060-14B4-4A85-A2E4-4CD463FD3923}" type="pres">
      <dgm:prSet presAssocID="{162DF8A1-F369-435F-BA27-1F84E5E0AAB0}" presName="linear" presStyleCnt="0">
        <dgm:presLayoutVars>
          <dgm:animLvl val="lvl"/>
          <dgm:resizeHandles val="exact"/>
        </dgm:presLayoutVars>
      </dgm:prSet>
      <dgm:spPr/>
      <dgm:t>
        <a:bodyPr/>
        <a:lstStyle/>
        <a:p>
          <a:endParaRPr kumimoji="1" lang="ja-JP" altLang="en-US"/>
        </a:p>
      </dgm:t>
    </dgm:pt>
    <dgm:pt modelId="{33FECADD-FDE6-41E1-A279-1A6BF50BD4A8}" type="pres">
      <dgm:prSet presAssocID="{0C2AF4BB-D2FD-46C2-9AE3-B6CE64474C8A}" presName="parentText" presStyleLbl="node1" presStyleIdx="0" presStyleCnt="1">
        <dgm:presLayoutVars>
          <dgm:chMax val="0"/>
          <dgm:bulletEnabled val="1"/>
        </dgm:presLayoutVars>
      </dgm:prSet>
      <dgm:spPr/>
      <dgm:t>
        <a:bodyPr/>
        <a:lstStyle/>
        <a:p>
          <a:endParaRPr kumimoji="1" lang="ja-JP" altLang="en-US"/>
        </a:p>
      </dgm:t>
    </dgm:pt>
  </dgm:ptLst>
  <dgm:cxnLst>
    <dgm:cxn modelId="{C7204BED-6343-4440-8199-6C0DD019EBFB}" type="presOf" srcId="{162DF8A1-F369-435F-BA27-1F84E5E0AAB0}" destId="{A145A060-14B4-4A85-A2E4-4CD463FD3923}" srcOrd="0" destOrd="0" presId="urn:microsoft.com/office/officeart/2005/8/layout/vList2"/>
    <dgm:cxn modelId="{FB667F86-AE94-436B-9C69-36B4EC79741D}" type="presOf" srcId="{0C2AF4BB-D2FD-46C2-9AE3-B6CE64474C8A}" destId="{33FECADD-FDE6-41E1-A279-1A6BF50BD4A8}" srcOrd="0" destOrd="0" presId="urn:microsoft.com/office/officeart/2005/8/layout/vList2"/>
    <dgm:cxn modelId="{D6D0E6F8-4489-4138-BF4C-C3ED093A89D6}" srcId="{162DF8A1-F369-435F-BA27-1F84E5E0AAB0}" destId="{0C2AF4BB-D2FD-46C2-9AE3-B6CE64474C8A}" srcOrd="0" destOrd="0" parTransId="{691BF087-702A-4204-8612-D1CEDCF3BD08}" sibTransId="{4414F4B6-F655-4A67-98C9-337EA2B0542A}"/>
    <dgm:cxn modelId="{66E30309-E4DE-4E9C-920B-D5DEA3024ED2}" type="presParOf" srcId="{A145A060-14B4-4A85-A2E4-4CD463FD3923}" destId="{33FECADD-FDE6-41E1-A279-1A6BF50BD4A8}"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5CDFD077-758D-471A-B8D7-0D8CD5624414}" type="doc">
      <dgm:prSet loTypeId="urn:microsoft.com/office/officeart/2005/8/layout/vList2" loCatId="list" qsTypeId="urn:microsoft.com/office/officeart/2005/8/quickstyle/simple3" qsCatId="simple" csTypeId="urn:microsoft.com/office/officeart/2005/8/colors/accent1_2#2" csCatId="accent1"/>
      <dgm:spPr/>
      <dgm:t>
        <a:bodyPr/>
        <a:lstStyle/>
        <a:p>
          <a:endParaRPr kumimoji="1" lang="ja-JP" altLang="en-US"/>
        </a:p>
      </dgm:t>
    </dgm:pt>
    <dgm:pt modelId="{4B5D0F88-A37C-4632-B56A-6DB8075976EC}">
      <dgm:prSet/>
      <dgm:spPr/>
      <dgm:t>
        <a:bodyPr/>
        <a:lstStyle/>
        <a:p>
          <a:pPr rtl="0"/>
          <a:r>
            <a:rPr lang="ja-JP" dirty="0" smtClean="0"/>
            <a:t>労働組合に属する労働者は団体交渉により高い賃金を獲得することが可能。</a:t>
          </a:r>
          <a:endParaRPr lang="ja-JP" dirty="0"/>
        </a:p>
      </dgm:t>
    </dgm:pt>
    <dgm:pt modelId="{6C8D9F43-FC89-479F-8730-E2B6282248D0}" type="parTrans" cxnId="{4648B844-A6E5-4CA7-8BC2-18EF14040D8E}">
      <dgm:prSet/>
      <dgm:spPr/>
      <dgm:t>
        <a:bodyPr/>
        <a:lstStyle/>
        <a:p>
          <a:endParaRPr kumimoji="1" lang="ja-JP" altLang="en-US"/>
        </a:p>
      </dgm:t>
    </dgm:pt>
    <dgm:pt modelId="{4795D311-32EE-4BB1-9648-038A83F8FA53}" type="sibTrans" cxnId="{4648B844-A6E5-4CA7-8BC2-18EF14040D8E}">
      <dgm:prSet/>
      <dgm:spPr/>
      <dgm:t>
        <a:bodyPr/>
        <a:lstStyle/>
        <a:p>
          <a:endParaRPr kumimoji="1" lang="ja-JP" altLang="en-US"/>
        </a:p>
      </dgm:t>
    </dgm:pt>
    <dgm:pt modelId="{854D0B57-1358-4C76-827C-5EF820E240F0}" type="pres">
      <dgm:prSet presAssocID="{5CDFD077-758D-471A-B8D7-0D8CD5624414}" presName="linear" presStyleCnt="0">
        <dgm:presLayoutVars>
          <dgm:animLvl val="lvl"/>
          <dgm:resizeHandles val="exact"/>
        </dgm:presLayoutVars>
      </dgm:prSet>
      <dgm:spPr/>
      <dgm:t>
        <a:bodyPr/>
        <a:lstStyle/>
        <a:p>
          <a:endParaRPr kumimoji="1" lang="ja-JP" altLang="en-US"/>
        </a:p>
      </dgm:t>
    </dgm:pt>
    <dgm:pt modelId="{A34A2E37-B740-4247-B10C-28AF23F763BE}" type="pres">
      <dgm:prSet presAssocID="{4B5D0F88-A37C-4632-B56A-6DB8075976EC}" presName="parentText" presStyleLbl="node1" presStyleIdx="0" presStyleCnt="1">
        <dgm:presLayoutVars>
          <dgm:chMax val="0"/>
          <dgm:bulletEnabled val="1"/>
        </dgm:presLayoutVars>
      </dgm:prSet>
      <dgm:spPr/>
      <dgm:t>
        <a:bodyPr/>
        <a:lstStyle/>
        <a:p>
          <a:endParaRPr kumimoji="1" lang="ja-JP" altLang="en-US"/>
        </a:p>
      </dgm:t>
    </dgm:pt>
  </dgm:ptLst>
  <dgm:cxnLst>
    <dgm:cxn modelId="{AAE23690-8179-422E-87BB-0D47255D1BEF}" type="presOf" srcId="{4B5D0F88-A37C-4632-B56A-6DB8075976EC}" destId="{A34A2E37-B740-4247-B10C-28AF23F763BE}" srcOrd="0" destOrd="0" presId="urn:microsoft.com/office/officeart/2005/8/layout/vList2"/>
    <dgm:cxn modelId="{4648B844-A6E5-4CA7-8BC2-18EF14040D8E}" srcId="{5CDFD077-758D-471A-B8D7-0D8CD5624414}" destId="{4B5D0F88-A37C-4632-B56A-6DB8075976EC}" srcOrd="0" destOrd="0" parTransId="{6C8D9F43-FC89-479F-8730-E2B6282248D0}" sibTransId="{4795D311-32EE-4BB1-9648-038A83F8FA53}"/>
    <dgm:cxn modelId="{F7A2A061-0040-47CA-B65C-31939A0A27F0}" type="presOf" srcId="{5CDFD077-758D-471A-B8D7-0D8CD5624414}" destId="{854D0B57-1358-4C76-827C-5EF820E240F0}" srcOrd="0" destOrd="0" presId="urn:microsoft.com/office/officeart/2005/8/layout/vList2"/>
    <dgm:cxn modelId="{308520F9-53BB-40F9-8A81-E52C1C246965}" type="presParOf" srcId="{854D0B57-1358-4C76-827C-5EF820E240F0}" destId="{A34A2E37-B740-4247-B10C-28AF23F763BE}"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DC7BBD8C-1C7C-48E3-B0D9-B0A7E7C8B4F5}" type="doc">
      <dgm:prSet loTypeId="urn:microsoft.com/office/officeart/2005/8/layout/vList2" loCatId="list" qsTypeId="urn:microsoft.com/office/officeart/2005/8/quickstyle/simple3" qsCatId="simple" csTypeId="urn:microsoft.com/office/officeart/2005/8/colors/accent1_2#3" csCatId="accent1"/>
      <dgm:spPr/>
      <dgm:t>
        <a:bodyPr/>
        <a:lstStyle/>
        <a:p>
          <a:endParaRPr kumimoji="1" lang="ja-JP" altLang="en-US"/>
        </a:p>
      </dgm:t>
    </dgm:pt>
    <dgm:pt modelId="{EB49B6FD-E8C2-4C8B-978F-A083BD13E700}">
      <dgm:prSet/>
      <dgm:spPr/>
      <dgm:t>
        <a:bodyPr/>
        <a:lstStyle/>
        <a:p>
          <a:pPr rtl="0"/>
          <a:r>
            <a:rPr lang="ja-JP" dirty="0" smtClean="0"/>
            <a:t>均衡賃金率よりも高い賃金率で給料が支払われることになる。</a:t>
          </a:r>
          <a:endParaRPr lang="ja-JP" dirty="0"/>
        </a:p>
      </dgm:t>
    </dgm:pt>
    <dgm:pt modelId="{84FB5C03-C1FE-446C-BE63-B49FAB90ECEF}" type="parTrans" cxnId="{DC81D356-208C-4E05-9736-9D2BADC20A6A}">
      <dgm:prSet/>
      <dgm:spPr/>
      <dgm:t>
        <a:bodyPr/>
        <a:lstStyle/>
        <a:p>
          <a:endParaRPr kumimoji="1" lang="ja-JP" altLang="en-US"/>
        </a:p>
      </dgm:t>
    </dgm:pt>
    <dgm:pt modelId="{85C55BE1-842E-47C8-B884-5F5FF10511F4}" type="sibTrans" cxnId="{DC81D356-208C-4E05-9736-9D2BADC20A6A}">
      <dgm:prSet/>
      <dgm:spPr/>
      <dgm:t>
        <a:bodyPr/>
        <a:lstStyle/>
        <a:p>
          <a:endParaRPr kumimoji="1" lang="ja-JP" altLang="en-US"/>
        </a:p>
      </dgm:t>
    </dgm:pt>
    <dgm:pt modelId="{E168D64B-C4F0-4759-899B-DDEC09704769}" type="pres">
      <dgm:prSet presAssocID="{DC7BBD8C-1C7C-48E3-B0D9-B0A7E7C8B4F5}" presName="linear" presStyleCnt="0">
        <dgm:presLayoutVars>
          <dgm:animLvl val="lvl"/>
          <dgm:resizeHandles val="exact"/>
        </dgm:presLayoutVars>
      </dgm:prSet>
      <dgm:spPr/>
      <dgm:t>
        <a:bodyPr/>
        <a:lstStyle/>
        <a:p>
          <a:endParaRPr kumimoji="1" lang="ja-JP" altLang="en-US"/>
        </a:p>
      </dgm:t>
    </dgm:pt>
    <dgm:pt modelId="{73D0AF60-2BC7-4266-9544-09A4FE8D9AAE}" type="pres">
      <dgm:prSet presAssocID="{EB49B6FD-E8C2-4C8B-978F-A083BD13E700}" presName="parentText" presStyleLbl="node1" presStyleIdx="0" presStyleCnt="1">
        <dgm:presLayoutVars>
          <dgm:chMax val="0"/>
          <dgm:bulletEnabled val="1"/>
        </dgm:presLayoutVars>
      </dgm:prSet>
      <dgm:spPr/>
      <dgm:t>
        <a:bodyPr/>
        <a:lstStyle/>
        <a:p>
          <a:endParaRPr kumimoji="1" lang="ja-JP" altLang="en-US"/>
        </a:p>
      </dgm:t>
    </dgm:pt>
  </dgm:ptLst>
  <dgm:cxnLst>
    <dgm:cxn modelId="{DC81D356-208C-4E05-9736-9D2BADC20A6A}" srcId="{DC7BBD8C-1C7C-48E3-B0D9-B0A7E7C8B4F5}" destId="{EB49B6FD-E8C2-4C8B-978F-A083BD13E700}" srcOrd="0" destOrd="0" parTransId="{84FB5C03-C1FE-446C-BE63-B49FAB90ECEF}" sibTransId="{85C55BE1-842E-47C8-B884-5F5FF10511F4}"/>
    <dgm:cxn modelId="{1DC3F365-FA1A-4A5B-9BA0-A46189415B5A}" type="presOf" srcId="{DC7BBD8C-1C7C-48E3-B0D9-B0A7E7C8B4F5}" destId="{E168D64B-C4F0-4759-899B-DDEC09704769}" srcOrd="0" destOrd="0" presId="urn:microsoft.com/office/officeart/2005/8/layout/vList2"/>
    <dgm:cxn modelId="{09ED685A-F323-4D8D-9D3E-20DB792DDCF7}" type="presOf" srcId="{EB49B6FD-E8C2-4C8B-978F-A083BD13E700}" destId="{73D0AF60-2BC7-4266-9544-09A4FE8D9AAE}" srcOrd="0" destOrd="0" presId="urn:microsoft.com/office/officeart/2005/8/layout/vList2"/>
    <dgm:cxn modelId="{91779FA3-FA30-44C1-B207-7183271D0E2D}" type="presParOf" srcId="{E168D64B-C4F0-4759-899B-DDEC09704769}" destId="{73D0AF60-2BC7-4266-9544-09A4FE8D9AAE}" srcOrd="0" destOrd="0" presId="urn:microsoft.com/office/officeart/2005/8/layout/vList2"/>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97DEF5A9-BED1-49F4-BA5B-5B7F0981C2AF}" type="doc">
      <dgm:prSet loTypeId="urn:microsoft.com/office/officeart/2005/8/layout/vList2" loCatId="list" qsTypeId="urn:microsoft.com/office/officeart/2005/8/quickstyle/simple3" qsCatId="simple" csTypeId="urn:microsoft.com/office/officeart/2005/8/colors/accent1_2#4" csCatId="accent1"/>
      <dgm:spPr/>
      <dgm:t>
        <a:bodyPr/>
        <a:lstStyle/>
        <a:p>
          <a:endParaRPr kumimoji="1" lang="ja-JP" altLang="en-US"/>
        </a:p>
      </dgm:t>
    </dgm:pt>
    <dgm:pt modelId="{78BF5863-1493-4E50-AE7F-A04B4789AAED}">
      <dgm:prSet/>
      <dgm:spPr/>
      <dgm:t>
        <a:bodyPr/>
        <a:lstStyle/>
        <a:p>
          <a:pPr rtl="0"/>
          <a:r>
            <a:rPr lang="ja-JP" dirty="0" smtClean="0"/>
            <a:t>労働供給が上昇する一方で労働需要が減少して失業が発生する可能性がある。</a:t>
          </a:r>
          <a:endParaRPr lang="ja-JP" dirty="0"/>
        </a:p>
      </dgm:t>
    </dgm:pt>
    <dgm:pt modelId="{2366B317-112D-4519-9729-5E25D0C99CF5}" type="parTrans" cxnId="{993D7630-4D23-4886-B0B1-037BE9A8B21F}">
      <dgm:prSet/>
      <dgm:spPr/>
      <dgm:t>
        <a:bodyPr/>
        <a:lstStyle/>
        <a:p>
          <a:endParaRPr kumimoji="1" lang="ja-JP" altLang="en-US"/>
        </a:p>
      </dgm:t>
    </dgm:pt>
    <dgm:pt modelId="{DA7DF880-3662-4F32-BA21-4AEF64D343FC}" type="sibTrans" cxnId="{993D7630-4D23-4886-B0B1-037BE9A8B21F}">
      <dgm:prSet/>
      <dgm:spPr/>
      <dgm:t>
        <a:bodyPr/>
        <a:lstStyle/>
        <a:p>
          <a:endParaRPr kumimoji="1" lang="ja-JP" altLang="en-US"/>
        </a:p>
      </dgm:t>
    </dgm:pt>
    <dgm:pt modelId="{9B7A3260-418E-461D-8070-880E6CC6194D}" type="pres">
      <dgm:prSet presAssocID="{97DEF5A9-BED1-49F4-BA5B-5B7F0981C2AF}" presName="linear" presStyleCnt="0">
        <dgm:presLayoutVars>
          <dgm:animLvl val="lvl"/>
          <dgm:resizeHandles val="exact"/>
        </dgm:presLayoutVars>
      </dgm:prSet>
      <dgm:spPr/>
      <dgm:t>
        <a:bodyPr/>
        <a:lstStyle/>
        <a:p>
          <a:endParaRPr kumimoji="1" lang="ja-JP" altLang="en-US"/>
        </a:p>
      </dgm:t>
    </dgm:pt>
    <dgm:pt modelId="{88F9D05B-9CC3-4DFD-B556-C149A362B756}" type="pres">
      <dgm:prSet presAssocID="{78BF5863-1493-4E50-AE7F-A04B4789AAED}" presName="parentText" presStyleLbl="node1" presStyleIdx="0" presStyleCnt="1" custLinFactNeighborY="44473">
        <dgm:presLayoutVars>
          <dgm:chMax val="0"/>
          <dgm:bulletEnabled val="1"/>
        </dgm:presLayoutVars>
      </dgm:prSet>
      <dgm:spPr/>
      <dgm:t>
        <a:bodyPr/>
        <a:lstStyle/>
        <a:p>
          <a:endParaRPr kumimoji="1" lang="ja-JP" altLang="en-US"/>
        </a:p>
      </dgm:t>
    </dgm:pt>
  </dgm:ptLst>
  <dgm:cxnLst>
    <dgm:cxn modelId="{EC3D6984-20CB-4265-AAC8-B954A6E15572}" type="presOf" srcId="{78BF5863-1493-4E50-AE7F-A04B4789AAED}" destId="{88F9D05B-9CC3-4DFD-B556-C149A362B756}" srcOrd="0" destOrd="0" presId="urn:microsoft.com/office/officeart/2005/8/layout/vList2"/>
    <dgm:cxn modelId="{993D7630-4D23-4886-B0B1-037BE9A8B21F}" srcId="{97DEF5A9-BED1-49F4-BA5B-5B7F0981C2AF}" destId="{78BF5863-1493-4E50-AE7F-A04B4789AAED}" srcOrd="0" destOrd="0" parTransId="{2366B317-112D-4519-9729-5E25D0C99CF5}" sibTransId="{DA7DF880-3662-4F32-BA21-4AEF64D343FC}"/>
    <dgm:cxn modelId="{5C654CFF-0B18-40E8-98BD-8A35AA1A9EF3}" type="presOf" srcId="{97DEF5A9-BED1-49F4-BA5B-5B7F0981C2AF}" destId="{9B7A3260-418E-461D-8070-880E6CC6194D}" srcOrd="0" destOrd="0" presId="urn:microsoft.com/office/officeart/2005/8/layout/vList2"/>
    <dgm:cxn modelId="{9FE009D9-6012-413A-B931-5619E77A65D5}" type="presParOf" srcId="{9B7A3260-418E-461D-8070-880E6CC6194D}" destId="{88F9D05B-9CC3-4DFD-B556-C149A362B756}" srcOrd="0" destOrd="0" presId="urn:microsoft.com/office/officeart/2005/8/layout/vList2"/>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FA6E7BE6-8B31-4505-B873-2A74667A516C}" type="doc">
      <dgm:prSet loTypeId="urn:microsoft.com/office/officeart/2005/8/layout/vList2" loCatId="list" qsTypeId="urn:microsoft.com/office/officeart/2005/8/quickstyle/simple1#45" qsCatId="simple" csTypeId="urn:microsoft.com/office/officeart/2005/8/colors/colorful3" csCatId="colorful"/>
      <dgm:spPr/>
      <dgm:t>
        <a:bodyPr/>
        <a:lstStyle/>
        <a:p>
          <a:endParaRPr kumimoji="1" lang="ja-JP" altLang="en-US"/>
        </a:p>
      </dgm:t>
    </dgm:pt>
    <dgm:pt modelId="{C7018006-9D46-4DB0-B0D5-FABFE4B60C18}">
      <dgm:prSet/>
      <dgm:spPr/>
      <dgm:t>
        <a:bodyPr/>
        <a:lstStyle/>
        <a:p>
          <a:pPr rtl="0"/>
          <a:r>
            <a:rPr kumimoji="1" lang="en-US" dirty="0" smtClean="0"/>
            <a:t>11.2.4</a:t>
          </a:r>
          <a:r>
            <a:rPr kumimoji="1" lang="ja-JP" dirty="0" smtClean="0"/>
            <a:t>　効率賃金理論</a:t>
          </a:r>
          <a:endParaRPr lang="ja-JP" dirty="0"/>
        </a:p>
      </dgm:t>
    </dgm:pt>
    <dgm:pt modelId="{A56FBAE3-5266-4042-A428-4859B361873C}" type="parTrans" cxnId="{B5DD512A-6DB7-40A6-B25F-063994CAD659}">
      <dgm:prSet/>
      <dgm:spPr/>
      <dgm:t>
        <a:bodyPr/>
        <a:lstStyle/>
        <a:p>
          <a:endParaRPr kumimoji="1" lang="ja-JP" altLang="en-US"/>
        </a:p>
      </dgm:t>
    </dgm:pt>
    <dgm:pt modelId="{0536CDA8-8080-4338-B688-AADCBBE9A29E}" type="sibTrans" cxnId="{B5DD512A-6DB7-40A6-B25F-063994CAD659}">
      <dgm:prSet/>
      <dgm:spPr/>
      <dgm:t>
        <a:bodyPr/>
        <a:lstStyle/>
        <a:p>
          <a:endParaRPr kumimoji="1" lang="ja-JP" altLang="en-US"/>
        </a:p>
      </dgm:t>
    </dgm:pt>
    <dgm:pt modelId="{C3131D24-FB03-4844-A45D-8C922CC8181D}" type="pres">
      <dgm:prSet presAssocID="{FA6E7BE6-8B31-4505-B873-2A74667A516C}" presName="linear" presStyleCnt="0">
        <dgm:presLayoutVars>
          <dgm:animLvl val="lvl"/>
          <dgm:resizeHandles val="exact"/>
        </dgm:presLayoutVars>
      </dgm:prSet>
      <dgm:spPr/>
      <dgm:t>
        <a:bodyPr/>
        <a:lstStyle/>
        <a:p>
          <a:endParaRPr kumimoji="1" lang="ja-JP" altLang="en-US"/>
        </a:p>
      </dgm:t>
    </dgm:pt>
    <dgm:pt modelId="{EE3B5A18-2AEC-4EC8-98D2-B6846B09047D}" type="pres">
      <dgm:prSet presAssocID="{C7018006-9D46-4DB0-B0D5-FABFE4B60C18}" presName="parentText" presStyleLbl="node1" presStyleIdx="0" presStyleCnt="1">
        <dgm:presLayoutVars>
          <dgm:chMax val="0"/>
          <dgm:bulletEnabled val="1"/>
        </dgm:presLayoutVars>
      </dgm:prSet>
      <dgm:spPr/>
      <dgm:t>
        <a:bodyPr/>
        <a:lstStyle/>
        <a:p>
          <a:endParaRPr kumimoji="1" lang="ja-JP" altLang="en-US"/>
        </a:p>
      </dgm:t>
    </dgm:pt>
  </dgm:ptLst>
  <dgm:cxnLst>
    <dgm:cxn modelId="{81843DA9-753E-491C-B240-EC0C27D2309C}" type="presOf" srcId="{FA6E7BE6-8B31-4505-B873-2A74667A516C}" destId="{C3131D24-FB03-4844-A45D-8C922CC8181D}" srcOrd="0" destOrd="0" presId="urn:microsoft.com/office/officeart/2005/8/layout/vList2"/>
    <dgm:cxn modelId="{B5DD512A-6DB7-40A6-B25F-063994CAD659}" srcId="{FA6E7BE6-8B31-4505-B873-2A74667A516C}" destId="{C7018006-9D46-4DB0-B0D5-FABFE4B60C18}" srcOrd="0" destOrd="0" parTransId="{A56FBAE3-5266-4042-A428-4859B361873C}" sibTransId="{0536CDA8-8080-4338-B688-AADCBBE9A29E}"/>
    <dgm:cxn modelId="{CD0F3E0A-8580-4312-9419-0C80E79BE368}" type="presOf" srcId="{C7018006-9D46-4DB0-B0D5-FABFE4B60C18}" destId="{EE3B5A18-2AEC-4EC8-98D2-B6846B09047D}" srcOrd="0" destOrd="0" presId="urn:microsoft.com/office/officeart/2005/8/layout/vList2"/>
    <dgm:cxn modelId="{DA2C74BB-E54C-4210-8AEB-29182AC51AB9}" type="presParOf" srcId="{C3131D24-FB03-4844-A45D-8C922CC8181D}" destId="{EE3B5A18-2AEC-4EC8-98D2-B6846B09047D}"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3482E534-7A38-42C6-A74B-0D1353FB74B2}" type="doc">
      <dgm:prSet loTypeId="urn:microsoft.com/office/officeart/2005/8/layout/vList2" loCatId="list" qsTypeId="urn:microsoft.com/office/officeart/2005/8/quickstyle/simple1#46" qsCatId="simple" csTypeId="urn:microsoft.com/office/officeart/2005/8/colors/accent6_3" csCatId="accent6"/>
      <dgm:spPr/>
      <dgm:t>
        <a:bodyPr/>
        <a:lstStyle/>
        <a:p>
          <a:endParaRPr kumimoji="1" lang="ja-JP" altLang="en-US"/>
        </a:p>
      </dgm:t>
    </dgm:pt>
    <dgm:pt modelId="{C0BF5334-2B8A-4775-9B29-0ECD386B42D7}">
      <dgm:prSet/>
      <dgm:spPr/>
      <dgm:t>
        <a:bodyPr/>
        <a:lstStyle/>
        <a:p>
          <a:pPr rtl="0"/>
          <a:r>
            <a:rPr kumimoji="1" lang="en-US" dirty="0" smtClean="0"/>
            <a:t>12.1</a:t>
          </a:r>
          <a:r>
            <a:rPr kumimoji="1" lang="ja-JP" dirty="0" smtClean="0"/>
            <a:t>　日本の財政赤字</a:t>
          </a:r>
          <a:endParaRPr lang="ja-JP" dirty="0"/>
        </a:p>
      </dgm:t>
    </dgm:pt>
    <dgm:pt modelId="{1EF2C59E-7A0F-4BAD-9FB9-CC491ED5DD42}" type="parTrans" cxnId="{B8DF2B56-110B-46B7-9FBF-E9626352A9F9}">
      <dgm:prSet/>
      <dgm:spPr/>
      <dgm:t>
        <a:bodyPr/>
        <a:lstStyle/>
        <a:p>
          <a:endParaRPr kumimoji="1" lang="ja-JP" altLang="en-US"/>
        </a:p>
      </dgm:t>
    </dgm:pt>
    <dgm:pt modelId="{9AFAEF0F-FB71-400F-8FF3-B1B2CBDF33A1}" type="sibTrans" cxnId="{B8DF2B56-110B-46B7-9FBF-E9626352A9F9}">
      <dgm:prSet/>
      <dgm:spPr/>
      <dgm:t>
        <a:bodyPr/>
        <a:lstStyle/>
        <a:p>
          <a:endParaRPr kumimoji="1" lang="ja-JP" altLang="en-US"/>
        </a:p>
      </dgm:t>
    </dgm:pt>
    <dgm:pt modelId="{A1DC371E-19FA-4DD9-A545-67DE4FB9B9B3}" type="pres">
      <dgm:prSet presAssocID="{3482E534-7A38-42C6-A74B-0D1353FB74B2}" presName="linear" presStyleCnt="0">
        <dgm:presLayoutVars>
          <dgm:animLvl val="lvl"/>
          <dgm:resizeHandles val="exact"/>
        </dgm:presLayoutVars>
      </dgm:prSet>
      <dgm:spPr/>
      <dgm:t>
        <a:bodyPr/>
        <a:lstStyle/>
        <a:p>
          <a:endParaRPr kumimoji="1" lang="ja-JP" altLang="en-US"/>
        </a:p>
      </dgm:t>
    </dgm:pt>
    <dgm:pt modelId="{100D63E0-8989-46EB-A14D-1C13D1827CA9}" type="pres">
      <dgm:prSet presAssocID="{C0BF5334-2B8A-4775-9B29-0ECD386B42D7}" presName="parentText" presStyleLbl="node1" presStyleIdx="0" presStyleCnt="1">
        <dgm:presLayoutVars>
          <dgm:chMax val="0"/>
          <dgm:bulletEnabled val="1"/>
        </dgm:presLayoutVars>
      </dgm:prSet>
      <dgm:spPr/>
      <dgm:t>
        <a:bodyPr/>
        <a:lstStyle/>
        <a:p>
          <a:endParaRPr kumimoji="1" lang="ja-JP" altLang="en-US"/>
        </a:p>
      </dgm:t>
    </dgm:pt>
  </dgm:ptLst>
  <dgm:cxnLst>
    <dgm:cxn modelId="{3F333926-B66F-47EA-BE52-9FFF2B0D7E00}" type="presOf" srcId="{3482E534-7A38-42C6-A74B-0D1353FB74B2}" destId="{A1DC371E-19FA-4DD9-A545-67DE4FB9B9B3}" srcOrd="0" destOrd="0" presId="urn:microsoft.com/office/officeart/2005/8/layout/vList2"/>
    <dgm:cxn modelId="{A968D1F1-B037-4F93-B0C2-C80D5DC4AEEA}" type="presOf" srcId="{C0BF5334-2B8A-4775-9B29-0ECD386B42D7}" destId="{100D63E0-8989-46EB-A14D-1C13D1827CA9}" srcOrd="0" destOrd="0" presId="urn:microsoft.com/office/officeart/2005/8/layout/vList2"/>
    <dgm:cxn modelId="{B8DF2B56-110B-46B7-9FBF-E9626352A9F9}" srcId="{3482E534-7A38-42C6-A74B-0D1353FB74B2}" destId="{C0BF5334-2B8A-4775-9B29-0ECD386B42D7}" srcOrd="0" destOrd="0" parTransId="{1EF2C59E-7A0F-4BAD-9FB9-CC491ED5DD42}" sibTransId="{9AFAEF0F-FB71-400F-8FF3-B1B2CBDF33A1}"/>
    <dgm:cxn modelId="{7E0724FE-3056-4322-8A1C-4807520F0942}" type="presParOf" srcId="{A1DC371E-19FA-4DD9-A545-67DE4FB9B9B3}" destId="{100D63E0-8989-46EB-A14D-1C13D1827CA9}"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968CCE60-7408-4471-AD88-ABF537D2B360}" type="doc">
      <dgm:prSet loTypeId="urn:microsoft.com/office/officeart/2005/8/layout/vList2" loCatId="list" qsTypeId="urn:microsoft.com/office/officeart/2005/8/quickstyle/simple1#47" qsCatId="simple" csTypeId="urn:microsoft.com/office/officeart/2005/8/colors/accent6_3" csCatId="accent6"/>
      <dgm:spPr/>
      <dgm:t>
        <a:bodyPr/>
        <a:lstStyle/>
        <a:p>
          <a:endParaRPr kumimoji="1" lang="ja-JP" altLang="en-US"/>
        </a:p>
      </dgm:t>
    </dgm:pt>
    <dgm:pt modelId="{5093A816-AB52-4443-86D0-EC58FD1692F7}">
      <dgm:prSet/>
      <dgm:spPr/>
      <dgm:t>
        <a:bodyPr/>
        <a:lstStyle/>
        <a:p>
          <a:pPr rtl="0"/>
          <a:r>
            <a:rPr kumimoji="1" lang="en-US" dirty="0" smtClean="0"/>
            <a:t>12.2</a:t>
          </a:r>
          <a:r>
            <a:rPr kumimoji="1" lang="ja-JP" dirty="0" smtClean="0"/>
            <a:t>　政府の予算制約</a:t>
          </a:r>
          <a:endParaRPr lang="ja-JP" dirty="0"/>
        </a:p>
      </dgm:t>
    </dgm:pt>
    <dgm:pt modelId="{0EB961B9-C0AE-4311-B8D8-46E1EF110D74}" type="parTrans" cxnId="{28FE00F2-18F7-4A82-BD1E-5BC0A2E4C708}">
      <dgm:prSet/>
      <dgm:spPr/>
      <dgm:t>
        <a:bodyPr/>
        <a:lstStyle/>
        <a:p>
          <a:endParaRPr kumimoji="1" lang="ja-JP" altLang="en-US"/>
        </a:p>
      </dgm:t>
    </dgm:pt>
    <dgm:pt modelId="{07E2A3A2-4622-4C4B-9299-CB5E3098593A}" type="sibTrans" cxnId="{28FE00F2-18F7-4A82-BD1E-5BC0A2E4C708}">
      <dgm:prSet/>
      <dgm:spPr/>
      <dgm:t>
        <a:bodyPr/>
        <a:lstStyle/>
        <a:p>
          <a:endParaRPr kumimoji="1" lang="ja-JP" altLang="en-US"/>
        </a:p>
      </dgm:t>
    </dgm:pt>
    <dgm:pt modelId="{D915AC82-8ED9-49D6-9066-FC1A81EE9082}" type="pres">
      <dgm:prSet presAssocID="{968CCE60-7408-4471-AD88-ABF537D2B360}" presName="linear" presStyleCnt="0">
        <dgm:presLayoutVars>
          <dgm:animLvl val="lvl"/>
          <dgm:resizeHandles val="exact"/>
        </dgm:presLayoutVars>
      </dgm:prSet>
      <dgm:spPr/>
      <dgm:t>
        <a:bodyPr/>
        <a:lstStyle/>
        <a:p>
          <a:endParaRPr kumimoji="1" lang="ja-JP" altLang="en-US"/>
        </a:p>
      </dgm:t>
    </dgm:pt>
    <dgm:pt modelId="{03D81A73-65C1-420F-AC2C-6AC7EA95917E}" type="pres">
      <dgm:prSet presAssocID="{5093A816-AB52-4443-86D0-EC58FD1692F7}" presName="parentText" presStyleLbl="node1" presStyleIdx="0" presStyleCnt="1">
        <dgm:presLayoutVars>
          <dgm:chMax val="0"/>
          <dgm:bulletEnabled val="1"/>
        </dgm:presLayoutVars>
      </dgm:prSet>
      <dgm:spPr/>
      <dgm:t>
        <a:bodyPr/>
        <a:lstStyle/>
        <a:p>
          <a:endParaRPr kumimoji="1" lang="ja-JP" altLang="en-US"/>
        </a:p>
      </dgm:t>
    </dgm:pt>
  </dgm:ptLst>
  <dgm:cxnLst>
    <dgm:cxn modelId="{1615122E-176D-4446-A982-350BF11A23F5}" type="presOf" srcId="{5093A816-AB52-4443-86D0-EC58FD1692F7}" destId="{03D81A73-65C1-420F-AC2C-6AC7EA95917E}" srcOrd="0" destOrd="0" presId="urn:microsoft.com/office/officeart/2005/8/layout/vList2"/>
    <dgm:cxn modelId="{22AB4486-218F-4187-9F51-96F587D37114}" type="presOf" srcId="{968CCE60-7408-4471-AD88-ABF537D2B360}" destId="{D915AC82-8ED9-49D6-9066-FC1A81EE9082}" srcOrd="0" destOrd="0" presId="urn:microsoft.com/office/officeart/2005/8/layout/vList2"/>
    <dgm:cxn modelId="{28FE00F2-18F7-4A82-BD1E-5BC0A2E4C708}" srcId="{968CCE60-7408-4471-AD88-ABF537D2B360}" destId="{5093A816-AB52-4443-86D0-EC58FD1692F7}" srcOrd="0" destOrd="0" parTransId="{0EB961B9-C0AE-4311-B8D8-46E1EF110D74}" sibTransId="{07E2A3A2-4622-4C4B-9299-CB5E3098593A}"/>
    <dgm:cxn modelId="{36FE6DD8-DC12-49D3-91E7-6AC22B6FB14A}" type="presParOf" srcId="{D915AC82-8ED9-49D6-9066-FC1A81EE9082}" destId="{03D81A73-65C1-420F-AC2C-6AC7EA95917E}"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F4CCEE-3418-4715-8ED6-503178C7C4BB}" type="doc">
      <dgm:prSet loTypeId="urn:microsoft.com/office/officeart/2005/8/layout/vList2" loCatId="list" qsTypeId="urn:microsoft.com/office/officeart/2005/8/quickstyle/simple1#24" qsCatId="simple" csTypeId="urn:microsoft.com/office/officeart/2005/8/colors/colorful3" csCatId="colorful" phldr="1"/>
      <dgm:spPr/>
      <dgm:t>
        <a:bodyPr/>
        <a:lstStyle/>
        <a:p>
          <a:endParaRPr kumimoji="1" lang="ja-JP" altLang="en-US"/>
        </a:p>
      </dgm:t>
    </dgm:pt>
    <dgm:pt modelId="{06033F92-545C-480E-9042-D6655949BCAB}">
      <dgm:prSet/>
      <dgm:spPr/>
      <dgm:t>
        <a:bodyPr/>
        <a:lstStyle/>
        <a:p>
          <a:pPr algn="ctr" rtl="0"/>
          <a:r>
            <a:rPr lang="en-US" dirty="0" smtClean="0"/>
            <a:t>10.2.2</a:t>
          </a:r>
          <a:r>
            <a:rPr lang="ja-JP" dirty="0" smtClean="0"/>
            <a:t>　錯覚</a:t>
          </a:r>
          <a:endParaRPr lang="ja-JP" dirty="0"/>
        </a:p>
      </dgm:t>
    </dgm:pt>
    <dgm:pt modelId="{F42ED805-CFD6-4E44-9797-EC3FC2CFE6BE}" type="parTrans" cxnId="{FF83B622-5165-4A97-8756-EB6624F74195}">
      <dgm:prSet/>
      <dgm:spPr/>
      <dgm:t>
        <a:bodyPr/>
        <a:lstStyle/>
        <a:p>
          <a:endParaRPr kumimoji="1" lang="ja-JP" altLang="en-US"/>
        </a:p>
      </dgm:t>
    </dgm:pt>
    <dgm:pt modelId="{ADA73AAE-79BB-4840-A581-D014EBF7DA6E}" type="sibTrans" cxnId="{FF83B622-5165-4A97-8756-EB6624F74195}">
      <dgm:prSet/>
      <dgm:spPr/>
      <dgm:t>
        <a:bodyPr/>
        <a:lstStyle/>
        <a:p>
          <a:endParaRPr kumimoji="1" lang="ja-JP" altLang="en-US"/>
        </a:p>
      </dgm:t>
    </dgm:pt>
    <dgm:pt modelId="{022D24B9-E642-4AD8-ADAC-0066E99A5F1E}" type="pres">
      <dgm:prSet presAssocID="{35F4CCEE-3418-4715-8ED6-503178C7C4BB}" presName="linear" presStyleCnt="0">
        <dgm:presLayoutVars>
          <dgm:animLvl val="lvl"/>
          <dgm:resizeHandles val="exact"/>
        </dgm:presLayoutVars>
      </dgm:prSet>
      <dgm:spPr/>
      <dgm:t>
        <a:bodyPr/>
        <a:lstStyle/>
        <a:p>
          <a:endParaRPr kumimoji="1" lang="ja-JP" altLang="en-US"/>
        </a:p>
      </dgm:t>
    </dgm:pt>
    <dgm:pt modelId="{F7DC295F-8F8D-47CB-AAE2-23A4C2F50D10}" type="pres">
      <dgm:prSet presAssocID="{06033F92-545C-480E-9042-D6655949BCAB}" presName="parentText" presStyleLbl="node1" presStyleIdx="0" presStyleCnt="1" custLinFactNeighborX="1961" custLinFactNeighborY="-1118">
        <dgm:presLayoutVars>
          <dgm:chMax val="0"/>
          <dgm:bulletEnabled val="1"/>
        </dgm:presLayoutVars>
      </dgm:prSet>
      <dgm:spPr/>
      <dgm:t>
        <a:bodyPr/>
        <a:lstStyle/>
        <a:p>
          <a:endParaRPr kumimoji="1" lang="ja-JP" altLang="en-US"/>
        </a:p>
      </dgm:t>
    </dgm:pt>
  </dgm:ptLst>
  <dgm:cxnLst>
    <dgm:cxn modelId="{FF83B622-5165-4A97-8756-EB6624F74195}" srcId="{35F4CCEE-3418-4715-8ED6-503178C7C4BB}" destId="{06033F92-545C-480E-9042-D6655949BCAB}" srcOrd="0" destOrd="0" parTransId="{F42ED805-CFD6-4E44-9797-EC3FC2CFE6BE}" sibTransId="{ADA73AAE-79BB-4840-A581-D014EBF7DA6E}"/>
    <dgm:cxn modelId="{6BA38BF2-C8EA-4092-9945-4D459BB2863D}" type="presOf" srcId="{35F4CCEE-3418-4715-8ED6-503178C7C4BB}" destId="{022D24B9-E642-4AD8-ADAC-0066E99A5F1E}" srcOrd="0" destOrd="0" presId="urn:microsoft.com/office/officeart/2005/8/layout/vList2"/>
    <dgm:cxn modelId="{B2BAC162-C889-4068-885C-273F7DD6086C}" type="presOf" srcId="{06033F92-545C-480E-9042-D6655949BCAB}" destId="{F7DC295F-8F8D-47CB-AAE2-23A4C2F50D10}" srcOrd="0" destOrd="0" presId="urn:microsoft.com/office/officeart/2005/8/layout/vList2"/>
    <dgm:cxn modelId="{041AC75F-EB3D-479E-9991-BDAE90FA7FA4}" type="presParOf" srcId="{022D24B9-E642-4AD8-ADAC-0066E99A5F1E}" destId="{F7DC295F-8F8D-47CB-AAE2-23A4C2F50D10}" srcOrd="0" destOrd="0" presId="urn:microsoft.com/office/officeart/2005/8/layout/vList2"/>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6F338ECA-C517-4DCA-9D18-43B81DCA4AA5}" type="doc">
      <dgm:prSet loTypeId="urn:microsoft.com/office/officeart/2005/8/layout/vList2" loCatId="list" qsTypeId="urn:microsoft.com/office/officeart/2005/8/quickstyle/simple1#48" qsCatId="simple" csTypeId="urn:microsoft.com/office/officeart/2005/8/colors/accent5_3" csCatId="accent5"/>
      <dgm:spPr/>
      <dgm:t>
        <a:bodyPr/>
        <a:lstStyle/>
        <a:p>
          <a:endParaRPr kumimoji="1" lang="ja-JP" altLang="en-US"/>
        </a:p>
      </dgm:t>
    </dgm:pt>
    <dgm:pt modelId="{3BFC7051-7193-4CBE-B4D3-ED5B1F3A6861}">
      <dgm:prSet/>
      <dgm:spPr/>
      <dgm:t>
        <a:bodyPr/>
        <a:lstStyle/>
        <a:p>
          <a:pPr rtl="0"/>
          <a:r>
            <a:rPr kumimoji="1" lang="ja-JP" dirty="0" smtClean="0"/>
            <a:t>補論　財政赤字のある場合の公債残高の変化</a:t>
          </a:r>
          <a:endParaRPr lang="ja-JP" dirty="0"/>
        </a:p>
      </dgm:t>
    </dgm:pt>
    <dgm:pt modelId="{52DC06F8-9297-4190-B2D9-B04DDC614945}" type="parTrans" cxnId="{B5BE40AB-CEFC-4CEF-A0C9-480B17C0F9BB}">
      <dgm:prSet/>
      <dgm:spPr/>
      <dgm:t>
        <a:bodyPr/>
        <a:lstStyle/>
        <a:p>
          <a:endParaRPr kumimoji="1" lang="ja-JP" altLang="en-US"/>
        </a:p>
      </dgm:t>
    </dgm:pt>
    <dgm:pt modelId="{15F6F9B2-F378-4CB2-9DBD-859337A68706}" type="sibTrans" cxnId="{B5BE40AB-CEFC-4CEF-A0C9-480B17C0F9BB}">
      <dgm:prSet/>
      <dgm:spPr/>
      <dgm:t>
        <a:bodyPr/>
        <a:lstStyle/>
        <a:p>
          <a:endParaRPr kumimoji="1" lang="ja-JP" altLang="en-US"/>
        </a:p>
      </dgm:t>
    </dgm:pt>
    <dgm:pt modelId="{48A4FE07-5E52-429E-82B8-C29EBA299C71}" type="pres">
      <dgm:prSet presAssocID="{6F338ECA-C517-4DCA-9D18-43B81DCA4AA5}" presName="linear" presStyleCnt="0">
        <dgm:presLayoutVars>
          <dgm:animLvl val="lvl"/>
          <dgm:resizeHandles val="exact"/>
        </dgm:presLayoutVars>
      </dgm:prSet>
      <dgm:spPr/>
      <dgm:t>
        <a:bodyPr/>
        <a:lstStyle/>
        <a:p>
          <a:endParaRPr kumimoji="1" lang="ja-JP" altLang="en-US"/>
        </a:p>
      </dgm:t>
    </dgm:pt>
    <dgm:pt modelId="{CACF198F-ADD8-4A13-B063-3CFBC962B5F1}" type="pres">
      <dgm:prSet presAssocID="{3BFC7051-7193-4CBE-B4D3-ED5B1F3A6861}" presName="parentText" presStyleLbl="node1" presStyleIdx="0" presStyleCnt="1">
        <dgm:presLayoutVars>
          <dgm:chMax val="0"/>
          <dgm:bulletEnabled val="1"/>
        </dgm:presLayoutVars>
      </dgm:prSet>
      <dgm:spPr/>
      <dgm:t>
        <a:bodyPr/>
        <a:lstStyle/>
        <a:p>
          <a:endParaRPr kumimoji="1" lang="ja-JP" altLang="en-US"/>
        </a:p>
      </dgm:t>
    </dgm:pt>
  </dgm:ptLst>
  <dgm:cxnLst>
    <dgm:cxn modelId="{B5BE40AB-CEFC-4CEF-A0C9-480B17C0F9BB}" srcId="{6F338ECA-C517-4DCA-9D18-43B81DCA4AA5}" destId="{3BFC7051-7193-4CBE-B4D3-ED5B1F3A6861}" srcOrd="0" destOrd="0" parTransId="{52DC06F8-9297-4190-B2D9-B04DDC614945}" sibTransId="{15F6F9B2-F378-4CB2-9DBD-859337A68706}"/>
    <dgm:cxn modelId="{4068EA27-A0C4-412B-B1E0-5F11B7D0B258}" type="presOf" srcId="{3BFC7051-7193-4CBE-B4D3-ED5B1F3A6861}" destId="{CACF198F-ADD8-4A13-B063-3CFBC962B5F1}" srcOrd="0" destOrd="0" presId="urn:microsoft.com/office/officeart/2005/8/layout/vList2"/>
    <dgm:cxn modelId="{64FFDB16-60F8-49C2-803D-7049F5FFD1B3}" type="presOf" srcId="{6F338ECA-C517-4DCA-9D18-43B81DCA4AA5}" destId="{48A4FE07-5E52-429E-82B8-C29EBA299C71}" srcOrd="0" destOrd="0" presId="urn:microsoft.com/office/officeart/2005/8/layout/vList2"/>
    <dgm:cxn modelId="{AE0110AD-185B-43EB-9E77-A856A6CF99B3}" type="presParOf" srcId="{48A4FE07-5E52-429E-82B8-C29EBA299C71}" destId="{CACF198F-ADD8-4A13-B063-3CFBC962B5F1}"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5F9D44-B14C-4981-8614-0864494EDD58}" type="doc">
      <dgm:prSet loTypeId="urn:microsoft.com/office/officeart/2005/8/layout/vList2" loCatId="list" qsTypeId="urn:microsoft.com/office/officeart/2005/8/quickstyle/simple1#25" qsCatId="simple" csTypeId="urn:microsoft.com/office/officeart/2005/8/colors/accent3_3" csCatId="accent3" phldr="1"/>
      <dgm:spPr/>
      <dgm:t>
        <a:bodyPr/>
        <a:lstStyle/>
        <a:p>
          <a:endParaRPr kumimoji="1" lang="ja-JP" altLang="en-US"/>
        </a:p>
      </dgm:t>
    </dgm:pt>
    <dgm:pt modelId="{0AB892B4-C129-47BF-83FB-11432D354CAC}">
      <dgm:prSet/>
      <dgm:spPr/>
      <dgm:t>
        <a:bodyPr/>
        <a:lstStyle/>
        <a:p>
          <a:pPr rtl="0"/>
          <a:r>
            <a:rPr kumimoji="1" lang="en-US" dirty="0" smtClean="0"/>
            <a:t>10.2.3</a:t>
          </a:r>
          <a:r>
            <a:rPr kumimoji="1" lang="ja-JP" dirty="0" smtClean="0"/>
            <a:t>　名目賃金の下方硬直性</a:t>
          </a:r>
          <a:endParaRPr lang="ja-JP" dirty="0"/>
        </a:p>
      </dgm:t>
    </dgm:pt>
    <dgm:pt modelId="{6384A113-764E-4918-8079-62B38E7A24CB}" type="parTrans" cxnId="{9DBD2FA8-96B8-4543-9DBB-9949B746ED2E}">
      <dgm:prSet/>
      <dgm:spPr/>
      <dgm:t>
        <a:bodyPr/>
        <a:lstStyle/>
        <a:p>
          <a:endParaRPr kumimoji="1" lang="ja-JP" altLang="en-US"/>
        </a:p>
      </dgm:t>
    </dgm:pt>
    <dgm:pt modelId="{6962EF84-A7A6-42CA-93BC-0404D9F6344C}" type="sibTrans" cxnId="{9DBD2FA8-96B8-4543-9DBB-9949B746ED2E}">
      <dgm:prSet/>
      <dgm:spPr/>
      <dgm:t>
        <a:bodyPr/>
        <a:lstStyle/>
        <a:p>
          <a:endParaRPr kumimoji="1" lang="ja-JP" altLang="en-US"/>
        </a:p>
      </dgm:t>
    </dgm:pt>
    <dgm:pt modelId="{91FD3420-9B3A-4F23-B92B-0F7809C88693}" type="pres">
      <dgm:prSet presAssocID="{655F9D44-B14C-4981-8614-0864494EDD58}" presName="linear" presStyleCnt="0">
        <dgm:presLayoutVars>
          <dgm:animLvl val="lvl"/>
          <dgm:resizeHandles val="exact"/>
        </dgm:presLayoutVars>
      </dgm:prSet>
      <dgm:spPr/>
      <dgm:t>
        <a:bodyPr/>
        <a:lstStyle/>
        <a:p>
          <a:endParaRPr kumimoji="1" lang="ja-JP" altLang="en-US"/>
        </a:p>
      </dgm:t>
    </dgm:pt>
    <dgm:pt modelId="{FE73CBFB-C43A-477D-A4A3-5757A8B5CA3D}" type="pres">
      <dgm:prSet presAssocID="{0AB892B4-C129-47BF-83FB-11432D354CAC}" presName="parentText" presStyleLbl="node1" presStyleIdx="0" presStyleCnt="1">
        <dgm:presLayoutVars>
          <dgm:chMax val="0"/>
          <dgm:bulletEnabled val="1"/>
        </dgm:presLayoutVars>
      </dgm:prSet>
      <dgm:spPr/>
      <dgm:t>
        <a:bodyPr/>
        <a:lstStyle/>
        <a:p>
          <a:endParaRPr kumimoji="1" lang="ja-JP" altLang="en-US"/>
        </a:p>
      </dgm:t>
    </dgm:pt>
  </dgm:ptLst>
  <dgm:cxnLst>
    <dgm:cxn modelId="{349FABE4-5F02-4328-AA9A-3D64AF0F5EA3}" type="presOf" srcId="{0AB892B4-C129-47BF-83FB-11432D354CAC}" destId="{FE73CBFB-C43A-477D-A4A3-5757A8B5CA3D}" srcOrd="0" destOrd="0" presId="urn:microsoft.com/office/officeart/2005/8/layout/vList2"/>
    <dgm:cxn modelId="{9DBD2FA8-96B8-4543-9DBB-9949B746ED2E}" srcId="{655F9D44-B14C-4981-8614-0864494EDD58}" destId="{0AB892B4-C129-47BF-83FB-11432D354CAC}" srcOrd="0" destOrd="0" parTransId="{6384A113-764E-4918-8079-62B38E7A24CB}" sibTransId="{6962EF84-A7A6-42CA-93BC-0404D9F6344C}"/>
    <dgm:cxn modelId="{88E67A18-C358-4B04-9932-A9DD01318BC4}" type="presOf" srcId="{655F9D44-B14C-4981-8614-0864494EDD58}" destId="{91FD3420-9B3A-4F23-B92B-0F7809C88693}" srcOrd="0" destOrd="0" presId="urn:microsoft.com/office/officeart/2005/8/layout/vList2"/>
    <dgm:cxn modelId="{FB9A8D36-65B0-41DB-B2CA-CE898AA362ED}" type="presParOf" srcId="{91FD3420-9B3A-4F23-B92B-0F7809C88693}" destId="{FE73CBFB-C43A-477D-A4A3-5757A8B5CA3D}"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2D0AD64-6570-4CB9-BDBA-E20CBE08D820}" type="doc">
      <dgm:prSet loTypeId="urn:microsoft.com/office/officeart/2005/8/layout/vList2" loCatId="list" qsTypeId="urn:microsoft.com/office/officeart/2005/8/quickstyle/simple1#26" qsCatId="simple" csTypeId="urn:microsoft.com/office/officeart/2005/8/colors/accent6_3" csCatId="accent6"/>
      <dgm:spPr/>
      <dgm:t>
        <a:bodyPr/>
        <a:lstStyle/>
        <a:p>
          <a:endParaRPr kumimoji="1" lang="ja-JP" altLang="en-US"/>
        </a:p>
      </dgm:t>
    </dgm:pt>
    <dgm:pt modelId="{3AAA3C24-662C-4AEC-82A8-FBAC3C57C243}">
      <dgm:prSet/>
      <dgm:spPr/>
      <dgm:t>
        <a:bodyPr/>
        <a:lstStyle/>
        <a:p>
          <a:pPr rtl="0"/>
          <a:r>
            <a:rPr lang="en-US" dirty="0" smtClean="0"/>
            <a:t>10.3</a:t>
          </a:r>
          <a:r>
            <a:rPr lang="ja-JP" dirty="0" smtClean="0"/>
            <a:t>　短期の経済活動水準の決定</a:t>
          </a:r>
          <a:endParaRPr lang="ja-JP" dirty="0"/>
        </a:p>
      </dgm:t>
    </dgm:pt>
    <dgm:pt modelId="{FC6DA40D-559E-4917-8961-6FC75FCA298F}" type="parTrans" cxnId="{66A86118-4FC4-4C79-8B11-04114DD72488}">
      <dgm:prSet/>
      <dgm:spPr/>
      <dgm:t>
        <a:bodyPr/>
        <a:lstStyle/>
        <a:p>
          <a:endParaRPr kumimoji="1" lang="ja-JP" altLang="en-US"/>
        </a:p>
      </dgm:t>
    </dgm:pt>
    <dgm:pt modelId="{346E31B6-5309-4647-8ADC-60E2156CA7E8}" type="sibTrans" cxnId="{66A86118-4FC4-4C79-8B11-04114DD72488}">
      <dgm:prSet/>
      <dgm:spPr/>
      <dgm:t>
        <a:bodyPr/>
        <a:lstStyle/>
        <a:p>
          <a:endParaRPr kumimoji="1" lang="ja-JP" altLang="en-US"/>
        </a:p>
      </dgm:t>
    </dgm:pt>
    <dgm:pt modelId="{743A03D3-7BB0-4C88-BA83-AA98BF50F9F7}" type="pres">
      <dgm:prSet presAssocID="{E2D0AD64-6570-4CB9-BDBA-E20CBE08D820}" presName="linear" presStyleCnt="0">
        <dgm:presLayoutVars>
          <dgm:animLvl val="lvl"/>
          <dgm:resizeHandles val="exact"/>
        </dgm:presLayoutVars>
      </dgm:prSet>
      <dgm:spPr/>
      <dgm:t>
        <a:bodyPr/>
        <a:lstStyle/>
        <a:p>
          <a:endParaRPr kumimoji="1" lang="ja-JP" altLang="en-US"/>
        </a:p>
      </dgm:t>
    </dgm:pt>
    <dgm:pt modelId="{6DB224C5-45C3-495F-98BD-60E3058C8027}" type="pres">
      <dgm:prSet presAssocID="{3AAA3C24-662C-4AEC-82A8-FBAC3C57C243}" presName="parentText" presStyleLbl="node1" presStyleIdx="0" presStyleCnt="1" custLinFactNeighborX="416" custLinFactNeighborY="-711">
        <dgm:presLayoutVars>
          <dgm:chMax val="0"/>
          <dgm:bulletEnabled val="1"/>
        </dgm:presLayoutVars>
      </dgm:prSet>
      <dgm:spPr/>
      <dgm:t>
        <a:bodyPr/>
        <a:lstStyle/>
        <a:p>
          <a:endParaRPr kumimoji="1" lang="ja-JP" altLang="en-US"/>
        </a:p>
      </dgm:t>
    </dgm:pt>
  </dgm:ptLst>
  <dgm:cxnLst>
    <dgm:cxn modelId="{4BF161C5-F67F-44FD-A5FD-9E88791C4992}" type="presOf" srcId="{E2D0AD64-6570-4CB9-BDBA-E20CBE08D820}" destId="{743A03D3-7BB0-4C88-BA83-AA98BF50F9F7}" srcOrd="0" destOrd="0" presId="urn:microsoft.com/office/officeart/2005/8/layout/vList2"/>
    <dgm:cxn modelId="{8135208E-8A9A-43B3-A842-91D8AD2D07F9}" type="presOf" srcId="{3AAA3C24-662C-4AEC-82A8-FBAC3C57C243}" destId="{6DB224C5-45C3-495F-98BD-60E3058C8027}" srcOrd="0" destOrd="0" presId="urn:microsoft.com/office/officeart/2005/8/layout/vList2"/>
    <dgm:cxn modelId="{66A86118-4FC4-4C79-8B11-04114DD72488}" srcId="{E2D0AD64-6570-4CB9-BDBA-E20CBE08D820}" destId="{3AAA3C24-662C-4AEC-82A8-FBAC3C57C243}" srcOrd="0" destOrd="0" parTransId="{FC6DA40D-559E-4917-8961-6FC75FCA298F}" sibTransId="{346E31B6-5309-4647-8ADC-60E2156CA7E8}"/>
    <dgm:cxn modelId="{33F4FC8D-3C49-4740-966C-CBF69EB14056}" type="presParOf" srcId="{743A03D3-7BB0-4C88-BA83-AA98BF50F9F7}" destId="{6DB224C5-45C3-495F-98BD-60E3058C8027}" srcOrd="0"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99FE87F-8B52-46F9-AD37-E4F26A982804}" type="doc">
      <dgm:prSet loTypeId="urn:microsoft.com/office/officeart/2005/8/layout/vList2" loCatId="list" qsTypeId="urn:microsoft.com/office/officeart/2005/8/quickstyle/simple1#27" qsCatId="simple" csTypeId="urn:microsoft.com/office/officeart/2005/8/colors/accent6_3" csCatId="accent6"/>
      <dgm:spPr/>
      <dgm:t>
        <a:bodyPr/>
        <a:lstStyle/>
        <a:p>
          <a:endParaRPr kumimoji="1" lang="ja-JP" altLang="en-US"/>
        </a:p>
      </dgm:t>
    </dgm:pt>
    <dgm:pt modelId="{0D80A4A2-4FE1-4B39-9F6A-A5B931EDD87E}">
      <dgm:prSet/>
      <dgm:spPr/>
      <dgm:t>
        <a:bodyPr/>
        <a:lstStyle/>
        <a:p>
          <a:pPr rtl="0"/>
          <a:r>
            <a:rPr kumimoji="1" lang="en-US" dirty="0" smtClean="0"/>
            <a:t>10.4</a:t>
          </a:r>
          <a:r>
            <a:rPr kumimoji="1" lang="ja-JP" dirty="0" smtClean="0"/>
            <a:t>　経済の市場調整：短期から長期へ</a:t>
          </a:r>
          <a:endParaRPr lang="ja-JP" dirty="0"/>
        </a:p>
      </dgm:t>
    </dgm:pt>
    <dgm:pt modelId="{63C17A45-9A2F-44B9-944D-85F78F9EBC0C}" type="parTrans" cxnId="{05B475E4-41DA-44B4-B548-F77879CD88A1}">
      <dgm:prSet/>
      <dgm:spPr/>
      <dgm:t>
        <a:bodyPr/>
        <a:lstStyle/>
        <a:p>
          <a:endParaRPr kumimoji="1" lang="ja-JP" altLang="en-US"/>
        </a:p>
      </dgm:t>
    </dgm:pt>
    <dgm:pt modelId="{2449B641-78AE-4478-B2CF-68F3ED1D9470}" type="sibTrans" cxnId="{05B475E4-41DA-44B4-B548-F77879CD88A1}">
      <dgm:prSet/>
      <dgm:spPr/>
      <dgm:t>
        <a:bodyPr/>
        <a:lstStyle/>
        <a:p>
          <a:endParaRPr kumimoji="1" lang="ja-JP" altLang="en-US"/>
        </a:p>
      </dgm:t>
    </dgm:pt>
    <dgm:pt modelId="{51861C8E-4334-4984-B0CC-87D5F35135DC}" type="pres">
      <dgm:prSet presAssocID="{499FE87F-8B52-46F9-AD37-E4F26A982804}" presName="linear" presStyleCnt="0">
        <dgm:presLayoutVars>
          <dgm:animLvl val="lvl"/>
          <dgm:resizeHandles val="exact"/>
        </dgm:presLayoutVars>
      </dgm:prSet>
      <dgm:spPr/>
      <dgm:t>
        <a:bodyPr/>
        <a:lstStyle/>
        <a:p>
          <a:endParaRPr kumimoji="1" lang="ja-JP" altLang="en-US"/>
        </a:p>
      </dgm:t>
    </dgm:pt>
    <dgm:pt modelId="{CEA40ED5-64E2-469E-859F-9BA876F72C60}" type="pres">
      <dgm:prSet presAssocID="{0D80A4A2-4FE1-4B39-9F6A-A5B931EDD87E}" presName="parentText" presStyleLbl="node1" presStyleIdx="0" presStyleCnt="1">
        <dgm:presLayoutVars>
          <dgm:chMax val="0"/>
          <dgm:bulletEnabled val="1"/>
        </dgm:presLayoutVars>
      </dgm:prSet>
      <dgm:spPr/>
      <dgm:t>
        <a:bodyPr/>
        <a:lstStyle/>
        <a:p>
          <a:endParaRPr kumimoji="1" lang="ja-JP" altLang="en-US"/>
        </a:p>
      </dgm:t>
    </dgm:pt>
  </dgm:ptLst>
  <dgm:cxnLst>
    <dgm:cxn modelId="{05415700-FA89-4C07-B0A9-CAA78AA4715E}" type="presOf" srcId="{499FE87F-8B52-46F9-AD37-E4F26A982804}" destId="{51861C8E-4334-4984-B0CC-87D5F35135DC}" srcOrd="0" destOrd="0" presId="urn:microsoft.com/office/officeart/2005/8/layout/vList2"/>
    <dgm:cxn modelId="{05B475E4-41DA-44B4-B548-F77879CD88A1}" srcId="{499FE87F-8B52-46F9-AD37-E4F26A982804}" destId="{0D80A4A2-4FE1-4B39-9F6A-A5B931EDD87E}" srcOrd="0" destOrd="0" parTransId="{63C17A45-9A2F-44B9-944D-85F78F9EBC0C}" sibTransId="{2449B641-78AE-4478-B2CF-68F3ED1D9470}"/>
    <dgm:cxn modelId="{EBFB6ACB-511A-4996-BFB2-6A4C851C4803}" type="presOf" srcId="{0D80A4A2-4FE1-4B39-9F6A-A5B931EDD87E}" destId="{CEA40ED5-64E2-469E-859F-9BA876F72C60}" srcOrd="0" destOrd="0" presId="urn:microsoft.com/office/officeart/2005/8/layout/vList2"/>
    <dgm:cxn modelId="{F2EB506B-D568-4A4A-ADCA-9B0C3694F5E3}" type="presParOf" srcId="{51861C8E-4334-4984-B0CC-87D5F35135DC}" destId="{CEA40ED5-64E2-469E-859F-9BA876F72C60}"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124AC0F-E207-47A1-B7BD-6A39027EF580}" type="doc">
      <dgm:prSet loTypeId="urn:microsoft.com/office/officeart/2005/8/layout/vList2" loCatId="list" qsTypeId="urn:microsoft.com/office/officeart/2005/8/quickstyle/simple1#28" qsCatId="simple" csTypeId="urn:microsoft.com/office/officeart/2005/8/colors/accent3_2" csCatId="accent3"/>
      <dgm:spPr/>
      <dgm:t>
        <a:bodyPr/>
        <a:lstStyle/>
        <a:p>
          <a:endParaRPr kumimoji="1" lang="ja-JP" altLang="en-US"/>
        </a:p>
      </dgm:t>
    </dgm:pt>
    <dgm:pt modelId="{41F55305-972F-4BAA-B26E-5E9208A8449A}">
      <dgm:prSet/>
      <dgm:spPr/>
      <dgm:t>
        <a:bodyPr/>
        <a:lstStyle/>
        <a:p>
          <a:pPr rtl="0"/>
          <a:r>
            <a:rPr lang="en-US" dirty="0" smtClean="0"/>
            <a:t>10.4.1</a:t>
          </a:r>
          <a:r>
            <a:rPr lang="ja-JP" dirty="0" smtClean="0"/>
            <a:t>　不況からの脱出</a:t>
          </a:r>
          <a:endParaRPr lang="ja-JP" dirty="0"/>
        </a:p>
      </dgm:t>
    </dgm:pt>
    <dgm:pt modelId="{0A2D860B-6B4F-4F28-93ED-A6B94DDF27E2}" type="parTrans" cxnId="{74F83E13-B4DD-4DAF-A299-9D08E6ACF464}">
      <dgm:prSet/>
      <dgm:spPr/>
      <dgm:t>
        <a:bodyPr/>
        <a:lstStyle/>
        <a:p>
          <a:endParaRPr kumimoji="1" lang="ja-JP" altLang="en-US"/>
        </a:p>
      </dgm:t>
    </dgm:pt>
    <dgm:pt modelId="{56E863D7-A82A-4537-9AF5-5247FDCD0AAD}" type="sibTrans" cxnId="{74F83E13-B4DD-4DAF-A299-9D08E6ACF464}">
      <dgm:prSet/>
      <dgm:spPr/>
      <dgm:t>
        <a:bodyPr/>
        <a:lstStyle/>
        <a:p>
          <a:endParaRPr kumimoji="1" lang="ja-JP" altLang="en-US"/>
        </a:p>
      </dgm:t>
    </dgm:pt>
    <dgm:pt modelId="{3D71BE9F-FB8B-485A-8121-B810B50328E5}" type="pres">
      <dgm:prSet presAssocID="{0124AC0F-E207-47A1-B7BD-6A39027EF580}" presName="linear" presStyleCnt="0">
        <dgm:presLayoutVars>
          <dgm:animLvl val="lvl"/>
          <dgm:resizeHandles val="exact"/>
        </dgm:presLayoutVars>
      </dgm:prSet>
      <dgm:spPr/>
      <dgm:t>
        <a:bodyPr/>
        <a:lstStyle/>
        <a:p>
          <a:endParaRPr kumimoji="1" lang="ja-JP" altLang="en-US"/>
        </a:p>
      </dgm:t>
    </dgm:pt>
    <dgm:pt modelId="{6C730D3F-617F-46FB-8763-9D1723437A67}" type="pres">
      <dgm:prSet presAssocID="{41F55305-972F-4BAA-B26E-5E9208A8449A}" presName="parentText" presStyleLbl="node1" presStyleIdx="0" presStyleCnt="1">
        <dgm:presLayoutVars>
          <dgm:chMax val="0"/>
          <dgm:bulletEnabled val="1"/>
        </dgm:presLayoutVars>
      </dgm:prSet>
      <dgm:spPr/>
      <dgm:t>
        <a:bodyPr/>
        <a:lstStyle/>
        <a:p>
          <a:endParaRPr kumimoji="1" lang="ja-JP" altLang="en-US"/>
        </a:p>
      </dgm:t>
    </dgm:pt>
  </dgm:ptLst>
  <dgm:cxnLst>
    <dgm:cxn modelId="{B08625F1-C0CC-48FE-8748-669ED34A5476}" type="presOf" srcId="{41F55305-972F-4BAA-B26E-5E9208A8449A}" destId="{6C730D3F-617F-46FB-8763-9D1723437A67}" srcOrd="0" destOrd="0" presId="urn:microsoft.com/office/officeart/2005/8/layout/vList2"/>
    <dgm:cxn modelId="{FE774667-DB91-4C1E-A9E4-2D7D11AA1B0F}" type="presOf" srcId="{0124AC0F-E207-47A1-B7BD-6A39027EF580}" destId="{3D71BE9F-FB8B-485A-8121-B810B50328E5}" srcOrd="0" destOrd="0" presId="urn:microsoft.com/office/officeart/2005/8/layout/vList2"/>
    <dgm:cxn modelId="{74F83E13-B4DD-4DAF-A299-9D08E6ACF464}" srcId="{0124AC0F-E207-47A1-B7BD-6A39027EF580}" destId="{41F55305-972F-4BAA-B26E-5E9208A8449A}" srcOrd="0" destOrd="0" parTransId="{0A2D860B-6B4F-4F28-93ED-A6B94DDF27E2}" sibTransId="{56E863D7-A82A-4537-9AF5-5247FDCD0AAD}"/>
    <dgm:cxn modelId="{850E5799-6539-4F85-96C6-F518697A00CD}" type="presParOf" srcId="{3D71BE9F-FB8B-485A-8121-B810B50328E5}" destId="{6C730D3F-617F-46FB-8763-9D1723437A67}"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DC10147-C54E-4BD0-A825-18B7798514C8}" type="doc">
      <dgm:prSet loTypeId="urn:microsoft.com/office/officeart/2005/8/layout/vList2" loCatId="list" qsTypeId="urn:microsoft.com/office/officeart/2005/8/quickstyle/simple1#29" qsCatId="simple" csTypeId="urn:microsoft.com/office/officeart/2005/8/colors/colorful3" csCatId="colorful"/>
      <dgm:spPr/>
      <dgm:t>
        <a:bodyPr/>
        <a:lstStyle/>
        <a:p>
          <a:endParaRPr kumimoji="1" lang="ja-JP" altLang="en-US"/>
        </a:p>
      </dgm:t>
    </dgm:pt>
    <dgm:pt modelId="{1C9BEDD7-1503-48CA-8056-234165D70A21}">
      <dgm:prSet/>
      <dgm:spPr/>
      <dgm:t>
        <a:bodyPr/>
        <a:lstStyle/>
        <a:p>
          <a:pPr rtl="0"/>
          <a:r>
            <a:rPr kumimoji="1" lang="en-US" dirty="0" smtClean="0"/>
            <a:t>10.4.2</a:t>
          </a:r>
          <a:r>
            <a:rPr kumimoji="1" lang="ja-JP" dirty="0" smtClean="0"/>
            <a:t>　デフレ・スパイラル</a:t>
          </a:r>
          <a:endParaRPr lang="ja-JP" dirty="0"/>
        </a:p>
      </dgm:t>
    </dgm:pt>
    <dgm:pt modelId="{B643E239-2C5F-45E3-9F17-97AE6B5B1B73}" type="parTrans" cxnId="{0FDC38E8-DF44-4FB3-9416-6F5ABA531A5B}">
      <dgm:prSet/>
      <dgm:spPr/>
      <dgm:t>
        <a:bodyPr/>
        <a:lstStyle/>
        <a:p>
          <a:endParaRPr kumimoji="1" lang="ja-JP" altLang="en-US"/>
        </a:p>
      </dgm:t>
    </dgm:pt>
    <dgm:pt modelId="{120C675B-4A23-422F-AABC-8D4F1B2DB42D}" type="sibTrans" cxnId="{0FDC38E8-DF44-4FB3-9416-6F5ABA531A5B}">
      <dgm:prSet/>
      <dgm:spPr/>
      <dgm:t>
        <a:bodyPr/>
        <a:lstStyle/>
        <a:p>
          <a:endParaRPr kumimoji="1" lang="ja-JP" altLang="en-US"/>
        </a:p>
      </dgm:t>
    </dgm:pt>
    <dgm:pt modelId="{7B10362F-CDC3-4F37-B7DB-F5BE738D3C28}" type="pres">
      <dgm:prSet presAssocID="{1DC10147-C54E-4BD0-A825-18B7798514C8}" presName="linear" presStyleCnt="0">
        <dgm:presLayoutVars>
          <dgm:animLvl val="lvl"/>
          <dgm:resizeHandles val="exact"/>
        </dgm:presLayoutVars>
      </dgm:prSet>
      <dgm:spPr/>
      <dgm:t>
        <a:bodyPr/>
        <a:lstStyle/>
        <a:p>
          <a:endParaRPr kumimoji="1" lang="ja-JP" altLang="en-US"/>
        </a:p>
      </dgm:t>
    </dgm:pt>
    <dgm:pt modelId="{9C31CF5B-8915-489F-A3FE-5A300512C078}" type="pres">
      <dgm:prSet presAssocID="{1C9BEDD7-1503-48CA-8056-234165D70A21}" presName="parentText" presStyleLbl="node1" presStyleIdx="0" presStyleCnt="1">
        <dgm:presLayoutVars>
          <dgm:chMax val="0"/>
          <dgm:bulletEnabled val="1"/>
        </dgm:presLayoutVars>
      </dgm:prSet>
      <dgm:spPr/>
      <dgm:t>
        <a:bodyPr/>
        <a:lstStyle/>
        <a:p>
          <a:endParaRPr kumimoji="1" lang="ja-JP" altLang="en-US"/>
        </a:p>
      </dgm:t>
    </dgm:pt>
  </dgm:ptLst>
  <dgm:cxnLst>
    <dgm:cxn modelId="{0FDC38E8-DF44-4FB3-9416-6F5ABA531A5B}" srcId="{1DC10147-C54E-4BD0-A825-18B7798514C8}" destId="{1C9BEDD7-1503-48CA-8056-234165D70A21}" srcOrd="0" destOrd="0" parTransId="{B643E239-2C5F-45E3-9F17-97AE6B5B1B73}" sibTransId="{120C675B-4A23-422F-AABC-8D4F1B2DB42D}"/>
    <dgm:cxn modelId="{96339841-7509-4A3F-8353-9F770BCABDA5}" type="presOf" srcId="{1DC10147-C54E-4BD0-A825-18B7798514C8}" destId="{7B10362F-CDC3-4F37-B7DB-F5BE738D3C28}" srcOrd="0" destOrd="0" presId="urn:microsoft.com/office/officeart/2005/8/layout/vList2"/>
    <dgm:cxn modelId="{A713400B-933D-439D-BAD7-5EF7C85C1B5D}" type="presOf" srcId="{1C9BEDD7-1503-48CA-8056-234165D70A21}" destId="{9C31CF5B-8915-489F-A3FE-5A300512C078}" srcOrd="0" destOrd="0" presId="urn:microsoft.com/office/officeart/2005/8/layout/vList2"/>
    <dgm:cxn modelId="{98549C97-68D6-4BF9-9DF0-5786536DA477}" type="presParOf" srcId="{7B10362F-CDC3-4F37-B7DB-F5BE738D3C28}" destId="{9C31CF5B-8915-489F-A3FE-5A300512C078}"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6A1027E-4E7F-4C01-B1FF-11069F25FE71}" type="doc">
      <dgm:prSet loTypeId="urn:microsoft.com/office/officeart/2005/8/layout/vList2" loCatId="list" qsTypeId="urn:microsoft.com/office/officeart/2005/8/quickstyle/simple1#30" qsCatId="simple" csTypeId="urn:microsoft.com/office/officeart/2005/8/colors/colorful3" csCatId="colorful"/>
      <dgm:spPr/>
      <dgm:t>
        <a:bodyPr/>
        <a:lstStyle/>
        <a:p>
          <a:endParaRPr kumimoji="1" lang="ja-JP" altLang="en-US"/>
        </a:p>
      </dgm:t>
    </dgm:pt>
    <dgm:pt modelId="{28963945-EB42-42CF-8F5E-04512F651D59}">
      <dgm:prSet/>
      <dgm:spPr/>
      <dgm:t>
        <a:bodyPr/>
        <a:lstStyle/>
        <a:p>
          <a:pPr rtl="0"/>
          <a:r>
            <a:rPr kumimoji="1" lang="en-US" dirty="0" smtClean="0"/>
            <a:t>10.4.3</a:t>
          </a:r>
          <a:r>
            <a:rPr kumimoji="1" lang="ja-JP" dirty="0" smtClean="0"/>
            <a:t>　景気の過熱</a:t>
          </a:r>
          <a:endParaRPr lang="ja-JP" dirty="0"/>
        </a:p>
      </dgm:t>
    </dgm:pt>
    <dgm:pt modelId="{E46FADD6-4308-407D-A94B-3E027240F8C8}" type="parTrans" cxnId="{0B6BC2E2-1106-424A-B5BB-2BF645294E95}">
      <dgm:prSet/>
      <dgm:spPr/>
      <dgm:t>
        <a:bodyPr/>
        <a:lstStyle/>
        <a:p>
          <a:endParaRPr kumimoji="1" lang="ja-JP" altLang="en-US"/>
        </a:p>
      </dgm:t>
    </dgm:pt>
    <dgm:pt modelId="{BA98969F-9723-4528-81E9-440F0E6832E6}" type="sibTrans" cxnId="{0B6BC2E2-1106-424A-B5BB-2BF645294E95}">
      <dgm:prSet/>
      <dgm:spPr/>
      <dgm:t>
        <a:bodyPr/>
        <a:lstStyle/>
        <a:p>
          <a:endParaRPr kumimoji="1" lang="ja-JP" altLang="en-US"/>
        </a:p>
      </dgm:t>
    </dgm:pt>
    <dgm:pt modelId="{D2027C54-4892-4E55-96B2-A152709F0A48}" type="pres">
      <dgm:prSet presAssocID="{46A1027E-4E7F-4C01-B1FF-11069F25FE71}" presName="linear" presStyleCnt="0">
        <dgm:presLayoutVars>
          <dgm:animLvl val="lvl"/>
          <dgm:resizeHandles val="exact"/>
        </dgm:presLayoutVars>
      </dgm:prSet>
      <dgm:spPr/>
      <dgm:t>
        <a:bodyPr/>
        <a:lstStyle/>
        <a:p>
          <a:endParaRPr kumimoji="1" lang="ja-JP" altLang="en-US"/>
        </a:p>
      </dgm:t>
    </dgm:pt>
    <dgm:pt modelId="{054D5FCE-373E-40A6-944E-D8A4D60DBEF4}" type="pres">
      <dgm:prSet presAssocID="{28963945-EB42-42CF-8F5E-04512F651D59}" presName="parentText" presStyleLbl="node1" presStyleIdx="0" presStyleCnt="1">
        <dgm:presLayoutVars>
          <dgm:chMax val="0"/>
          <dgm:bulletEnabled val="1"/>
        </dgm:presLayoutVars>
      </dgm:prSet>
      <dgm:spPr/>
      <dgm:t>
        <a:bodyPr/>
        <a:lstStyle/>
        <a:p>
          <a:endParaRPr kumimoji="1" lang="ja-JP" altLang="en-US"/>
        </a:p>
      </dgm:t>
    </dgm:pt>
  </dgm:ptLst>
  <dgm:cxnLst>
    <dgm:cxn modelId="{0B6BC2E2-1106-424A-B5BB-2BF645294E95}" srcId="{46A1027E-4E7F-4C01-B1FF-11069F25FE71}" destId="{28963945-EB42-42CF-8F5E-04512F651D59}" srcOrd="0" destOrd="0" parTransId="{E46FADD6-4308-407D-A94B-3E027240F8C8}" sibTransId="{BA98969F-9723-4528-81E9-440F0E6832E6}"/>
    <dgm:cxn modelId="{B9359B90-5F34-4CCE-B90E-29CABBD21C70}" type="presOf" srcId="{28963945-EB42-42CF-8F5E-04512F651D59}" destId="{054D5FCE-373E-40A6-944E-D8A4D60DBEF4}" srcOrd="0" destOrd="0" presId="urn:microsoft.com/office/officeart/2005/8/layout/vList2"/>
    <dgm:cxn modelId="{485B39D8-F04E-4281-86EA-6A2B3D1B896A}" type="presOf" srcId="{46A1027E-4E7F-4C01-B1FF-11069F25FE71}" destId="{D2027C54-4892-4E55-96B2-A152709F0A48}" srcOrd="0" destOrd="0" presId="urn:microsoft.com/office/officeart/2005/8/layout/vList2"/>
    <dgm:cxn modelId="{6261188F-E595-4E55-A73B-4561F88BDCD9}" type="presParOf" srcId="{D2027C54-4892-4E55-96B2-A152709F0A48}" destId="{054D5FCE-373E-40A6-944E-D8A4D60DBEF4}"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3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3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3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3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3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3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3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3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3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4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4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4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4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4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4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4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4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4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2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2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2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2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2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3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2.wmf"/><Relationship Id="rId1" Type="http://schemas.openxmlformats.org/officeDocument/2006/relationships/image" Target="../media/image11.wmf"/><Relationship Id="rId5" Type="http://schemas.openxmlformats.org/officeDocument/2006/relationships/image" Target="../media/image21.wmf"/><Relationship Id="rId4" Type="http://schemas.openxmlformats.org/officeDocument/2006/relationships/image" Target="../media/image2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2.wmf"/><Relationship Id="rId1" Type="http://schemas.openxmlformats.org/officeDocument/2006/relationships/image" Target="../media/image11.wmf"/><Relationship Id="rId5" Type="http://schemas.openxmlformats.org/officeDocument/2006/relationships/image" Target="../media/image21.wmf"/><Relationship Id="rId4" Type="http://schemas.openxmlformats.org/officeDocument/2006/relationships/image" Target="../media/image2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8.wmf"/><Relationship Id="rId1" Type="http://schemas.openxmlformats.org/officeDocument/2006/relationships/image" Target="../media/image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8.wmf"/><Relationship Id="rId1" Type="http://schemas.openxmlformats.org/officeDocument/2006/relationships/image" Target="../media/image7.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image" Target="../media/image23.wmf"/><Relationship Id="rId7" Type="http://schemas.openxmlformats.org/officeDocument/2006/relationships/image" Target="../media/image28.wmf"/><Relationship Id="rId2" Type="http://schemas.openxmlformats.org/officeDocument/2006/relationships/image" Target="../media/image8.wmf"/><Relationship Id="rId1" Type="http://schemas.openxmlformats.org/officeDocument/2006/relationships/image" Target="../media/image24.wmf"/><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wmf"/><Relationship Id="rId9" Type="http://schemas.openxmlformats.org/officeDocument/2006/relationships/image" Target="../media/image30.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25.wmf"/><Relationship Id="rId1" Type="http://schemas.openxmlformats.org/officeDocument/2006/relationships/image" Target="../media/image26.wmf"/><Relationship Id="rId5" Type="http://schemas.openxmlformats.org/officeDocument/2006/relationships/image" Target="../media/image33.wmf"/><Relationship Id="rId4" Type="http://schemas.openxmlformats.org/officeDocument/2006/relationships/image" Target="../media/image3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3.wmf"/><Relationship Id="rId1" Type="http://schemas.openxmlformats.org/officeDocument/2006/relationships/image" Target="../media/image34.wmf"/><Relationship Id="rId4" Type="http://schemas.openxmlformats.org/officeDocument/2006/relationships/image" Target="../media/image26.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5.wmf"/><Relationship Id="rId4" Type="http://schemas.openxmlformats.org/officeDocument/2006/relationships/image" Target="../media/image9.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0.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5.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image" Target="../media/image13.wmf"/><Relationship Id="rId7" Type="http://schemas.openxmlformats.org/officeDocument/2006/relationships/image" Target="../media/image17.wmf"/><Relationship Id="rId2" Type="http://schemas.openxmlformats.org/officeDocument/2006/relationships/image" Target="../media/image12.wmf"/><Relationship Id="rId1" Type="http://schemas.openxmlformats.org/officeDocument/2006/relationships/image" Target="../media/image11.wmf"/><Relationship Id="rId6" Type="http://schemas.openxmlformats.org/officeDocument/2006/relationships/image" Target="../media/image16.wmf"/><Relationship Id="rId5" Type="http://schemas.openxmlformats.org/officeDocument/2006/relationships/image" Target="../media/image15.wmf"/><Relationship Id="rId10" Type="http://schemas.openxmlformats.org/officeDocument/2006/relationships/image" Target="../media/image20.wmf"/><Relationship Id="rId4" Type="http://schemas.openxmlformats.org/officeDocument/2006/relationships/image" Target="../media/image14.wmf"/><Relationship Id="rId9"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4.wmf"/><Relationship Id="rId1" Type="http://schemas.openxmlformats.org/officeDocument/2006/relationships/image" Target="../media/image11.wmf"/><Relationship Id="rId5" Type="http://schemas.openxmlformats.org/officeDocument/2006/relationships/image" Target="../media/image21.wmf"/><Relationship Id="rId4"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8.wmf"/><Relationship Id="rId5" Type="http://schemas.openxmlformats.org/officeDocument/2006/relationships/image" Target="../media/image20.wmf"/><Relationship Id="rId4"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en-US" altLang="ja-JP"/>
          </a:p>
        </p:txBody>
      </p:sp>
      <p:sp>
        <p:nvSpPr>
          <p:cNvPr id="6147" name="Rectangle 3"/>
          <p:cNvSpPr>
            <a:spLocks noGrp="1" noChangeArrowheads="1"/>
          </p:cNvSpPr>
          <p:nvPr>
            <p:ph type="dt" idx="1"/>
          </p:nvPr>
        </p:nvSpPr>
        <p:spPr bwMode="auto">
          <a:xfrm>
            <a:off x="385445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endParaRPr lang="en-US" altLang="ja-JP"/>
          </a:p>
        </p:txBody>
      </p:sp>
      <p:sp>
        <p:nvSpPr>
          <p:cNvPr id="43012"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1038" y="4721225"/>
            <a:ext cx="5443537"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150"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en-US" altLang="ja-JP"/>
          </a:p>
        </p:txBody>
      </p:sp>
      <p:sp>
        <p:nvSpPr>
          <p:cNvPr id="6151"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4D308129-9D1D-40C3-938B-35956269B771}"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Rot="1" noChangeAspect="1" noChangeArrowheads="1" noTextEdit="1"/>
          </p:cNvSpPr>
          <p:nvPr>
            <p:ph type="sldImg"/>
          </p:nvPr>
        </p:nvSpPr>
        <p:spPr>
          <a:ln/>
        </p:spPr>
      </p:sp>
      <p:sp>
        <p:nvSpPr>
          <p:cNvPr id="23449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Rot="1" noChangeAspect="1" noChangeArrowheads="1" noTextEdit="1"/>
          </p:cNvSpPr>
          <p:nvPr>
            <p:ph type="sldImg"/>
          </p:nvPr>
        </p:nvSpPr>
        <p:spPr>
          <a:ln/>
        </p:spPr>
      </p:sp>
      <p:sp>
        <p:nvSpPr>
          <p:cNvPr id="24473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spect="1" noChangeArrowheads="1" noTextEdit="1"/>
          </p:cNvSpPr>
          <p:nvPr>
            <p:ph type="sldImg"/>
          </p:nvPr>
        </p:nvSpPr>
        <p:spPr>
          <a:ln/>
        </p:spPr>
      </p:sp>
      <p:sp>
        <p:nvSpPr>
          <p:cNvPr id="24678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Rot="1" noChangeAspect="1" noChangeArrowheads="1" noTextEdit="1"/>
          </p:cNvSpPr>
          <p:nvPr>
            <p:ph type="sldImg"/>
          </p:nvPr>
        </p:nvSpPr>
        <p:spPr>
          <a:ln/>
        </p:spPr>
      </p:sp>
      <p:sp>
        <p:nvSpPr>
          <p:cNvPr id="24781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Rot="1" noChangeAspect="1" noChangeArrowheads="1" noTextEdit="1"/>
          </p:cNvSpPr>
          <p:nvPr>
            <p:ph type="sldImg"/>
          </p:nvPr>
        </p:nvSpPr>
        <p:spPr>
          <a:ln/>
        </p:spPr>
      </p:sp>
      <p:sp>
        <p:nvSpPr>
          <p:cNvPr id="25088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Rot="1" noChangeAspect="1" noChangeArrowheads="1" noTextEdit="1"/>
          </p:cNvSpPr>
          <p:nvPr>
            <p:ph type="sldImg"/>
          </p:nvPr>
        </p:nvSpPr>
        <p:spPr>
          <a:ln/>
        </p:spPr>
      </p:sp>
      <p:sp>
        <p:nvSpPr>
          <p:cNvPr id="25190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Rot="1" noChangeAspect="1" noChangeArrowheads="1" noTextEdit="1"/>
          </p:cNvSpPr>
          <p:nvPr>
            <p:ph type="sldImg"/>
          </p:nvPr>
        </p:nvSpPr>
        <p:spPr>
          <a:ln/>
        </p:spPr>
      </p:sp>
      <p:sp>
        <p:nvSpPr>
          <p:cNvPr id="23552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Rot="1" noChangeAspect="1" noChangeArrowheads="1" noTextEdit="1"/>
          </p:cNvSpPr>
          <p:nvPr>
            <p:ph type="sldImg"/>
          </p:nvPr>
        </p:nvSpPr>
        <p:spPr>
          <a:ln/>
        </p:spPr>
      </p:sp>
      <p:sp>
        <p:nvSpPr>
          <p:cNvPr id="25497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Rot="1" noChangeAspect="1" noChangeArrowheads="1" noTextEdit="1"/>
          </p:cNvSpPr>
          <p:nvPr>
            <p:ph type="sldImg"/>
          </p:nvPr>
        </p:nvSpPr>
        <p:spPr>
          <a:ln/>
        </p:spPr>
      </p:sp>
      <p:sp>
        <p:nvSpPr>
          <p:cNvPr id="25702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Rot="1" noChangeAspect="1" noChangeArrowheads="1" noTextEdit="1"/>
          </p:cNvSpPr>
          <p:nvPr>
            <p:ph type="sldImg"/>
          </p:nvPr>
        </p:nvSpPr>
        <p:spPr>
          <a:ln/>
        </p:spPr>
      </p:sp>
      <p:sp>
        <p:nvSpPr>
          <p:cNvPr id="25907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spect="1" noChangeArrowheads="1" noTextEdit="1"/>
          </p:cNvSpPr>
          <p:nvPr>
            <p:ph type="sldImg"/>
          </p:nvPr>
        </p:nvSpPr>
        <p:spPr>
          <a:ln/>
        </p:spPr>
      </p:sp>
      <p:sp>
        <p:nvSpPr>
          <p:cNvPr id="26112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Rot="1" noChangeAspect="1" noChangeArrowheads="1" noTextEdit="1"/>
          </p:cNvSpPr>
          <p:nvPr>
            <p:ph type="sldImg"/>
          </p:nvPr>
        </p:nvSpPr>
        <p:spPr>
          <a:ln/>
        </p:spPr>
      </p:sp>
      <p:sp>
        <p:nvSpPr>
          <p:cNvPr id="26317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ChangeArrowheads="1" noTextEdit="1"/>
          </p:cNvSpPr>
          <p:nvPr>
            <p:ph type="sldImg"/>
          </p:nvPr>
        </p:nvSpPr>
        <p:spPr>
          <a:ln/>
        </p:spPr>
      </p:sp>
      <p:sp>
        <p:nvSpPr>
          <p:cNvPr id="23654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Rot="1" noChangeAspect="1" noChangeArrowheads="1" noTextEdit="1"/>
          </p:cNvSpPr>
          <p:nvPr>
            <p:ph type="sldImg"/>
          </p:nvPr>
        </p:nvSpPr>
        <p:spPr>
          <a:ln/>
        </p:spPr>
      </p:sp>
      <p:sp>
        <p:nvSpPr>
          <p:cNvPr id="26726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Rot="1" noChangeAspect="1" noChangeArrowheads="1" noTextEdit="1"/>
          </p:cNvSpPr>
          <p:nvPr>
            <p:ph type="sldImg"/>
          </p:nvPr>
        </p:nvSpPr>
        <p:spPr>
          <a:ln/>
        </p:spPr>
      </p:sp>
      <p:sp>
        <p:nvSpPr>
          <p:cNvPr id="26829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Rot="1" noChangeAspect="1" noChangeArrowheads="1" noTextEdit="1"/>
          </p:cNvSpPr>
          <p:nvPr>
            <p:ph type="sldImg"/>
          </p:nvPr>
        </p:nvSpPr>
        <p:spPr>
          <a:ln/>
        </p:spPr>
      </p:sp>
      <p:sp>
        <p:nvSpPr>
          <p:cNvPr id="26931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Rot="1" noChangeAspect="1" noChangeArrowheads="1" noTextEdit="1"/>
          </p:cNvSpPr>
          <p:nvPr>
            <p:ph type="sldImg"/>
          </p:nvPr>
        </p:nvSpPr>
        <p:spPr>
          <a:ln/>
        </p:spPr>
      </p:sp>
      <p:sp>
        <p:nvSpPr>
          <p:cNvPr id="27545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Rot="1" noChangeAspect="1" noChangeArrowheads="1" noTextEdit="1"/>
          </p:cNvSpPr>
          <p:nvPr>
            <p:ph type="sldImg"/>
          </p:nvPr>
        </p:nvSpPr>
        <p:spPr>
          <a:ln/>
        </p:spPr>
      </p:sp>
      <p:sp>
        <p:nvSpPr>
          <p:cNvPr id="27750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Rot="1" noChangeAspect="1" noChangeArrowheads="1" noTextEdit="1"/>
          </p:cNvSpPr>
          <p:nvPr>
            <p:ph type="sldImg"/>
          </p:nvPr>
        </p:nvSpPr>
        <p:spPr>
          <a:ln/>
        </p:spPr>
      </p:sp>
      <p:sp>
        <p:nvSpPr>
          <p:cNvPr id="27853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Rot="1" noChangeAspect="1" noChangeArrowheads="1" noTextEdit="1"/>
          </p:cNvSpPr>
          <p:nvPr>
            <p:ph type="sldImg"/>
          </p:nvPr>
        </p:nvSpPr>
        <p:spPr>
          <a:ln/>
        </p:spPr>
      </p:sp>
      <p:sp>
        <p:nvSpPr>
          <p:cNvPr id="27955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Rot="1" noChangeAspect="1" noChangeArrowheads="1" noTextEdit="1"/>
          </p:cNvSpPr>
          <p:nvPr>
            <p:ph type="sldImg"/>
          </p:nvPr>
        </p:nvSpPr>
        <p:spPr>
          <a:ln/>
        </p:spPr>
      </p:sp>
      <p:sp>
        <p:nvSpPr>
          <p:cNvPr id="28057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Rot="1" noChangeAspect="1" noChangeArrowheads="1" noTextEdit="1"/>
          </p:cNvSpPr>
          <p:nvPr>
            <p:ph type="sldImg"/>
          </p:nvPr>
        </p:nvSpPr>
        <p:spPr>
          <a:ln/>
        </p:spPr>
      </p:sp>
      <p:sp>
        <p:nvSpPr>
          <p:cNvPr id="28160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Rot="1" noChangeAspect="1" noChangeArrowheads="1" noTextEdit="1"/>
          </p:cNvSpPr>
          <p:nvPr>
            <p:ph type="sldImg"/>
          </p:nvPr>
        </p:nvSpPr>
        <p:spPr>
          <a:ln/>
        </p:spPr>
      </p:sp>
      <p:sp>
        <p:nvSpPr>
          <p:cNvPr id="28262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Rot="1" noChangeAspect="1" noChangeArrowheads="1" noTextEdit="1"/>
          </p:cNvSpPr>
          <p:nvPr>
            <p:ph type="sldImg"/>
          </p:nvPr>
        </p:nvSpPr>
        <p:spPr>
          <a:ln/>
        </p:spPr>
      </p:sp>
      <p:sp>
        <p:nvSpPr>
          <p:cNvPr id="28365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Rot="1" noChangeAspect="1" noChangeArrowheads="1" noTextEdit="1"/>
          </p:cNvSpPr>
          <p:nvPr>
            <p:ph type="sldImg"/>
          </p:nvPr>
        </p:nvSpPr>
        <p:spPr>
          <a:ln/>
        </p:spPr>
      </p:sp>
      <p:sp>
        <p:nvSpPr>
          <p:cNvPr id="28569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Rot="1" noChangeAspect="1" noChangeArrowheads="1" noTextEdit="1"/>
          </p:cNvSpPr>
          <p:nvPr>
            <p:ph type="sldImg"/>
          </p:nvPr>
        </p:nvSpPr>
        <p:spPr>
          <a:ln/>
        </p:spPr>
      </p:sp>
      <p:sp>
        <p:nvSpPr>
          <p:cNvPr id="28672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Rot="1" noChangeAspect="1" noChangeArrowheads="1" noTextEdit="1"/>
          </p:cNvSpPr>
          <p:nvPr>
            <p:ph type="sldImg"/>
          </p:nvPr>
        </p:nvSpPr>
        <p:spPr>
          <a:ln/>
        </p:spPr>
      </p:sp>
      <p:sp>
        <p:nvSpPr>
          <p:cNvPr id="28774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Rot="1" noChangeAspect="1" noChangeArrowheads="1" noTextEdit="1"/>
          </p:cNvSpPr>
          <p:nvPr>
            <p:ph type="sldImg"/>
          </p:nvPr>
        </p:nvSpPr>
        <p:spPr>
          <a:ln/>
        </p:spPr>
      </p:sp>
      <p:sp>
        <p:nvSpPr>
          <p:cNvPr id="28979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Rot="1" noChangeAspect="1" noChangeArrowheads="1" noTextEdit="1"/>
          </p:cNvSpPr>
          <p:nvPr>
            <p:ph type="sldImg"/>
          </p:nvPr>
        </p:nvSpPr>
        <p:spPr>
          <a:ln/>
        </p:spPr>
      </p:sp>
      <p:sp>
        <p:nvSpPr>
          <p:cNvPr id="29184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Rot="1" noChangeAspect="1" noChangeArrowheads="1" noTextEdit="1"/>
          </p:cNvSpPr>
          <p:nvPr>
            <p:ph type="sldImg"/>
          </p:nvPr>
        </p:nvSpPr>
        <p:spPr>
          <a:ln/>
        </p:spPr>
      </p:sp>
      <p:sp>
        <p:nvSpPr>
          <p:cNvPr id="29389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Rot="1" noChangeAspect="1" noChangeArrowheads="1" noTextEdit="1"/>
          </p:cNvSpPr>
          <p:nvPr>
            <p:ph type="sldImg"/>
          </p:nvPr>
        </p:nvSpPr>
        <p:spPr>
          <a:ln/>
        </p:spPr>
      </p:sp>
      <p:sp>
        <p:nvSpPr>
          <p:cNvPr id="29491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Rot="1" noChangeAspect="1" noChangeArrowheads="1" noTextEdit="1"/>
          </p:cNvSpPr>
          <p:nvPr>
            <p:ph type="sldImg"/>
          </p:nvPr>
        </p:nvSpPr>
        <p:spPr>
          <a:ln/>
        </p:spPr>
      </p:sp>
      <p:sp>
        <p:nvSpPr>
          <p:cNvPr id="29593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Rot="1" noChangeAspect="1" noChangeArrowheads="1" noTextEdit="1"/>
          </p:cNvSpPr>
          <p:nvPr>
            <p:ph type="sldImg"/>
          </p:nvPr>
        </p:nvSpPr>
        <p:spPr>
          <a:ln/>
        </p:spPr>
      </p:sp>
      <p:sp>
        <p:nvSpPr>
          <p:cNvPr id="29696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Rot="1" noChangeAspect="1" noChangeArrowheads="1" noTextEdit="1"/>
          </p:cNvSpPr>
          <p:nvPr>
            <p:ph type="sldImg"/>
          </p:nvPr>
        </p:nvSpPr>
        <p:spPr>
          <a:ln/>
        </p:spPr>
      </p:sp>
      <p:sp>
        <p:nvSpPr>
          <p:cNvPr id="29798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Rot="1" noChangeAspect="1" noChangeArrowheads="1" noTextEdit="1"/>
          </p:cNvSpPr>
          <p:nvPr>
            <p:ph type="sldImg"/>
          </p:nvPr>
        </p:nvSpPr>
        <p:spPr>
          <a:ln/>
        </p:spPr>
      </p:sp>
      <p:sp>
        <p:nvSpPr>
          <p:cNvPr id="29901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Rot="1" noChangeAspect="1" noChangeArrowheads="1" noTextEdit="1"/>
          </p:cNvSpPr>
          <p:nvPr>
            <p:ph type="sldImg"/>
          </p:nvPr>
        </p:nvSpPr>
        <p:spPr>
          <a:ln/>
        </p:spPr>
      </p:sp>
      <p:sp>
        <p:nvSpPr>
          <p:cNvPr id="30003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Rot="1" noChangeAspect="1" noChangeArrowheads="1" noTextEdit="1"/>
          </p:cNvSpPr>
          <p:nvPr>
            <p:ph type="sldImg"/>
          </p:nvPr>
        </p:nvSpPr>
        <p:spPr>
          <a:ln/>
        </p:spPr>
      </p:sp>
      <p:sp>
        <p:nvSpPr>
          <p:cNvPr id="30105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Rot="1" noChangeAspect="1" noChangeArrowheads="1" noTextEdit="1"/>
          </p:cNvSpPr>
          <p:nvPr>
            <p:ph type="sldImg"/>
          </p:nvPr>
        </p:nvSpPr>
        <p:spPr>
          <a:ln/>
        </p:spPr>
      </p:sp>
      <p:sp>
        <p:nvSpPr>
          <p:cNvPr id="30208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Rot="1" noChangeAspect="1" noChangeArrowheads="1" noTextEdit="1"/>
          </p:cNvSpPr>
          <p:nvPr>
            <p:ph type="sldImg"/>
          </p:nvPr>
        </p:nvSpPr>
        <p:spPr>
          <a:ln/>
        </p:spPr>
      </p:sp>
      <p:sp>
        <p:nvSpPr>
          <p:cNvPr id="30310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Rot="1" noChangeAspect="1" noChangeArrowheads="1" noTextEdit="1"/>
          </p:cNvSpPr>
          <p:nvPr>
            <p:ph type="sldImg"/>
          </p:nvPr>
        </p:nvSpPr>
        <p:spPr>
          <a:ln/>
        </p:spPr>
      </p:sp>
      <p:sp>
        <p:nvSpPr>
          <p:cNvPr id="30413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Rot="1" noChangeAspect="1" noChangeArrowheads="1" noTextEdit="1"/>
          </p:cNvSpPr>
          <p:nvPr>
            <p:ph type="sldImg"/>
          </p:nvPr>
        </p:nvSpPr>
        <p:spPr>
          <a:ln/>
        </p:spPr>
      </p:sp>
      <p:sp>
        <p:nvSpPr>
          <p:cNvPr id="24064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Rot="1" noChangeAspect="1" noChangeArrowheads="1" noTextEdit="1"/>
          </p:cNvSpPr>
          <p:nvPr>
            <p:ph type="sldImg"/>
          </p:nvPr>
        </p:nvSpPr>
        <p:spPr>
          <a:ln/>
        </p:spPr>
      </p:sp>
      <p:sp>
        <p:nvSpPr>
          <p:cNvPr id="305155"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Rot="1" noChangeAspect="1" noChangeArrowheads="1" noTextEdit="1"/>
          </p:cNvSpPr>
          <p:nvPr>
            <p:ph type="sldImg"/>
          </p:nvPr>
        </p:nvSpPr>
        <p:spPr>
          <a:ln/>
        </p:spPr>
      </p:sp>
      <p:sp>
        <p:nvSpPr>
          <p:cNvPr id="306179"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Rot="1" noChangeAspect="1" noChangeArrowheads="1" noTextEdit="1"/>
          </p:cNvSpPr>
          <p:nvPr>
            <p:ph type="sldImg"/>
          </p:nvPr>
        </p:nvSpPr>
        <p:spPr>
          <a:ln/>
        </p:spPr>
      </p:sp>
      <p:sp>
        <p:nvSpPr>
          <p:cNvPr id="30822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Rot="1" noChangeAspect="1" noChangeArrowheads="1" noTextEdit="1"/>
          </p:cNvSpPr>
          <p:nvPr>
            <p:ph type="sldImg"/>
          </p:nvPr>
        </p:nvSpPr>
        <p:spPr>
          <a:ln/>
        </p:spPr>
      </p:sp>
      <p:sp>
        <p:nvSpPr>
          <p:cNvPr id="30925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a:noFill/>
          <a:ln/>
        </p:spPr>
        <p:txBody>
          <a:bodyPr/>
          <a:lstStyle/>
          <a:p>
            <a:endParaRPr lang="ja-JP"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DA5F1A6F-E9DF-41A1-924A-EDD291310906}" type="slidenum">
              <a:rPr lang="ja-JP" altLang="en-US"/>
              <a:pPr>
                <a:defRPr/>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1F014B97-4217-4523-817E-05897B2B8E01}" type="slidenum">
              <a:rPr lang="ja-JP" altLang="en-US"/>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94475" y="685800"/>
            <a:ext cx="1771650" cy="544036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279525" y="685800"/>
            <a:ext cx="5162550" cy="544036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C3987227-C08F-48C3-B843-37B7D776A8AC}" type="slidenum">
              <a:rPr lang="ja-JP" altLang="en-US"/>
              <a:pPr>
                <a:defRPr/>
              </a:pPr>
              <a:t>&lt;#&gt;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003B2B67-C865-47AA-ADE8-F42C35BEE500}" type="slidenum">
              <a:rPr lang="ja-JP" altLang="en-US"/>
              <a:pPr>
                <a:defRPr/>
              </a:pPr>
              <a:t>&lt;#&gt;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8" name="Rectangle 9"/>
          <p:cNvSpPr>
            <a:spLocks noGrp="1" noChangeArrowheads="1"/>
          </p:cNvSpPr>
          <p:nvPr>
            <p:ph type="sldNum" sz="quarter" idx="12"/>
          </p:nvPr>
        </p:nvSpPr>
        <p:spPr>
          <a:ln/>
        </p:spPr>
        <p:txBody>
          <a:bodyPr/>
          <a:lstStyle>
            <a:lvl1pPr>
              <a:defRPr/>
            </a:lvl1pPr>
          </a:lstStyle>
          <a:p>
            <a:pPr>
              <a:defRPr/>
            </a:pPr>
            <a:fld id="{2ED93A95-6CCE-4A46-853A-D4FA97FEB07C}" type="slidenum">
              <a:rPr lang="ja-JP" altLang="en-US"/>
              <a:pPr>
                <a:defRPr/>
              </a:pPr>
              <a:t>&lt;#&gt;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8" name="Rectangle 9"/>
          <p:cNvSpPr>
            <a:spLocks noGrp="1" noChangeArrowheads="1"/>
          </p:cNvSpPr>
          <p:nvPr>
            <p:ph type="sldNum" sz="quarter" idx="12"/>
          </p:nvPr>
        </p:nvSpPr>
        <p:spPr>
          <a:ln/>
        </p:spPr>
        <p:txBody>
          <a:bodyPr/>
          <a:lstStyle>
            <a:lvl1pPr>
              <a:defRPr/>
            </a:lvl1pPr>
          </a:lstStyle>
          <a:p>
            <a:pPr>
              <a:defRPr/>
            </a:pPr>
            <a:fld id="{0886D653-B090-4D0C-AD4D-0E45A2F794BD}" type="slidenum">
              <a:rPr lang="ja-JP" altLang="en-US"/>
              <a:pPr>
                <a:defRPr/>
              </a:pPr>
              <a:t>&lt;#&gt;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kumimoji="0" lang="ja-JP" altLang="en-US">
              <a:ea typeface="+mn-ea"/>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kumimoji="0" lang="ja-JP" altLang="en-US">
              <a:ea typeface="+mn-ea"/>
            </a:endParaRPr>
          </a:p>
        </p:txBody>
      </p:sp>
      <p:sp>
        <p:nvSpPr>
          <p:cNvPr id="131074" name="Rectangle 2"/>
          <p:cNvSpPr>
            <a:spLocks noGrp="1" noChangeArrowheads="1"/>
          </p:cNvSpPr>
          <p:nvPr>
            <p:ph type="ctrTitle"/>
          </p:nvPr>
        </p:nvSpPr>
        <p:spPr>
          <a:xfrm>
            <a:off x="914400" y="1524000"/>
            <a:ext cx="7623175" cy="1752600"/>
          </a:xfrm>
        </p:spPr>
        <p:txBody>
          <a:bodyPr/>
          <a:lstStyle>
            <a:lvl1pPr>
              <a:defRPr sz="5000"/>
            </a:lvl1pPr>
          </a:lstStyle>
          <a:p>
            <a:r>
              <a:rPr lang="en-US" altLang="ja-JP"/>
              <a:t>マスタ タイトルの書式設定</a:t>
            </a:r>
          </a:p>
        </p:txBody>
      </p:sp>
      <p:sp>
        <p:nvSpPr>
          <p:cNvPr id="131075"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ja-JP"/>
              <a:t>マスタ サブタイトルの書式設定</a:t>
            </a:r>
          </a:p>
        </p:txBody>
      </p:sp>
      <p:sp>
        <p:nvSpPr>
          <p:cNvPr id="6" name="Rectangle 4"/>
          <p:cNvSpPr>
            <a:spLocks noGrp="1" noChangeArrowheads="1"/>
          </p:cNvSpPr>
          <p:nvPr>
            <p:ph type="dt" sz="half" idx="10"/>
          </p:nvPr>
        </p:nvSpPr>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p:txBody>
          <a:bodyPr/>
          <a:lstStyle>
            <a:lvl1pPr>
              <a:defRPr/>
            </a:lvl1pPr>
          </a:lstStyle>
          <a:p>
            <a:pPr>
              <a:defRPr/>
            </a:pPr>
            <a:fld id="{31BE9AB6-9E10-4A16-8A10-849B00EDC0D8}" type="slidenum">
              <a:rPr lang="en-US" altLang="ja-JP"/>
              <a:pPr>
                <a:defRPr/>
              </a:pPr>
              <a:t>&lt;#&gt;</a:t>
            </a:fld>
            <a:endParaRPr lang="en-US" altLang="ja-JP"/>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105D57C-FC36-4C74-B7E7-445F9701DD6F}" type="slidenum">
              <a:rPr lang="en-US" altLang="ja-JP"/>
              <a:pPr>
                <a:defRPr/>
              </a:pPr>
              <a:t>&lt;#&gt;</a:t>
            </a:fld>
            <a:endParaRPr lang="en-US" altLang="ja-JP"/>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C116BF1-AB6C-4C0D-8DD6-6168F8C42B71}" type="slidenum">
              <a:rPr lang="en-US" altLang="ja-JP"/>
              <a:pPr>
                <a:defRPr/>
              </a:pPr>
              <a:t>&lt;#&gt;</a:t>
            </a:fld>
            <a:endParaRPr lang="en-US" altLang="ja-JP"/>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DBA88B5-1266-4E9C-90C4-631B998B3161}" type="slidenum">
              <a:rPr lang="en-US" altLang="ja-JP"/>
              <a:pPr>
                <a:defRPr/>
              </a:pPr>
              <a:t>&lt;#&gt;</a:t>
            </a:fld>
            <a:endParaRPr lang="en-US" altLang="ja-JP"/>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84A45D47-DDD7-4CA9-A6A7-F5BE74F08AC0}" type="slidenum">
              <a:rPr lang="en-US" altLang="ja-JP"/>
              <a:pPr>
                <a:defRPr/>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BA106DF5-D08E-4ED1-820E-9F709AF751EB}" type="slidenum">
              <a:rPr lang="ja-JP" altLang="en-US"/>
              <a:pPr>
                <a:defRPr/>
              </a:pPr>
              <a:t>&lt;#&gt;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2F77ECC9-CDFA-44FF-A431-FA5BCB656163}" type="slidenum">
              <a:rPr lang="en-US" altLang="ja-JP"/>
              <a:pPr>
                <a:defRPr/>
              </a:pPr>
              <a:t>&lt;#&gt;</a:t>
            </a:fld>
            <a:endParaRPr lang="en-US" altLang="ja-JP"/>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5BD32676-89B6-46DD-A087-A2E964213340}" type="slidenum">
              <a:rPr lang="en-US" altLang="ja-JP"/>
              <a:pPr>
                <a:defRPr/>
              </a:pPr>
              <a:t>&lt;#&gt;</a:t>
            </a:fld>
            <a:endParaRPr lang="en-US" altLang="ja-JP"/>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5977DA9D-B2F1-4F97-BCCF-75ECAC53B0F3}" type="slidenum">
              <a:rPr lang="en-US" altLang="ja-JP"/>
              <a:pPr>
                <a:defRPr/>
              </a:pPr>
              <a:t>&lt;#&gt;</a:t>
            </a:fld>
            <a:endParaRPr lang="en-US" altLang="ja-JP"/>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AAC187-84F1-49CE-AB83-2E66170B3663}" type="slidenum">
              <a:rPr lang="en-US" altLang="ja-JP"/>
              <a:pPr>
                <a:defRPr/>
              </a:pPr>
              <a:t>&lt;#&gt;</a:t>
            </a:fld>
            <a:endParaRPr lang="en-US" altLang="ja-JP"/>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887C83D-772D-4EB5-A1DC-416F53296181}" type="slidenum">
              <a:rPr lang="en-US" altLang="ja-JP"/>
              <a:pPr>
                <a:defRPr/>
              </a:pPr>
              <a:t>&lt;#&gt;</a:t>
            </a:fld>
            <a:endParaRPr lang="en-US" altLang="ja-JP"/>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7813"/>
            <a:ext cx="2057400" cy="5853112"/>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7813"/>
            <a:ext cx="6019800" cy="5853112"/>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389149F-0475-427E-B7FE-8D232B098B29}" type="slidenum">
              <a:rPr lang="en-US" altLang="ja-JP"/>
              <a:pPr>
                <a:defRPr/>
              </a:pPr>
              <a:t>&lt;#&gt;</a:t>
            </a:fld>
            <a:endParaRPr lang="en-US" altLang="ja-JP"/>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5" name="円/楕円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lang="ja-JP" altLang="en-US" smtClean="0"/>
              <a:t>マスタ タイトルの書式設定</a:t>
            </a:r>
            <a:endParaRPr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ja-JP" altLang="en-US" smtClean="0"/>
              <a:t>マスタ サブタイトルの書式設定</a:t>
            </a:r>
            <a:endParaRPr lang="en-US"/>
          </a:p>
        </p:txBody>
      </p:sp>
      <p:sp>
        <p:nvSpPr>
          <p:cNvPr id="6" name="日付プレースホルダ 6"/>
          <p:cNvSpPr>
            <a:spLocks noGrp="1"/>
          </p:cNvSpPr>
          <p:nvPr>
            <p:ph type="dt" sz="half" idx="10"/>
          </p:nvPr>
        </p:nvSpPr>
        <p:spPr/>
        <p:txBody>
          <a:bodyPr/>
          <a:lstStyle>
            <a:lvl1pPr>
              <a:defRPr/>
            </a:lvl1pPr>
            <a:extLst/>
          </a:lstStyle>
          <a:p>
            <a:pPr>
              <a:defRPr/>
            </a:pPr>
            <a:endParaRPr lang="en-US" altLang="ja-JP"/>
          </a:p>
        </p:txBody>
      </p:sp>
      <p:sp>
        <p:nvSpPr>
          <p:cNvPr id="7" name="フッター プレースホルダ 19"/>
          <p:cNvSpPr>
            <a:spLocks noGrp="1"/>
          </p:cNvSpPr>
          <p:nvPr>
            <p:ph type="ftr" sz="quarter" idx="11"/>
          </p:nvPr>
        </p:nvSpPr>
        <p:spPr/>
        <p:txBody>
          <a:bodyPr/>
          <a:lstStyle>
            <a:lvl1pPr>
              <a:defRPr/>
            </a:lvl1pPr>
            <a:extLst/>
          </a:lstStyle>
          <a:p>
            <a:pPr>
              <a:defRPr/>
            </a:pPr>
            <a:endParaRPr lang="en-US" altLang="ja-JP"/>
          </a:p>
        </p:txBody>
      </p:sp>
      <p:sp>
        <p:nvSpPr>
          <p:cNvPr id="8" name="スライド番号プレースホルダ 9"/>
          <p:cNvSpPr>
            <a:spLocks noGrp="1"/>
          </p:cNvSpPr>
          <p:nvPr>
            <p:ph type="sldNum" sz="quarter" idx="12"/>
          </p:nvPr>
        </p:nvSpPr>
        <p:spPr/>
        <p:txBody>
          <a:bodyPr/>
          <a:lstStyle>
            <a:lvl1pPr>
              <a:defRPr/>
            </a:lvl1pPr>
            <a:extLst/>
          </a:lstStyle>
          <a:p>
            <a:pPr>
              <a:defRPr/>
            </a:pPr>
            <a:fld id="{AA7E3A5E-B5D2-413E-891F-83AF818BEA10}" type="slidenum">
              <a:rPr lang="ja-JP" altLang="en-US"/>
              <a:pPr>
                <a:defRPr/>
              </a:pPr>
              <a:t>&lt;#&gt;</a:t>
            </a:fld>
            <a:endParaRPr lang="en-US" altLang="ja-JP"/>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idx="1"/>
          </p:nvPr>
        </p:nvSpPr>
        <p:spPr/>
        <p:txBody>
          <a:bodyPr/>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6A69FD9A-6AF1-48B3-9152-B7974248BA7C}" type="slidenum">
              <a:rPr lang="ja-JP" altLang="en-US"/>
              <a:pPr>
                <a:defRPr/>
              </a:pPr>
              <a:t>&lt;#&gt;</a:t>
            </a:fld>
            <a:endParaRPr lang="en-US" altLang="ja-JP"/>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4" name="正方形/長方形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5" name="正方形/長方形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6"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7" name="円/楕円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ja-JP" altLang="en-US" smtClean="0"/>
              <a:t>マスタ テキストの書式設定</a:t>
            </a:r>
          </a:p>
        </p:txBody>
      </p:sp>
      <p:sp>
        <p:nvSpPr>
          <p:cNvPr id="8" name="日付プレースホルダ 3"/>
          <p:cNvSpPr>
            <a:spLocks noGrp="1"/>
          </p:cNvSpPr>
          <p:nvPr>
            <p:ph type="dt" sz="half" idx="10"/>
          </p:nvPr>
        </p:nvSpPr>
        <p:spPr/>
        <p:txBody>
          <a:bodyPr/>
          <a:lstStyle>
            <a:lvl1pPr>
              <a:defRPr/>
            </a:lvl1pPr>
            <a:extLst/>
          </a:lstStyle>
          <a:p>
            <a:pPr>
              <a:defRPr/>
            </a:pPr>
            <a:endParaRPr lang="en-US" altLang="ja-JP"/>
          </a:p>
        </p:txBody>
      </p:sp>
      <p:sp>
        <p:nvSpPr>
          <p:cNvPr id="9" name="フッター プレースホルダ 4"/>
          <p:cNvSpPr>
            <a:spLocks noGrp="1"/>
          </p:cNvSpPr>
          <p:nvPr>
            <p:ph type="ftr" sz="quarter" idx="11"/>
          </p:nvPr>
        </p:nvSpPr>
        <p:spPr/>
        <p:txBody>
          <a:bodyPr/>
          <a:lstStyle>
            <a:lvl1pPr>
              <a:defRPr/>
            </a:lvl1pPr>
            <a:extLst/>
          </a:lstStyle>
          <a:p>
            <a:pPr>
              <a:defRPr/>
            </a:pPr>
            <a:endParaRPr lang="en-US" altLang="ja-JP"/>
          </a:p>
        </p:txBody>
      </p:sp>
      <p:sp>
        <p:nvSpPr>
          <p:cNvPr id="10" name="スライド番号プレースホルダ 5"/>
          <p:cNvSpPr>
            <a:spLocks noGrp="1"/>
          </p:cNvSpPr>
          <p:nvPr>
            <p:ph type="sldNum" sz="quarter" idx="12"/>
          </p:nvPr>
        </p:nvSpPr>
        <p:spPr/>
        <p:txBody>
          <a:bodyPr/>
          <a:lstStyle>
            <a:lvl1pPr>
              <a:defRPr/>
            </a:lvl1pPr>
            <a:extLst/>
          </a:lstStyle>
          <a:p>
            <a:pPr>
              <a:defRPr/>
            </a:pPr>
            <a:fld id="{F6E80850-4C09-48C0-99D2-0BC2CE868EE5}" type="slidenum">
              <a:rPr lang="ja-JP" altLang="en-US"/>
              <a:pPr>
                <a:defRPr/>
              </a:pPr>
              <a:t>&lt;#&gt;</a:t>
            </a:fld>
            <a:endParaRPr lang="en-US" altLang="ja-JP"/>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23"/>
          <p:cNvSpPr>
            <a:spLocks noGrp="1"/>
          </p:cNvSpPr>
          <p:nvPr>
            <p:ph type="dt" sz="half" idx="10"/>
          </p:nvPr>
        </p:nvSpPr>
        <p:spPr/>
        <p:txBody>
          <a:bodyPr/>
          <a:lstStyle>
            <a:lvl1pPr>
              <a:defRPr/>
            </a:lvl1pPr>
          </a:lstStyle>
          <a:p>
            <a:pPr>
              <a:defRPr/>
            </a:pPr>
            <a:endParaRPr lang="en-US" altLang="ja-JP"/>
          </a:p>
        </p:txBody>
      </p:sp>
      <p:sp>
        <p:nvSpPr>
          <p:cNvPr id="6"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21"/>
          <p:cNvSpPr>
            <a:spLocks noGrp="1"/>
          </p:cNvSpPr>
          <p:nvPr>
            <p:ph type="sldNum" sz="quarter" idx="12"/>
          </p:nvPr>
        </p:nvSpPr>
        <p:spPr/>
        <p:txBody>
          <a:bodyPr/>
          <a:lstStyle>
            <a:lvl1pPr>
              <a:defRPr/>
            </a:lvl1pPr>
          </a:lstStyle>
          <a:p>
            <a:pPr>
              <a:defRPr/>
            </a:pPr>
            <a:fld id="{AB0BB08E-0F32-4A6C-B566-7C9F7386B01A}" type="slidenum">
              <a:rPr lang="ja-JP" altLang="en-US"/>
              <a:pPr>
                <a:defRPr/>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9"/>
          <p:cNvSpPr>
            <a:spLocks noGrp="1" noChangeArrowheads="1"/>
          </p:cNvSpPr>
          <p:nvPr>
            <p:ph type="sldNum" sz="quarter" idx="12"/>
          </p:nvPr>
        </p:nvSpPr>
        <p:spPr>
          <a:ln/>
        </p:spPr>
        <p:txBody>
          <a:bodyPr/>
          <a:lstStyle>
            <a:lvl1pPr>
              <a:defRPr/>
            </a:lvl1pPr>
          </a:lstStyle>
          <a:p>
            <a:pPr>
              <a:defRPr/>
            </a:pPr>
            <a:fld id="{CE1F973D-0202-4352-A174-109B4B04BDE6}" type="slidenum">
              <a:rPr lang="ja-JP" altLang="en-US"/>
              <a:pPr>
                <a:defRPr/>
              </a:pPr>
              <a:t>&lt;#&gt;</a:t>
            </a:fld>
            <a:endParaRPr lang="en-US" altLang="ja-JP"/>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lstStyle>
            <a:lvl1pPr algn="ctr">
              <a:defRPr sz="4500" b="1" cap="none"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6"/>
          <p:cNvSpPr>
            <a:spLocks noGrp="1"/>
          </p:cNvSpPr>
          <p:nvPr>
            <p:ph type="dt" sz="half" idx="10"/>
          </p:nvPr>
        </p:nvSpPr>
        <p:spPr/>
        <p:txBody>
          <a:bodyPr/>
          <a:lstStyle>
            <a:lvl1pPr>
              <a:defRPr/>
            </a:lvl1pPr>
            <a:extLst/>
          </a:lstStyle>
          <a:p>
            <a:pPr>
              <a:defRPr/>
            </a:pPr>
            <a:endParaRPr lang="en-US" altLang="ja-JP"/>
          </a:p>
        </p:txBody>
      </p:sp>
      <p:sp>
        <p:nvSpPr>
          <p:cNvPr id="8" name="フッター プレースホルダ 7"/>
          <p:cNvSpPr>
            <a:spLocks noGrp="1"/>
          </p:cNvSpPr>
          <p:nvPr>
            <p:ph type="ftr" sz="quarter" idx="11"/>
          </p:nvPr>
        </p:nvSpPr>
        <p:spPr/>
        <p:txBody>
          <a:bodyPr/>
          <a:lstStyle>
            <a:lvl1pPr>
              <a:defRPr/>
            </a:lvl1pPr>
            <a:extLst/>
          </a:lstStyle>
          <a:p>
            <a:pPr>
              <a:defRPr/>
            </a:pPr>
            <a:endParaRPr lang="en-US" altLang="ja-JP"/>
          </a:p>
        </p:txBody>
      </p:sp>
      <p:sp>
        <p:nvSpPr>
          <p:cNvPr id="9" name="スライド番号プレースホルダ 8"/>
          <p:cNvSpPr>
            <a:spLocks noGrp="1"/>
          </p:cNvSpPr>
          <p:nvPr>
            <p:ph type="sldNum" sz="quarter" idx="12"/>
          </p:nvPr>
        </p:nvSpPr>
        <p:spPr/>
        <p:txBody>
          <a:bodyPr/>
          <a:lstStyle>
            <a:lvl1pPr>
              <a:defRPr/>
            </a:lvl1pPr>
            <a:extLst/>
          </a:lstStyle>
          <a:p>
            <a:pPr>
              <a:defRPr/>
            </a:pPr>
            <a:fld id="{CC909296-34D1-47AE-905B-36D1C75E077E}" type="slidenum">
              <a:rPr lang="ja-JP" altLang="en-US"/>
              <a:pPr>
                <a:defRPr/>
              </a:pPr>
              <a:t>&lt;#&gt;</a:t>
            </a:fld>
            <a:endParaRPr lang="en-US" altLang="ja-JP"/>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日付プレースホルダ 23"/>
          <p:cNvSpPr>
            <a:spLocks noGrp="1"/>
          </p:cNvSpPr>
          <p:nvPr>
            <p:ph type="dt" sz="half" idx="10"/>
          </p:nvPr>
        </p:nvSpPr>
        <p:spPr/>
        <p:txBody>
          <a:bodyPr/>
          <a:lstStyle>
            <a:lvl1pPr>
              <a:defRPr/>
            </a:lvl1pPr>
          </a:lstStyle>
          <a:p>
            <a:pPr>
              <a:defRPr/>
            </a:pPr>
            <a:endParaRPr lang="en-US" altLang="ja-JP"/>
          </a:p>
        </p:txBody>
      </p:sp>
      <p:sp>
        <p:nvSpPr>
          <p:cNvPr id="4"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5" name="スライド番号プレースホルダ 21"/>
          <p:cNvSpPr>
            <a:spLocks noGrp="1"/>
          </p:cNvSpPr>
          <p:nvPr>
            <p:ph type="sldNum" sz="quarter" idx="12"/>
          </p:nvPr>
        </p:nvSpPr>
        <p:spPr/>
        <p:txBody>
          <a:bodyPr/>
          <a:lstStyle>
            <a:lvl1pPr>
              <a:defRPr/>
            </a:lvl1pPr>
          </a:lstStyle>
          <a:p>
            <a:pPr>
              <a:defRPr/>
            </a:pPr>
            <a:fld id="{8F74EBD1-82A2-4A7A-9364-2A82A3235413}" type="slidenum">
              <a:rPr lang="ja-JP" altLang="en-US"/>
              <a:pPr>
                <a:defRPr/>
              </a:pPr>
              <a:t>&lt;#&gt;</a:t>
            </a:fld>
            <a:endParaRPr lang="en-US" altLang="ja-JP"/>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正方形/長方形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3" name="正方形/長方形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4" name="日付プレースホルダ 1"/>
          <p:cNvSpPr>
            <a:spLocks noGrp="1"/>
          </p:cNvSpPr>
          <p:nvPr>
            <p:ph type="dt" sz="half" idx="10"/>
          </p:nvPr>
        </p:nvSpPr>
        <p:spPr/>
        <p:txBody>
          <a:bodyPr/>
          <a:lstStyle>
            <a:lvl1pPr>
              <a:defRPr/>
            </a:lvl1pPr>
            <a:extLst/>
          </a:lstStyle>
          <a:p>
            <a:pPr>
              <a:defRPr/>
            </a:pPr>
            <a:endParaRPr lang="en-US" altLang="ja-JP"/>
          </a:p>
        </p:txBody>
      </p:sp>
      <p:sp>
        <p:nvSpPr>
          <p:cNvPr id="5" name="フッター プレースホルダ 2"/>
          <p:cNvSpPr>
            <a:spLocks noGrp="1"/>
          </p:cNvSpPr>
          <p:nvPr>
            <p:ph type="ftr" sz="quarter" idx="11"/>
          </p:nvPr>
        </p:nvSpPr>
        <p:spPr/>
        <p:txBody>
          <a:bodyPr/>
          <a:lstStyle>
            <a:lvl1pPr>
              <a:defRPr/>
            </a:lvl1pPr>
            <a:extLst/>
          </a:lstStyle>
          <a:p>
            <a:pPr>
              <a:defRPr/>
            </a:pPr>
            <a:endParaRPr lang="en-US" altLang="ja-JP"/>
          </a:p>
        </p:txBody>
      </p:sp>
      <p:sp>
        <p:nvSpPr>
          <p:cNvPr id="6" name="スライド番号プレースホルダ 3"/>
          <p:cNvSpPr>
            <a:spLocks noGrp="1"/>
          </p:cNvSpPr>
          <p:nvPr>
            <p:ph type="sldNum" sz="quarter" idx="12"/>
          </p:nvPr>
        </p:nvSpPr>
        <p:spPr/>
        <p:txBody>
          <a:bodyPr/>
          <a:lstStyle>
            <a:lvl1pPr>
              <a:defRPr/>
            </a:lvl1pPr>
            <a:extLst/>
          </a:lstStyle>
          <a:p>
            <a:pPr>
              <a:defRPr/>
            </a:pPr>
            <a:fld id="{C3D364E9-0DDB-4DED-93CB-98E594F48DA6}" type="slidenum">
              <a:rPr lang="ja-JP" altLang="en-US"/>
              <a:pPr>
                <a:defRPr/>
              </a:pPr>
              <a:t>&lt;#&gt;</a:t>
            </a:fld>
            <a:endParaRPr lang="en-US" altLang="ja-JP"/>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p:txBody>
          <a:bodyPr/>
          <a:lstStyle>
            <a:lvl1pPr>
              <a:defRPr/>
            </a:lvl1pPr>
            <a:extLst/>
          </a:lstStyle>
          <a:p>
            <a:pPr>
              <a:defRPr/>
            </a:pPr>
            <a:endParaRPr lang="en-US" altLang="ja-JP"/>
          </a:p>
        </p:txBody>
      </p:sp>
      <p:sp>
        <p:nvSpPr>
          <p:cNvPr id="6" name="フッター プレースホルダ 5"/>
          <p:cNvSpPr>
            <a:spLocks noGrp="1"/>
          </p:cNvSpPr>
          <p:nvPr>
            <p:ph type="ftr" sz="quarter" idx="11"/>
          </p:nvPr>
        </p:nvSpPr>
        <p:spPr/>
        <p:txBody>
          <a:bodyPr/>
          <a:lstStyle>
            <a:lvl1pPr>
              <a:defRPr/>
            </a:lvl1pPr>
            <a:extLst/>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a:lvl1pPr>
            <a:extLst/>
          </a:lstStyle>
          <a:p>
            <a:pPr>
              <a:defRPr/>
            </a:pPr>
            <a:fld id="{EDACF31D-7506-4DB3-9110-306D54625A38}" type="slidenum">
              <a:rPr lang="ja-JP" altLang="en-US"/>
              <a:pPr>
                <a:defRPr/>
              </a:pPr>
              <a:t>&lt;#&gt;</a:t>
            </a:fld>
            <a:endParaRPr lang="en-US" altLang="ja-JP"/>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5"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kumimoji="0" lang="en-US" sz="3200">
              <a:latin typeface="+mn-lt"/>
              <a:ea typeface="+mn-ea"/>
            </a:endParaRPr>
          </a:p>
        </p:txBody>
      </p:sp>
      <p:sp>
        <p:nvSpPr>
          <p:cNvPr id="6" name="フローチャート: 処理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7" name="フローチャート: 処理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dirty="0"/>
          </a:p>
        </p:txBody>
      </p:sp>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ja-JP" altLang="en-US" smtClean="0"/>
              <a:t>マスタ タイトルの書式設定</a:t>
            </a:r>
            <a:endParaRPr lang="en-US"/>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ja-JP" altLang="en-US" noProof="0" smtClean="0"/>
              <a:t>アイコンをクリックして図を追加</a:t>
            </a:r>
            <a:endParaRPr lang="en-US" noProof="0"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ja-JP" altLang="en-US" smtClean="0"/>
              <a:t>マスタ テキストの書式設定</a:t>
            </a:r>
          </a:p>
        </p:txBody>
      </p:sp>
      <p:sp>
        <p:nvSpPr>
          <p:cNvPr id="8" name="日付プレースホルダ 4"/>
          <p:cNvSpPr>
            <a:spLocks noGrp="1"/>
          </p:cNvSpPr>
          <p:nvPr>
            <p:ph type="dt" sz="half" idx="10"/>
          </p:nvPr>
        </p:nvSpPr>
        <p:spPr/>
        <p:txBody>
          <a:bodyPr/>
          <a:lstStyle>
            <a:lvl1pPr>
              <a:defRPr/>
            </a:lvl1pPr>
            <a:extLst/>
          </a:lstStyle>
          <a:p>
            <a:pPr>
              <a:defRPr/>
            </a:pPr>
            <a:endParaRPr lang="en-US" altLang="ja-JP"/>
          </a:p>
        </p:txBody>
      </p:sp>
      <p:sp>
        <p:nvSpPr>
          <p:cNvPr id="9" name="フッター プレースホルダ 5"/>
          <p:cNvSpPr>
            <a:spLocks noGrp="1"/>
          </p:cNvSpPr>
          <p:nvPr>
            <p:ph type="ftr" sz="quarter" idx="11"/>
          </p:nvPr>
        </p:nvSpPr>
        <p:spPr/>
        <p:txBody>
          <a:bodyPr/>
          <a:lstStyle>
            <a:lvl1pPr>
              <a:defRPr/>
            </a:lvl1pPr>
            <a:extLst/>
          </a:lstStyle>
          <a:p>
            <a:pPr>
              <a:defRPr/>
            </a:pPr>
            <a:endParaRPr lang="en-US" altLang="ja-JP"/>
          </a:p>
        </p:txBody>
      </p:sp>
      <p:sp>
        <p:nvSpPr>
          <p:cNvPr id="10" name="スライド番号プレースホルダ 6"/>
          <p:cNvSpPr>
            <a:spLocks noGrp="1"/>
          </p:cNvSpPr>
          <p:nvPr>
            <p:ph type="sldNum" sz="quarter" idx="12"/>
          </p:nvPr>
        </p:nvSpPr>
        <p:spPr/>
        <p:txBody>
          <a:bodyPr/>
          <a:lstStyle>
            <a:lvl1pPr>
              <a:defRPr/>
            </a:lvl1pPr>
            <a:extLst/>
          </a:lstStyle>
          <a:p>
            <a:pPr>
              <a:defRPr/>
            </a:pPr>
            <a:fld id="{2C8C12A1-F3DE-412F-8155-16CC4923A2D5}" type="slidenum">
              <a:rPr lang="ja-JP" altLang="en-US"/>
              <a:pPr>
                <a:defRPr/>
              </a:pPr>
              <a:t>&lt;#&gt;</a:t>
            </a:fld>
            <a:endParaRPr lang="en-US" altLang="ja-JP"/>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77AED409-91C7-428C-B9A1-63A9FE55FAC3}" type="slidenum">
              <a:rPr lang="ja-JP" altLang="en-US"/>
              <a:pPr>
                <a:defRPr/>
              </a:pPr>
              <a:t>&lt;#&gt;</a:t>
            </a:fld>
            <a:endParaRPr lang="en-US" altLang="ja-JP"/>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endParaRPr lang="en-US" altLang="ja-JP"/>
          </a:p>
        </p:txBody>
      </p:sp>
      <p:sp>
        <p:nvSpPr>
          <p:cNvPr id="5" name="フッター プレースホルダ 9"/>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21"/>
          <p:cNvSpPr>
            <a:spLocks noGrp="1"/>
          </p:cNvSpPr>
          <p:nvPr>
            <p:ph type="sldNum" sz="quarter" idx="12"/>
          </p:nvPr>
        </p:nvSpPr>
        <p:spPr/>
        <p:txBody>
          <a:bodyPr/>
          <a:lstStyle>
            <a:lvl1pPr>
              <a:defRPr/>
            </a:lvl1pPr>
          </a:lstStyle>
          <a:p>
            <a:pPr>
              <a:defRPr/>
            </a:pPr>
            <a:fld id="{C3260C56-39A4-4A4B-9D06-7C6053560E8B}" type="slidenum">
              <a:rPr lang="ja-JP" altLang="en-US"/>
              <a:pPr>
                <a:defRPr/>
              </a:pPr>
              <a:t>&lt;#&gt;</a:t>
            </a:fld>
            <a:endParaRPr lang="en-US" altLang="ja-JP"/>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pPr>
              <a:defRPr/>
            </a:pPr>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pPr>
              <a:defRPr/>
            </a:pPr>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pPr>
              <a:defRPr/>
            </a:pPr>
            <a:fld id="{CC04FA54-7FDE-43B4-AED1-29CBE76D9E41}" type="slidenum">
              <a:rPr lang="ja-JP" altLang="en-US"/>
              <a:pPr>
                <a:defRPr/>
              </a:pPr>
              <a:t>&lt;#&gt;</a:t>
            </a:fld>
            <a:endParaRPr lang="en-US" altLang="ja-JP"/>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pPr>
              <a:defRPr/>
            </a:pPr>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pPr>
              <a:defRPr/>
            </a:pPr>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pPr>
              <a:defRPr/>
            </a:pPr>
            <a:fld id="{F629451A-E77B-4ECE-8E3A-35A494CD1D47}" type="slidenum">
              <a:rPr lang="ja-JP" altLang="en-US"/>
              <a:pPr>
                <a:defRPr/>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A89260CA-195D-49CC-BC5F-D98709808A96}" type="slidenum">
              <a:rPr lang="ja-JP" altLang="en-US"/>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9"/>
          <p:cNvSpPr>
            <a:spLocks noGrp="1" noChangeArrowheads="1"/>
          </p:cNvSpPr>
          <p:nvPr>
            <p:ph type="sldNum" sz="quarter" idx="12"/>
          </p:nvPr>
        </p:nvSpPr>
        <p:spPr>
          <a:ln/>
        </p:spPr>
        <p:txBody>
          <a:bodyPr/>
          <a:lstStyle>
            <a:lvl1pPr>
              <a:defRPr/>
            </a:lvl1pPr>
          </a:lstStyle>
          <a:p>
            <a:pPr>
              <a:defRPr/>
            </a:pPr>
            <a:fld id="{08117C8F-6DA7-467D-88B0-2E7F7C9F94A8}" type="slidenum">
              <a:rPr lang="ja-JP" altLang="en-US"/>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9"/>
          <p:cNvSpPr>
            <a:spLocks noGrp="1" noChangeArrowheads="1"/>
          </p:cNvSpPr>
          <p:nvPr>
            <p:ph type="sldNum" sz="quarter" idx="12"/>
          </p:nvPr>
        </p:nvSpPr>
        <p:spPr>
          <a:ln/>
        </p:spPr>
        <p:txBody>
          <a:bodyPr/>
          <a:lstStyle>
            <a:lvl1pPr>
              <a:defRPr/>
            </a:lvl1pPr>
          </a:lstStyle>
          <a:p>
            <a:pPr>
              <a:defRPr/>
            </a:pPr>
            <a:fld id="{DFE7F681-2383-4D5A-9F73-CDB3185ACCA8}" type="slidenum">
              <a:rPr lang="ja-JP" altLang="en-US"/>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9"/>
          <p:cNvSpPr>
            <a:spLocks noGrp="1" noChangeArrowheads="1"/>
          </p:cNvSpPr>
          <p:nvPr>
            <p:ph type="sldNum" sz="quarter" idx="12"/>
          </p:nvPr>
        </p:nvSpPr>
        <p:spPr>
          <a:ln/>
        </p:spPr>
        <p:txBody>
          <a:bodyPr/>
          <a:lstStyle>
            <a:lvl1pPr>
              <a:defRPr/>
            </a:lvl1pPr>
          </a:lstStyle>
          <a:p>
            <a:pPr>
              <a:defRPr/>
            </a:pPr>
            <a:fld id="{D3388BF3-E435-4EA3-B7E6-B9FBF0D862EA}" type="slidenum">
              <a:rPr lang="ja-JP" altLang="en-US"/>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00F55473-7360-492F-AC75-29E862FF9E02}" type="slidenum">
              <a:rPr lang="ja-JP" altLang="en-US"/>
              <a:pPr>
                <a:defRPr/>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9"/>
          <p:cNvSpPr>
            <a:spLocks noGrp="1" noChangeArrowheads="1"/>
          </p:cNvSpPr>
          <p:nvPr>
            <p:ph type="sldNum" sz="quarter" idx="12"/>
          </p:nvPr>
        </p:nvSpPr>
        <p:spPr>
          <a:ln/>
        </p:spPr>
        <p:txBody>
          <a:bodyPr/>
          <a:lstStyle>
            <a:lvl1pPr>
              <a:defRPr/>
            </a:lvl1pPr>
          </a:lstStyle>
          <a:p>
            <a:pPr>
              <a:defRPr/>
            </a:pPr>
            <a:fld id="{30FB1E42-0519-44B4-B4FE-DFFE6388216A}" type="slidenum">
              <a:rPr lang="ja-JP" altLang="en-US"/>
              <a:pPr>
                <a:defRPr/>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atin typeface="+mn-lt"/>
                <a:ea typeface="+mn-ea"/>
              </a:defRPr>
            </a:lvl1pPr>
          </a:lstStyle>
          <a:p>
            <a:pPr>
              <a:defRPr/>
            </a:pPr>
            <a:endParaRPr lang="en-US" altLang="ja-JP"/>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200">
                <a:latin typeface="+mn-lt"/>
                <a:ea typeface="+mn-ea"/>
              </a:defRPr>
            </a:lvl1pPr>
          </a:lstStyle>
          <a:p>
            <a:pPr>
              <a:defRPr/>
            </a:pPr>
            <a:endParaRPr lang="en-US" altLang="ja-JP"/>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atin typeface="+mn-lt"/>
                <a:ea typeface="+mn-ea"/>
              </a:defRPr>
            </a:lvl1pPr>
          </a:lstStyle>
          <a:p>
            <a:pPr>
              <a:defRPr/>
            </a:pPr>
            <a:fld id="{3E61815B-8C20-43E0-AFD0-4121611C9237}"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3742" r:id="rId1"/>
    <p:sldLayoutId id="2147483726" r:id="rId2"/>
    <p:sldLayoutId id="2147483725" r:id="rId3"/>
    <p:sldLayoutId id="2147483724" r:id="rId4"/>
    <p:sldLayoutId id="2147483723" r:id="rId5"/>
    <p:sldLayoutId id="2147483722" r:id="rId6"/>
    <p:sldLayoutId id="2147483721" r:id="rId7"/>
    <p:sldLayoutId id="2147483720" r:id="rId8"/>
    <p:sldLayoutId id="2147483719" r:id="rId9"/>
    <p:sldLayoutId id="2147483718" r:id="rId10"/>
    <p:sldLayoutId id="2147483717" r:id="rId11"/>
    <p:sldLayoutId id="2147483716" r:id="rId12"/>
    <p:sldLayoutId id="2147483715" r:id="rId13"/>
    <p:sldLayoutId id="2147483714" r:id="rId14"/>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Century Gothic" pitchFamily="34" charset="0"/>
          <a:ea typeface="ＭＳ Ｐゴシック" charset="-128"/>
        </a:defRPr>
      </a:lvl2pPr>
      <a:lvl3pPr algn="l" rtl="0" eaLnBrk="0" fontAlgn="base" hangingPunct="0">
        <a:spcBef>
          <a:spcPct val="0"/>
        </a:spcBef>
        <a:spcAft>
          <a:spcPct val="0"/>
        </a:spcAft>
        <a:defRPr sz="3600">
          <a:solidFill>
            <a:schemeClr val="tx2"/>
          </a:solidFill>
          <a:latin typeface="Century Gothic" pitchFamily="34" charset="0"/>
          <a:ea typeface="ＭＳ Ｐゴシック" charset="-128"/>
        </a:defRPr>
      </a:lvl3pPr>
      <a:lvl4pPr algn="l" rtl="0" eaLnBrk="0" fontAlgn="base" hangingPunct="0">
        <a:spcBef>
          <a:spcPct val="0"/>
        </a:spcBef>
        <a:spcAft>
          <a:spcPct val="0"/>
        </a:spcAft>
        <a:defRPr sz="3600">
          <a:solidFill>
            <a:schemeClr val="tx2"/>
          </a:solidFill>
          <a:latin typeface="Century Gothic" pitchFamily="34" charset="0"/>
          <a:ea typeface="ＭＳ Ｐゴシック" charset="-128"/>
        </a:defRPr>
      </a:lvl4pPr>
      <a:lvl5pPr algn="l" rtl="0" eaLnBrk="0" fontAlgn="base" hangingPunct="0">
        <a:spcBef>
          <a:spcPct val="0"/>
        </a:spcBef>
        <a:spcAft>
          <a:spcPct val="0"/>
        </a:spcAft>
        <a:defRPr sz="3600">
          <a:solidFill>
            <a:schemeClr val="tx2"/>
          </a:solidFill>
          <a:latin typeface="Century Gothic" pitchFamily="34" charset="0"/>
          <a:ea typeface="ＭＳ Ｐゴシック" charset="-128"/>
        </a:defRPr>
      </a:lvl5pPr>
      <a:lvl6pPr marL="457200" algn="l" rtl="0" fontAlgn="base">
        <a:spcBef>
          <a:spcPct val="0"/>
        </a:spcBef>
        <a:spcAft>
          <a:spcPct val="0"/>
        </a:spcAft>
        <a:defRPr sz="3600">
          <a:solidFill>
            <a:schemeClr val="tx2"/>
          </a:solidFill>
          <a:latin typeface="Century Gothic" pitchFamily="34" charset="0"/>
          <a:ea typeface="ＭＳ Ｐゴシック" charset="-128"/>
        </a:defRPr>
      </a:lvl6pPr>
      <a:lvl7pPr marL="914400" algn="l" rtl="0" fontAlgn="base">
        <a:spcBef>
          <a:spcPct val="0"/>
        </a:spcBef>
        <a:spcAft>
          <a:spcPct val="0"/>
        </a:spcAft>
        <a:defRPr sz="3600">
          <a:solidFill>
            <a:schemeClr val="tx2"/>
          </a:solidFill>
          <a:latin typeface="Century Gothic" pitchFamily="34" charset="0"/>
          <a:ea typeface="ＭＳ Ｐゴシック" charset="-128"/>
        </a:defRPr>
      </a:lvl7pPr>
      <a:lvl8pPr marL="1371600" algn="l" rtl="0" fontAlgn="base">
        <a:spcBef>
          <a:spcPct val="0"/>
        </a:spcBef>
        <a:spcAft>
          <a:spcPct val="0"/>
        </a:spcAft>
        <a:defRPr sz="3600">
          <a:solidFill>
            <a:schemeClr val="tx2"/>
          </a:solidFill>
          <a:latin typeface="Century Gothic" pitchFamily="34" charset="0"/>
          <a:ea typeface="ＭＳ Ｐゴシック" charset="-128"/>
        </a:defRPr>
      </a:lvl8pPr>
      <a:lvl9pPr marL="1828800" algn="l" rtl="0" fontAlgn="base">
        <a:spcBef>
          <a:spcPct val="0"/>
        </a:spcBef>
        <a:spcAft>
          <a:spcPct val="0"/>
        </a:spcAft>
        <a:defRPr sz="3600">
          <a:solidFill>
            <a:schemeClr val="tx2"/>
          </a:solidFill>
          <a:latin typeface="Century Gothic" pitchFamily="34" charset="0"/>
          <a:ea typeface="ＭＳ Ｐゴシック" charset="-128"/>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ea typeface="+mn-ea"/>
        </a:defRPr>
      </a:lvl2pPr>
      <a:lvl3pPr marL="1143000" indent="-228600" algn="l" rtl="0" eaLnBrk="0" fontAlgn="base" hangingPunct="0">
        <a:spcBef>
          <a:spcPct val="20000"/>
        </a:spcBef>
        <a:spcAft>
          <a:spcPct val="0"/>
        </a:spcAft>
        <a:buChar char="•"/>
        <a:defRPr sz="2000">
          <a:solidFill>
            <a:schemeClr val="tx1"/>
          </a:solidFill>
          <a:latin typeface="+mn-lt"/>
          <a:ea typeface="+mn-ea"/>
        </a:defRPr>
      </a:lvl3pPr>
      <a:lvl4pPr marL="1600200" indent="-228600" algn="l" rtl="0" eaLnBrk="0" fontAlgn="base" hangingPunct="0">
        <a:spcBef>
          <a:spcPct val="20000"/>
        </a:spcBef>
        <a:spcAft>
          <a:spcPct val="0"/>
        </a:spcAft>
        <a:buChar char="–"/>
        <a:defRPr>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マスタ タイトルの書式設定</a:t>
            </a:r>
          </a:p>
        </p:txBody>
      </p:sp>
      <p:sp>
        <p:nvSpPr>
          <p:cNvPr id="1638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マスタ テキストの書式設定</a:t>
            </a:r>
          </a:p>
          <a:p>
            <a:pPr lvl="1"/>
            <a:r>
              <a:rPr lang="en-US" altLang="ja-JP" smtClean="0"/>
              <a:t>第 2 レベル</a:t>
            </a:r>
          </a:p>
          <a:p>
            <a:pPr lvl="2"/>
            <a:r>
              <a:rPr lang="en-US" altLang="ja-JP" smtClean="0"/>
              <a:t>第 3 レベル</a:t>
            </a:r>
          </a:p>
          <a:p>
            <a:pPr lvl="3"/>
            <a:r>
              <a:rPr lang="en-US" altLang="ja-JP" smtClean="0"/>
              <a:t>第 4 レベル</a:t>
            </a:r>
          </a:p>
          <a:p>
            <a:pPr lvl="4"/>
            <a:r>
              <a:rPr lang="en-US" altLang="ja-JP" smtClean="0"/>
              <a:t>第 5 レベル</a:t>
            </a:r>
          </a:p>
        </p:txBody>
      </p:sp>
      <p:sp>
        <p:nvSpPr>
          <p:cNvPr id="13005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atin typeface="+mj-lt"/>
                <a:ea typeface="+mn-ea"/>
              </a:defRPr>
            </a:lvl1pPr>
          </a:lstStyle>
          <a:p>
            <a:pPr>
              <a:defRPr/>
            </a:pPr>
            <a:endParaRPr lang="en-US" altLang="ja-JP"/>
          </a:p>
        </p:txBody>
      </p:sp>
      <p:sp>
        <p:nvSpPr>
          <p:cNvPr id="13005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200">
                <a:latin typeface="+mj-lt"/>
                <a:ea typeface="+mn-ea"/>
              </a:defRPr>
            </a:lvl1pPr>
          </a:lstStyle>
          <a:p>
            <a:pPr>
              <a:defRPr/>
            </a:pPr>
            <a:endParaRPr lang="en-US" altLang="ja-JP"/>
          </a:p>
        </p:txBody>
      </p:sp>
      <p:sp>
        <p:nvSpPr>
          <p:cNvPr id="13005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atin typeface="+mj-lt"/>
                <a:ea typeface="+mn-ea"/>
              </a:defRPr>
            </a:lvl1pPr>
          </a:lstStyle>
          <a:p>
            <a:pPr>
              <a:defRPr/>
            </a:pPr>
            <a:fld id="{8D1EAAA3-5DD9-4D96-80F6-C309E08107BA}" type="slidenum">
              <a:rPr lang="en-US" altLang="ja-JP"/>
              <a:pPr>
                <a:defRPr/>
              </a:pPr>
              <a:t>&lt;#&gt;</a:t>
            </a:fld>
            <a:endParaRPr lang="en-US" altLang="ja-JP"/>
          </a:p>
        </p:txBody>
      </p:sp>
      <p:sp>
        <p:nvSpPr>
          <p:cNvPr id="130055"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kumimoji="0" lang="ja-JP" altLang="en-US">
              <a:ea typeface="+mn-ea"/>
            </a:endParaRPr>
          </a:p>
        </p:txBody>
      </p:sp>
      <p:sp>
        <p:nvSpPr>
          <p:cNvPr id="130056"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kumimoji="0" lang="ja-JP" altLang="en-US">
              <a:ea typeface="+mn-ea"/>
            </a:endParaRPr>
          </a:p>
        </p:txBody>
      </p:sp>
    </p:spTree>
  </p:cSld>
  <p:clrMap bg1="lt1" tx1="dk1" bg2="lt2" tx2="dk2" accent1="accent1" accent2="accent2" accent3="accent3" accent4="accent4" accent5="accent5" accent6="accent6" hlink="hlink" folHlink="folHlink"/>
  <p:sldLayoutIdLst>
    <p:sldLayoutId id="2147483743" r:id="rId1"/>
    <p:sldLayoutId id="2147483736" r:id="rId2"/>
    <p:sldLayoutId id="2147483735" r:id="rId3"/>
    <p:sldLayoutId id="2147483734" r:id="rId4"/>
    <p:sldLayoutId id="2147483733" r:id="rId5"/>
    <p:sldLayoutId id="2147483732" r:id="rId6"/>
    <p:sldLayoutId id="2147483731" r:id="rId7"/>
    <p:sldLayoutId id="2147483730" r:id="rId8"/>
    <p:sldLayoutId id="2147483729" r:id="rId9"/>
    <p:sldLayoutId id="2147483728" r:id="rId10"/>
    <p:sldLayoutId id="2147483727" r:id="rId11"/>
  </p:sldLayoutIdLst>
  <p:timing>
    <p:tnLst>
      <p:par>
        <p:cTn id="1" dur="indefinite" restart="never" nodeType="tmRoot"/>
      </p:par>
    </p:tnLst>
  </p:timing>
  <p:txStyles>
    <p:titleStyle>
      <a:lvl1pPr algn="l" rtl="0" eaLnBrk="0" fontAlgn="base" hangingPunct="0">
        <a:spcBef>
          <a:spcPct val="0"/>
        </a:spcBef>
        <a:spcAft>
          <a:spcPct val="0"/>
        </a:spcAft>
        <a:defRPr kumimoji="1" sz="4200">
          <a:solidFill>
            <a:schemeClr val="tx2"/>
          </a:solidFill>
          <a:latin typeface="+mj-lt"/>
          <a:ea typeface="+mj-ea"/>
          <a:cs typeface="+mj-cs"/>
        </a:defRPr>
      </a:lvl1pPr>
      <a:lvl2pPr algn="l" rtl="0" eaLnBrk="0" fontAlgn="base" hangingPunct="0">
        <a:spcBef>
          <a:spcPct val="0"/>
        </a:spcBef>
        <a:spcAft>
          <a:spcPct val="0"/>
        </a:spcAft>
        <a:defRPr kumimoji="1" sz="4200">
          <a:solidFill>
            <a:schemeClr val="tx2"/>
          </a:solidFill>
          <a:latin typeface="Garamond" pitchFamily="18" charset="0"/>
          <a:ea typeface="ＭＳ Ｐゴシック" charset="-128"/>
        </a:defRPr>
      </a:lvl2pPr>
      <a:lvl3pPr algn="l" rtl="0" eaLnBrk="0" fontAlgn="base" hangingPunct="0">
        <a:spcBef>
          <a:spcPct val="0"/>
        </a:spcBef>
        <a:spcAft>
          <a:spcPct val="0"/>
        </a:spcAft>
        <a:defRPr kumimoji="1" sz="4200">
          <a:solidFill>
            <a:schemeClr val="tx2"/>
          </a:solidFill>
          <a:latin typeface="Garamond" pitchFamily="18" charset="0"/>
          <a:ea typeface="ＭＳ Ｐゴシック" charset="-128"/>
        </a:defRPr>
      </a:lvl3pPr>
      <a:lvl4pPr algn="l" rtl="0" eaLnBrk="0" fontAlgn="base" hangingPunct="0">
        <a:spcBef>
          <a:spcPct val="0"/>
        </a:spcBef>
        <a:spcAft>
          <a:spcPct val="0"/>
        </a:spcAft>
        <a:defRPr kumimoji="1" sz="4200">
          <a:solidFill>
            <a:schemeClr val="tx2"/>
          </a:solidFill>
          <a:latin typeface="Garamond" pitchFamily="18" charset="0"/>
          <a:ea typeface="ＭＳ Ｐゴシック" charset="-128"/>
        </a:defRPr>
      </a:lvl4pPr>
      <a:lvl5pPr algn="l" rtl="0" eaLnBrk="0" fontAlgn="base" hangingPunct="0">
        <a:spcBef>
          <a:spcPct val="0"/>
        </a:spcBef>
        <a:spcAft>
          <a:spcPct val="0"/>
        </a:spcAft>
        <a:defRPr kumimoji="1" sz="4200">
          <a:solidFill>
            <a:schemeClr val="tx2"/>
          </a:solidFill>
          <a:latin typeface="Garamond" pitchFamily="18" charset="0"/>
          <a:ea typeface="ＭＳ Ｐゴシック" charset="-128"/>
        </a:defRPr>
      </a:lvl5pPr>
      <a:lvl6pPr marL="457200" algn="l" rtl="0" fontAlgn="base">
        <a:spcBef>
          <a:spcPct val="0"/>
        </a:spcBef>
        <a:spcAft>
          <a:spcPct val="0"/>
        </a:spcAft>
        <a:defRPr kumimoji="1" sz="4200">
          <a:solidFill>
            <a:schemeClr val="tx2"/>
          </a:solidFill>
          <a:latin typeface="Garamond" pitchFamily="18" charset="0"/>
          <a:ea typeface="ＭＳ Ｐゴシック" charset="-128"/>
        </a:defRPr>
      </a:lvl6pPr>
      <a:lvl7pPr marL="914400" algn="l" rtl="0" fontAlgn="base">
        <a:spcBef>
          <a:spcPct val="0"/>
        </a:spcBef>
        <a:spcAft>
          <a:spcPct val="0"/>
        </a:spcAft>
        <a:defRPr kumimoji="1" sz="4200">
          <a:solidFill>
            <a:schemeClr val="tx2"/>
          </a:solidFill>
          <a:latin typeface="Garamond" pitchFamily="18" charset="0"/>
          <a:ea typeface="ＭＳ Ｐゴシック" charset="-128"/>
        </a:defRPr>
      </a:lvl7pPr>
      <a:lvl8pPr marL="1371600" algn="l" rtl="0" fontAlgn="base">
        <a:spcBef>
          <a:spcPct val="0"/>
        </a:spcBef>
        <a:spcAft>
          <a:spcPct val="0"/>
        </a:spcAft>
        <a:defRPr kumimoji="1" sz="4200">
          <a:solidFill>
            <a:schemeClr val="tx2"/>
          </a:solidFill>
          <a:latin typeface="Garamond" pitchFamily="18" charset="0"/>
          <a:ea typeface="ＭＳ Ｐゴシック" charset="-128"/>
        </a:defRPr>
      </a:lvl8pPr>
      <a:lvl9pPr marL="1828800" algn="l" rtl="0" fontAlgn="base">
        <a:spcBef>
          <a:spcPct val="0"/>
        </a:spcBef>
        <a:spcAft>
          <a:spcPct val="0"/>
        </a:spcAft>
        <a:defRPr kumimoji="1" sz="4200">
          <a:solidFill>
            <a:schemeClr val="tx2"/>
          </a:solidFill>
          <a:latin typeface="Garamond" pitchFamily="18" charset="0"/>
          <a:ea typeface="ＭＳ Ｐゴシック" charset="-128"/>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kumimoji="1"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kumimoji="1" sz="2600">
          <a:solidFill>
            <a:schemeClr val="tx1"/>
          </a:solidFill>
          <a:latin typeface="+mn-lt"/>
          <a:ea typeface="+mn-ea"/>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kumimoji="1" sz="2200">
          <a:solidFill>
            <a:schemeClr val="tx1"/>
          </a:solidFill>
          <a:latin typeface="+mn-lt"/>
          <a:ea typeface="+mn-ea"/>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kumimoji="1" sz="2000">
          <a:solidFill>
            <a:schemeClr val="tx1"/>
          </a:solidFill>
          <a:latin typeface="+mn-lt"/>
          <a:ea typeface="+mn-ea"/>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5pPr>
      <a:lvl6pPr marL="21383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6pPr>
      <a:lvl7pPr marL="25955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7pPr>
      <a:lvl8pPr marL="30527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8pPr>
      <a:lvl9pPr marL="35099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8" name="円/楕円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12" name="正方形/長方形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
        <p:nvSpPr>
          <p:cNvPr id="5" name="タイトル プレースホルダ 4"/>
          <p:cNvSpPr>
            <a:spLocks noGrp="1"/>
          </p:cNvSpPr>
          <p:nvPr>
            <p:ph type="title"/>
          </p:nvPr>
        </p:nvSpPr>
        <p:spPr>
          <a:xfrm>
            <a:off x="1435100" y="274638"/>
            <a:ext cx="7499350" cy="1143000"/>
          </a:xfrm>
          <a:prstGeom prst="rect">
            <a:avLst/>
          </a:prstGeom>
        </p:spPr>
        <p:txBody>
          <a:bodyPr anchor="ctr">
            <a:normAutofit/>
          </a:bodyPr>
          <a:lstStyle>
            <a:extLst/>
          </a:lstStyle>
          <a:p>
            <a:r>
              <a:rPr lang="ja-JP" altLang="en-US" smtClean="0"/>
              <a:t>マスタ タイトルの書式設定</a:t>
            </a:r>
            <a:endParaRPr lang="en-US"/>
          </a:p>
        </p:txBody>
      </p:sp>
      <p:sp>
        <p:nvSpPr>
          <p:cNvPr id="28681" name="テキスト プレースホルダ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ea typeface="+mn-ea"/>
              </a:defRPr>
            </a:lvl1pPr>
            <a:extLst/>
          </a:lstStyle>
          <a:p>
            <a:pPr>
              <a:defRPr/>
            </a:pPr>
            <a:endParaRPr lang="en-US" altLang="ja-JP"/>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ea typeface="+mn-ea"/>
              </a:defRPr>
            </a:lvl1pPr>
            <a:extLst/>
          </a:lstStyle>
          <a:p>
            <a:pPr>
              <a:defRPr/>
            </a:pPr>
            <a:endParaRPr lang="en-US" altLang="ja-JP"/>
          </a:p>
        </p:txBody>
      </p:sp>
      <p:sp>
        <p:nvSpPr>
          <p:cNvPr id="22" name="スライド番号プレースホルダ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smtClean="0">
                <a:solidFill>
                  <a:schemeClr val="bg2">
                    <a:shade val="50000"/>
                    <a:satMod val="200000"/>
                  </a:schemeClr>
                </a:solidFill>
                <a:effectLst/>
                <a:ea typeface="+mn-ea"/>
              </a:defRPr>
            </a:lvl1pPr>
            <a:extLst/>
          </a:lstStyle>
          <a:p>
            <a:pPr>
              <a:defRPr/>
            </a:pPr>
            <a:fld id="{000A22C9-7760-4BD1-9F21-835FD3DA9FCF}" type="slidenum">
              <a:rPr lang="ja-JP" altLang="en-US"/>
              <a:pPr>
                <a:defRPr/>
              </a:pPr>
              <a:t>&lt;#&gt;</a:t>
            </a:fld>
            <a:endParaRPr lang="en-US" altLang="ja-JP"/>
          </a:p>
        </p:txBody>
      </p:sp>
      <p:sp>
        <p:nvSpPr>
          <p:cNvPr id="15" name="正方形/長方形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spTree>
  </p:cSld>
  <p:clrMap bg1="lt1" tx1="dk1" bg2="lt2" tx2="dk2" accent1="accent1" accent2="accent2" accent3="accent3" accent4="accent4" accent5="accent5" accent6="accent6" hlink="hlink" folHlink="folHlink"/>
  <p:sldLayoutIdLst>
    <p:sldLayoutId id="2147483744" r:id="rId1"/>
    <p:sldLayoutId id="2147483741" r:id="rId2"/>
    <p:sldLayoutId id="2147483745" r:id="rId3"/>
    <p:sldLayoutId id="2147483740" r:id="rId4"/>
    <p:sldLayoutId id="2147483746" r:id="rId5"/>
    <p:sldLayoutId id="2147483739" r:id="rId6"/>
    <p:sldLayoutId id="2147483747" r:id="rId7"/>
    <p:sldLayoutId id="2147483748" r:id="rId8"/>
    <p:sldLayoutId id="2147483749" r:id="rId9"/>
    <p:sldLayoutId id="2147483738" r:id="rId10"/>
    <p:sldLayoutId id="2147483737" r:id="rId11"/>
    <p:sldLayoutId id="2147483750" r:id="rId12"/>
    <p:sldLayoutId id="2147483751" r:id="rId13"/>
  </p:sldLayoutIdLst>
  <p:txStyles>
    <p:titleStyle>
      <a:lvl1pPr algn="l" rtl="0" fontAlgn="base">
        <a:spcBef>
          <a:spcPct val="0"/>
        </a:spcBef>
        <a:spcAft>
          <a:spcPct val="0"/>
        </a:spcAft>
        <a:defRPr kumimoji="1"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kumimoji="1" sz="4300">
          <a:solidFill>
            <a:srgbClr val="572314"/>
          </a:solidFill>
          <a:latin typeface="Gill Sans MT" pitchFamily="34" charset="0"/>
        </a:defRPr>
      </a:lvl2pPr>
      <a:lvl3pPr algn="l" rtl="0" fontAlgn="base">
        <a:spcBef>
          <a:spcPct val="0"/>
        </a:spcBef>
        <a:spcAft>
          <a:spcPct val="0"/>
        </a:spcAft>
        <a:defRPr kumimoji="1" sz="4300">
          <a:solidFill>
            <a:srgbClr val="572314"/>
          </a:solidFill>
          <a:latin typeface="Gill Sans MT" pitchFamily="34" charset="0"/>
        </a:defRPr>
      </a:lvl3pPr>
      <a:lvl4pPr algn="l" rtl="0" fontAlgn="base">
        <a:spcBef>
          <a:spcPct val="0"/>
        </a:spcBef>
        <a:spcAft>
          <a:spcPct val="0"/>
        </a:spcAft>
        <a:defRPr kumimoji="1" sz="4300">
          <a:solidFill>
            <a:srgbClr val="572314"/>
          </a:solidFill>
          <a:latin typeface="Gill Sans MT" pitchFamily="34" charset="0"/>
        </a:defRPr>
      </a:lvl4pPr>
      <a:lvl5pPr algn="l" rtl="0" fontAlgn="base">
        <a:spcBef>
          <a:spcPct val="0"/>
        </a:spcBef>
        <a:spcAft>
          <a:spcPct val="0"/>
        </a:spcAft>
        <a:defRPr kumimoji="1" sz="4300">
          <a:solidFill>
            <a:srgbClr val="572314"/>
          </a:solidFill>
          <a:latin typeface="Gill Sans MT" pitchFamily="34" charset="0"/>
        </a:defRPr>
      </a:lvl5pPr>
      <a:lvl6pPr marL="457200" algn="l" rtl="0" fontAlgn="base">
        <a:spcBef>
          <a:spcPct val="0"/>
        </a:spcBef>
        <a:spcAft>
          <a:spcPct val="0"/>
        </a:spcAft>
        <a:defRPr kumimoji="1" sz="4300">
          <a:solidFill>
            <a:srgbClr val="572314"/>
          </a:solidFill>
          <a:latin typeface="Gill Sans MT" pitchFamily="34" charset="0"/>
        </a:defRPr>
      </a:lvl6pPr>
      <a:lvl7pPr marL="914400" algn="l" rtl="0" fontAlgn="base">
        <a:spcBef>
          <a:spcPct val="0"/>
        </a:spcBef>
        <a:spcAft>
          <a:spcPct val="0"/>
        </a:spcAft>
        <a:defRPr kumimoji="1" sz="4300">
          <a:solidFill>
            <a:srgbClr val="572314"/>
          </a:solidFill>
          <a:latin typeface="Gill Sans MT" pitchFamily="34" charset="0"/>
        </a:defRPr>
      </a:lvl7pPr>
      <a:lvl8pPr marL="1371600" algn="l" rtl="0" fontAlgn="base">
        <a:spcBef>
          <a:spcPct val="0"/>
        </a:spcBef>
        <a:spcAft>
          <a:spcPct val="0"/>
        </a:spcAft>
        <a:defRPr kumimoji="1" sz="4300">
          <a:solidFill>
            <a:srgbClr val="572314"/>
          </a:solidFill>
          <a:latin typeface="Gill Sans MT" pitchFamily="34" charset="0"/>
        </a:defRPr>
      </a:lvl8pPr>
      <a:lvl9pPr marL="1828800" algn="l" rtl="0" fontAlgn="base">
        <a:spcBef>
          <a:spcPct val="0"/>
        </a:spcBef>
        <a:spcAft>
          <a:spcPct val="0"/>
        </a:spcAft>
        <a:defRPr kumimoji="1" sz="4300">
          <a:solidFill>
            <a:srgbClr val="572314"/>
          </a:solidFill>
          <a:latin typeface="Gill Sans MT"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kumimoji="1"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kumimoji="1"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kumimoji="1"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kumimoji="1"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5.xml"/><Relationship Id="rId13" Type="http://schemas.openxmlformats.org/officeDocument/2006/relationships/oleObject" Target="../embeddings/oleObject8.bin"/><Relationship Id="rId3" Type="http://schemas.openxmlformats.org/officeDocument/2006/relationships/notesSlide" Target="../notesSlides/notesSlide10.xml"/><Relationship Id="rId7" Type="http://schemas.openxmlformats.org/officeDocument/2006/relationships/diagramData" Target="../diagrams/data5.xml"/><Relationship Id="rId12" Type="http://schemas.openxmlformats.org/officeDocument/2006/relationships/oleObject" Target="../embeddings/oleObject7.bin"/><Relationship Id="rId2" Type="http://schemas.openxmlformats.org/officeDocument/2006/relationships/slideLayout" Target="../slideLayouts/slideLayout32.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microsoft.com/office/2007/relationships/diagramDrawing" Target="../diagrams/drawing5.xml"/><Relationship Id="rId5" Type="http://schemas.openxmlformats.org/officeDocument/2006/relationships/oleObject" Target="../embeddings/oleObject5.bin"/><Relationship Id="rId10" Type="http://schemas.openxmlformats.org/officeDocument/2006/relationships/diagramColors" Target="../diagrams/colors5.xml"/><Relationship Id="rId4" Type="http://schemas.openxmlformats.org/officeDocument/2006/relationships/oleObject" Target="../embeddings/oleObject4.bin"/><Relationship Id="rId9"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7.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2.xml"/><Relationship Id="rId1" Type="http://schemas.openxmlformats.org/officeDocument/2006/relationships/vmlDrawing" Target="../drawings/vmlDrawing3.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3.xml"/><Relationship Id="rId1" Type="http://schemas.openxmlformats.org/officeDocument/2006/relationships/slideLayout" Target="../slideLayouts/slideLayout2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2.xml"/><Relationship Id="rId1" Type="http://schemas.openxmlformats.org/officeDocument/2006/relationships/vmlDrawing" Target="../drawings/vmlDrawing4.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6.xml"/><Relationship Id="rId1" Type="http://schemas.openxmlformats.org/officeDocument/2006/relationships/slideLayout" Target="../slideLayouts/slideLayout2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2.xml"/><Relationship Id="rId1" Type="http://schemas.openxmlformats.org/officeDocument/2006/relationships/vmlDrawing" Target="../drawings/vmlDrawing5.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11.xml"/><Relationship Id="rId3" Type="http://schemas.openxmlformats.org/officeDocument/2006/relationships/diagramData" Target="../diagrams/data10.xml"/><Relationship Id="rId7" Type="http://schemas.microsoft.com/office/2007/relationships/diagramDrawing" Target="../diagrams/drawing10.xml"/><Relationship Id="rId12" Type="http://schemas.microsoft.com/office/2007/relationships/diagramDrawing" Target="../diagrams/drawing11.xml"/><Relationship Id="rId2" Type="http://schemas.openxmlformats.org/officeDocument/2006/relationships/notesSlide" Target="../notesSlides/notesSlide18.xml"/><Relationship Id="rId1" Type="http://schemas.openxmlformats.org/officeDocument/2006/relationships/slideLayout" Target="../slideLayouts/slideLayout27.xml"/><Relationship Id="rId6" Type="http://schemas.openxmlformats.org/officeDocument/2006/relationships/diagramColors" Target="../diagrams/colors10.xml"/><Relationship Id="rId11" Type="http://schemas.openxmlformats.org/officeDocument/2006/relationships/diagramColors" Target="../diagrams/colors11.xml"/><Relationship Id="rId5" Type="http://schemas.openxmlformats.org/officeDocument/2006/relationships/diagramQuickStyle" Target="../diagrams/quickStyle10.xml"/><Relationship Id="rId10" Type="http://schemas.openxmlformats.org/officeDocument/2006/relationships/diagramQuickStyle" Target="../diagrams/quickStyle11.xml"/><Relationship Id="rId4" Type="http://schemas.openxmlformats.org/officeDocument/2006/relationships/diagramLayout" Target="../diagrams/layout10.xml"/><Relationship Id="rId9" Type="http://schemas.openxmlformats.org/officeDocument/2006/relationships/diagramLayout" Target="../diagrams/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oleObject" Target="../embeddings/oleObject27.bin"/><Relationship Id="rId18" Type="http://schemas.openxmlformats.org/officeDocument/2006/relationships/oleObject" Target="../embeddings/oleObject32.bin"/><Relationship Id="rId3" Type="http://schemas.openxmlformats.org/officeDocument/2006/relationships/notesSlide" Target="../notesSlides/notesSlide20.xml"/><Relationship Id="rId7" Type="http://schemas.openxmlformats.org/officeDocument/2006/relationships/oleObject" Target="../embeddings/oleObject21.bin"/><Relationship Id="rId12" Type="http://schemas.openxmlformats.org/officeDocument/2006/relationships/oleObject" Target="../embeddings/oleObject26.bin"/><Relationship Id="rId17" Type="http://schemas.openxmlformats.org/officeDocument/2006/relationships/oleObject" Target="../embeddings/oleObject31.bin"/><Relationship Id="rId2" Type="http://schemas.openxmlformats.org/officeDocument/2006/relationships/slideLayout" Target="../slideLayouts/slideLayout27.xml"/><Relationship Id="rId16" Type="http://schemas.openxmlformats.org/officeDocument/2006/relationships/oleObject" Target="../embeddings/oleObject30.bin"/><Relationship Id="rId1" Type="http://schemas.openxmlformats.org/officeDocument/2006/relationships/vmlDrawing" Target="../drawings/vmlDrawing6.vml"/><Relationship Id="rId6" Type="http://schemas.openxmlformats.org/officeDocument/2006/relationships/oleObject" Target="../embeddings/oleObject20.bin"/><Relationship Id="rId11" Type="http://schemas.openxmlformats.org/officeDocument/2006/relationships/oleObject" Target="../embeddings/oleObject25.bin"/><Relationship Id="rId5" Type="http://schemas.openxmlformats.org/officeDocument/2006/relationships/oleObject" Target="../embeddings/oleObject19.bin"/><Relationship Id="rId15" Type="http://schemas.openxmlformats.org/officeDocument/2006/relationships/oleObject" Target="../embeddings/oleObject29.bin"/><Relationship Id="rId10" Type="http://schemas.openxmlformats.org/officeDocument/2006/relationships/oleObject" Target="../embeddings/oleObject24.bin"/><Relationship Id="rId19" Type="http://schemas.openxmlformats.org/officeDocument/2006/relationships/oleObject" Target="../embeddings/oleObject33.bin"/><Relationship Id="rId4" Type="http://schemas.openxmlformats.org/officeDocument/2006/relationships/oleObject" Target="../embeddings/oleObject18.bin"/><Relationship Id="rId9" Type="http://schemas.openxmlformats.org/officeDocument/2006/relationships/oleObject" Target="../embeddings/oleObject23.bin"/><Relationship Id="rId14" Type="http://schemas.openxmlformats.org/officeDocument/2006/relationships/oleObject" Target="../embeddings/oleObject28.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38.bin"/><Relationship Id="rId13" Type="http://schemas.openxmlformats.org/officeDocument/2006/relationships/oleObject" Target="../embeddings/oleObject43.bin"/><Relationship Id="rId3" Type="http://schemas.openxmlformats.org/officeDocument/2006/relationships/notesSlide" Target="../notesSlides/notesSlide21.xml"/><Relationship Id="rId7" Type="http://schemas.openxmlformats.org/officeDocument/2006/relationships/oleObject" Target="../embeddings/oleObject37.bin"/><Relationship Id="rId12" Type="http://schemas.openxmlformats.org/officeDocument/2006/relationships/oleObject" Target="../embeddings/oleObject42.bin"/><Relationship Id="rId2" Type="http://schemas.openxmlformats.org/officeDocument/2006/relationships/slideLayout" Target="../slideLayouts/slideLayout27.xml"/><Relationship Id="rId1" Type="http://schemas.openxmlformats.org/officeDocument/2006/relationships/vmlDrawing" Target="../drawings/vmlDrawing7.vml"/><Relationship Id="rId6" Type="http://schemas.openxmlformats.org/officeDocument/2006/relationships/oleObject" Target="../embeddings/oleObject36.bin"/><Relationship Id="rId11" Type="http://schemas.openxmlformats.org/officeDocument/2006/relationships/oleObject" Target="../embeddings/oleObject41.bin"/><Relationship Id="rId5" Type="http://schemas.openxmlformats.org/officeDocument/2006/relationships/oleObject" Target="../embeddings/oleObject35.bin"/><Relationship Id="rId10" Type="http://schemas.openxmlformats.org/officeDocument/2006/relationships/oleObject" Target="../embeddings/oleObject40.bin"/><Relationship Id="rId4" Type="http://schemas.openxmlformats.org/officeDocument/2006/relationships/oleObject" Target="../embeddings/oleObject34.bin"/><Relationship Id="rId9" Type="http://schemas.openxmlformats.org/officeDocument/2006/relationships/oleObject" Target="../embeddings/oleObject39.bin"/><Relationship Id="rId14" Type="http://schemas.openxmlformats.org/officeDocument/2006/relationships/oleObject" Target="../embeddings/oleObject44.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2.xml"/><Relationship Id="rId1" Type="http://schemas.openxmlformats.org/officeDocument/2006/relationships/vmlDrawing" Target="../drawings/vmlDrawing8.vml"/><Relationship Id="rId5" Type="http://schemas.openxmlformats.org/officeDocument/2006/relationships/oleObject" Target="../embeddings/oleObject46.bin"/><Relationship Id="rId4" Type="http://schemas.openxmlformats.org/officeDocument/2006/relationships/oleObject" Target="../embeddings/oleObject45.bin"/></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3.xml"/><Relationship Id="rId1" Type="http://schemas.openxmlformats.org/officeDocument/2006/relationships/slideLayout" Target="../slideLayouts/slideLayout3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4.xml"/><Relationship Id="rId1" Type="http://schemas.openxmlformats.org/officeDocument/2006/relationships/slideLayout" Target="../slideLayouts/slideLayout3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51.bin"/><Relationship Id="rId13" Type="http://schemas.openxmlformats.org/officeDocument/2006/relationships/oleObject" Target="../embeddings/oleObject56.bin"/><Relationship Id="rId3" Type="http://schemas.openxmlformats.org/officeDocument/2006/relationships/notesSlide" Target="../notesSlides/notesSlide26.xml"/><Relationship Id="rId7" Type="http://schemas.openxmlformats.org/officeDocument/2006/relationships/oleObject" Target="../embeddings/oleObject50.bin"/><Relationship Id="rId12" Type="http://schemas.openxmlformats.org/officeDocument/2006/relationships/oleObject" Target="../embeddings/oleObject55.bin"/><Relationship Id="rId2" Type="http://schemas.openxmlformats.org/officeDocument/2006/relationships/slideLayout" Target="../slideLayouts/slideLayout27.xml"/><Relationship Id="rId1" Type="http://schemas.openxmlformats.org/officeDocument/2006/relationships/vmlDrawing" Target="../drawings/vmlDrawing9.vml"/><Relationship Id="rId6" Type="http://schemas.openxmlformats.org/officeDocument/2006/relationships/oleObject" Target="../embeddings/oleObject49.bin"/><Relationship Id="rId11" Type="http://schemas.openxmlformats.org/officeDocument/2006/relationships/oleObject" Target="../embeddings/oleObject54.bin"/><Relationship Id="rId5" Type="http://schemas.openxmlformats.org/officeDocument/2006/relationships/oleObject" Target="../embeddings/oleObject48.bin"/><Relationship Id="rId15" Type="http://schemas.openxmlformats.org/officeDocument/2006/relationships/oleObject" Target="../embeddings/oleObject58.bin"/><Relationship Id="rId10" Type="http://schemas.openxmlformats.org/officeDocument/2006/relationships/oleObject" Target="../embeddings/oleObject53.bin"/><Relationship Id="rId4" Type="http://schemas.openxmlformats.org/officeDocument/2006/relationships/oleObject" Target="../embeddings/oleObject47.bin"/><Relationship Id="rId9" Type="http://schemas.openxmlformats.org/officeDocument/2006/relationships/oleObject" Target="../embeddings/oleObject52.bin"/><Relationship Id="rId14" Type="http://schemas.openxmlformats.org/officeDocument/2006/relationships/oleObject" Target="../embeddings/oleObject57.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63.bin"/><Relationship Id="rId13" Type="http://schemas.openxmlformats.org/officeDocument/2006/relationships/oleObject" Target="../embeddings/oleObject68.bin"/><Relationship Id="rId3" Type="http://schemas.openxmlformats.org/officeDocument/2006/relationships/notesSlide" Target="../notesSlides/notesSlide27.xml"/><Relationship Id="rId7" Type="http://schemas.openxmlformats.org/officeDocument/2006/relationships/oleObject" Target="../embeddings/oleObject62.bin"/><Relationship Id="rId12" Type="http://schemas.openxmlformats.org/officeDocument/2006/relationships/oleObject" Target="../embeddings/oleObject67.bin"/><Relationship Id="rId2" Type="http://schemas.openxmlformats.org/officeDocument/2006/relationships/slideLayout" Target="../slideLayouts/slideLayout27.xml"/><Relationship Id="rId1" Type="http://schemas.openxmlformats.org/officeDocument/2006/relationships/vmlDrawing" Target="../drawings/vmlDrawing10.vml"/><Relationship Id="rId6" Type="http://schemas.openxmlformats.org/officeDocument/2006/relationships/oleObject" Target="../embeddings/oleObject61.bin"/><Relationship Id="rId11" Type="http://schemas.openxmlformats.org/officeDocument/2006/relationships/oleObject" Target="../embeddings/oleObject66.bin"/><Relationship Id="rId5" Type="http://schemas.openxmlformats.org/officeDocument/2006/relationships/oleObject" Target="../embeddings/oleObject60.bin"/><Relationship Id="rId10" Type="http://schemas.openxmlformats.org/officeDocument/2006/relationships/oleObject" Target="../embeddings/oleObject65.bin"/><Relationship Id="rId4" Type="http://schemas.openxmlformats.org/officeDocument/2006/relationships/oleObject" Target="../embeddings/oleObject59.bin"/><Relationship Id="rId9" Type="http://schemas.openxmlformats.org/officeDocument/2006/relationships/oleObject" Target="../embeddings/oleObject64.bin"/><Relationship Id="rId14" Type="http://schemas.openxmlformats.org/officeDocument/2006/relationships/oleObject" Target="../embeddings/oleObject69.bin"/></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74.bin"/><Relationship Id="rId3" Type="http://schemas.openxmlformats.org/officeDocument/2006/relationships/notesSlide" Target="../notesSlides/notesSlide28.xml"/><Relationship Id="rId7" Type="http://schemas.openxmlformats.org/officeDocument/2006/relationships/oleObject" Target="../embeddings/oleObject73.bin"/><Relationship Id="rId2" Type="http://schemas.openxmlformats.org/officeDocument/2006/relationships/slideLayout" Target="../slideLayouts/slideLayout31.xml"/><Relationship Id="rId1" Type="http://schemas.openxmlformats.org/officeDocument/2006/relationships/vmlDrawing" Target="../drawings/vmlDrawing11.vml"/><Relationship Id="rId6" Type="http://schemas.openxmlformats.org/officeDocument/2006/relationships/oleObject" Target="../embeddings/oleObject72.bin"/><Relationship Id="rId5" Type="http://schemas.openxmlformats.org/officeDocument/2006/relationships/oleObject" Target="../embeddings/oleObject71.bin"/><Relationship Id="rId10" Type="http://schemas.openxmlformats.org/officeDocument/2006/relationships/oleObject" Target="../embeddings/oleObject76.bin"/><Relationship Id="rId4" Type="http://schemas.openxmlformats.org/officeDocument/2006/relationships/oleObject" Target="../embeddings/oleObject70.bin"/><Relationship Id="rId9" Type="http://schemas.openxmlformats.org/officeDocument/2006/relationships/oleObject" Target="../embeddings/oleObject75.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30.xml"/><Relationship Id="rId1" Type="http://schemas.openxmlformats.org/officeDocument/2006/relationships/slideLayout" Target="../slideLayouts/slideLayout2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2.xml"/><Relationship Id="rId1" Type="http://schemas.openxmlformats.org/officeDocument/2006/relationships/vmlDrawing" Target="../drawings/vmlDrawing12.vml"/><Relationship Id="rId6" Type="http://schemas.openxmlformats.org/officeDocument/2006/relationships/oleObject" Target="../embeddings/oleObject79.bin"/><Relationship Id="rId5" Type="http://schemas.openxmlformats.org/officeDocument/2006/relationships/oleObject" Target="../embeddings/oleObject78.bin"/><Relationship Id="rId4" Type="http://schemas.openxmlformats.org/officeDocument/2006/relationships/oleObject" Target="../embeddings/oleObject77.bin"/></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32.xml"/><Relationship Id="rId1" Type="http://schemas.openxmlformats.org/officeDocument/2006/relationships/slideLayout" Target="../slideLayouts/slideLayout27.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2.xml"/><Relationship Id="rId1" Type="http://schemas.openxmlformats.org/officeDocument/2006/relationships/vmlDrawing" Target="../drawings/vmlDrawing13.vml"/><Relationship Id="rId6" Type="http://schemas.openxmlformats.org/officeDocument/2006/relationships/oleObject" Target="../embeddings/oleObject82.bin"/><Relationship Id="rId5" Type="http://schemas.openxmlformats.org/officeDocument/2006/relationships/oleObject" Target="../embeddings/oleObject81.bin"/><Relationship Id="rId4" Type="http://schemas.openxmlformats.org/officeDocument/2006/relationships/oleObject" Target="../embeddings/oleObject80.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2.xml"/></Relationships>
</file>

<file path=ppt/slides/_rels/slide37.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notesSlide" Target="../notesSlides/notesSlide37.xml"/><Relationship Id="rId7" Type="http://schemas.openxmlformats.org/officeDocument/2006/relationships/diagramColors" Target="../diagrams/colors16.xml"/><Relationship Id="rId2" Type="http://schemas.openxmlformats.org/officeDocument/2006/relationships/slideLayout" Target="../slideLayouts/slideLayout37.xml"/><Relationship Id="rId1" Type="http://schemas.openxmlformats.org/officeDocument/2006/relationships/vmlDrawing" Target="../drawings/vmlDrawing14.vml"/><Relationship Id="rId6" Type="http://schemas.openxmlformats.org/officeDocument/2006/relationships/diagramQuickStyle" Target="../diagrams/quickStyle16.xml"/><Relationship Id="rId5" Type="http://schemas.openxmlformats.org/officeDocument/2006/relationships/diagramLayout" Target="../diagrams/layout16.xml"/><Relationship Id="rId10" Type="http://schemas.openxmlformats.org/officeDocument/2006/relationships/oleObject" Target="../embeddings/oleObject84.bin"/><Relationship Id="rId4" Type="http://schemas.openxmlformats.org/officeDocument/2006/relationships/diagramData" Target="../diagrams/data16.xml"/><Relationship Id="rId9" Type="http://schemas.openxmlformats.org/officeDocument/2006/relationships/oleObject" Target="../embeddings/oleObject83.bin"/></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89.bin"/><Relationship Id="rId3" Type="http://schemas.openxmlformats.org/officeDocument/2006/relationships/notesSlide" Target="../notesSlides/notesSlide38.xml"/><Relationship Id="rId7" Type="http://schemas.openxmlformats.org/officeDocument/2006/relationships/oleObject" Target="../embeddings/oleObject88.bin"/><Relationship Id="rId12" Type="http://schemas.openxmlformats.org/officeDocument/2006/relationships/oleObject" Target="../embeddings/oleObject93.bin"/><Relationship Id="rId2" Type="http://schemas.openxmlformats.org/officeDocument/2006/relationships/slideLayout" Target="../slideLayouts/slideLayout32.xml"/><Relationship Id="rId1" Type="http://schemas.openxmlformats.org/officeDocument/2006/relationships/vmlDrawing" Target="../drawings/vmlDrawing15.vml"/><Relationship Id="rId6" Type="http://schemas.openxmlformats.org/officeDocument/2006/relationships/oleObject" Target="../embeddings/oleObject87.bin"/><Relationship Id="rId11" Type="http://schemas.openxmlformats.org/officeDocument/2006/relationships/oleObject" Target="../embeddings/oleObject92.bin"/><Relationship Id="rId5" Type="http://schemas.openxmlformats.org/officeDocument/2006/relationships/oleObject" Target="../embeddings/oleObject86.bin"/><Relationship Id="rId10" Type="http://schemas.openxmlformats.org/officeDocument/2006/relationships/oleObject" Target="../embeddings/oleObject91.bin"/><Relationship Id="rId4" Type="http://schemas.openxmlformats.org/officeDocument/2006/relationships/oleObject" Target="../embeddings/oleObject85.bin"/><Relationship Id="rId9" Type="http://schemas.openxmlformats.org/officeDocument/2006/relationships/oleObject" Target="../embeddings/oleObject90.bin"/></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98.bin"/><Relationship Id="rId3" Type="http://schemas.openxmlformats.org/officeDocument/2006/relationships/notesSlide" Target="../notesSlides/notesSlide39.xml"/><Relationship Id="rId7" Type="http://schemas.openxmlformats.org/officeDocument/2006/relationships/oleObject" Target="../embeddings/oleObject97.bin"/><Relationship Id="rId2" Type="http://schemas.openxmlformats.org/officeDocument/2006/relationships/slideLayout" Target="../slideLayouts/slideLayout32.xml"/><Relationship Id="rId1" Type="http://schemas.openxmlformats.org/officeDocument/2006/relationships/vmlDrawing" Target="../drawings/vmlDrawing16.vml"/><Relationship Id="rId6" Type="http://schemas.openxmlformats.org/officeDocument/2006/relationships/oleObject" Target="../embeddings/oleObject96.bin"/><Relationship Id="rId5" Type="http://schemas.openxmlformats.org/officeDocument/2006/relationships/oleObject" Target="../embeddings/oleObject95.bin"/><Relationship Id="rId4" Type="http://schemas.openxmlformats.org/officeDocument/2006/relationships/oleObject" Target="../embeddings/oleObject94.bin"/><Relationship Id="rId9" Type="http://schemas.openxmlformats.org/officeDocument/2006/relationships/oleObject" Target="../embeddings/oleObject99.bin"/></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4.xml"/><Relationship Id="rId1" Type="http://schemas.openxmlformats.org/officeDocument/2006/relationships/slideLayout" Target="../slideLayouts/slideLayout3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4.png"/><Relationship Id="rId9" Type="http://schemas.microsoft.com/office/2007/relationships/diagramDrawing" Target="../diagrams/drawing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32.xml"/><Relationship Id="rId1" Type="http://schemas.openxmlformats.org/officeDocument/2006/relationships/vmlDrawing" Target="../drawings/vmlDrawing17.vml"/><Relationship Id="rId4" Type="http://schemas.openxmlformats.org/officeDocument/2006/relationships/oleObject" Target="../embeddings/oleObject100.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7" Type="http://schemas.openxmlformats.org/officeDocument/2006/relationships/oleObject" Target="../embeddings/oleObject104.bin"/><Relationship Id="rId2" Type="http://schemas.openxmlformats.org/officeDocument/2006/relationships/slideLayout" Target="../slideLayouts/slideLayout32.xml"/><Relationship Id="rId1" Type="http://schemas.openxmlformats.org/officeDocument/2006/relationships/vmlDrawing" Target="../drawings/vmlDrawing18.vml"/><Relationship Id="rId6" Type="http://schemas.openxmlformats.org/officeDocument/2006/relationships/oleObject" Target="../embeddings/oleObject103.bin"/><Relationship Id="rId5" Type="http://schemas.openxmlformats.org/officeDocument/2006/relationships/oleObject" Target="../embeddings/oleObject102.bin"/><Relationship Id="rId4" Type="http://schemas.openxmlformats.org/officeDocument/2006/relationships/oleObject" Target="../embeddings/oleObject101.bin"/></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8" Type="http://schemas.openxmlformats.org/officeDocument/2006/relationships/diagramData" Target="../diagrams/data18.xml"/><Relationship Id="rId3" Type="http://schemas.openxmlformats.org/officeDocument/2006/relationships/diagramData" Target="../diagrams/data17.xml"/><Relationship Id="rId7" Type="http://schemas.microsoft.com/office/2007/relationships/diagramDrawing" Target="../diagrams/drawing17.xml"/><Relationship Id="rId12" Type="http://schemas.microsoft.com/office/2007/relationships/diagramDrawing" Target="../diagrams/drawing18.xml"/><Relationship Id="rId2" Type="http://schemas.openxmlformats.org/officeDocument/2006/relationships/notesSlide" Target="../notesSlides/notesSlide44.xml"/><Relationship Id="rId1" Type="http://schemas.openxmlformats.org/officeDocument/2006/relationships/slideLayout" Target="../slideLayouts/slideLayout27.xml"/><Relationship Id="rId6" Type="http://schemas.openxmlformats.org/officeDocument/2006/relationships/diagramColors" Target="../diagrams/colors17.xml"/><Relationship Id="rId11" Type="http://schemas.openxmlformats.org/officeDocument/2006/relationships/diagramColors" Target="../diagrams/colors18.xml"/><Relationship Id="rId5" Type="http://schemas.openxmlformats.org/officeDocument/2006/relationships/diagramQuickStyle" Target="../diagrams/quickStyle17.xml"/><Relationship Id="rId10" Type="http://schemas.openxmlformats.org/officeDocument/2006/relationships/diagramQuickStyle" Target="../diagrams/quickStyle18.xml"/><Relationship Id="rId4" Type="http://schemas.openxmlformats.org/officeDocument/2006/relationships/diagramLayout" Target="../diagrams/layout17.xml"/><Relationship Id="rId9" Type="http://schemas.openxmlformats.org/officeDocument/2006/relationships/diagramLayout" Target="../diagrams/layout18.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32.xml"/><Relationship Id="rId1" Type="http://schemas.openxmlformats.org/officeDocument/2006/relationships/vmlDrawing" Target="../drawings/vmlDrawing19.vml"/><Relationship Id="rId4" Type="http://schemas.openxmlformats.org/officeDocument/2006/relationships/oleObject" Target="../embeddings/oleObject105.bin"/></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46.xml"/><Relationship Id="rId1" Type="http://schemas.openxmlformats.org/officeDocument/2006/relationships/slideLayout" Target="../slideLayouts/slideLayout27.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47.xml.rels><?xml version="1.0" encoding="UTF-8" standalone="yes"?>
<Relationships xmlns="http://schemas.openxmlformats.org/package/2006/relationships"><Relationship Id="rId8" Type="http://schemas.openxmlformats.org/officeDocument/2006/relationships/diagramData" Target="../diagrams/data21.xml"/><Relationship Id="rId3" Type="http://schemas.openxmlformats.org/officeDocument/2006/relationships/diagramData" Target="../diagrams/data20.xml"/><Relationship Id="rId7" Type="http://schemas.microsoft.com/office/2007/relationships/diagramDrawing" Target="../diagrams/drawing20.xml"/><Relationship Id="rId12" Type="http://schemas.microsoft.com/office/2007/relationships/diagramDrawing" Target="../diagrams/drawing21.xml"/><Relationship Id="rId2" Type="http://schemas.openxmlformats.org/officeDocument/2006/relationships/notesSlide" Target="../notesSlides/notesSlide47.xml"/><Relationship Id="rId1" Type="http://schemas.openxmlformats.org/officeDocument/2006/relationships/slideLayout" Target="../slideLayouts/slideLayout32.xml"/><Relationship Id="rId6" Type="http://schemas.openxmlformats.org/officeDocument/2006/relationships/diagramColors" Target="../diagrams/colors20.xml"/><Relationship Id="rId11" Type="http://schemas.openxmlformats.org/officeDocument/2006/relationships/diagramColors" Target="../diagrams/colors21.xml"/><Relationship Id="rId5" Type="http://schemas.openxmlformats.org/officeDocument/2006/relationships/diagramQuickStyle" Target="../diagrams/quickStyle20.xml"/><Relationship Id="rId10" Type="http://schemas.openxmlformats.org/officeDocument/2006/relationships/diagramQuickStyle" Target="../diagrams/quickStyle21.xml"/><Relationship Id="rId4" Type="http://schemas.openxmlformats.org/officeDocument/2006/relationships/diagramLayout" Target="../diagrams/layout20.xml"/><Relationship Id="rId9" Type="http://schemas.openxmlformats.org/officeDocument/2006/relationships/diagramLayout" Target="../diagrams/layout21.xml"/></Relationships>
</file>

<file path=ppt/slides/_rels/slide48.xml.rels><?xml version="1.0" encoding="UTF-8" standalone="yes"?>
<Relationships xmlns="http://schemas.openxmlformats.org/package/2006/relationships"><Relationship Id="rId8" Type="http://schemas.openxmlformats.org/officeDocument/2006/relationships/diagramLayout" Target="../diagrams/layout22.xml"/><Relationship Id="rId3" Type="http://schemas.openxmlformats.org/officeDocument/2006/relationships/notesSlide" Target="../notesSlides/notesSlide48.xml"/><Relationship Id="rId7" Type="http://schemas.openxmlformats.org/officeDocument/2006/relationships/diagramData" Target="../diagrams/data22.xml"/><Relationship Id="rId2" Type="http://schemas.openxmlformats.org/officeDocument/2006/relationships/slideLayout" Target="../slideLayouts/slideLayout32.xml"/><Relationship Id="rId1" Type="http://schemas.openxmlformats.org/officeDocument/2006/relationships/vmlDrawing" Target="../drawings/vmlDrawing20.vml"/><Relationship Id="rId6" Type="http://schemas.openxmlformats.org/officeDocument/2006/relationships/oleObject" Target="../embeddings/oleObject108.bin"/><Relationship Id="rId11" Type="http://schemas.microsoft.com/office/2007/relationships/diagramDrawing" Target="../diagrams/drawing22.xml"/><Relationship Id="rId5" Type="http://schemas.openxmlformats.org/officeDocument/2006/relationships/oleObject" Target="../embeddings/oleObject107.bin"/><Relationship Id="rId10" Type="http://schemas.openxmlformats.org/officeDocument/2006/relationships/diagramColors" Target="../diagrams/colors22.xml"/><Relationship Id="rId4" Type="http://schemas.openxmlformats.org/officeDocument/2006/relationships/oleObject" Target="../embeddings/oleObject106.bin"/><Relationship Id="rId9" Type="http://schemas.openxmlformats.org/officeDocument/2006/relationships/diagramQuickStyle" Target="../diagrams/quickStyle2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5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5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27.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2.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notesSlide" Target="../notesSlides/notesSlide55.xml"/><Relationship Id="rId1" Type="http://schemas.openxmlformats.org/officeDocument/2006/relationships/slideLayout" Target="../slideLayouts/slideLayout27.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6.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notesSlide" Target="../notesSlides/notesSlide58.xml"/><Relationship Id="rId1" Type="http://schemas.openxmlformats.org/officeDocument/2006/relationships/slideLayout" Target="../slideLayouts/slideLayout27.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59.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59.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2.xml"/></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63.xml"/><Relationship Id="rId1" Type="http://schemas.openxmlformats.org/officeDocument/2006/relationships/slideLayout" Target="../slideLayouts/slideLayout27.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2.xml"/></Relationships>
</file>

<file path=ppt/slides/_rels/slide65.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65.xml"/><Relationship Id="rId1" Type="http://schemas.openxmlformats.org/officeDocument/2006/relationships/slideLayout" Target="../slideLayouts/slideLayout32.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32.xml"/><Relationship Id="rId1" Type="http://schemas.openxmlformats.org/officeDocument/2006/relationships/vmlDrawing" Target="../drawings/vmlDrawing21.vml"/><Relationship Id="rId4" Type="http://schemas.openxmlformats.org/officeDocument/2006/relationships/oleObject" Target="../embeddings/oleObject109.bin"/></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2.xml"/></Relationships>
</file>

<file path=ppt/slides/_rels/slide71.xml.rels><?xml version="1.0" encoding="UTF-8" standalone="yes"?>
<Relationships xmlns="http://schemas.openxmlformats.org/package/2006/relationships"><Relationship Id="rId8" Type="http://schemas.microsoft.com/office/2007/relationships/diagramDrawing" Target="../diagrams/drawing30.xml"/><Relationship Id="rId3" Type="http://schemas.openxmlformats.org/officeDocument/2006/relationships/notesSlide" Target="../notesSlides/notesSlide71.xml"/><Relationship Id="rId7" Type="http://schemas.openxmlformats.org/officeDocument/2006/relationships/diagramColors" Target="../diagrams/colors30.xml"/><Relationship Id="rId2" Type="http://schemas.openxmlformats.org/officeDocument/2006/relationships/slideLayout" Target="../slideLayouts/slideLayout38.xml"/><Relationship Id="rId1" Type="http://schemas.openxmlformats.org/officeDocument/2006/relationships/vmlDrawing" Target="../drawings/vmlDrawing22.vml"/><Relationship Id="rId6" Type="http://schemas.openxmlformats.org/officeDocument/2006/relationships/diagramQuickStyle" Target="../diagrams/quickStyle30.xml"/><Relationship Id="rId11" Type="http://schemas.openxmlformats.org/officeDocument/2006/relationships/oleObject" Target="../embeddings/oleObject112.bin"/><Relationship Id="rId5" Type="http://schemas.openxmlformats.org/officeDocument/2006/relationships/diagramLayout" Target="../diagrams/layout30.xml"/><Relationship Id="rId10" Type="http://schemas.openxmlformats.org/officeDocument/2006/relationships/oleObject" Target="../embeddings/oleObject111.bin"/><Relationship Id="rId4" Type="http://schemas.openxmlformats.org/officeDocument/2006/relationships/diagramData" Target="../diagrams/data30.xml"/><Relationship Id="rId9" Type="http://schemas.openxmlformats.org/officeDocument/2006/relationships/oleObject" Target="../embeddings/oleObject110.bin"/></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32.xml"/><Relationship Id="rId1" Type="http://schemas.openxmlformats.org/officeDocument/2006/relationships/vmlDrawing" Target="../drawings/vmlDrawing23.vml"/><Relationship Id="rId5" Type="http://schemas.openxmlformats.org/officeDocument/2006/relationships/oleObject" Target="../embeddings/oleObject114.bin"/><Relationship Id="rId4" Type="http://schemas.openxmlformats.org/officeDocument/2006/relationships/oleObject" Target="../embeddings/oleObject113.bin"/></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21.xml"/><Relationship Id="rId1" Type="http://schemas.openxmlformats.org/officeDocument/2006/relationships/vmlDrawing" Target="../drawings/vmlDrawing24.vml"/><Relationship Id="rId4" Type="http://schemas.openxmlformats.org/officeDocument/2006/relationships/oleObject" Target="../embeddings/oleObject115.bin"/></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ChangeArrowheads="1"/>
          </p:cNvSpPr>
          <p:nvPr>
            <p:ph type="ctrTitle"/>
          </p:nvPr>
        </p:nvSpPr>
        <p:spPr>
          <a:xfrm>
            <a:off x="1431925" y="360363"/>
            <a:ext cx="7407275" cy="1471612"/>
          </a:xfrm>
        </p:spPr>
        <p:txBody>
          <a:bodyPr/>
          <a:lstStyle/>
          <a:p>
            <a:pPr fontAlgn="auto">
              <a:spcAft>
                <a:spcPts val="0"/>
              </a:spcAft>
              <a:defRPr/>
            </a:pPr>
            <a:r>
              <a:rPr lang="ja-JP" altLang="en-US" dirty="0">
                <a:solidFill>
                  <a:schemeClr val="tx2">
                    <a:satMod val="130000"/>
                  </a:schemeClr>
                </a:solidFill>
              </a:rPr>
              <a:t>１０章　短期の経済</a:t>
            </a:r>
            <a:r>
              <a:rPr lang="ja-JP" altLang="en-US" dirty="0" smtClean="0">
                <a:solidFill>
                  <a:schemeClr val="tx2">
                    <a:satMod val="130000"/>
                  </a:schemeClr>
                </a:solidFill>
              </a:rPr>
              <a:t>分析</a:t>
            </a:r>
            <a:r>
              <a:rPr lang="en-US" altLang="ja-JP" dirty="0" smtClean="0">
                <a:solidFill>
                  <a:schemeClr val="tx2">
                    <a:satMod val="130000"/>
                  </a:schemeClr>
                </a:solidFill>
              </a:rPr>
              <a:t>(</a:t>
            </a:r>
            <a:r>
              <a:rPr lang="ja-JP" altLang="en-US" smtClean="0">
                <a:solidFill>
                  <a:schemeClr val="tx2">
                    <a:satMod val="130000"/>
                  </a:schemeClr>
                </a:solidFill>
              </a:rPr>
              <a:t>２</a:t>
            </a:r>
            <a:r>
              <a:rPr lang="en-US" altLang="ja-JP" smtClean="0">
                <a:solidFill>
                  <a:schemeClr val="tx2">
                    <a:satMod val="130000"/>
                  </a:schemeClr>
                </a:solidFill>
              </a:rPr>
              <a:t>)</a:t>
            </a:r>
            <a:endParaRPr lang="ja-JP" altLang="en-US" dirty="0">
              <a:solidFill>
                <a:schemeClr val="tx2">
                  <a:satMod val="130000"/>
                </a:schemeClr>
              </a:solidFill>
            </a:endParaRPr>
          </a:p>
        </p:txBody>
      </p:sp>
      <p:sp>
        <p:nvSpPr>
          <p:cNvPr id="38917" name="Rectangle 5"/>
          <p:cNvSpPr>
            <a:spLocks noGrp="1" noChangeArrowheads="1"/>
          </p:cNvSpPr>
          <p:nvPr>
            <p:ph type="subTitle" idx="1"/>
          </p:nvPr>
        </p:nvSpPr>
        <p:spPr>
          <a:xfrm>
            <a:off x="1431925" y="1849438"/>
            <a:ext cx="7407275" cy="1752600"/>
          </a:xfrm>
        </p:spPr>
        <p:txBody>
          <a:bodyPr>
            <a:normAutofit/>
          </a:bodyPr>
          <a:lstStyle/>
          <a:p>
            <a:pPr fontAlgn="auto">
              <a:spcAft>
                <a:spcPts val="0"/>
              </a:spcAft>
              <a:buFont typeface="Wingdings 2"/>
              <a:buNone/>
              <a:defRPr/>
            </a:pPr>
            <a:endParaRPr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正方形/長方形 26"/>
          <p:cNvSpPr/>
          <p:nvPr/>
        </p:nvSpPr>
        <p:spPr>
          <a:xfrm>
            <a:off x="1214414" y="857232"/>
            <a:ext cx="7429552" cy="364333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56351" name="Line 2"/>
          <p:cNvSpPr>
            <a:spLocks noChangeShapeType="1"/>
          </p:cNvSpPr>
          <p:nvPr/>
        </p:nvSpPr>
        <p:spPr bwMode="auto">
          <a:xfrm flipV="1">
            <a:off x="2554288" y="906463"/>
            <a:ext cx="0" cy="2808287"/>
          </a:xfrm>
          <a:prstGeom prst="line">
            <a:avLst/>
          </a:prstGeom>
          <a:noFill/>
          <a:ln w="9525">
            <a:solidFill>
              <a:schemeClr val="tx1"/>
            </a:solidFill>
            <a:round/>
            <a:headEnd/>
            <a:tailEnd type="triangle" w="med" len="med"/>
          </a:ln>
        </p:spPr>
        <p:txBody>
          <a:bodyPr/>
          <a:lstStyle/>
          <a:p>
            <a:endParaRPr lang="ja-JP" altLang="en-US"/>
          </a:p>
        </p:txBody>
      </p:sp>
      <p:sp>
        <p:nvSpPr>
          <p:cNvPr id="56352" name="Line 3"/>
          <p:cNvSpPr>
            <a:spLocks noChangeShapeType="1"/>
          </p:cNvSpPr>
          <p:nvPr/>
        </p:nvSpPr>
        <p:spPr bwMode="auto">
          <a:xfrm>
            <a:off x="2554288" y="3714750"/>
            <a:ext cx="3600450" cy="0"/>
          </a:xfrm>
          <a:prstGeom prst="line">
            <a:avLst/>
          </a:prstGeom>
          <a:noFill/>
          <a:ln w="9525">
            <a:solidFill>
              <a:schemeClr val="tx1"/>
            </a:solidFill>
            <a:round/>
            <a:headEnd/>
            <a:tailEnd type="triangle" w="med" len="med"/>
          </a:ln>
        </p:spPr>
        <p:txBody>
          <a:bodyPr/>
          <a:lstStyle/>
          <a:p>
            <a:endParaRPr lang="ja-JP" altLang="en-US"/>
          </a:p>
        </p:txBody>
      </p:sp>
      <p:sp>
        <p:nvSpPr>
          <p:cNvPr id="56324" name="Freeform 4"/>
          <p:cNvSpPr>
            <a:spLocks/>
          </p:cNvSpPr>
          <p:nvPr/>
        </p:nvSpPr>
        <p:spPr bwMode="auto">
          <a:xfrm>
            <a:off x="2914651" y="1050927"/>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56354" name="Text Box 5"/>
          <p:cNvSpPr txBox="1">
            <a:spLocks noChangeArrowheads="1"/>
          </p:cNvSpPr>
          <p:nvPr/>
        </p:nvSpPr>
        <p:spPr bwMode="auto">
          <a:xfrm>
            <a:off x="5794375" y="2994025"/>
            <a:ext cx="792163" cy="336550"/>
          </a:xfrm>
          <a:prstGeom prst="rect">
            <a:avLst/>
          </a:prstGeom>
          <a:noFill/>
          <a:ln w="9525">
            <a:noFill/>
            <a:miter lim="800000"/>
            <a:headEnd/>
            <a:tailEnd/>
          </a:ln>
        </p:spPr>
        <p:txBody>
          <a:bodyPr>
            <a:spAutoFit/>
          </a:bodyPr>
          <a:lstStyle/>
          <a:p>
            <a:pPr>
              <a:spcBef>
                <a:spcPct val="50000"/>
              </a:spcBef>
            </a:pPr>
            <a:r>
              <a:rPr kumimoji="0" lang="en-US" altLang="ja-JP" sz="1600"/>
              <a:t>AD</a:t>
            </a:r>
          </a:p>
        </p:txBody>
      </p:sp>
      <p:sp>
        <p:nvSpPr>
          <p:cNvPr id="56355" name="Text Box 6"/>
          <p:cNvSpPr txBox="1">
            <a:spLocks noChangeArrowheads="1"/>
          </p:cNvSpPr>
          <p:nvPr/>
        </p:nvSpPr>
        <p:spPr bwMode="auto">
          <a:xfrm>
            <a:off x="5291138" y="3786188"/>
            <a:ext cx="1439862" cy="336550"/>
          </a:xfrm>
          <a:prstGeom prst="rect">
            <a:avLst/>
          </a:prstGeom>
          <a:noFill/>
          <a:ln w="9525">
            <a:noFill/>
            <a:miter lim="800000"/>
            <a:headEnd/>
            <a:tailEnd/>
          </a:ln>
        </p:spPr>
        <p:txBody>
          <a:bodyPr>
            <a:spAutoFit/>
          </a:bodyPr>
          <a:lstStyle/>
          <a:p>
            <a:pPr>
              <a:spcBef>
                <a:spcPct val="50000"/>
              </a:spcBef>
            </a:pPr>
            <a:r>
              <a:rPr kumimoji="0" lang="ja-JP" altLang="en-US" sz="1600"/>
              <a:t>実質</a:t>
            </a:r>
            <a:r>
              <a:rPr kumimoji="0" lang="en-US" altLang="ja-JP" sz="1600"/>
              <a:t>GDP(Y)</a:t>
            </a:r>
          </a:p>
        </p:txBody>
      </p:sp>
      <p:sp>
        <p:nvSpPr>
          <p:cNvPr id="56356" name="Text Box 7"/>
          <p:cNvSpPr txBox="1">
            <a:spLocks noChangeArrowheads="1"/>
          </p:cNvSpPr>
          <p:nvPr/>
        </p:nvSpPr>
        <p:spPr bwMode="auto">
          <a:xfrm>
            <a:off x="2411413" y="3786188"/>
            <a:ext cx="431800" cy="336550"/>
          </a:xfrm>
          <a:prstGeom prst="rect">
            <a:avLst/>
          </a:prstGeom>
          <a:noFill/>
          <a:ln w="9525">
            <a:noFill/>
            <a:miter lim="800000"/>
            <a:headEnd/>
            <a:tailEnd/>
          </a:ln>
        </p:spPr>
        <p:txBody>
          <a:bodyPr>
            <a:spAutoFit/>
          </a:bodyPr>
          <a:lstStyle/>
          <a:p>
            <a:pPr>
              <a:spcBef>
                <a:spcPct val="50000"/>
              </a:spcBef>
            </a:pPr>
            <a:r>
              <a:rPr kumimoji="0" lang="en-US" altLang="ja-JP" sz="1600"/>
              <a:t>0</a:t>
            </a:r>
          </a:p>
        </p:txBody>
      </p:sp>
      <p:sp>
        <p:nvSpPr>
          <p:cNvPr id="56357" name="Text Box 8"/>
          <p:cNvSpPr txBox="1">
            <a:spLocks noChangeArrowheads="1"/>
          </p:cNvSpPr>
          <p:nvPr/>
        </p:nvSpPr>
        <p:spPr bwMode="auto">
          <a:xfrm>
            <a:off x="1114425" y="977900"/>
            <a:ext cx="1368425" cy="336550"/>
          </a:xfrm>
          <a:prstGeom prst="rect">
            <a:avLst/>
          </a:prstGeom>
          <a:noFill/>
          <a:ln w="9525">
            <a:noFill/>
            <a:miter lim="800000"/>
            <a:headEnd/>
            <a:tailEnd/>
          </a:ln>
        </p:spPr>
        <p:txBody>
          <a:bodyPr>
            <a:spAutoFit/>
          </a:bodyPr>
          <a:lstStyle/>
          <a:p>
            <a:pPr>
              <a:spcBef>
                <a:spcPct val="50000"/>
              </a:spcBef>
            </a:pPr>
            <a:r>
              <a:rPr kumimoji="0" lang="ja-JP" altLang="en-US" sz="1600"/>
              <a:t>物価水準</a:t>
            </a:r>
            <a:r>
              <a:rPr kumimoji="0" lang="en-US" altLang="ja-JP" sz="1600"/>
              <a:t>(P)</a:t>
            </a:r>
          </a:p>
        </p:txBody>
      </p:sp>
      <p:sp>
        <p:nvSpPr>
          <p:cNvPr id="56358" name="Text Box 9"/>
          <p:cNvSpPr txBox="1">
            <a:spLocks noChangeArrowheads="1"/>
          </p:cNvSpPr>
          <p:nvPr/>
        </p:nvSpPr>
        <p:spPr bwMode="auto">
          <a:xfrm>
            <a:off x="3214688" y="4143375"/>
            <a:ext cx="2305050" cy="336550"/>
          </a:xfrm>
          <a:prstGeom prst="rect">
            <a:avLst/>
          </a:prstGeom>
          <a:noFill/>
          <a:ln w="9525">
            <a:noFill/>
            <a:miter lim="800000"/>
            <a:headEnd/>
            <a:tailEnd/>
          </a:ln>
        </p:spPr>
        <p:txBody>
          <a:bodyPr>
            <a:spAutoFit/>
          </a:bodyPr>
          <a:lstStyle/>
          <a:p>
            <a:pPr>
              <a:spcBef>
                <a:spcPct val="50000"/>
              </a:spcBef>
            </a:pPr>
            <a:r>
              <a:rPr kumimoji="0" lang="ja-JP" altLang="en-US" sz="1600"/>
              <a:t>図</a:t>
            </a:r>
            <a:r>
              <a:rPr kumimoji="0" lang="en-US" altLang="ja-JP" sz="1600"/>
              <a:t>10</a:t>
            </a:r>
            <a:r>
              <a:rPr kumimoji="0" lang="ja-JP" altLang="en-US" sz="1600"/>
              <a:t>－</a:t>
            </a:r>
            <a:r>
              <a:rPr kumimoji="0" lang="en-US" altLang="ja-JP" sz="1600"/>
              <a:t>3</a:t>
            </a:r>
            <a:r>
              <a:rPr kumimoji="0" lang="ja-JP" altLang="en-US" sz="1600"/>
              <a:t>　短期の均衡</a:t>
            </a:r>
          </a:p>
        </p:txBody>
      </p:sp>
      <p:sp>
        <p:nvSpPr>
          <p:cNvPr id="56334" name="Line 14"/>
          <p:cNvSpPr>
            <a:spLocks noChangeShapeType="1"/>
          </p:cNvSpPr>
          <p:nvPr/>
        </p:nvSpPr>
        <p:spPr bwMode="auto">
          <a:xfrm flipV="1">
            <a:off x="2914651" y="1770065"/>
            <a:ext cx="2087563" cy="1728787"/>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56335" name="Line 15"/>
          <p:cNvSpPr>
            <a:spLocks noChangeShapeType="1"/>
          </p:cNvSpPr>
          <p:nvPr/>
        </p:nvSpPr>
        <p:spPr bwMode="auto">
          <a:xfrm flipV="1">
            <a:off x="5002214" y="906465"/>
            <a:ext cx="433387" cy="863600"/>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56336" name="Line 16"/>
          <p:cNvSpPr>
            <a:spLocks noChangeShapeType="1"/>
          </p:cNvSpPr>
          <p:nvPr/>
        </p:nvSpPr>
        <p:spPr bwMode="auto">
          <a:xfrm>
            <a:off x="4906963" y="977902"/>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56337" name="Line 17"/>
          <p:cNvSpPr>
            <a:spLocks noChangeShapeType="1"/>
          </p:cNvSpPr>
          <p:nvPr/>
        </p:nvSpPr>
        <p:spPr bwMode="auto">
          <a:xfrm>
            <a:off x="4067175" y="2562225"/>
            <a:ext cx="0" cy="1152525"/>
          </a:xfrm>
          <a:prstGeom prst="line">
            <a:avLst/>
          </a:prstGeom>
          <a:noFill/>
          <a:ln w="9525">
            <a:solidFill>
              <a:schemeClr val="tx1"/>
            </a:solidFill>
            <a:prstDash val="dash"/>
            <a:round/>
            <a:headEnd/>
            <a:tailEnd/>
          </a:ln>
        </p:spPr>
        <p:txBody>
          <a:bodyPr/>
          <a:lstStyle/>
          <a:p>
            <a:endParaRPr lang="ja-JP" altLang="en-US"/>
          </a:p>
        </p:txBody>
      </p:sp>
      <p:sp>
        <p:nvSpPr>
          <p:cNvPr id="56338" name="Line 18"/>
          <p:cNvSpPr>
            <a:spLocks noChangeShapeType="1"/>
          </p:cNvSpPr>
          <p:nvPr/>
        </p:nvSpPr>
        <p:spPr bwMode="auto">
          <a:xfrm flipH="1">
            <a:off x="2554288" y="2562225"/>
            <a:ext cx="1439862" cy="0"/>
          </a:xfrm>
          <a:prstGeom prst="line">
            <a:avLst/>
          </a:prstGeom>
          <a:noFill/>
          <a:ln w="9525">
            <a:solidFill>
              <a:schemeClr val="tx1"/>
            </a:solidFill>
            <a:prstDash val="dash"/>
            <a:round/>
            <a:headEnd/>
            <a:tailEnd/>
          </a:ln>
        </p:spPr>
        <p:txBody>
          <a:bodyPr/>
          <a:lstStyle/>
          <a:p>
            <a:endParaRPr lang="ja-JP" altLang="en-US"/>
          </a:p>
        </p:txBody>
      </p:sp>
      <p:sp>
        <p:nvSpPr>
          <p:cNvPr id="56364" name="Text Box 19"/>
          <p:cNvSpPr txBox="1">
            <a:spLocks noChangeArrowheads="1"/>
          </p:cNvSpPr>
          <p:nvPr/>
        </p:nvSpPr>
        <p:spPr bwMode="auto">
          <a:xfrm>
            <a:off x="5362575" y="906463"/>
            <a:ext cx="792163" cy="336550"/>
          </a:xfrm>
          <a:prstGeom prst="rect">
            <a:avLst/>
          </a:prstGeom>
          <a:noFill/>
          <a:ln w="9525">
            <a:noFill/>
            <a:miter lim="800000"/>
            <a:headEnd/>
            <a:tailEnd/>
          </a:ln>
        </p:spPr>
        <p:txBody>
          <a:bodyPr>
            <a:spAutoFit/>
          </a:bodyPr>
          <a:lstStyle/>
          <a:p>
            <a:pPr>
              <a:spcBef>
                <a:spcPct val="50000"/>
              </a:spcBef>
            </a:pPr>
            <a:r>
              <a:rPr kumimoji="0" lang="ja-JP" altLang="en-US" sz="1600"/>
              <a:t>ＡＳ</a:t>
            </a:r>
          </a:p>
        </p:txBody>
      </p:sp>
      <p:graphicFrame>
        <p:nvGraphicFramePr>
          <p:cNvPr id="56340" name="Object 20"/>
          <p:cNvGraphicFramePr>
            <a:graphicFrameLocks noChangeAspect="1"/>
          </p:cNvGraphicFramePr>
          <p:nvPr/>
        </p:nvGraphicFramePr>
        <p:xfrm>
          <a:off x="4859338" y="3786188"/>
          <a:ext cx="284162" cy="322262"/>
        </p:xfrm>
        <a:graphic>
          <a:graphicData uri="http://schemas.openxmlformats.org/presentationml/2006/ole">
            <p:oleObj spid="_x0000_s56340" name="数式" r:id="rId4" imgW="190440" imgH="215640" progId="Equation.3">
              <p:embed/>
            </p:oleObj>
          </a:graphicData>
        </a:graphic>
      </p:graphicFrame>
      <p:graphicFrame>
        <p:nvGraphicFramePr>
          <p:cNvPr id="56341" name="Object 21"/>
          <p:cNvGraphicFramePr>
            <a:graphicFrameLocks noChangeAspect="1"/>
          </p:cNvGraphicFramePr>
          <p:nvPr/>
        </p:nvGraphicFramePr>
        <p:xfrm>
          <a:off x="3994150" y="3786188"/>
          <a:ext cx="292100" cy="285750"/>
        </p:xfrm>
        <a:graphic>
          <a:graphicData uri="http://schemas.openxmlformats.org/presentationml/2006/ole">
            <p:oleObj spid="_x0000_s56341" name="数式" r:id="rId5" imgW="190440" imgH="190440" progId="Equation.3">
              <p:embed/>
            </p:oleObj>
          </a:graphicData>
        </a:graphic>
      </p:graphicFrame>
      <p:graphicFrame>
        <p:nvGraphicFramePr>
          <p:cNvPr id="56342" name="Object 22"/>
          <p:cNvGraphicFramePr>
            <a:graphicFrameLocks noChangeAspect="1"/>
          </p:cNvGraphicFramePr>
          <p:nvPr/>
        </p:nvGraphicFramePr>
        <p:xfrm>
          <a:off x="2143125" y="2357438"/>
          <a:ext cx="311150" cy="292100"/>
        </p:xfrm>
        <a:graphic>
          <a:graphicData uri="http://schemas.openxmlformats.org/presentationml/2006/ole">
            <p:oleObj spid="_x0000_s56342" name="数式" r:id="rId6" imgW="203040" imgH="190440" progId="Equation.3">
              <p:embed/>
            </p:oleObj>
          </a:graphicData>
        </a:graphic>
      </p:graphicFrame>
      <p:sp>
        <p:nvSpPr>
          <p:cNvPr id="56343" name="Text Box 23"/>
          <p:cNvSpPr txBox="1">
            <a:spLocks noChangeArrowheads="1"/>
          </p:cNvSpPr>
          <p:nvPr/>
        </p:nvSpPr>
        <p:spPr bwMode="auto">
          <a:xfrm>
            <a:off x="3851275" y="2201863"/>
            <a:ext cx="431800" cy="336550"/>
          </a:xfrm>
          <a:prstGeom prst="rect">
            <a:avLst/>
          </a:prstGeom>
          <a:noFill/>
          <a:ln w="9525">
            <a:noFill/>
            <a:miter lim="800000"/>
            <a:headEnd/>
            <a:tailEnd/>
          </a:ln>
        </p:spPr>
        <p:txBody>
          <a:bodyPr>
            <a:spAutoFit/>
          </a:bodyPr>
          <a:lstStyle/>
          <a:p>
            <a:pPr>
              <a:spcBef>
                <a:spcPct val="50000"/>
              </a:spcBef>
            </a:pPr>
            <a:r>
              <a:rPr kumimoji="0" lang="en-US" altLang="ja-JP" sz="1600"/>
              <a:t>E</a:t>
            </a:r>
          </a:p>
        </p:txBody>
      </p:sp>
      <p:graphicFrame>
        <p:nvGraphicFramePr>
          <p:cNvPr id="28" name="図表 27"/>
          <p:cNvGraphicFramePr/>
          <p:nvPr/>
        </p:nvGraphicFramePr>
        <p:xfrm>
          <a:off x="1214414" y="0"/>
          <a:ext cx="6480175" cy="7143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6345" name="Text Box 25"/>
          <p:cNvSpPr txBox="1">
            <a:spLocks noChangeArrowheads="1"/>
          </p:cNvSpPr>
          <p:nvPr/>
        </p:nvSpPr>
        <p:spPr bwMode="auto">
          <a:xfrm>
            <a:off x="1285875" y="4643438"/>
            <a:ext cx="7456488" cy="2446337"/>
          </a:xfrm>
          <a:prstGeom prst="rect">
            <a:avLst/>
          </a:prstGeom>
          <a:noFill/>
          <a:ln w="9525">
            <a:noFill/>
            <a:miter lim="800000"/>
            <a:headEnd/>
            <a:tailEnd/>
          </a:ln>
        </p:spPr>
        <p:txBody>
          <a:bodyPr>
            <a:spAutoFit/>
          </a:bodyPr>
          <a:lstStyle/>
          <a:p>
            <a:pPr>
              <a:spcBef>
                <a:spcPct val="50000"/>
              </a:spcBef>
            </a:pPr>
            <a:r>
              <a:rPr kumimoji="0" lang="ja-JP" altLang="en-US" sz="1800">
                <a:solidFill>
                  <a:srgbClr val="FF0000"/>
                </a:solidFill>
              </a:rPr>
              <a:t>注意！！</a:t>
            </a:r>
            <a:r>
              <a:rPr kumimoji="0" lang="ja-JP" altLang="en-US" sz="1800"/>
              <a:t>総需要と総供給が一致しているときに、生産要素がうまく使われているとは限らない。</a:t>
            </a:r>
          </a:p>
          <a:p>
            <a:pPr>
              <a:spcBef>
                <a:spcPct val="50000"/>
              </a:spcBef>
            </a:pPr>
            <a:r>
              <a:rPr kumimoji="0" lang="ja-JP" altLang="en-US" sz="1800"/>
              <a:t>　　が失業者や遊休資本が存在しないときの実質</a:t>
            </a:r>
            <a:r>
              <a:rPr kumimoji="0" lang="en-US" altLang="ja-JP" sz="1800"/>
              <a:t>GDP</a:t>
            </a:r>
            <a:r>
              <a:rPr kumimoji="0" lang="ja-JP" altLang="en-US" sz="1800"/>
              <a:t>で、点</a:t>
            </a:r>
            <a:r>
              <a:rPr kumimoji="0" lang="en-US" altLang="ja-JP" sz="1800"/>
              <a:t>E</a:t>
            </a:r>
            <a:r>
              <a:rPr kumimoji="0" lang="ja-JP" altLang="en-US" sz="1800"/>
              <a:t>に対応する短期の経済活動水準　　はこの完全雇用</a:t>
            </a:r>
            <a:r>
              <a:rPr kumimoji="0" lang="en-US" altLang="ja-JP" sz="1800"/>
              <a:t>GDP</a:t>
            </a:r>
            <a:r>
              <a:rPr kumimoji="0" lang="ja-JP" altLang="en-US" sz="1800"/>
              <a:t>を下回っているため、失業者や遊休資本が存在する。</a:t>
            </a:r>
          </a:p>
          <a:p>
            <a:pPr>
              <a:spcBef>
                <a:spcPct val="50000"/>
              </a:spcBef>
            </a:pPr>
            <a:r>
              <a:rPr kumimoji="0" lang="ja-JP" altLang="en-US" sz="1800"/>
              <a:t>このような経済状況を不況という。</a:t>
            </a:r>
          </a:p>
          <a:p>
            <a:pPr>
              <a:spcBef>
                <a:spcPct val="50000"/>
              </a:spcBef>
            </a:pPr>
            <a:endParaRPr kumimoji="0" lang="ja-JP" altLang="en-US" sz="1800"/>
          </a:p>
        </p:txBody>
      </p:sp>
      <p:graphicFrame>
        <p:nvGraphicFramePr>
          <p:cNvPr id="56346" name="Object 26"/>
          <p:cNvGraphicFramePr>
            <a:graphicFrameLocks noChangeAspect="1"/>
          </p:cNvGraphicFramePr>
          <p:nvPr/>
        </p:nvGraphicFramePr>
        <p:xfrm>
          <a:off x="1357313" y="5303838"/>
          <a:ext cx="306387" cy="346075"/>
        </p:xfrm>
        <a:graphic>
          <a:graphicData uri="http://schemas.openxmlformats.org/presentationml/2006/ole">
            <p:oleObj spid="_x0000_s56346" name="数式" r:id="rId12" imgW="190440" imgH="215640" progId="Equation.3">
              <p:embed/>
            </p:oleObj>
          </a:graphicData>
        </a:graphic>
      </p:graphicFrame>
      <p:graphicFrame>
        <p:nvGraphicFramePr>
          <p:cNvPr id="56347" name="Object 27"/>
          <p:cNvGraphicFramePr>
            <a:graphicFrameLocks noChangeAspect="1"/>
          </p:cNvGraphicFramePr>
          <p:nvPr/>
        </p:nvGraphicFramePr>
        <p:xfrm>
          <a:off x="3214688" y="5589588"/>
          <a:ext cx="288925" cy="373062"/>
        </p:xfrm>
        <a:graphic>
          <a:graphicData uri="http://schemas.openxmlformats.org/presentationml/2006/ole">
            <p:oleObj spid="_x0000_s56347" name="数式" r:id="rId13" imgW="190440" imgH="190440" progId="Equation.3">
              <p:embed/>
            </p:oleObj>
          </a:graphicData>
        </a:graphic>
      </p:graphicFrame>
      <p:sp>
        <p:nvSpPr>
          <p:cNvPr id="56348" name="Line 28"/>
          <p:cNvSpPr>
            <a:spLocks noChangeShapeType="1"/>
          </p:cNvSpPr>
          <p:nvPr/>
        </p:nvSpPr>
        <p:spPr bwMode="auto">
          <a:xfrm flipH="1">
            <a:off x="4210051" y="2419352"/>
            <a:ext cx="1655763" cy="71438"/>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56349" name="Text Box 29"/>
          <p:cNvSpPr txBox="1">
            <a:spLocks noChangeArrowheads="1"/>
          </p:cNvSpPr>
          <p:nvPr/>
        </p:nvSpPr>
        <p:spPr bwMode="auto">
          <a:xfrm>
            <a:off x="5867400" y="1843088"/>
            <a:ext cx="1727200" cy="1190625"/>
          </a:xfrm>
          <a:prstGeom prst="rect">
            <a:avLst/>
          </a:prstGeom>
          <a:noFill/>
          <a:ln w="9525">
            <a:noFill/>
            <a:miter lim="800000"/>
            <a:headEnd/>
            <a:tailEnd/>
          </a:ln>
        </p:spPr>
        <p:txBody>
          <a:bodyPr>
            <a:spAutoFit/>
          </a:bodyPr>
          <a:lstStyle/>
          <a:p>
            <a:pPr>
              <a:spcBef>
                <a:spcPct val="50000"/>
              </a:spcBef>
            </a:pPr>
            <a:r>
              <a:rPr kumimoji="0" lang="ja-JP" altLang="en-US" sz="1800">
                <a:solidFill>
                  <a:srgbClr val="FF0000"/>
                </a:solidFill>
              </a:rPr>
              <a:t>短期での経済の生産活動の水準が決まる。ただし・・・</a:t>
            </a:r>
          </a:p>
        </p:txBody>
      </p:sp>
      <p:sp>
        <p:nvSpPr>
          <p:cNvPr id="56350" name="Line 30"/>
          <p:cNvSpPr>
            <a:spLocks noChangeShapeType="1"/>
          </p:cNvSpPr>
          <p:nvPr/>
        </p:nvSpPr>
        <p:spPr bwMode="auto">
          <a:xfrm flipH="1">
            <a:off x="6299200" y="3138488"/>
            <a:ext cx="503238" cy="1512887"/>
          </a:xfrm>
          <a:prstGeom prst="line">
            <a:avLst/>
          </a:prstGeom>
          <a:noFill/>
          <a:ln w="9525">
            <a:solidFill>
              <a:srgbClr val="FF0000"/>
            </a:solidFill>
            <a:round/>
            <a:headEnd/>
            <a:tailEnd type="triangle" w="med" len="med"/>
          </a:ln>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6337"/>
                                        </p:tgtEl>
                                        <p:attrNameLst>
                                          <p:attrName>style.visibility</p:attrName>
                                        </p:attrNameLst>
                                      </p:cBhvr>
                                      <p:to>
                                        <p:strVal val="visible"/>
                                      </p:to>
                                    </p:set>
                                    <p:anim calcmode="lin" valueType="num">
                                      <p:cBhvr>
                                        <p:cTn id="7" dur="500" fill="hold"/>
                                        <p:tgtEl>
                                          <p:spTgt spid="5633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633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633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6337"/>
                                        </p:tgtEl>
                                        <p:attrNameLst>
                                          <p:attrName>ppt_y</p:attrName>
                                        </p:attrNameLst>
                                      </p:cBhvr>
                                      <p:tavLst>
                                        <p:tav tm="0">
                                          <p:val>
                                            <p:strVal val="#ppt_y"/>
                                          </p:val>
                                        </p:tav>
                                        <p:tav tm="100000">
                                          <p:val>
                                            <p:strVal val="#ppt_y"/>
                                          </p:val>
                                        </p:tav>
                                      </p:tavLst>
                                    </p:anim>
                                  </p:childTnLst>
                                </p:cTn>
                              </p:par>
                              <p:par>
                                <p:cTn id="11" presetID="39" presetClass="entr" presetSubtype="0" accel="100000" fill="hold" grpId="0" nodeType="withEffect">
                                  <p:stCondLst>
                                    <p:cond delay="0"/>
                                  </p:stCondLst>
                                  <p:childTnLst>
                                    <p:set>
                                      <p:cBhvr>
                                        <p:cTn id="12" dur="1" fill="hold">
                                          <p:stCondLst>
                                            <p:cond delay="0"/>
                                          </p:stCondLst>
                                        </p:cTn>
                                        <p:tgtEl>
                                          <p:spTgt spid="56338"/>
                                        </p:tgtEl>
                                        <p:attrNameLst>
                                          <p:attrName>style.visibility</p:attrName>
                                        </p:attrNameLst>
                                      </p:cBhvr>
                                      <p:to>
                                        <p:strVal val="visible"/>
                                      </p:to>
                                    </p:set>
                                    <p:anim calcmode="lin" valueType="num">
                                      <p:cBhvr>
                                        <p:cTn id="13" dur="500" fill="hold"/>
                                        <p:tgtEl>
                                          <p:spTgt spid="56338"/>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56338"/>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56338"/>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56338"/>
                                        </p:tgtEl>
                                        <p:attrNameLst>
                                          <p:attrName>ppt_y</p:attrName>
                                        </p:attrNameLst>
                                      </p:cBhvr>
                                      <p:tavLst>
                                        <p:tav tm="0">
                                          <p:val>
                                            <p:strVal val="#ppt_y"/>
                                          </p:val>
                                        </p:tav>
                                        <p:tav tm="100000">
                                          <p:val>
                                            <p:strVal val="#ppt_y"/>
                                          </p:val>
                                        </p:tav>
                                      </p:tavLst>
                                    </p:anim>
                                  </p:childTnLst>
                                </p:cTn>
                              </p:par>
                              <p:par>
                                <p:cTn id="17" presetID="39" presetClass="entr" presetSubtype="0" accel="100000" fill="hold" nodeType="withEffect">
                                  <p:stCondLst>
                                    <p:cond delay="0"/>
                                  </p:stCondLst>
                                  <p:childTnLst>
                                    <p:set>
                                      <p:cBhvr>
                                        <p:cTn id="18" dur="1" fill="hold">
                                          <p:stCondLst>
                                            <p:cond delay="0"/>
                                          </p:stCondLst>
                                        </p:cTn>
                                        <p:tgtEl>
                                          <p:spTgt spid="56341"/>
                                        </p:tgtEl>
                                        <p:attrNameLst>
                                          <p:attrName>style.visibility</p:attrName>
                                        </p:attrNameLst>
                                      </p:cBhvr>
                                      <p:to>
                                        <p:strVal val="visible"/>
                                      </p:to>
                                    </p:set>
                                    <p:anim calcmode="lin" valueType="num">
                                      <p:cBhvr>
                                        <p:cTn id="19" dur="500" fill="hold"/>
                                        <p:tgtEl>
                                          <p:spTgt spid="56341"/>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56341"/>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56341"/>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56341"/>
                                        </p:tgtEl>
                                        <p:attrNameLst>
                                          <p:attrName>ppt_y</p:attrName>
                                        </p:attrNameLst>
                                      </p:cBhvr>
                                      <p:tavLst>
                                        <p:tav tm="0">
                                          <p:val>
                                            <p:strVal val="#ppt_y"/>
                                          </p:val>
                                        </p:tav>
                                        <p:tav tm="100000">
                                          <p:val>
                                            <p:strVal val="#ppt_y"/>
                                          </p:val>
                                        </p:tav>
                                      </p:tavLst>
                                    </p:anim>
                                  </p:childTnLst>
                                </p:cTn>
                              </p:par>
                              <p:par>
                                <p:cTn id="23" presetID="39" presetClass="entr" presetSubtype="0" accel="100000" fill="hold" nodeType="withEffect">
                                  <p:stCondLst>
                                    <p:cond delay="0"/>
                                  </p:stCondLst>
                                  <p:childTnLst>
                                    <p:set>
                                      <p:cBhvr>
                                        <p:cTn id="24" dur="1" fill="hold">
                                          <p:stCondLst>
                                            <p:cond delay="0"/>
                                          </p:stCondLst>
                                        </p:cTn>
                                        <p:tgtEl>
                                          <p:spTgt spid="56342"/>
                                        </p:tgtEl>
                                        <p:attrNameLst>
                                          <p:attrName>style.visibility</p:attrName>
                                        </p:attrNameLst>
                                      </p:cBhvr>
                                      <p:to>
                                        <p:strVal val="visible"/>
                                      </p:to>
                                    </p:set>
                                    <p:anim calcmode="lin" valueType="num">
                                      <p:cBhvr>
                                        <p:cTn id="25" dur="500" fill="hold"/>
                                        <p:tgtEl>
                                          <p:spTgt spid="56342"/>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56342"/>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56342"/>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56342"/>
                                        </p:tgtEl>
                                        <p:attrNameLst>
                                          <p:attrName>ppt_y</p:attrName>
                                        </p:attrNameLst>
                                      </p:cBhvr>
                                      <p:tavLst>
                                        <p:tav tm="0">
                                          <p:val>
                                            <p:strVal val="#ppt_y"/>
                                          </p:val>
                                        </p:tav>
                                        <p:tav tm="100000">
                                          <p:val>
                                            <p:strVal val="#ppt_y"/>
                                          </p:val>
                                        </p:tav>
                                      </p:tavLst>
                                    </p:anim>
                                  </p:childTnLst>
                                </p:cTn>
                              </p:par>
                              <p:par>
                                <p:cTn id="29" presetID="39" presetClass="entr" presetSubtype="0" accel="100000" fill="hold" grpId="0" nodeType="withEffect">
                                  <p:stCondLst>
                                    <p:cond delay="0"/>
                                  </p:stCondLst>
                                  <p:childTnLst>
                                    <p:set>
                                      <p:cBhvr>
                                        <p:cTn id="30" dur="1" fill="hold">
                                          <p:stCondLst>
                                            <p:cond delay="0"/>
                                          </p:stCondLst>
                                        </p:cTn>
                                        <p:tgtEl>
                                          <p:spTgt spid="56343"/>
                                        </p:tgtEl>
                                        <p:attrNameLst>
                                          <p:attrName>style.visibility</p:attrName>
                                        </p:attrNameLst>
                                      </p:cBhvr>
                                      <p:to>
                                        <p:strVal val="visible"/>
                                      </p:to>
                                    </p:set>
                                    <p:anim calcmode="lin" valueType="num">
                                      <p:cBhvr>
                                        <p:cTn id="31" dur="500" fill="hold"/>
                                        <p:tgtEl>
                                          <p:spTgt spid="56343"/>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56343"/>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56343"/>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5634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0" presetClass="entr" presetSubtype="0" fill="hold" nodeType="clickEffect">
                                  <p:stCondLst>
                                    <p:cond delay="0"/>
                                  </p:stCondLst>
                                  <p:childTnLst>
                                    <p:set>
                                      <p:cBhvr>
                                        <p:cTn id="38" dur="1" fill="hold">
                                          <p:stCondLst>
                                            <p:cond delay="0"/>
                                          </p:stCondLst>
                                        </p:cTn>
                                        <p:tgtEl>
                                          <p:spTgt spid="56348"/>
                                        </p:tgtEl>
                                        <p:attrNameLst>
                                          <p:attrName>style.visibility</p:attrName>
                                        </p:attrNameLst>
                                      </p:cBhvr>
                                      <p:to>
                                        <p:strVal val="visible"/>
                                      </p:to>
                                    </p:set>
                                    <p:animEffect transition="in" filter="fade">
                                      <p:cBhvr>
                                        <p:cTn id="39" dur="800" decel="100000"/>
                                        <p:tgtEl>
                                          <p:spTgt spid="56348"/>
                                        </p:tgtEl>
                                      </p:cBhvr>
                                    </p:animEffect>
                                    <p:anim calcmode="lin" valueType="num">
                                      <p:cBhvr>
                                        <p:cTn id="40" dur="800" decel="100000" fill="hold"/>
                                        <p:tgtEl>
                                          <p:spTgt spid="56348"/>
                                        </p:tgtEl>
                                        <p:attrNameLst>
                                          <p:attrName>style.rotation</p:attrName>
                                        </p:attrNameLst>
                                      </p:cBhvr>
                                      <p:tavLst>
                                        <p:tav tm="0">
                                          <p:val>
                                            <p:fltVal val="-90"/>
                                          </p:val>
                                        </p:tav>
                                        <p:tav tm="100000">
                                          <p:val>
                                            <p:fltVal val="0"/>
                                          </p:val>
                                        </p:tav>
                                      </p:tavLst>
                                    </p:anim>
                                    <p:anim calcmode="lin" valueType="num">
                                      <p:cBhvr>
                                        <p:cTn id="41" dur="800" decel="100000" fill="hold"/>
                                        <p:tgtEl>
                                          <p:spTgt spid="56348"/>
                                        </p:tgtEl>
                                        <p:attrNameLst>
                                          <p:attrName>ppt_x</p:attrName>
                                        </p:attrNameLst>
                                      </p:cBhvr>
                                      <p:tavLst>
                                        <p:tav tm="0">
                                          <p:val>
                                            <p:strVal val="#ppt_x+0.4"/>
                                          </p:val>
                                        </p:tav>
                                        <p:tav tm="100000">
                                          <p:val>
                                            <p:strVal val="#ppt_x-0.05"/>
                                          </p:val>
                                        </p:tav>
                                      </p:tavLst>
                                    </p:anim>
                                    <p:anim calcmode="lin" valueType="num">
                                      <p:cBhvr>
                                        <p:cTn id="42" dur="800" decel="100000" fill="hold"/>
                                        <p:tgtEl>
                                          <p:spTgt spid="56348"/>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56348"/>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56348"/>
                                        </p:tgtEl>
                                        <p:attrNameLst>
                                          <p:attrName>ppt_y</p:attrName>
                                        </p:attrNameLst>
                                      </p:cBhvr>
                                      <p:tavLst>
                                        <p:tav tm="0">
                                          <p:val>
                                            <p:strVal val="#ppt_y+0.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6349"/>
                                        </p:tgtEl>
                                        <p:attrNameLst>
                                          <p:attrName>style.visibility</p:attrName>
                                        </p:attrNameLst>
                                      </p:cBhvr>
                                      <p:to>
                                        <p:strVal val="visible"/>
                                      </p:to>
                                    </p:set>
                                    <p:anim calcmode="lin" valueType="num">
                                      <p:cBhvr additive="base">
                                        <p:cTn id="49" dur="500" fill="hold"/>
                                        <p:tgtEl>
                                          <p:spTgt spid="56349"/>
                                        </p:tgtEl>
                                        <p:attrNameLst>
                                          <p:attrName>ppt_x</p:attrName>
                                        </p:attrNameLst>
                                      </p:cBhvr>
                                      <p:tavLst>
                                        <p:tav tm="0">
                                          <p:val>
                                            <p:strVal val="#ppt_x"/>
                                          </p:val>
                                        </p:tav>
                                        <p:tav tm="100000">
                                          <p:val>
                                            <p:strVal val="#ppt_x"/>
                                          </p:val>
                                        </p:tav>
                                      </p:tavLst>
                                    </p:anim>
                                    <p:anim calcmode="lin" valueType="num">
                                      <p:cBhvr additive="base">
                                        <p:cTn id="50" dur="500" fill="hold"/>
                                        <p:tgtEl>
                                          <p:spTgt spid="5634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0" presetClass="entr" presetSubtype="0" fill="hold" grpId="0" nodeType="clickEffect">
                                  <p:stCondLst>
                                    <p:cond delay="0"/>
                                  </p:stCondLst>
                                  <p:childTnLst>
                                    <p:set>
                                      <p:cBhvr>
                                        <p:cTn id="54" dur="1" fill="hold">
                                          <p:stCondLst>
                                            <p:cond delay="0"/>
                                          </p:stCondLst>
                                        </p:cTn>
                                        <p:tgtEl>
                                          <p:spTgt spid="56350"/>
                                        </p:tgtEl>
                                        <p:attrNameLst>
                                          <p:attrName>style.visibility</p:attrName>
                                        </p:attrNameLst>
                                      </p:cBhvr>
                                      <p:to>
                                        <p:strVal val="visible"/>
                                      </p:to>
                                    </p:set>
                                    <p:animEffect transition="in" filter="fade">
                                      <p:cBhvr>
                                        <p:cTn id="55" dur="800" decel="100000"/>
                                        <p:tgtEl>
                                          <p:spTgt spid="56350"/>
                                        </p:tgtEl>
                                      </p:cBhvr>
                                    </p:animEffect>
                                    <p:anim calcmode="lin" valueType="num">
                                      <p:cBhvr>
                                        <p:cTn id="56" dur="800" decel="100000" fill="hold"/>
                                        <p:tgtEl>
                                          <p:spTgt spid="56350"/>
                                        </p:tgtEl>
                                        <p:attrNameLst>
                                          <p:attrName>style.rotation</p:attrName>
                                        </p:attrNameLst>
                                      </p:cBhvr>
                                      <p:tavLst>
                                        <p:tav tm="0">
                                          <p:val>
                                            <p:fltVal val="-90"/>
                                          </p:val>
                                        </p:tav>
                                        <p:tav tm="100000">
                                          <p:val>
                                            <p:fltVal val="0"/>
                                          </p:val>
                                        </p:tav>
                                      </p:tavLst>
                                    </p:anim>
                                    <p:anim calcmode="lin" valueType="num">
                                      <p:cBhvr>
                                        <p:cTn id="57" dur="800" decel="100000" fill="hold"/>
                                        <p:tgtEl>
                                          <p:spTgt spid="56350"/>
                                        </p:tgtEl>
                                        <p:attrNameLst>
                                          <p:attrName>ppt_x</p:attrName>
                                        </p:attrNameLst>
                                      </p:cBhvr>
                                      <p:tavLst>
                                        <p:tav tm="0">
                                          <p:val>
                                            <p:strVal val="#ppt_x+0.4"/>
                                          </p:val>
                                        </p:tav>
                                        <p:tav tm="100000">
                                          <p:val>
                                            <p:strVal val="#ppt_x-0.05"/>
                                          </p:val>
                                        </p:tav>
                                      </p:tavLst>
                                    </p:anim>
                                    <p:anim calcmode="lin" valueType="num">
                                      <p:cBhvr>
                                        <p:cTn id="58" dur="800" decel="100000" fill="hold"/>
                                        <p:tgtEl>
                                          <p:spTgt spid="56350"/>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56350"/>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56350"/>
                                        </p:tgtEl>
                                        <p:attrNameLst>
                                          <p:attrName>ppt_y</p:attrName>
                                        </p:attrNameLst>
                                      </p:cBhvr>
                                      <p:tavLst>
                                        <p:tav tm="0">
                                          <p:val>
                                            <p:strVal val="#ppt_y+0.1"/>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6345"/>
                                        </p:tgtEl>
                                        <p:attrNameLst>
                                          <p:attrName>style.visibility</p:attrName>
                                        </p:attrNameLst>
                                      </p:cBhvr>
                                      <p:to>
                                        <p:strVal val="visible"/>
                                      </p:to>
                                    </p:set>
                                    <p:anim calcmode="lin" valueType="num">
                                      <p:cBhvr additive="base">
                                        <p:cTn id="63" dur="500" fill="hold"/>
                                        <p:tgtEl>
                                          <p:spTgt spid="56345"/>
                                        </p:tgtEl>
                                        <p:attrNameLst>
                                          <p:attrName>ppt_x</p:attrName>
                                        </p:attrNameLst>
                                      </p:cBhvr>
                                      <p:tavLst>
                                        <p:tav tm="0">
                                          <p:val>
                                            <p:strVal val="#ppt_x"/>
                                          </p:val>
                                        </p:tav>
                                        <p:tav tm="100000">
                                          <p:val>
                                            <p:strVal val="#ppt_x"/>
                                          </p:val>
                                        </p:tav>
                                      </p:tavLst>
                                    </p:anim>
                                    <p:anim calcmode="lin" valueType="num">
                                      <p:cBhvr additive="base">
                                        <p:cTn id="64" dur="500" fill="hold"/>
                                        <p:tgtEl>
                                          <p:spTgt spid="56345"/>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56346"/>
                                        </p:tgtEl>
                                        <p:attrNameLst>
                                          <p:attrName>style.visibility</p:attrName>
                                        </p:attrNameLst>
                                      </p:cBhvr>
                                      <p:to>
                                        <p:strVal val="visible"/>
                                      </p:to>
                                    </p:set>
                                    <p:anim calcmode="lin" valueType="num">
                                      <p:cBhvr additive="base">
                                        <p:cTn id="67" dur="500" fill="hold"/>
                                        <p:tgtEl>
                                          <p:spTgt spid="56346"/>
                                        </p:tgtEl>
                                        <p:attrNameLst>
                                          <p:attrName>ppt_x</p:attrName>
                                        </p:attrNameLst>
                                      </p:cBhvr>
                                      <p:tavLst>
                                        <p:tav tm="0">
                                          <p:val>
                                            <p:strVal val="#ppt_x"/>
                                          </p:val>
                                        </p:tav>
                                        <p:tav tm="100000">
                                          <p:val>
                                            <p:strVal val="#ppt_x"/>
                                          </p:val>
                                        </p:tav>
                                      </p:tavLst>
                                    </p:anim>
                                    <p:anim calcmode="lin" valueType="num">
                                      <p:cBhvr additive="base">
                                        <p:cTn id="68" dur="500" fill="hold"/>
                                        <p:tgtEl>
                                          <p:spTgt spid="56346"/>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56347"/>
                                        </p:tgtEl>
                                        <p:attrNameLst>
                                          <p:attrName>style.visibility</p:attrName>
                                        </p:attrNameLst>
                                      </p:cBhvr>
                                      <p:to>
                                        <p:strVal val="visible"/>
                                      </p:to>
                                    </p:set>
                                    <p:anim calcmode="lin" valueType="num">
                                      <p:cBhvr additive="base">
                                        <p:cTn id="71" dur="500" fill="hold"/>
                                        <p:tgtEl>
                                          <p:spTgt spid="56347"/>
                                        </p:tgtEl>
                                        <p:attrNameLst>
                                          <p:attrName>ppt_x</p:attrName>
                                        </p:attrNameLst>
                                      </p:cBhvr>
                                      <p:tavLst>
                                        <p:tav tm="0">
                                          <p:val>
                                            <p:strVal val="#ppt_x"/>
                                          </p:val>
                                        </p:tav>
                                        <p:tav tm="100000">
                                          <p:val>
                                            <p:strVal val="#ppt_x"/>
                                          </p:val>
                                        </p:tav>
                                      </p:tavLst>
                                    </p:anim>
                                    <p:anim calcmode="lin" valueType="num">
                                      <p:cBhvr additive="base">
                                        <p:cTn id="72" dur="500" fill="hold"/>
                                        <p:tgtEl>
                                          <p:spTgt spid="563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7" grpId="0" animBg="1"/>
      <p:bldP spid="56338" grpId="0" animBg="1"/>
      <p:bldP spid="56343" grpId="0"/>
      <p:bldP spid="56345" grpId="0"/>
      <p:bldP spid="56349" grpId="0"/>
      <p:bldP spid="5635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図表 7"/>
          <p:cNvGraphicFramePr/>
          <p:nvPr/>
        </p:nvGraphicFramePr>
        <p:xfrm>
          <a:off x="1357290" y="0"/>
          <a:ext cx="749808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7347" name="Rectangle 3"/>
          <p:cNvSpPr>
            <a:spLocks noGrp="1" noChangeArrowheads="1"/>
          </p:cNvSpPr>
          <p:nvPr>
            <p:ph idx="1"/>
          </p:nvPr>
        </p:nvSpPr>
        <p:spPr>
          <a:xfrm>
            <a:off x="1285875" y="1714500"/>
            <a:ext cx="7007225" cy="4911725"/>
          </a:xfrm>
        </p:spPr>
        <p:txBody>
          <a:bodyPr>
            <a:normAutofit fontScale="92500" lnSpcReduction="10000"/>
          </a:bodyPr>
          <a:lstStyle/>
          <a:p>
            <a:pPr marL="365760" indent="-283464" fontAlgn="auto">
              <a:spcAft>
                <a:spcPts val="0"/>
              </a:spcAft>
              <a:buFontTx/>
              <a:buNone/>
              <a:defRPr/>
            </a:pPr>
            <a:r>
              <a:rPr lang="ja-JP" altLang="en-US" sz="1800" dirty="0" smtClean="0"/>
              <a:t>短期的</a:t>
            </a:r>
            <a:r>
              <a:rPr lang="ja-JP" altLang="en-US" sz="1800" dirty="0"/>
              <a:t>には不況が発生することもある→時間と共に状</a:t>
            </a:r>
          </a:p>
          <a:p>
            <a:pPr marL="365760" indent="-283464" fontAlgn="auto">
              <a:spcAft>
                <a:spcPts val="0"/>
              </a:spcAft>
              <a:buFontTx/>
              <a:buNone/>
              <a:defRPr/>
            </a:pPr>
            <a:r>
              <a:rPr lang="ja-JP" altLang="en-US" sz="1800" dirty="0"/>
              <a:t>況は変化する。</a:t>
            </a:r>
          </a:p>
          <a:p>
            <a:pPr marL="365760" indent="-283464" fontAlgn="auto">
              <a:spcAft>
                <a:spcPts val="0"/>
              </a:spcAft>
              <a:buFontTx/>
              <a:buNone/>
              <a:defRPr/>
            </a:pPr>
            <a:r>
              <a:rPr lang="ja-JP" altLang="en-US" sz="1800" dirty="0" smtClean="0"/>
              <a:t>　　　　　　　　　失業</a:t>
            </a:r>
            <a:r>
              <a:rPr lang="ja-JP" altLang="en-US" sz="1800" dirty="0"/>
              <a:t>の</a:t>
            </a:r>
            <a:r>
              <a:rPr lang="ja-JP" altLang="en-US" sz="1800" dirty="0" smtClean="0"/>
              <a:t>存在</a:t>
            </a:r>
            <a:endParaRPr lang="en-US" altLang="ja-JP" sz="1800" dirty="0" smtClean="0"/>
          </a:p>
          <a:p>
            <a:pPr marL="365760" indent="-283464" fontAlgn="auto">
              <a:spcAft>
                <a:spcPts val="0"/>
              </a:spcAft>
              <a:buFontTx/>
              <a:buNone/>
              <a:defRPr/>
            </a:pPr>
            <a:endParaRPr lang="en-US" altLang="ja-JP" sz="1800" dirty="0" smtClean="0"/>
          </a:p>
          <a:p>
            <a:pPr marL="365760" indent="-283464" fontAlgn="auto">
              <a:spcAft>
                <a:spcPts val="0"/>
              </a:spcAft>
              <a:buFontTx/>
              <a:buNone/>
              <a:defRPr/>
            </a:pPr>
            <a:r>
              <a:rPr lang="ja-JP" altLang="en-US" sz="1800" dirty="0" smtClean="0"/>
              <a:t>企業</a:t>
            </a:r>
            <a:r>
              <a:rPr lang="ja-JP" altLang="en-US" sz="1800" dirty="0"/>
              <a:t>はパートタイマーやフリーターの</a:t>
            </a:r>
            <a:r>
              <a:rPr lang="ja-JP" altLang="en-US" sz="1800" dirty="0" smtClean="0"/>
              <a:t>雇用に</a:t>
            </a:r>
            <a:r>
              <a:rPr lang="ja-JP" altLang="en-US" sz="1800" dirty="0"/>
              <a:t>よって安い労働者</a:t>
            </a:r>
            <a:r>
              <a:rPr lang="ja-JP" altLang="en-US" sz="1800" dirty="0" smtClean="0"/>
              <a:t>を</a:t>
            </a:r>
            <a:endParaRPr lang="en-US" altLang="ja-JP" sz="1800" dirty="0" smtClean="0"/>
          </a:p>
          <a:p>
            <a:pPr marL="365760" indent="-283464" fontAlgn="auto">
              <a:spcAft>
                <a:spcPts val="0"/>
              </a:spcAft>
              <a:buFontTx/>
              <a:buNone/>
              <a:defRPr/>
            </a:pPr>
            <a:r>
              <a:rPr lang="ja-JP" altLang="en-US" sz="1800" dirty="0" smtClean="0"/>
              <a:t>手</a:t>
            </a:r>
            <a:r>
              <a:rPr lang="ja-JP" altLang="en-US" sz="1800" dirty="0"/>
              <a:t>に入れることができる</a:t>
            </a:r>
            <a:r>
              <a:rPr lang="ja-JP" altLang="en-US" sz="1800" dirty="0" smtClean="0"/>
              <a:t>。</a:t>
            </a:r>
            <a:endParaRPr lang="en-US" altLang="ja-JP" sz="1800" dirty="0" smtClean="0"/>
          </a:p>
          <a:p>
            <a:pPr marL="365760" indent="-283464" fontAlgn="auto">
              <a:spcAft>
                <a:spcPts val="0"/>
              </a:spcAft>
              <a:buFontTx/>
              <a:buNone/>
              <a:defRPr/>
            </a:pPr>
            <a:endParaRPr lang="en-US" altLang="ja-JP" sz="1800" dirty="0" smtClean="0"/>
          </a:p>
          <a:p>
            <a:pPr marL="365760" indent="-283464" fontAlgn="auto">
              <a:spcAft>
                <a:spcPts val="0"/>
              </a:spcAft>
              <a:buFontTx/>
              <a:buNone/>
              <a:defRPr/>
            </a:pPr>
            <a:r>
              <a:rPr lang="ja-JP" altLang="en-US" sz="1800" dirty="0" smtClean="0"/>
              <a:t>労働者</a:t>
            </a:r>
            <a:r>
              <a:rPr lang="ja-JP" altLang="en-US" sz="1800" dirty="0"/>
              <a:t>たちは名目賃金の引き下げに反対し続けることは</a:t>
            </a:r>
            <a:r>
              <a:rPr lang="ja-JP" altLang="en-US" sz="1800" dirty="0" smtClean="0"/>
              <a:t>できない</a:t>
            </a:r>
            <a:endParaRPr lang="en-US" altLang="ja-JP" sz="1800" dirty="0" smtClean="0"/>
          </a:p>
          <a:p>
            <a:pPr marL="365760" indent="-283464" fontAlgn="auto">
              <a:spcAft>
                <a:spcPts val="0"/>
              </a:spcAft>
              <a:buFontTx/>
              <a:buNone/>
              <a:defRPr/>
            </a:pPr>
            <a:endParaRPr lang="en-US" altLang="ja-JP" sz="1800" dirty="0" smtClean="0"/>
          </a:p>
          <a:p>
            <a:pPr marL="365760" indent="-283464" fontAlgn="auto">
              <a:spcAft>
                <a:spcPts val="0"/>
              </a:spcAft>
              <a:buFontTx/>
              <a:buNone/>
              <a:defRPr/>
            </a:pPr>
            <a:r>
              <a:rPr lang="ja-JP" altLang="en-US" sz="1800" dirty="0" smtClean="0"/>
              <a:t>名目</a:t>
            </a:r>
            <a:r>
              <a:rPr lang="ja-JP" altLang="en-US" sz="1800" dirty="0"/>
              <a:t>賃金の引き下げが行われる。</a:t>
            </a:r>
          </a:p>
          <a:p>
            <a:pPr marL="365760" indent="-283464" fontAlgn="auto">
              <a:spcAft>
                <a:spcPts val="0"/>
              </a:spcAft>
              <a:buFontTx/>
              <a:buNone/>
              <a:defRPr/>
            </a:pPr>
            <a:r>
              <a:rPr lang="ja-JP" altLang="en-US" sz="1800" dirty="0"/>
              <a:t>また、長期においては賃金契約も見直されることになり、</a:t>
            </a:r>
          </a:p>
          <a:p>
            <a:pPr marL="365760" indent="-283464" fontAlgn="auto">
              <a:spcAft>
                <a:spcPts val="0"/>
              </a:spcAft>
              <a:buFontTx/>
              <a:buNone/>
              <a:defRPr/>
            </a:pPr>
            <a:r>
              <a:rPr lang="ja-JP" altLang="en-US" sz="1800" dirty="0"/>
              <a:t>不況下では企業の業績が良くない限り名目賃金の</a:t>
            </a:r>
            <a:r>
              <a:rPr lang="ja-JP" altLang="en-US" sz="1800" dirty="0" smtClean="0"/>
              <a:t>引き下げ</a:t>
            </a:r>
            <a:r>
              <a:rPr lang="ja-JP" altLang="en-US" sz="1800" dirty="0"/>
              <a:t>が行われる</a:t>
            </a:r>
            <a:r>
              <a:rPr lang="ja-JP" altLang="en-US" sz="1800" dirty="0" smtClean="0"/>
              <a:t>。</a:t>
            </a:r>
            <a:endParaRPr lang="en-US" altLang="ja-JP" sz="1800" dirty="0" smtClean="0"/>
          </a:p>
          <a:p>
            <a:pPr marL="365760" indent="-283464" fontAlgn="auto">
              <a:spcAft>
                <a:spcPts val="0"/>
              </a:spcAft>
              <a:buFontTx/>
              <a:buNone/>
              <a:defRPr/>
            </a:pPr>
            <a:r>
              <a:rPr lang="ja-JP" altLang="en-US" sz="1800" dirty="0" smtClean="0"/>
              <a:t>この</a:t>
            </a:r>
            <a:r>
              <a:rPr lang="ja-JP" altLang="en-US" sz="1800" dirty="0"/>
              <a:t>ような名目賃金の引き下げが実行されて</a:t>
            </a:r>
            <a:r>
              <a:rPr lang="ja-JP" altLang="en-US" sz="1800" dirty="0" smtClean="0"/>
              <a:t>ゆく</a:t>
            </a:r>
            <a:endParaRPr lang="en-US" altLang="ja-JP" sz="1800" dirty="0" smtClean="0"/>
          </a:p>
          <a:p>
            <a:pPr marL="365760" indent="-283464" fontAlgn="auto">
              <a:spcAft>
                <a:spcPts val="0"/>
              </a:spcAft>
              <a:buFontTx/>
              <a:buNone/>
              <a:defRPr/>
            </a:pPr>
            <a:endParaRPr lang="en-US" altLang="ja-JP" sz="1800" dirty="0" smtClean="0"/>
          </a:p>
          <a:p>
            <a:pPr marL="365760" indent="-283464" fontAlgn="auto">
              <a:spcAft>
                <a:spcPts val="0"/>
              </a:spcAft>
              <a:buFontTx/>
              <a:buNone/>
              <a:defRPr/>
            </a:pPr>
            <a:r>
              <a:rPr lang="ja-JP" altLang="en-US" sz="1800" dirty="0" smtClean="0"/>
              <a:t>企業の</a:t>
            </a:r>
            <a:r>
              <a:rPr lang="ja-JP" altLang="en-US" sz="1800" dirty="0"/>
              <a:t>業績は改善→企業は生産量を増やそうとする。</a:t>
            </a:r>
          </a:p>
        </p:txBody>
      </p:sp>
      <p:sp>
        <p:nvSpPr>
          <p:cNvPr id="4" name="下矢印 3"/>
          <p:cNvSpPr/>
          <p:nvPr/>
        </p:nvSpPr>
        <p:spPr>
          <a:xfrm>
            <a:off x="3857625" y="2714625"/>
            <a:ext cx="214313" cy="285750"/>
          </a:xfrm>
          <a:prstGeom prst="down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sp>
        <p:nvSpPr>
          <p:cNvPr id="5" name="下矢印 4"/>
          <p:cNvSpPr/>
          <p:nvPr/>
        </p:nvSpPr>
        <p:spPr>
          <a:xfrm>
            <a:off x="3863975" y="3500438"/>
            <a:ext cx="214313" cy="285750"/>
          </a:xfrm>
          <a:prstGeom prst="down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sp>
        <p:nvSpPr>
          <p:cNvPr id="6" name="下矢印 5"/>
          <p:cNvSpPr/>
          <p:nvPr/>
        </p:nvSpPr>
        <p:spPr>
          <a:xfrm>
            <a:off x="3863975" y="4143375"/>
            <a:ext cx="214313" cy="285750"/>
          </a:xfrm>
          <a:prstGeom prst="down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sp>
        <p:nvSpPr>
          <p:cNvPr id="7" name="下矢印 6"/>
          <p:cNvSpPr/>
          <p:nvPr/>
        </p:nvSpPr>
        <p:spPr>
          <a:xfrm>
            <a:off x="3863975" y="5715000"/>
            <a:ext cx="214313" cy="285750"/>
          </a:xfrm>
          <a:prstGeom prst="down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graphicFrame>
        <p:nvGraphicFramePr>
          <p:cNvPr id="10" name="図表 9"/>
          <p:cNvGraphicFramePr/>
          <p:nvPr/>
        </p:nvGraphicFramePr>
        <p:xfrm>
          <a:off x="1357290" y="1000109"/>
          <a:ext cx="4286280" cy="71438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正方形/長方形 31"/>
          <p:cNvSpPr/>
          <p:nvPr/>
        </p:nvSpPr>
        <p:spPr>
          <a:xfrm>
            <a:off x="1142976" y="428604"/>
            <a:ext cx="7715304" cy="400052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60438" name="Line 2"/>
          <p:cNvSpPr>
            <a:spLocks noChangeShapeType="1"/>
          </p:cNvSpPr>
          <p:nvPr/>
        </p:nvSpPr>
        <p:spPr bwMode="auto">
          <a:xfrm flipV="1">
            <a:off x="2554288" y="620713"/>
            <a:ext cx="0" cy="2808287"/>
          </a:xfrm>
          <a:prstGeom prst="line">
            <a:avLst/>
          </a:prstGeom>
          <a:noFill/>
          <a:ln w="9525">
            <a:solidFill>
              <a:schemeClr val="tx1"/>
            </a:solidFill>
            <a:round/>
            <a:headEnd/>
            <a:tailEnd type="triangle" w="med" len="med"/>
          </a:ln>
        </p:spPr>
        <p:txBody>
          <a:bodyPr/>
          <a:lstStyle/>
          <a:p>
            <a:endParaRPr lang="ja-JP" altLang="en-US"/>
          </a:p>
        </p:txBody>
      </p:sp>
      <p:sp>
        <p:nvSpPr>
          <p:cNvPr id="60439" name="Line 3"/>
          <p:cNvSpPr>
            <a:spLocks noChangeShapeType="1"/>
          </p:cNvSpPr>
          <p:nvPr/>
        </p:nvSpPr>
        <p:spPr bwMode="auto">
          <a:xfrm>
            <a:off x="2554288" y="3429000"/>
            <a:ext cx="3600450" cy="0"/>
          </a:xfrm>
          <a:prstGeom prst="line">
            <a:avLst/>
          </a:prstGeom>
          <a:noFill/>
          <a:ln w="9525">
            <a:solidFill>
              <a:schemeClr val="tx1"/>
            </a:solidFill>
            <a:round/>
            <a:headEnd/>
            <a:tailEnd type="triangle" w="med" len="med"/>
          </a:ln>
        </p:spPr>
        <p:txBody>
          <a:bodyPr/>
          <a:lstStyle/>
          <a:p>
            <a:endParaRPr lang="ja-JP" altLang="en-US"/>
          </a:p>
        </p:txBody>
      </p:sp>
      <p:sp>
        <p:nvSpPr>
          <p:cNvPr id="60420" name="Freeform 4"/>
          <p:cNvSpPr>
            <a:spLocks/>
          </p:cNvSpPr>
          <p:nvPr/>
        </p:nvSpPr>
        <p:spPr bwMode="auto">
          <a:xfrm>
            <a:off x="2914651" y="765175"/>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0441" name="Text Box 5"/>
          <p:cNvSpPr txBox="1">
            <a:spLocks noChangeArrowheads="1"/>
          </p:cNvSpPr>
          <p:nvPr/>
        </p:nvSpPr>
        <p:spPr bwMode="auto">
          <a:xfrm>
            <a:off x="5794375" y="2708275"/>
            <a:ext cx="792163" cy="336550"/>
          </a:xfrm>
          <a:prstGeom prst="rect">
            <a:avLst/>
          </a:prstGeom>
          <a:noFill/>
          <a:ln w="9525">
            <a:noFill/>
            <a:miter lim="800000"/>
            <a:headEnd/>
            <a:tailEnd/>
          </a:ln>
        </p:spPr>
        <p:txBody>
          <a:bodyPr>
            <a:spAutoFit/>
          </a:bodyPr>
          <a:lstStyle/>
          <a:p>
            <a:pPr>
              <a:spcBef>
                <a:spcPct val="50000"/>
              </a:spcBef>
            </a:pPr>
            <a:r>
              <a:rPr kumimoji="0" lang="en-US" altLang="ja-JP" sz="1600"/>
              <a:t>AD</a:t>
            </a:r>
          </a:p>
        </p:txBody>
      </p:sp>
      <p:sp>
        <p:nvSpPr>
          <p:cNvPr id="60442" name="Text Box 6"/>
          <p:cNvSpPr txBox="1">
            <a:spLocks noChangeArrowheads="1"/>
          </p:cNvSpPr>
          <p:nvPr/>
        </p:nvSpPr>
        <p:spPr bwMode="auto">
          <a:xfrm>
            <a:off x="5291138" y="3500438"/>
            <a:ext cx="1439862" cy="336550"/>
          </a:xfrm>
          <a:prstGeom prst="rect">
            <a:avLst/>
          </a:prstGeom>
          <a:noFill/>
          <a:ln w="9525">
            <a:noFill/>
            <a:miter lim="800000"/>
            <a:headEnd/>
            <a:tailEnd/>
          </a:ln>
        </p:spPr>
        <p:txBody>
          <a:bodyPr>
            <a:spAutoFit/>
          </a:bodyPr>
          <a:lstStyle/>
          <a:p>
            <a:pPr>
              <a:spcBef>
                <a:spcPct val="50000"/>
              </a:spcBef>
            </a:pPr>
            <a:r>
              <a:rPr kumimoji="0" lang="ja-JP" altLang="en-US" sz="1600"/>
              <a:t>実質</a:t>
            </a:r>
            <a:r>
              <a:rPr kumimoji="0" lang="en-US" altLang="ja-JP" sz="1600"/>
              <a:t>GDP(Y)</a:t>
            </a:r>
          </a:p>
        </p:txBody>
      </p:sp>
      <p:sp>
        <p:nvSpPr>
          <p:cNvPr id="60443" name="Text Box 7"/>
          <p:cNvSpPr txBox="1">
            <a:spLocks noChangeArrowheads="1"/>
          </p:cNvSpPr>
          <p:nvPr/>
        </p:nvSpPr>
        <p:spPr bwMode="auto">
          <a:xfrm>
            <a:off x="2411413" y="3500438"/>
            <a:ext cx="431800" cy="336550"/>
          </a:xfrm>
          <a:prstGeom prst="rect">
            <a:avLst/>
          </a:prstGeom>
          <a:noFill/>
          <a:ln w="9525">
            <a:noFill/>
            <a:miter lim="800000"/>
            <a:headEnd/>
            <a:tailEnd/>
          </a:ln>
        </p:spPr>
        <p:txBody>
          <a:bodyPr>
            <a:spAutoFit/>
          </a:bodyPr>
          <a:lstStyle/>
          <a:p>
            <a:pPr>
              <a:spcBef>
                <a:spcPct val="50000"/>
              </a:spcBef>
            </a:pPr>
            <a:r>
              <a:rPr kumimoji="0" lang="en-US" altLang="ja-JP" sz="1600"/>
              <a:t>0</a:t>
            </a:r>
          </a:p>
        </p:txBody>
      </p:sp>
      <p:sp>
        <p:nvSpPr>
          <p:cNvPr id="60444" name="Text Box 8"/>
          <p:cNvSpPr txBox="1">
            <a:spLocks noChangeArrowheads="1"/>
          </p:cNvSpPr>
          <p:nvPr/>
        </p:nvSpPr>
        <p:spPr bwMode="auto">
          <a:xfrm>
            <a:off x="1114425" y="692150"/>
            <a:ext cx="1368425" cy="336550"/>
          </a:xfrm>
          <a:prstGeom prst="rect">
            <a:avLst/>
          </a:prstGeom>
          <a:noFill/>
          <a:ln w="9525">
            <a:noFill/>
            <a:miter lim="800000"/>
            <a:headEnd/>
            <a:tailEnd/>
          </a:ln>
        </p:spPr>
        <p:txBody>
          <a:bodyPr>
            <a:spAutoFit/>
          </a:bodyPr>
          <a:lstStyle/>
          <a:p>
            <a:pPr>
              <a:spcBef>
                <a:spcPct val="50000"/>
              </a:spcBef>
            </a:pPr>
            <a:r>
              <a:rPr kumimoji="0" lang="ja-JP" altLang="en-US" sz="1600"/>
              <a:t>物価水準</a:t>
            </a:r>
            <a:r>
              <a:rPr kumimoji="0" lang="en-US" altLang="ja-JP" sz="1600"/>
              <a:t>(P)</a:t>
            </a:r>
          </a:p>
        </p:txBody>
      </p:sp>
      <p:sp>
        <p:nvSpPr>
          <p:cNvPr id="60445" name="Text Box 9"/>
          <p:cNvSpPr txBox="1">
            <a:spLocks noChangeArrowheads="1"/>
          </p:cNvSpPr>
          <p:nvPr/>
        </p:nvSpPr>
        <p:spPr bwMode="auto">
          <a:xfrm>
            <a:off x="2643188" y="3929063"/>
            <a:ext cx="3457575" cy="336550"/>
          </a:xfrm>
          <a:prstGeom prst="rect">
            <a:avLst/>
          </a:prstGeom>
          <a:noFill/>
          <a:ln w="9525">
            <a:noFill/>
            <a:miter lim="800000"/>
            <a:headEnd/>
            <a:tailEnd/>
          </a:ln>
        </p:spPr>
        <p:txBody>
          <a:bodyPr>
            <a:spAutoFit/>
          </a:bodyPr>
          <a:lstStyle/>
          <a:p>
            <a:pPr>
              <a:spcBef>
                <a:spcPct val="50000"/>
              </a:spcBef>
            </a:pPr>
            <a:r>
              <a:rPr kumimoji="0" lang="ja-JP" altLang="en-US" sz="1600"/>
              <a:t>図</a:t>
            </a:r>
            <a:r>
              <a:rPr kumimoji="0" lang="en-US" altLang="ja-JP" sz="1600"/>
              <a:t>10</a:t>
            </a:r>
            <a:r>
              <a:rPr kumimoji="0" lang="ja-JP" altLang="en-US" sz="1600"/>
              <a:t>－</a:t>
            </a:r>
            <a:r>
              <a:rPr kumimoji="0" lang="en-US" altLang="ja-JP" sz="1600"/>
              <a:t>4</a:t>
            </a:r>
            <a:r>
              <a:rPr kumimoji="0" lang="ja-JP" altLang="en-US" sz="1600"/>
              <a:t>　完全雇用の回復プロセス</a:t>
            </a:r>
          </a:p>
        </p:txBody>
      </p:sp>
      <p:sp>
        <p:nvSpPr>
          <p:cNvPr id="60426" name="Line 10"/>
          <p:cNvSpPr>
            <a:spLocks noChangeShapeType="1"/>
          </p:cNvSpPr>
          <p:nvPr/>
        </p:nvSpPr>
        <p:spPr bwMode="auto">
          <a:xfrm flipV="1">
            <a:off x="3571869" y="2071677"/>
            <a:ext cx="1428760" cy="1228721"/>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0427" name="Line 11"/>
          <p:cNvSpPr>
            <a:spLocks noChangeShapeType="1"/>
          </p:cNvSpPr>
          <p:nvPr/>
        </p:nvSpPr>
        <p:spPr bwMode="auto">
          <a:xfrm flipV="1">
            <a:off x="5000628" y="1285860"/>
            <a:ext cx="500066" cy="792162"/>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0428" name="Line 12"/>
          <p:cNvSpPr>
            <a:spLocks noChangeShapeType="1"/>
          </p:cNvSpPr>
          <p:nvPr/>
        </p:nvSpPr>
        <p:spPr bwMode="auto">
          <a:xfrm>
            <a:off x="4906963" y="692150"/>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60429" name="Line 13"/>
          <p:cNvSpPr>
            <a:spLocks noChangeShapeType="1"/>
          </p:cNvSpPr>
          <p:nvPr/>
        </p:nvSpPr>
        <p:spPr bwMode="auto">
          <a:xfrm>
            <a:off x="4067175" y="2276475"/>
            <a:ext cx="0" cy="1152525"/>
          </a:xfrm>
          <a:prstGeom prst="line">
            <a:avLst/>
          </a:prstGeom>
          <a:noFill/>
          <a:ln w="9525">
            <a:solidFill>
              <a:schemeClr val="tx1"/>
            </a:solidFill>
            <a:prstDash val="dash"/>
            <a:round/>
            <a:headEnd/>
            <a:tailEnd/>
          </a:ln>
        </p:spPr>
        <p:txBody>
          <a:bodyPr/>
          <a:lstStyle/>
          <a:p>
            <a:endParaRPr lang="ja-JP" altLang="en-US"/>
          </a:p>
        </p:txBody>
      </p:sp>
      <p:sp>
        <p:nvSpPr>
          <p:cNvPr id="60430" name="Line 14"/>
          <p:cNvSpPr>
            <a:spLocks noChangeShapeType="1"/>
          </p:cNvSpPr>
          <p:nvPr/>
        </p:nvSpPr>
        <p:spPr bwMode="auto">
          <a:xfrm flipH="1">
            <a:off x="2554288" y="2276475"/>
            <a:ext cx="1439862" cy="0"/>
          </a:xfrm>
          <a:prstGeom prst="line">
            <a:avLst/>
          </a:prstGeom>
          <a:noFill/>
          <a:ln w="9525">
            <a:solidFill>
              <a:schemeClr val="tx1"/>
            </a:solidFill>
            <a:prstDash val="dash"/>
            <a:round/>
            <a:headEnd/>
            <a:tailEnd/>
          </a:ln>
        </p:spPr>
        <p:txBody>
          <a:bodyPr/>
          <a:lstStyle/>
          <a:p>
            <a:endParaRPr lang="ja-JP" altLang="en-US"/>
          </a:p>
        </p:txBody>
      </p:sp>
      <p:sp>
        <p:nvSpPr>
          <p:cNvPr id="60431" name="Text Box 15"/>
          <p:cNvSpPr txBox="1">
            <a:spLocks noChangeArrowheads="1"/>
          </p:cNvSpPr>
          <p:nvPr/>
        </p:nvSpPr>
        <p:spPr bwMode="auto">
          <a:xfrm>
            <a:off x="5500688" y="928688"/>
            <a:ext cx="792162"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2</a:t>
            </a:r>
          </a:p>
        </p:txBody>
      </p:sp>
      <p:graphicFrame>
        <p:nvGraphicFramePr>
          <p:cNvPr id="60432" name="Object 16"/>
          <p:cNvGraphicFramePr>
            <a:graphicFrameLocks noChangeAspect="1"/>
          </p:cNvGraphicFramePr>
          <p:nvPr/>
        </p:nvGraphicFramePr>
        <p:xfrm>
          <a:off x="4857750" y="3500438"/>
          <a:ext cx="300038" cy="341312"/>
        </p:xfrm>
        <a:graphic>
          <a:graphicData uri="http://schemas.openxmlformats.org/presentationml/2006/ole">
            <p:oleObj spid="_x0000_s60432" name="数式" r:id="rId4" imgW="190440" imgH="215640" progId="Equation.3">
              <p:embed/>
            </p:oleObj>
          </a:graphicData>
        </a:graphic>
      </p:graphicFrame>
      <p:graphicFrame>
        <p:nvGraphicFramePr>
          <p:cNvPr id="60433" name="Object 17"/>
          <p:cNvGraphicFramePr>
            <a:graphicFrameLocks noChangeAspect="1"/>
          </p:cNvGraphicFramePr>
          <p:nvPr/>
        </p:nvGraphicFramePr>
        <p:xfrm>
          <a:off x="3857625" y="3500438"/>
          <a:ext cx="284163" cy="333375"/>
        </p:xfrm>
        <a:graphic>
          <a:graphicData uri="http://schemas.openxmlformats.org/presentationml/2006/ole">
            <p:oleObj spid="_x0000_s60433" name="数式" r:id="rId5" imgW="190440" imgH="190440" progId="Equation.3">
              <p:embed/>
            </p:oleObj>
          </a:graphicData>
        </a:graphic>
      </p:graphicFrame>
      <p:graphicFrame>
        <p:nvGraphicFramePr>
          <p:cNvPr id="60434" name="Object 18"/>
          <p:cNvGraphicFramePr>
            <a:graphicFrameLocks noChangeAspect="1"/>
          </p:cNvGraphicFramePr>
          <p:nvPr/>
        </p:nvGraphicFramePr>
        <p:xfrm>
          <a:off x="2143125" y="2000250"/>
          <a:ext cx="358775" cy="336550"/>
        </p:xfrm>
        <a:graphic>
          <a:graphicData uri="http://schemas.openxmlformats.org/presentationml/2006/ole">
            <p:oleObj spid="_x0000_s60434" name="数式" r:id="rId6" imgW="203040" imgH="190440" progId="Equation.3">
              <p:embed/>
            </p:oleObj>
          </a:graphicData>
        </a:graphic>
      </p:graphicFrame>
      <p:sp>
        <p:nvSpPr>
          <p:cNvPr id="60435" name="Text Box 19"/>
          <p:cNvSpPr txBox="1">
            <a:spLocks noChangeArrowheads="1"/>
          </p:cNvSpPr>
          <p:nvPr/>
        </p:nvSpPr>
        <p:spPr bwMode="auto">
          <a:xfrm>
            <a:off x="3851275" y="1916113"/>
            <a:ext cx="431800" cy="336550"/>
          </a:xfrm>
          <a:prstGeom prst="rect">
            <a:avLst/>
          </a:prstGeom>
          <a:noFill/>
          <a:ln w="9525">
            <a:noFill/>
            <a:miter lim="800000"/>
            <a:headEnd/>
            <a:tailEnd/>
          </a:ln>
        </p:spPr>
        <p:txBody>
          <a:bodyPr>
            <a:spAutoFit/>
          </a:bodyPr>
          <a:lstStyle/>
          <a:p>
            <a:pPr>
              <a:spcBef>
                <a:spcPct val="50000"/>
              </a:spcBef>
            </a:pPr>
            <a:r>
              <a:rPr kumimoji="0" lang="en-US" altLang="ja-JP" sz="1600"/>
              <a:t>E1</a:t>
            </a:r>
          </a:p>
        </p:txBody>
      </p:sp>
      <p:sp>
        <p:nvSpPr>
          <p:cNvPr id="2" name="Line 27"/>
          <p:cNvSpPr>
            <a:spLocks noChangeShapeType="1"/>
          </p:cNvSpPr>
          <p:nvPr/>
        </p:nvSpPr>
        <p:spPr bwMode="auto">
          <a:xfrm flipV="1">
            <a:off x="4357686" y="2714620"/>
            <a:ext cx="655630" cy="571504"/>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3" name="Line 28"/>
          <p:cNvSpPr>
            <a:spLocks noChangeShapeType="1"/>
          </p:cNvSpPr>
          <p:nvPr/>
        </p:nvSpPr>
        <p:spPr bwMode="auto">
          <a:xfrm flipV="1">
            <a:off x="5000628" y="1643050"/>
            <a:ext cx="714380" cy="1081085"/>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60455" name="Line 29"/>
          <p:cNvSpPr>
            <a:spLocks noChangeShapeType="1"/>
          </p:cNvSpPr>
          <p:nvPr/>
        </p:nvSpPr>
        <p:spPr bwMode="auto">
          <a:xfrm flipV="1">
            <a:off x="2786063" y="1500188"/>
            <a:ext cx="2214562" cy="1800225"/>
          </a:xfrm>
          <a:prstGeom prst="line">
            <a:avLst/>
          </a:prstGeom>
          <a:noFill/>
          <a:ln w="38100">
            <a:solidFill>
              <a:schemeClr val="tx1"/>
            </a:solidFill>
            <a:prstDash val="dash"/>
            <a:round/>
            <a:headEnd/>
            <a:tailEnd/>
          </a:ln>
        </p:spPr>
        <p:txBody>
          <a:bodyPr/>
          <a:lstStyle/>
          <a:p>
            <a:endParaRPr lang="ja-JP" altLang="en-US"/>
          </a:p>
        </p:txBody>
      </p:sp>
      <p:sp>
        <p:nvSpPr>
          <p:cNvPr id="60456" name="Line 30"/>
          <p:cNvSpPr>
            <a:spLocks noChangeShapeType="1"/>
          </p:cNvSpPr>
          <p:nvPr/>
        </p:nvSpPr>
        <p:spPr bwMode="auto">
          <a:xfrm flipV="1">
            <a:off x="5000625" y="928688"/>
            <a:ext cx="288925" cy="576262"/>
          </a:xfrm>
          <a:prstGeom prst="line">
            <a:avLst/>
          </a:prstGeom>
          <a:noFill/>
          <a:ln w="38100">
            <a:solidFill>
              <a:schemeClr val="tx1"/>
            </a:solidFill>
            <a:prstDash val="dash"/>
            <a:round/>
            <a:headEnd/>
            <a:tailEnd/>
          </a:ln>
        </p:spPr>
        <p:txBody>
          <a:bodyPr/>
          <a:lstStyle/>
          <a:p>
            <a:endParaRPr lang="ja-JP" altLang="en-US"/>
          </a:p>
        </p:txBody>
      </p:sp>
      <p:sp>
        <p:nvSpPr>
          <p:cNvPr id="60457" name="Text Box 31"/>
          <p:cNvSpPr txBox="1">
            <a:spLocks noChangeArrowheads="1"/>
          </p:cNvSpPr>
          <p:nvPr/>
        </p:nvSpPr>
        <p:spPr bwMode="auto">
          <a:xfrm>
            <a:off x="1143000" y="4500563"/>
            <a:ext cx="7743825" cy="1338262"/>
          </a:xfrm>
          <a:prstGeom prst="rect">
            <a:avLst/>
          </a:prstGeom>
          <a:noFill/>
          <a:ln w="9525">
            <a:noFill/>
            <a:miter lim="800000"/>
            <a:headEnd/>
            <a:tailEnd/>
          </a:ln>
        </p:spPr>
        <p:txBody>
          <a:bodyPr>
            <a:spAutoFit/>
          </a:bodyPr>
          <a:lstStyle/>
          <a:p>
            <a:pPr>
              <a:spcBef>
                <a:spcPct val="50000"/>
              </a:spcBef>
            </a:pPr>
            <a:r>
              <a:rPr kumimoji="0" lang="ja-JP" altLang="en-US" sz="1800"/>
              <a:t>以上のような変化は、これまでと同じ物価水準でも経済の生産活動水準を上昇させることになるので、総供給曲線を右にシフトさせる。このようなシフトは経済の生産活動の水準が完全雇用の水準に一致するまで続く。</a:t>
            </a:r>
          </a:p>
          <a:p>
            <a:pPr>
              <a:spcBef>
                <a:spcPct val="50000"/>
              </a:spcBef>
            </a:pPr>
            <a:r>
              <a:rPr kumimoji="0" lang="ja-JP" altLang="en-US" sz="1800"/>
              <a:t>つまり市場の調整が時間の経過とともに働く。</a:t>
            </a:r>
          </a:p>
        </p:txBody>
      </p:sp>
      <p:sp>
        <p:nvSpPr>
          <p:cNvPr id="60458" name="Text Box 32"/>
          <p:cNvSpPr txBox="1">
            <a:spLocks noChangeArrowheads="1"/>
          </p:cNvSpPr>
          <p:nvPr/>
        </p:nvSpPr>
        <p:spPr bwMode="auto">
          <a:xfrm>
            <a:off x="5072063" y="642938"/>
            <a:ext cx="792162"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1</a:t>
            </a:r>
            <a:endParaRPr kumimoji="0" lang="ja-JP" altLang="en-US" sz="1600"/>
          </a:p>
        </p:txBody>
      </p:sp>
      <p:sp>
        <p:nvSpPr>
          <p:cNvPr id="60449" name="Text Box 33"/>
          <p:cNvSpPr txBox="1">
            <a:spLocks noChangeArrowheads="1"/>
          </p:cNvSpPr>
          <p:nvPr/>
        </p:nvSpPr>
        <p:spPr bwMode="auto">
          <a:xfrm>
            <a:off x="5786438" y="1357313"/>
            <a:ext cx="792162"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3</a:t>
            </a:r>
          </a:p>
        </p:txBody>
      </p:sp>
      <p:sp>
        <p:nvSpPr>
          <p:cNvPr id="60451" name="Line 35"/>
          <p:cNvSpPr>
            <a:spLocks noChangeShapeType="1"/>
          </p:cNvSpPr>
          <p:nvPr/>
        </p:nvSpPr>
        <p:spPr bwMode="auto">
          <a:xfrm>
            <a:off x="5214938" y="1214438"/>
            <a:ext cx="215900" cy="0"/>
          </a:xfrm>
          <a:prstGeom prst="line">
            <a:avLst/>
          </a:prstGeom>
          <a:noFill/>
          <a:ln w="9525">
            <a:solidFill>
              <a:schemeClr val="tx1"/>
            </a:solidFill>
            <a:round/>
            <a:headEnd/>
            <a:tailEnd type="triangle" w="med" len="med"/>
          </a:ln>
        </p:spPr>
        <p:txBody>
          <a:bodyPr/>
          <a:lstStyle/>
          <a:p>
            <a:endParaRPr lang="ja-JP" altLang="en-US"/>
          </a:p>
        </p:txBody>
      </p:sp>
      <p:sp>
        <p:nvSpPr>
          <p:cNvPr id="60452" name="Line 36"/>
          <p:cNvSpPr>
            <a:spLocks noChangeShapeType="1"/>
          </p:cNvSpPr>
          <p:nvPr/>
        </p:nvSpPr>
        <p:spPr bwMode="auto">
          <a:xfrm>
            <a:off x="5429250" y="1500188"/>
            <a:ext cx="215900" cy="0"/>
          </a:xfrm>
          <a:prstGeom prst="line">
            <a:avLst/>
          </a:prstGeom>
          <a:noFill/>
          <a:ln w="9525">
            <a:solidFill>
              <a:schemeClr val="tx1"/>
            </a:solidFill>
            <a:round/>
            <a:headEnd/>
            <a:tailEnd type="triangle" w="med" len="med"/>
          </a:ln>
        </p:spPr>
        <p:txBody>
          <a:bodyPr/>
          <a:lstStyle/>
          <a:p>
            <a:endParaRPr lang="ja-JP" altLang="en-US"/>
          </a:p>
        </p:txBody>
      </p:sp>
      <p:sp>
        <p:nvSpPr>
          <p:cNvPr id="60453" name="Text Box 37"/>
          <p:cNvSpPr txBox="1">
            <a:spLocks noChangeArrowheads="1"/>
          </p:cNvSpPr>
          <p:nvPr/>
        </p:nvSpPr>
        <p:spPr bwMode="auto">
          <a:xfrm>
            <a:off x="5143500" y="2500313"/>
            <a:ext cx="431800" cy="336550"/>
          </a:xfrm>
          <a:prstGeom prst="rect">
            <a:avLst/>
          </a:prstGeom>
          <a:noFill/>
          <a:ln w="9525">
            <a:noFill/>
            <a:miter lim="800000"/>
            <a:headEnd/>
            <a:tailEnd/>
          </a:ln>
        </p:spPr>
        <p:txBody>
          <a:bodyPr>
            <a:spAutoFit/>
          </a:bodyPr>
          <a:lstStyle/>
          <a:p>
            <a:pPr>
              <a:spcBef>
                <a:spcPct val="50000"/>
              </a:spcBef>
            </a:pPr>
            <a:r>
              <a:rPr kumimoji="0" lang="en-US" altLang="ja-JP" sz="1600"/>
              <a:t>E3</a:t>
            </a:r>
          </a:p>
        </p:txBody>
      </p:sp>
      <p:sp>
        <p:nvSpPr>
          <p:cNvPr id="60454" name="Line 38"/>
          <p:cNvSpPr>
            <a:spLocks noChangeShapeType="1"/>
          </p:cNvSpPr>
          <p:nvPr/>
        </p:nvSpPr>
        <p:spPr bwMode="auto">
          <a:xfrm flipH="1">
            <a:off x="5357813" y="1844675"/>
            <a:ext cx="1301750" cy="655638"/>
          </a:xfrm>
          <a:prstGeom prst="line">
            <a:avLst/>
          </a:prstGeom>
          <a:noFill/>
          <a:ln w="9525">
            <a:solidFill>
              <a:srgbClr val="FF0000"/>
            </a:solidFill>
            <a:round/>
            <a:headEnd/>
            <a:tailEnd type="triangle" w="med" len="med"/>
          </a:ln>
        </p:spPr>
        <p:txBody>
          <a:bodyPr/>
          <a:lstStyle/>
          <a:p>
            <a:endParaRPr lang="ja-JP" altLang="en-US"/>
          </a:p>
        </p:txBody>
      </p:sp>
      <p:sp>
        <p:nvSpPr>
          <p:cNvPr id="4" name="Text Box 39"/>
          <p:cNvSpPr txBox="1">
            <a:spLocks noChangeArrowheads="1"/>
          </p:cNvSpPr>
          <p:nvPr/>
        </p:nvSpPr>
        <p:spPr bwMode="auto">
          <a:xfrm>
            <a:off x="6731000" y="1557338"/>
            <a:ext cx="1439863" cy="915987"/>
          </a:xfrm>
          <a:prstGeom prst="rect">
            <a:avLst/>
          </a:prstGeom>
          <a:noFill/>
          <a:ln w="9525">
            <a:noFill/>
            <a:miter lim="800000"/>
            <a:headEnd/>
            <a:tailEnd/>
          </a:ln>
        </p:spPr>
        <p:txBody>
          <a:bodyPr>
            <a:spAutoFit/>
          </a:bodyPr>
          <a:lstStyle/>
          <a:p>
            <a:pPr>
              <a:spcBef>
                <a:spcPct val="50000"/>
              </a:spcBef>
            </a:pPr>
            <a:r>
              <a:rPr kumimoji="0" lang="ja-JP" altLang="en-US" sz="1800">
                <a:solidFill>
                  <a:srgbClr val="FF0000"/>
                </a:solidFill>
              </a:rPr>
              <a:t>経済の均衡はここで落ち着く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0451"/>
                                        </p:tgtEl>
                                        <p:attrNameLst>
                                          <p:attrName>style.visibility</p:attrName>
                                        </p:attrNameLst>
                                      </p:cBhvr>
                                      <p:to>
                                        <p:strVal val="visible"/>
                                      </p:to>
                                    </p:set>
                                    <p:anim calcmode="lin" valueType="num">
                                      <p:cBhvr>
                                        <p:cTn id="7" dur="500" fill="hold"/>
                                        <p:tgtEl>
                                          <p:spTgt spid="60451"/>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0451"/>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0451"/>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0451"/>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60426"/>
                                        </p:tgtEl>
                                        <p:attrNameLst>
                                          <p:attrName>style.visibility</p:attrName>
                                        </p:attrNameLst>
                                      </p:cBhvr>
                                      <p:to>
                                        <p:strVal val="visible"/>
                                      </p:to>
                                    </p:set>
                                    <p:anim calcmode="lin" valueType="num">
                                      <p:cBhvr>
                                        <p:cTn id="15" dur="500" fill="hold"/>
                                        <p:tgtEl>
                                          <p:spTgt spid="6042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042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042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0426"/>
                                        </p:tgtEl>
                                        <p:attrNameLst>
                                          <p:attrName>ppt_y</p:attrName>
                                        </p:attrNameLst>
                                      </p:cBhvr>
                                      <p:tavLst>
                                        <p:tav tm="0">
                                          <p:val>
                                            <p:strVal val="#ppt_y"/>
                                          </p:val>
                                        </p:tav>
                                        <p:tav tm="100000">
                                          <p:val>
                                            <p:strVal val="#ppt_y"/>
                                          </p:val>
                                        </p:tav>
                                      </p:tavLst>
                                    </p:anim>
                                  </p:childTnLst>
                                </p:cTn>
                              </p:par>
                              <p:par>
                                <p:cTn id="19" presetID="39" presetClass="entr" presetSubtype="0" accel="100000" fill="hold" nodeType="withEffect">
                                  <p:stCondLst>
                                    <p:cond delay="0"/>
                                  </p:stCondLst>
                                  <p:childTnLst>
                                    <p:set>
                                      <p:cBhvr>
                                        <p:cTn id="20" dur="1" fill="hold">
                                          <p:stCondLst>
                                            <p:cond delay="0"/>
                                          </p:stCondLst>
                                        </p:cTn>
                                        <p:tgtEl>
                                          <p:spTgt spid="60427"/>
                                        </p:tgtEl>
                                        <p:attrNameLst>
                                          <p:attrName>style.visibility</p:attrName>
                                        </p:attrNameLst>
                                      </p:cBhvr>
                                      <p:to>
                                        <p:strVal val="visible"/>
                                      </p:to>
                                    </p:set>
                                    <p:anim calcmode="lin" valueType="num">
                                      <p:cBhvr>
                                        <p:cTn id="21" dur="500" fill="hold"/>
                                        <p:tgtEl>
                                          <p:spTgt spid="60427"/>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60427"/>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60427"/>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6042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39" presetClass="entr" presetSubtype="0" accel="100000" fill="hold" grpId="0" nodeType="afterEffect">
                                  <p:stCondLst>
                                    <p:cond delay="0"/>
                                  </p:stCondLst>
                                  <p:childTnLst>
                                    <p:set>
                                      <p:cBhvr>
                                        <p:cTn id="27" dur="1" fill="hold">
                                          <p:stCondLst>
                                            <p:cond delay="0"/>
                                          </p:stCondLst>
                                        </p:cTn>
                                        <p:tgtEl>
                                          <p:spTgt spid="60431"/>
                                        </p:tgtEl>
                                        <p:attrNameLst>
                                          <p:attrName>style.visibility</p:attrName>
                                        </p:attrNameLst>
                                      </p:cBhvr>
                                      <p:to>
                                        <p:strVal val="visible"/>
                                      </p:to>
                                    </p:set>
                                    <p:anim calcmode="lin" valueType="num">
                                      <p:cBhvr>
                                        <p:cTn id="28" dur="500" fill="hold"/>
                                        <p:tgtEl>
                                          <p:spTgt spid="60431"/>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60431"/>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60431"/>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60431"/>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8" presetClass="entr" presetSubtype="16" fill="hold" grpId="0" nodeType="clickEffect">
                                  <p:stCondLst>
                                    <p:cond delay="0"/>
                                  </p:stCondLst>
                                  <p:childTnLst>
                                    <p:set>
                                      <p:cBhvr>
                                        <p:cTn id="35" dur="1" fill="hold">
                                          <p:stCondLst>
                                            <p:cond delay="0"/>
                                          </p:stCondLst>
                                        </p:cTn>
                                        <p:tgtEl>
                                          <p:spTgt spid="60429"/>
                                        </p:tgtEl>
                                        <p:attrNameLst>
                                          <p:attrName>style.visibility</p:attrName>
                                        </p:attrNameLst>
                                      </p:cBhvr>
                                      <p:to>
                                        <p:strVal val="visible"/>
                                      </p:to>
                                    </p:set>
                                    <p:animEffect transition="in" filter="diamond(in)">
                                      <p:cBhvr>
                                        <p:cTn id="36" dur="2000"/>
                                        <p:tgtEl>
                                          <p:spTgt spid="60429"/>
                                        </p:tgtEl>
                                      </p:cBhvr>
                                    </p:animEffect>
                                  </p:childTnLst>
                                </p:cTn>
                              </p:par>
                            </p:childTnLst>
                          </p:cTn>
                        </p:par>
                        <p:par>
                          <p:cTn id="37" fill="hold">
                            <p:stCondLst>
                              <p:cond delay="2000"/>
                            </p:stCondLst>
                            <p:childTnLst>
                              <p:par>
                                <p:cTn id="38" presetID="8" presetClass="entr" presetSubtype="16" fill="hold" nodeType="afterEffect">
                                  <p:stCondLst>
                                    <p:cond delay="0"/>
                                  </p:stCondLst>
                                  <p:childTnLst>
                                    <p:set>
                                      <p:cBhvr>
                                        <p:cTn id="39" dur="1" fill="hold">
                                          <p:stCondLst>
                                            <p:cond delay="0"/>
                                          </p:stCondLst>
                                        </p:cTn>
                                        <p:tgtEl>
                                          <p:spTgt spid="60433"/>
                                        </p:tgtEl>
                                        <p:attrNameLst>
                                          <p:attrName>style.visibility</p:attrName>
                                        </p:attrNameLst>
                                      </p:cBhvr>
                                      <p:to>
                                        <p:strVal val="visible"/>
                                      </p:to>
                                    </p:set>
                                    <p:animEffect transition="in" filter="diamond(in)">
                                      <p:cBhvr>
                                        <p:cTn id="40" dur="2000"/>
                                        <p:tgtEl>
                                          <p:spTgt spid="60433"/>
                                        </p:tgtEl>
                                      </p:cBhvr>
                                    </p:animEffect>
                                  </p:childTnLst>
                                </p:cTn>
                              </p:par>
                            </p:childTnLst>
                          </p:cTn>
                        </p:par>
                        <p:par>
                          <p:cTn id="41" fill="hold">
                            <p:stCondLst>
                              <p:cond delay="4000"/>
                            </p:stCondLst>
                            <p:childTnLst>
                              <p:par>
                                <p:cTn id="42" presetID="8" presetClass="entr" presetSubtype="16" fill="hold" grpId="0" nodeType="afterEffect">
                                  <p:stCondLst>
                                    <p:cond delay="0"/>
                                  </p:stCondLst>
                                  <p:childTnLst>
                                    <p:set>
                                      <p:cBhvr>
                                        <p:cTn id="43" dur="1" fill="hold">
                                          <p:stCondLst>
                                            <p:cond delay="0"/>
                                          </p:stCondLst>
                                        </p:cTn>
                                        <p:tgtEl>
                                          <p:spTgt spid="60430"/>
                                        </p:tgtEl>
                                        <p:attrNameLst>
                                          <p:attrName>style.visibility</p:attrName>
                                        </p:attrNameLst>
                                      </p:cBhvr>
                                      <p:to>
                                        <p:strVal val="visible"/>
                                      </p:to>
                                    </p:set>
                                    <p:animEffect transition="in" filter="diamond(in)">
                                      <p:cBhvr>
                                        <p:cTn id="44" dur="2000"/>
                                        <p:tgtEl>
                                          <p:spTgt spid="60430"/>
                                        </p:tgtEl>
                                      </p:cBhvr>
                                    </p:animEffect>
                                  </p:childTnLst>
                                </p:cTn>
                              </p:par>
                            </p:childTnLst>
                          </p:cTn>
                        </p:par>
                        <p:par>
                          <p:cTn id="45" fill="hold">
                            <p:stCondLst>
                              <p:cond delay="6000"/>
                            </p:stCondLst>
                            <p:childTnLst>
                              <p:par>
                                <p:cTn id="46" presetID="8" presetClass="entr" presetSubtype="16" fill="hold" nodeType="afterEffect">
                                  <p:stCondLst>
                                    <p:cond delay="0"/>
                                  </p:stCondLst>
                                  <p:childTnLst>
                                    <p:set>
                                      <p:cBhvr>
                                        <p:cTn id="47" dur="1" fill="hold">
                                          <p:stCondLst>
                                            <p:cond delay="0"/>
                                          </p:stCondLst>
                                        </p:cTn>
                                        <p:tgtEl>
                                          <p:spTgt spid="60434"/>
                                        </p:tgtEl>
                                        <p:attrNameLst>
                                          <p:attrName>style.visibility</p:attrName>
                                        </p:attrNameLst>
                                      </p:cBhvr>
                                      <p:to>
                                        <p:strVal val="visible"/>
                                      </p:to>
                                    </p:set>
                                    <p:animEffect transition="in" filter="diamond(in)">
                                      <p:cBhvr>
                                        <p:cTn id="48" dur="2000"/>
                                        <p:tgtEl>
                                          <p:spTgt spid="60434"/>
                                        </p:tgtEl>
                                      </p:cBhvr>
                                    </p:animEffect>
                                  </p:childTnLst>
                                </p:cTn>
                              </p:par>
                            </p:childTnLst>
                          </p:cTn>
                        </p:par>
                        <p:par>
                          <p:cTn id="49" fill="hold">
                            <p:stCondLst>
                              <p:cond delay="8000"/>
                            </p:stCondLst>
                            <p:childTnLst>
                              <p:par>
                                <p:cTn id="50" presetID="8" presetClass="entr" presetSubtype="16" fill="hold" grpId="0" nodeType="afterEffect">
                                  <p:stCondLst>
                                    <p:cond delay="0"/>
                                  </p:stCondLst>
                                  <p:childTnLst>
                                    <p:set>
                                      <p:cBhvr>
                                        <p:cTn id="51" dur="1" fill="hold">
                                          <p:stCondLst>
                                            <p:cond delay="0"/>
                                          </p:stCondLst>
                                        </p:cTn>
                                        <p:tgtEl>
                                          <p:spTgt spid="60435"/>
                                        </p:tgtEl>
                                        <p:attrNameLst>
                                          <p:attrName>style.visibility</p:attrName>
                                        </p:attrNameLst>
                                      </p:cBhvr>
                                      <p:to>
                                        <p:strVal val="visible"/>
                                      </p:to>
                                    </p:set>
                                    <p:animEffect transition="in" filter="diamond(in)">
                                      <p:cBhvr>
                                        <p:cTn id="52" dur="2000"/>
                                        <p:tgtEl>
                                          <p:spTgt spid="60435"/>
                                        </p:tgtEl>
                                      </p:cBhvr>
                                    </p:animEffect>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60452"/>
                                        </p:tgtEl>
                                        <p:attrNameLst>
                                          <p:attrName>style.visibility</p:attrName>
                                        </p:attrNameLst>
                                      </p:cBhvr>
                                      <p:to>
                                        <p:strVal val="visible"/>
                                      </p:to>
                                    </p:set>
                                    <p:anim calcmode="lin" valueType="num">
                                      <p:cBhvr>
                                        <p:cTn id="57" dur="500" fill="hold"/>
                                        <p:tgtEl>
                                          <p:spTgt spid="60452"/>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60452"/>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60452"/>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60452"/>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9" presetClass="entr" presetSubtype="0" accel="100000" fill="hold" nodeType="click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p:cTn id="65"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2"/>
                                        </p:tgtEl>
                                        <p:attrNameLst>
                                          <p:attrName>ppt_y</p:attrName>
                                        </p:attrNameLst>
                                      </p:cBhvr>
                                      <p:tavLst>
                                        <p:tav tm="0">
                                          <p:val>
                                            <p:strVal val="#ppt_y"/>
                                          </p:val>
                                        </p:tav>
                                        <p:tav tm="100000">
                                          <p:val>
                                            <p:strVal val="#ppt_y"/>
                                          </p:val>
                                        </p:tav>
                                      </p:tavLst>
                                    </p:anim>
                                  </p:childTnLst>
                                </p:cTn>
                              </p:par>
                            </p:childTnLst>
                          </p:cTn>
                        </p:par>
                        <p:par>
                          <p:cTn id="69" fill="hold">
                            <p:stCondLst>
                              <p:cond delay="500"/>
                            </p:stCondLst>
                            <p:childTnLst>
                              <p:par>
                                <p:cTn id="70" presetID="39" presetClass="entr" presetSubtype="0" accel="100000"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 calcmode="lin" valueType="num">
                                      <p:cBhvr>
                                        <p:cTn id="72"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73"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74"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75"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39" presetClass="entr" presetSubtype="0" accel="100000" fill="hold" grpId="0" nodeType="clickEffect">
                                  <p:stCondLst>
                                    <p:cond delay="0"/>
                                  </p:stCondLst>
                                  <p:childTnLst>
                                    <p:set>
                                      <p:cBhvr>
                                        <p:cTn id="79" dur="1" fill="hold">
                                          <p:stCondLst>
                                            <p:cond delay="0"/>
                                          </p:stCondLst>
                                        </p:cTn>
                                        <p:tgtEl>
                                          <p:spTgt spid="60449"/>
                                        </p:tgtEl>
                                        <p:attrNameLst>
                                          <p:attrName>style.visibility</p:attrName>
                                        </p:attrNameLst>
                                      </p:cBhvr>
                                      <p:to>
                                        <p:strVal val="visible"/>
                                      </p:to>
                                    </p:set>
                                    <p:anim calcmode="lin" valueType="num">
                                      <p:cBhvr>
                                        <p:cTn id="80" dur="500" fill="hold"/>
                                        <p:tgtEl>
                                          <p:spTgt spid="60449"/>
                                        </p:tgtEl>
                                        <p:attrNameLst>
                                          <p:attrName>ppt_h</p:attrName>
                                        </p:attrNameLst>
                                      </p:cBhvr>
                                      <p:tavLst>
                                        <p:tav tm="0">
                                          <p:val>
                                            <p:strVal val="#ppt_h/20"/>
                                          </p:val>
                                        </p:tav>
                                        <p:tav tm="50000">
                                          <p:val>
                                            <p:strVal val="#ppt_h/20"/>
                                          </p:val>
                                        </p:tav>
                                        <p:tav tm="100000">
                                          <p:val>
                                            <p:strVal val="#ppt_h"/>
                                          </p:val>
                                        </p:tav>
                                      </p:tavLst>
                                    </p:anim>
                                    <p:anim calcmode="lin" valueType="num">
                                      <p:cBhvr>
                                        <p:cTn id="81" dur="500" fill="hold"/>
                                        <p:tgtEl>
                                          <p:spTgt spid="60449"/>
                                        </p:tgtEl>
                                        <p:attrNameLst>
                                          <p:attrName>ppt_w</p:attrName>
                                        </p:attrNameLst>
                                      </p:cBhvr>
                                      <p:tavLst>
                                        <p:tav tm="0">
                                          <p:val>
                                            <p:strVal val="#ppt_w+.3"/>
                                          </p:val>
                                        </p:tav>
                                        <p:tav tm="50000">
                                          <p:val>
                                            <p:strVal val="#ppt_w+.3"/>
                                          </p:val>
                                        </p:tav>
                                        <p:tav tm="100000">
                                          <p:val>
                                            <p:strVal val="#ppt_w"/>
                                          </p:val>
                                        </p:tav>
                                      </p:tavLst>
                                    </p:anim>
                                    <p:anim calcmode="lin" valueType="num">
                                      <p:cBhvr>
                                        <p:cTn id="82" dur="500" fill="hold"/>
                                        <p:tgtEl>
                                          <p:spTgt spid="60449"/>
                                        </p:tgtEl>
                                        <p:attrNameLst>
                                          <p:attrName>ppt_x</p:attrName>
                                        </p:attrNameLst>
                                      </p:cBhvr>
                                      <p:tavLst>
                                        <p:tav tm="0">
                                          <p:val>
                                            <p:strVal val="#ppt_x-.3"/>
                                          </p:val>
                                        </p:tav>
                                        <p:tav tm="50000">
                                          <p:val>
                                            <p:strVal val="#ppt_x"/>
                                          </p:val>
                                        </p:tav>
                                        <p:tav tm="100000">
                                          <p:val>
                                            <p:strVal val="#ppt_x"/>
                                          </p:val>
                                        </p:tav>
                                      </p:tavLst>
                                    </p:anim>
                                    <p:anim calcmode="lin" valueType="num">
                                      <p:cBhvr>
                                        <p:cTn id="83" dur="500" fill="hold"/>
                                        <p:tgtEl>
                                          <p:spTgt spid="60449"/>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8" presetClass="entr" presetSubtype="16" fill="hold" grpId="0" nodeType="clickEffect">
                                  <p:stCondLst>
                                    <p:cond delay="0"/>
                                  </p:stCondLst>
                                  <p:childTnLst>
                                    <p:set>
                                      <p:cBhvr>
                                        <p:cTn id="87" dur="1" fill="hold">
                                          <p:stCondLst>
                                            <p:cond delay="0"/>
                                          </p:stCondLst>
                                        </p:cTn>
                                        <p:tgtEl>
                                          <p:spTgt spid="60453"/>
                                        </p:tgtEl>
                                        <p:attrNameLst>
                                          <p:attrName>style.visibility</p:attrName>
                                        </p:attrNameLst>
                                      </p:cBhvr>
                                      <p:to>
                                        <p:strVal val="visible"/>
                                      </p:to>
                                    </p:set>
                                    <p:animEffect transition="in" filter="diamond(in)">
                                      <p:cBhvr>
                                        <p:cTn id="88" dur="2000"/>
                                        <p:tgtEl>
                                          <p:spTgt spid="60453"/>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60454"/>
                                        </p:tgtEl>
                                        <p:attrNameLst>
                                          <p:attrName>style.visibility</p:attrName>
                                        </p:attrNameLst>
                                      </p:cBhvr>
                                      <p:to>
                                        <p:strVal val="visible"/>
                                      </p:to>
                                    </p:set>
                                    <p:anim calcmode="lin" valueType="num">
                                      <p:cBhvr additive="base">
                                        <p:cTn id="93" dur="500" fill="hold"/>
                                        <p:tgtEl>
                                          <p:spTgt spid="60454"/>
                                        </p:tgtEl>
                                        <p:attrNameLst>
                                          <p:attrName>ppt_x</p:attrName>
                                        </p:attrNameLst>
                                      </p:cBhvr>
                                      <p:tavLst>
                                        <p:tav tm="0">
                                          <p:val>
                                            <p:strVal val="#ppt_x"/>
                                          </p:val>
                                        </p:tav>
                                        <p:tav tm="100000">
                                          <p:val>
                                            <p:strVal val="#ppt_x"/>
                                          </p:val>
                                        </p:tav>
                                      </p:tavLst>
                                    </p:anim>
                                    <p:anim calcmode="lin" valueType="num">
                                      <p:cBhvr additive="base">
                                        <p:cTn id="94" dur="500" fill="hold"/>
                                        <p:tgtEl>
                                          <p:spTgt spid="60454"/>
                                        </p:tgtEl>
                                        <p:attrNameLst>
                                          <p:attrName>ppt_y</p:attrName>
                                        </p:attrNameLst>
                                      </p:cBhvr>
                                      <p:tavLst>
                                        <p:tav tm="0">
                                          <p:val>
                                            <p:strVal val="1+#ppt_h/2"/>
                                          </p:val>
                                        </p:tav>
                                        <p:tav tm="100000">
                                          <p:val>
                                            <p:strVal val="#ppt_y"/>
                                          </p:val>
                                        </p:tav>
                                      </p:tavLst>
                                    </p:anim>
                                  </p:childTnLst>
                                </p:cTn>
                              </p:par>
                            </p:childTnLst>
                          </p:cTn>
                        </p:par>
                        <p:par>
                          <p:cTn id="95" fill="hold">
                            <p:stCondLst>
                              <p:cond delay="500"/>
                            </p:stCondLst>
                            <p:childTnLst>
                              <p:par>
                                <p:cTn id="96" presetID="2" presetClass="entr" presetSubtype="4" fill="hold" grpId="0" nodeType="afterEffect">
                                  <p:stCondLst>
                                    <p:cond delay="0"/>
                                  </p:stCondLst>
                                  <p:childTnLst>
                                    <p:set>
                                      <p:cBhvr>
                                        <p:cTn id="97" dur="1" fill="hold">
                                          <p:stCondLst>
                                            <p:cond delay="0"/>
                                          </p:stCondLst>
                                        </p:cTn>
                                        <p:tgtEl>
                                          <p:spTgt spid="4"/>
                                        </p:tgtEl>
                                        <p:attrNameLst>
                                          <p:attrName>style.visibility</p:attrName>
                                        </p:attrNameLst>
                                      </p:cBhvr>
                                      <p:to>
                                        <p:strVal val="visible"/>
                                      </p:to>
                                    </p:set>
                                    <p:anim calcmode="lin" valueType="num">
                                      <p:cBhvr additive="base">
                                        <p:cTn id="98" dur="500" fill="hold"/>
                                        <p:tgtEl>
                                          <p:spTgt spid="4"/>
                                        </p:tgtEl>
                                        <p:attrNameLst>
                                          <p:attrName>ppt_x</p:attrName>
                                        </p:attrNameLst>
                                      </p:cBhvr>
                                      <p:tavLst>
                                        <p:tav tm="0">
                                          <p:val>
                                            <p:strVal val="#ppt_x"/>
                                          </p:val>
                                        </p:tav>
                                        <p:tav tm="100000">
                                          <p:val>
                                            <p:strVal val="#ppt_x"/>
                                          </p:val>
                                        </p:tav>
                                      </p:tavLst>
                                    </p:anim>
                                    <p:anim calcmode="lin" valueType="num">
                                      <p:cBhvr additive="base">
                                        <p:cTn id="9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9" grpId="0" animBg="1"/>
      <p:bldP spid="60430" grpId="0" animBg="1"/>
      <p:bldP spid="60431" grpId="0"/>
      <p:bldP spid="60435" grpId="0"/>
      <p:bldP spid="60449" grpId="0"/>
      <p:bldP spid="60451" grpId="0" animBg="1"/>
      <p:bldP spid="60452" grpId="0" animBg="1"/>
      <p:bldP spid="60453" grpId="0"/>
      <p:bldP spid="60454" grpId="0" animBg="1"/>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図表 6"/>
          <p:cNvGraphicFramePr/>
          <p:nvPr/>
        </p:nvGraphicFramePr>
        <p:xfrm>
          <a:off x="1214414" y="428604"/>
          <a:ext cx="7498080" cy="796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1442" name="Rectangle 3"/>
          <p:cNvSpPr>
            <a:spLocks noGrp="1" noChangeArrowheads="1"/>
          </p:cNvSpPr>
          <p:nvPr>
            <p:ph idx="1"/>
          </p:nvPr>
        </p:nvSpPr>
        <p:spPr>
          <a:xfrm>
            <a:off x="1279525" y="1341438"/>
            <a:ext cx="6935788" cy="4784725"/>
          </a:xfrm>
        </p:spPr>
        <p:txBody>
          <a:bodyPr/>
          <a:lstStyle/>
          <a:p>
            <a:pPr>
              <a:buFontTx/>
              <a:buNone/>
            </a:pPr>
            <a:r>
              <a:rPr lang="ja-JP" altLang="en-US" sz="1800" smtClean="0"/>
              <a:t>不況からの脱出プロセスで調整過程では総需要の面に</a:t>
            </a:r>
          </a:p>
          <a:p>
            <a:pPr>
              <a:buFontTx/>
              <a:buNone/>
            </a:pPr>
            <a:r>
              <a:rPr lang="ja-JP" altLang="en-US" sz="1800" smtClean="0"/>
              <a:t>は何も変化が起こらないと仮定されている。　　　　　　</a:t>
            </a:r>
            <a:endParaRPr lang="en-US" altLang="ja-JP" sz="1800" smtClean="0"/>
          </a:p>
          <a:p>
            <a:pPr>
              <a:buFontTx/>
              <a:buNone/>
            </a:pPr>
            <a:endParaRPr lang="en-US" altLang="ja-JP" sz="1800" smtClean="0"/>
          </a:p>
          <a:p>
            <a:pPr>
              <a:buFontTx/>
              <a:buNone/>
            </a:pPr>
            <a:r>
              <a:rPr lang="ja-JP" altLang="en-US" sz="1800" smtClean="0"/>
              <a:t>総需要曲線は変化しないものとしている。</a:t>
            </a:r>
          </a:p>
          <a:p>
            <a:pPr>
              <a:buFontTx/>
              <a:buNone/>
            </a:pPr>
            <a:endParaRPr lang="en-US" altLang="ja-JP" sz="1800" smtClean="0"/>
          </a:p>
          <a:p>
            <a:pPr>
              <a:buFontTx/>
              <a:buNone/>
            </a:pPr>
            <a:r>
              <a:rPr lang="ja-JP" altLang="en-US" sz="1800" smtClean="0"/>
              <a:t>しかし、物価や名目賃金が減少していくプロセスで企業</a:t>
            </a:r>
          </a:p>
          <a:p>
            <a:pPr>
              <a:buFontTx/>
              <a:buNone/>
            </a:pPr>
            <a:r>
              <a:rPr lang="ja-JP" altLang="en-US" sz="1800" smtClean="0"/>
              <a:t>の経営者はどのように判断するだろうか。</a:t>
            </a:r>
          </a:p>
          <a:p>
            <a:pPr>
              <a:buFontTx/>
              <a:buNone/>
            </a:pPr>
            <a:r>
              <a:rPr lang="ja-JP" altLang="en-US" sz="1800" smtClean="0"/>
              <a:t>物価水準が減少し、自分の製品の価格も減少している。</a:t>
            </a:r>
          </a:p>
          <a:p>
            <a:pPr>
              <a:buFontTx/>
              <a:buNone/>
            </a:pPr>
            <a:r>
              <a:rPr lang="ja-JP" altLang="en-US" sz="1800" smtClean="0"/>
              <a:t>これを見た経営者は将来に対して悲観的になる可能性</a:t>
            </a:r>
          </a:p>
          <a:p>
            <a:pPr>
              <a:buFontTx/>
              <a:buNone/>
            </a:pPr>
            <a:r>
              <a:rPr lang="ja-JP" altLang="en-US" sz="1800" smtClean="0"/>
              <a:t>がある→経営者は投資を減らすかもしれない。</a:t>
            </a:r>
          </a:p>
          <a:p>
            <a:pPr>
              <a:buFontTx/>
              <a:buNone/>
            </a:pPr>
            <a:r>
              <a:rPr lang="ja-JP" altLang="en-US" sz="1800" smtClean="0"/>
              <a:t>したがってグラフは次のようになる。</a:t>
            </a:r>
          </a:p>
          <a:p>
            <a:pPr>
              <a:buFontTx/>
              <a:buNone/>
            </a:pPr>
            <a:endParaRPr lang="ja-JP" altLang="en-US" sz="1800" smtClean="0"/>
          </a:p>
        </p:txBody>
      </p:sp>
      <p:sp>
        <p:nvSpPr>
          <p:cNvPr id="6" name="下矢印 5"/>
          <p:cNvSpPr/>
          <p:nvPr/>
        </p:nvSpPr>
        <p:spPr>
          <a:xfrm>
            <a:off x="3500438" y="2071688"/>
            <a:ext cx="214312" cy="285750"/>
          </a:xfrm>
          <a:prstGeom prst="down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正方形/長方形 43"/>
          <p:cNvSpPr/>
          <p:nvPr/>
        </p:nvSpPr>
        <p:spPr>
          <a:xfrm>
            <a:off x="1214382" y="219048"/>
            <a:ext cx="7143832" cy="407196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63510" name="Line 2"/>
          <p:cNvSpPr>
            <a:spLocks noChangeShapeType="1"/>
          </p:cNvSpPr>
          <p:nvPr/>
        </p:nvSpPr>
        <p:spPr bwMode="auto">
          <a:xfrm flipV="1">
            <a:off x="2625725" y="625475"/>
            <a:ext cx="0" cy="2808288"/>
          </a:xfrm>
          <a:prstGeom prst="line">
            <a:avLst/>
          </a:prstGeom>
          <a:noFill/>
          <a:ln w="9525">
            <a:solidFill>
              <a:schemeClr val="tx1"/>
            </a:solidFill>
            <a:round/>
            <a:headEnd/>
            <a:tailEnd type="triangle" w="med" len="med"/>
          </a:ln>
        </p:spPr>
        <p:txBody>
          <a:bodyPr/>
          <a:lstStyle/>
          <a:p>
            <a:endParaRPr lang="ja-JP" altLang="en-US"/>
          </a:p>
        </p:txBody>
      </p:sp>
      <p:sp>
        <p:nvSpPr>
          <p:cNvPr id="63511" name="Line 3"/>
          <p:cNvSpPr>
            <a:spLocks noChangeShapeType="1"/>
          </p:cNvSpPr>
          <p:nvPr/>
        </p:nvSpPr>
        <p:spPr bwMode="auto">
          <a:xfrm>
            <a:off x="2625725" y="3433763"/>
            <a:ext cx="3600450" cy="0"/>
          </a:xfrm>
          <a:prstGeom prst="line">
            <a:avLst/>
          </a:prstGeom>
          <a:noFill/>
          <a:ln w="9525">
            <a:solidFill>
              <a:schemeClr val="tx1"/>
            </a:solidFill>
            <a:round/>
            <a:headEnd/>
            <a:tailEnd type="triangle" w="med" len="med"/>
          </a:ln>
        </p:spPr>
        <p:txBody>
          <a:bodyPr/>
          <a:lstStyle/>
          <a:p>
            <a:endParaRPr lang="ja-JP" altLang="en-US"/>
          </a:p>
        </p:txBody>
      </p:sp>
      <p:sp>
        <p:nvSpPr>
          <p:cNvPr id="63492" name="Freeform 4"/>
          <p:cNvSpPr>
            <a:spLocks/>
          </p:cNvSpPr>
          <p:nvPr/>
        </p:nvSpPr>
        <p:spPr bwMode="auto">
          <a:xfrm>
            <a:off x="2986057" y="769933"/>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3513" name="Text Box 5"/>
          <p:cNvSpPr txBox="1">
            <a:spLocks noChangeArrowheads="1"/>
          </p:cNvSpPr>
          <p:nvPr/>
        </p:nvSpPr>
        <p:spPr bwMode="auto">
          <a:xfrm>
            <a:off x="5929313" y="2862263"/>
            <a:ext cx="792162" cy="336550"/>
          </a:xfrm>
          <a:prstGeom prst="rect">
            <a:avLst/>
          </a:prstGeom>
          <a:noFill/>
          <a:ln w="9525">
            <a:noFill/>
            <a:miter lim="800000"/>
            <a:headEnd/>
            <a:tailEnd/>
          </a:ln>
        </p:spPr>
        <p:txBody>
          <a:bodyPr>
            <a:spAutoFit/>
          </a:bodyPr>
          <a:lstStyle/>
          <a:p>
            <a:pPr>
              <a:spcBef>
                <a:spcPct val="50000"/>
              </a:spcBef>
            </a:pPr>
            <a:r>
              <a:rPr kumimoji="0" lang="en-US" altLang="ja-JP" sz="1600"/>
              <a:t>AD1</a:t>
            </a:r>
          </a:p>
        </p:txBody>
      </p:sp>
      <p:sp>
        <p:nvSpPr>
          <p:cNvPr id="63514" name="Text Box 6"/>
          <p:cNvSpPr txBox="1">
            <a:spLocks noChangeArrowheads="1"/>
          </p:cNvSpPr>
          <p:nvPr/>
        </p:nvSpPr>
        <p:spPr bwMode="auto">
          <a:xfrm>
            <a:off x="5715000" y="3505200"/>
            <a:ext cx="1439863" cy="336550"/>
          </a:xfrm>
          <a:prstGeom prst="rect">
            <a:avLst/>
          </a:prstGeom>
          <a:noFill/>
          <a:ln w="9525">
            <a:noFill/>
            <a:miter lim="800000"/>
            <a:headEnd/>
            <a:tailEnd/>
          </a:ln>
        </p:spPr>
        <p:txBody>
          <a:bodyPr>
            <a:spAutoFit/>
          </a:bodyPr>
          <a:lstStyle/>
          <a:p>
            <a:pPr>
              <a:spcBef>
                <a:spcPct val="50000"/>
              </a:spcBef>
            </a:pPr>
            <a:r>
              <a:rPr kumimoji="0" lang="ja-JP" altLang="en-US" sz="1600"/>
              <a:t>実質</a:t>
            </a:r>
            <a:r>
              <a:rPr kumimoji="0" lang="en-US" altLang="ja-JP" sz="1600"/>
              <a:t>GDP(Y)</a:t>
            </a:r>
          </a:p>
        </p:txBody>
      </p:sp>
      <p:sp>
        <p:nvSpPr>
          <p:cNvPr id="63515" name="Text Box 7"/>
          <p:cNvSpPr txBox="1">
            <a:spLocks noChangeArrowheads="1"/>
          </p:cNvSpPr>
          <p:nvPr/>
        </p:nvSpPr>
        <p:spPr bwMode="auto">
          <a:xfrm>
            <a:off x="2482850" y="3505200"/>
            <a:ext cx="431800" cy="336550"/>
          </a:xfrm>
          <a:prstGeom prst="rect">
            <a:avLst/>
          </a:prstGeom>
          <a:noFill/>
          <a:ln w="9525">
            <a:noFill/>
            <a:miter lim="800000"/>
            <a:headEnd/>
            <a:tailEnd/>
          </a:ln>
        </p:spPr>
        <p:txBody>
          <a:bodyPr>
            <a:spAutoFit/>
          </a:bodyPr>
          <a:lstStyle/>
          <a:p>
            <a:pPr>
              <a:spcBef>
                <a:spcPct val="50000"/>
              </a:spcBef>
            </a:pPr>
            <a:r>
              <a:rPr kumimoji="0" lang="en-US" altLang="ja-JP" sz="1600"/>
              <a:t>0</a:t>
            </a:r>
          </a:p>
        </p:txBody>
      </p:sp>
      <p:sp>
        <p:nvSpPr>
          <p:cNvPr id="63516" name="Text Box 8"/>
          <p:cNvSpPr txBox="1">
            <a:spLocks noChangeArrowheads="1"/>
          </p:cNvSpPr>
          <p:nvPr/>
        </p:nvSpPr>
        <p:spPr bwMode="auto">
          <a:xfrm>
            <a:off x="1214438" y="504825"/>
            <a:ext cx="1368425" cy="336550"/>
          </a:xfrm>
          <a:prstGeom prst="rect">
            <a:avLst/>
          </a:prstGeom>
          <a:noFill/>
          <a:ln w="9525">
            <a:noFill/>
            <a:miter lim="800000"/>
            <a:headEnd/>
            <a:tailEnd/>
          </a:ln>
        </p:spPr>
        <p:txBody>
          <a:bodyPr>
            <a:spAutoFit/>
          </a:bodyPr>
          <a:lstStyle/>
          <a:p>
            <a:pPr>
              <a:spcBef>
                <a:spcPct val="50000"/>
              </a:spcBef>
            </a:pPr>
            <a:r>
              <a:rPr kumimoji="0" lang="ja-JP" altLang="en-US" sz="1600"/>
              <a:t>物価水準</a:t>
            </a:r>
            <a:r>
              <a:rPr kumimoji="0" lang="en-US" altLang="ja-JP" sz="1600"/>
              <a:t>(P)</a:t>
            </a:r>
          </a:p>
        </p:txBody>
      </p:sp>
      <p:sp>
        <p:nvSpPr>
          <p:cNvPr id="63517" name="Text Box 9"/>
          <p:cNvSpPr txBox="1">
            <a:spLocks noChangeArrowheads="1"/>
          </p:cNvSpPr>
          <p:nvPr/>
        </p:nvSpPr>
        <p:spPr bwMode="auto">
          <a:xfrm>
            <a:off x="3000375" y="3933825"/>
            <a:ext cx="3457575" cy="336550"/>
          </a:xfrm>
          <a:prstGeom prst="rect">
            <a:avLst/>
          </a:prstGeom>
          <a:noFill/>
          <a:ln w="9525">
            <a:noFill/>
            <a:miter lim="800000"/>
            <a:headEnd/>
            <a:tailEnd/>
          </a:ln>
        </p:spPr>
        <p:txBody>
          <a:bodyPr>
            <a:spAutoFit/>
          </a:bodyPr>
          <a:lstStyle/>
          <a:p>
            <a:pPr>
              <a:spcBef>
                <a:spcPct val="50000"/>
              </a:spcBef>
            </a:pPr>
            <a:r>
              <a:rPr kumimoji="0" lang="ja-JP" altLang="en-US" sz="1600"/>
              <a:t>図</a:t>
            </a:r>
            <a:r>
              <a:rPr kumimoji="0" lang="en-US" altLang="ja-JP" sz="1600"/>
              <a:t>10</a:t>
            </a:r>
            <a:r>
              <a:rPr kumimoji="0" lang="ja-JP" altLang="en-US" sz="1600"/>
              <a:t>－</a:t>
            </a:r>
            <a:r>
              <a:rPr kumimoji="0" lang="en-US" altLang="ja-JP" sz="1600"/>
              <a:t>5</a:t>
            </a:r>
            <a:r>
              <a:rPr kumimoji="0" lang="ja-JP" altLang="en-US" sz="1600"/>
              <a:t>　デフレ・スパイラル</a:t>
            </a:r>
          </a:p>
        </p:txBody>
      </p:sp>
      <p:sp>
        <p:nvSpPr>
          <p:cNvPr id="63498" name="Line 10"/>
          <p:cNvSpPr>
            <a:spLocks noChangeShapeType="1"/>
          </p:cNvSpPr>
          <p:nvPr/>
        </p:nvSpPr>
        <p:spPr bwMode="auto">
          <a:xfrm flipV="1">
            <a:off x="2986057" y="1489071"/>
            <a:ext cx="2087563" cy="1728787"/>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3499" name="Line 11"/>
          <p:cNvSpPr>
            <a:spLocks noChangeShapeType="1"/>
          </p:cNvSpPr>
          <p:nvPr/>
        </p:nvSpPr>
        <p:spPr bwMode="auto">
          <a:xfrm flipV="1">
            <a:off x="5073620" y="625471"/>
            <a:ext cx="433387" cy="863600"/>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3500" name="Line 12"/>
          <p:cNvSpPr>
            <a:spLocks noChangeShapeType="1"/>
          </p:cNvSpPr>
          <p:nvPr/>
        </p:nvSpPr>
        <p:spPr bwMode="auto">
          <a:xfrm>
            <a:off x="4973638" y="696908"/>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63521" name="Line 13"/>
          <p:cNvSpPr>
            <a:spLocks noChangeShapeType="1"/>
          </p:cNvSpPr>
          <p:nvPr/>
        </p:nvSpPr>
        <p:spPr bwMode="auto">
          <a:xfrm>
            <a:off x="3778250" y="2065338"/>
            <a:ext cx="0" cy="1368425"/>
          </a:xfrm>
          <a:prstGeom prst="line">
            <a:avLst/>
          </a:prstGeom>
          <a:noFill/>
          <a:ln w="9525">
            <a:solidFill>
              <a:schemeClr val="tx1"/>
            </a:solidFill>
            <a:prstDash val="dash"/>
            <a:round/>
            <a:headEnd/>
            <a:tailEnd/>
          </a:ln>
        </p:spPr>
        <p:txBody>
          <a:bodyPr/>
          <a:lstStyle/>
          <a:p>
            <a:endParaRPr lang="ja-JP" altLang="en-US"/>
          </a:p>
        </p:txBody>
      </p:sp>
      <p:sp>
        <p:nvSpPr>
          <p:cNvPr id="63522" name="Line 14"/>
          <p:cNvSpPr>
            <a:spLocks noChangeShapeType="1"/>
          </p:cNvSpPr>
          <p:nvPr/>
        </p:nvSpPr>
        <p:spPr bwMode="auto">
          <a:xfrm flipH="1">
            <a:off x="2625725" y="2065338"/>
            <a:ext cx="1152525" cy="0"/>
          </a:xfrm>
          <a:prstGeom prst="line">
            <a:avLst/>
          </a:prstGeom>
          <a:noFill/>
          <a:ln w="9525">
            <a:solidFill>
              <a:schemeClr val="tx1"/>
            </a:solidFill>
            <a:prstDash val="dash"/>
            <a:round/>
            <a:headEnd/>
            <a:tailEnd/>
          </a:ln>
        </p:spPr>
        <p:txBody>
          <a:bodyPr/>
          <a:lstStyle/>
          <a:p>
            <a:endParaRPr lang="ja-JP" altLang="en-US"/>
          </a:p>
        </p:txBody>
      </p:sp>
      <p:sp>
        <p:nvSpPr>
          <p:cNvPr id="63523" name="Text Box 15"/>
          <p:cNvSpPr txBox="1">
            <a:spLocks noChangeArrowheads="1"/>
          </p:cNvSpPr>
          <p:nvPr/>
        </p:nvSpPr>
        <p:spPr bwMode="auto">
          <a:xfrm>
            <a:off x="5362575" y="338138"/>
            <a:ext cx="792163"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2</a:t>
            </a:r>
          </a:p>
        </p:txBody>
      </p:sp>
      <p:graphicFrame>
        <p:nvGraphicFramePr>
          <p:cNvPr id="63504" name="Object 16"/>
          <p:cNvGraphicFramePr>
            <a:graphicFrameLocks noChangeAspect="1"/>
          </p:cNvGraphicFramePr>
          <p:nvPr/>
        </p:nvGraphicFramePr>
        <p:xfrm>
          <a:off x="4929188" y="3500438"/>
          <a:ext cx="293687" cy="357187"/>
        </p:xfrm>
        <a:graphic>
          <a:graphicData uri="http://schemas.openxmlformats.org/presentationml/2006/ole">
            <p:oleObj spid="_x0000_s63504" name="数式" r:id="rId4" imgW="190440" imgH="215640" progId="Equation.3">
              <p:embed/>
            </p:oleObj>
          </a:graphicData>
        </a:graphic>
      </p:graphicFrame>
      <p:graphicFrame>
        <p:nvGraphicFramePr>
          <p:cNvPr id="63505" name="Object 17"/>
          <p:cNvGraphicFramePr>
            <a:graphicFrameLocks noChangeAspect="1"/>
          </p:cNvGraphicFramePr>
          <p:nvPr/>
        </p:nvGraphicFramePr>
        <p:xfrm>
          <a:off x="3643313" y="3500438"/>
          <a:ext cx="284162" cy="357187"/>
        </p:xfrm>
        <a:graphic>
          <a:graphicData uri="http://schemas.openxmlformats.org/presentationml/2006/ole">
            <p:oleObj spid="_x0000_s63505" name="数式" r:id="rId5" imgW="190440" imgH="190440" progId="Equation.3">
              <p:embed/>
            </p:oleObj>
          </a:graphicData>
        </a:graphic>
      </p:graphicFrame>
      <p:graphicFrame>
        <p:nvGraphicFramePr>
          <p:cNvPr id="63506" name="Object 18"/>
          <p:cNvGraphicFramePr>
            <a:graphicFrameLocks noChangeAspect="1"/>
          </p:cNvGraphicFramePr>
          <p:nvPr/>
        </p:nvGraphicFramePr>
        <p:xfrm>
          <a:off x="2214563" y="1993900"/>
          <a:ext cx="327025" cy="368300"/>
        </p:xfrm>
        <a:graphic>
          <a:graphicData uri="http://schemas.openxmlformats.org/presentationml/2006/ole">
            <p:oleObj spid="_x0000_s63506" name="数式" r:id="rId6" imgW="203040" imgH="190440" progId="Equation.3">
              <p:embed/>
            </p:oleObj>
          </a:graphicData>
        </a:graphic>
      </p:graphicFrame>
      <p:sp>
        <p:nvSpPr>
          <p:cNvPr id="63524" name="Text Box 19"/>
          <p:cNvSpPr txBox="1">
            <a:spLocks noChangeArrowheads="1"/>
          </p:cNvSpPr>
          <p:nvPr/>
        </p:nvSpPr>
        <p:spPr bwMode="auto">
          <a:xfrm>
            <a:off x="3571875" y="1576388"/>
            <a:ext cx="431800" cy="336550"/>
          </a:xfrm>
          <a:prstGeom prst="rect">
            <a:avLst/>
          </a:prstGeom>
          <a:noFill/>
          <a:ln w="9525">
            <a:noFill/>
            <a:miter lim="800000"/>
            <a:headEnd/>
            <a:tailEnd/>
          </a:ln>
        </p:spPr>
        <p:txBody>
          <a:bodyPr>
            <a:spAutoFit/>
          </a:bodyPr>
          <a:lstStyle/>
          <a:p>
            <a:pPr>
              <a:spcBef>
                <a:spcPct val="50000"/>
              </a:spcBef>
            </a:pPr>
            <a:r>
              <a:rPr kumimoji="0" lang="en-US" altLang="ja-JP" sz="1600"/>
              <a:t>E1</a:t>
            </a:r>
          </a:p>
        </p:txBody>
      </p:sp>
      <p:sp>
        <p:nvSpPr>
          <p:cNvPr id="63508" name="Line 20"/>
          <p:cNvSpPr>
            <a:spLocks noChangeShapeType="1"/>
          </p:cNvSpPr>
          <p:nvPr/>
        </p:nvSpPr>
        <p:spPr bwMode="auto">
          <a:xfrm flipV="1">
            <a:off x="3346420" y="1920871"/>
            <a:ext cx="1727200" cy="1441450"/>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63509" name="Line 21"/>
          <p:cNvSpPr>
            <a:spLocks noChangeShapeType="1"/>
          </p:cNvSpPr>
          <p:nvPr/>
        </p:nvSpPr>
        <p:spPr bwMode="auto">
          <a:xfrm flipV="1">
            <a:off x="5073620" y="696908"/>
            <a:ext cx="649287" cy="1223963"/>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63527" name="Line 22"/>
          <p:cNvSpPr>
            <a:spLocks noChangeShapeType="1"/>
          </p:cNvSpPr>
          <p:nvPr/>
        </p:nvSpPr>
        <p:spPr bwMode="auto">
          <a:xfrm flipV="1">
            <a:off x="2770188" y="985838"/>
            <a:ext cx="2303462" cy="1871662"/>
          </a:xfrm>
          <a:prstGeom prst="line">
            <a:avLst/>
          </a:prstGeom>
          <a:noFill/>
          <a:ln w="38100">
            <a:solidFill>
              <a:schemeClr val="tx1"/>
            </a:solidFill>
            <a:prstDash val="dash"/>
            <a:round/>
            <a:headEnd/>
            <a:tailEnd/>
          </a:ln>
        </p:spPr>
        <p:txBody>
          <a:bodyPr/>
          <a:lstStyle/>
          <a:p>
            <a:endParaRPr lang="ja-JP" altLang="en-US"/>
          </a:p>
        </p:txBody>
      </p:sp>
      <p:sp>
        <p:nvSpPr>
          <p:cNvPr id="63528" name="Line 23"/>
          <p:cNvSpPr>
            <a:spLocks noChangeShapeType="1"/>
          </p:cNvSpPr>
          <p:nvPr/>
        </p:nvSpPr>
        <p:spPr bwMode="auto">
          <a:xfrm flipV="1">
            <a:off x="5073650" y="409575"/>
            <a:ext cx="288925" cy="576263"/>
          </a:xfrm>
          <a:prstGeom prst="line">
            <a:avLst/>
          </a:prstGeom>
          <a:noFill/>
          <a:ln w="38100">
            <a:solidFill>
              <a:schemeClr val="tx1"/>
            </a:solidFill>
            <a:prstDash val="dash"/>
            <a:round/>
            <a:headEnd/>
            <a:tailEnd/>
          </a:ln>
        </p:spPr>
        <p:txBody>
          <a:bodyPr/>
          <a:lstStyle/>
          <a:p>
            <a:endParaRPr lang="ja-JP" altLang="en-US"/>
          </a:p>
        </p:txBody>
      </p:sp>
      <p:sp>
        <p:nvSpPr>
          <p:cNvPr id="63529" name="Text Box 25"/>
          <p:cNvSpPr txBox="1">
            <a:spLocks noChangeArrowheads="1"/>
          </p:cNvSpPr>
          <p:nvPr/>
        </p:nvSpPr>
        <p:spPr bwMode="auto">
          <a:xfrm>
            <a:off x="5000625" y="219075"/>
            <a:ext cx="792163"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1</a:t>
            </a:r>
            <a:endParaRPr kumimoji="0" lang="ja-JP" altLang="en-US" sz="1600"/>
          </a:p>
        </p:txBody>
      </p:sp>
      <p:sp>
        <p:nvSpPr>
          <p:cNvPr id="63530" name="Text Box 26"/>
          <p:cNvSpPr txBox="1">
            <a:spLocks noChangeArrowheads="1"/>
          </p:cNvSpPr>
          <p:nvPr/>
        </p:nvSpPr>
        <p:spPr bwMode="auto">
          <a:xfrm>
            <a:off x="5794375" y="625475"/>
            <a:ext cx="792163"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3</a:t>
            </a:r>
          </a:p>
        </p:txBody>
      </p:sp>
      <p:sp>
        <p:nvSpPr>
          <p:cNvPr id="2" name="Line 27"/>
          <p:cNvSpPr>
            <a:spLocks noChangeShapeType="1"/>
          </p:cNvSpPr>
          <p:nvPr/>
        </p:nvSpPr>
        <p:spPr bwMode="auto">
          <a:xfrm>
            <a:off x="5218082" y="633413"/>
            <a:ext cx="21590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3" name="Line 28"/>
          <p:cNvSpPr>
            <a:spLocks noChangeShapeType="1"/>
          </p:cNvSpPr>
          <p:nvPr/>
        </p:nvSpPr>
        <p:spPr bwMode="auto">
          <a:xfrm>
            <a:off x="5507007" y="633413"/>
            <a:ext cx="21590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3533" name="Text Box 29"/>
          <p:cNvSpPr txBox="1">
            <a:spLocks noChangeArrowheads="1"/>
          </p:cNvSpPr>
          <p:nvPr/>
        </p:nvSpPr>
        <p:spPr bwMode="auto">
          <a:xfrm>
            <a:off x="5073650" y="1920875"/>
            <a:ext cx="431800" cy="336550"/>
          </a:xfrm>
          <a:prstGeom prst="rect">
            <a:avLst/>
          </a:prstGeom>
          <a:noFill/>
          <a:ln w="9525">
            <a:noFill/>
            <a:miter lim="800000"/>
            <a:headEnd/>
            <a:tailEnd/>
          </a:ln>
        </p:spPr>
        <p:txBody>
          <a:bodyPr>
            <a:spAutoFit/>
          </a:bodyPr>
          <a:lstStyle/>
          <a:p>
            <a:pPr>
              <a:spcBef>
                <a:spcPct val="50000"/>
              </a:spcBef>
            </a:pPr>
            <a:r>
              <a:rPr kumimoji="0" lang="en-US" altLang="ja-JP" sz="1600"/>
              <a:t>E3</a:t>
            </a:r>
          </a:p>
        </p:txBody>
      </p:sp>
      <p:sp>
        <p:nvSpPr>
          <p:cNvPr id="63520" name="Freeform 32"/>
          <p:cNvSpPr>
            <a:spLocks/>
          </p:cNvSpPr>
          <p:nvPr/>
        </p:nvSpPr>
        <p:spPr bwMode="auto">
          <a:xfrm>
            <a:off x="2714580" y="1076304"/>
            <a:ext cx="2663825" cy="2160587"/>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4" name="Freeform 33"/>
          <p:cNvSpPr>
            <a:spLocks/>
          </p:cNvSpPr>
          <p:nvPr/>
        </p:nvSpPr>
        <p:spPr bwMode="auto">
          <a:xfrm>
            <a:off x="2698720" y="1704971"/>
            <a:ext cx="2016125" cy="16573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5" name="Line 34"/>
          <p:cNvSpPr>
            <a:spLocks noChangeShapeType="1"/>
          </p:cNvSpPr>
          <p:nvPr/>
        </p:nvSpPr>
        <p:spPr bwMode="auto">
          <a:xfrm flipH="1">
            <a:off x="5286375" y="3005138"/>
            <a:ext cx="431800" cy="0"/>
          </a:xfrm>
          <a:prstGeom prst="line">
            <a:avLst/>
          </a:prstGeom>
          <a:noFill/>
          <a:ln w="9525">
            <a:solidFill>
              <a:schemeClr val="tx1"/>
            </a:solidFill>
            <a:round/>
            <a:headEnd/>
            <a:tailEnd type="triangle" w="med" len="med"/>
          </a:ln>
        </p:spPr>
        <p:txBody>
          <a:bodyPr/>
          <a:lstStyle/>
          <a:p>
            <a:endParaRPr lang="ja-JP" altLang="en-US"/>
          </a:p>
        </p:txBody>
      </p:sp>
      <p:sp>
        <p:nvSpPr>
          <p:cNvPr id="6" name="Line 35"/>
          <p:cNvSpPr>
            <a:spLocks noChangeShapeType="1"/>
          </p:cNvSpPr>
          <p:nvPr/>
        </p:nvSpPr>
        <p:spPr bwMode="auto">
          <a:xfrm flipH="1">
            <a:off x="4500563" y="3148013"/>
            <a:ext cx="433387" cy="0"/>
          </a:xfrm>
          <a:prstGeom prst="line">
            <a:avLst/>
          </a:prstGeom>
          <a:noFill/>
          <a:ln w="9525">
            <a:solidFill>
              <a:schemeClr val="tx1"/>
            </a:solidFill>
            <a:round/>
            <a:headEnd/>
            <a:tailEnd type="triangle" w="med" len="med"/>
          </a:ln>
        </p:spPr>
        <p:txBody>
          <a:bodyPr/>
          <a:lstStyle/>
          <a:p>
            <a:endParaRPr lang="ja-JP" altLang="en-US"/>
          </a:p>
        </p:txBody>
      </p:sp>
      <p:sp>
        <p:nvSpPr>
          <p:cNvPr id="7" name="Line 36"/>
          <p:cNvSpPr>
            <a:spLocks noChangeShapeType="1"/>
          </p:cNvSpPr>
          <p:nvPr/>
        </p:nvSpPr>
        <p:spPr bwMode="auto">
          <a:xfrm>
            <a:off x="3778250" y="1993900"/>
            <a:ext cx="71438" cy="43180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a:lstStyle/>
          <a:p>
            <a:pPr>
              <a:defRPr/>
            </a:pPr>
            <a:endParaRPr kumimoji="0" lang="ja-JP" altLang="en-US"/>
          </a:p>
        </p:txBody>
      </p:sp>
      <p:sp>
        <p:nvSpPr>
          <p:cNvPr id="63525" name="Line 37"/>
          <p:cNvSpPr>
            <a:spLocks noChangeShapeType="1"/>
          </p:cNvSpPr>
          <p:nvPr/>
        </p:nvSpPr>
        <p:spPr bwMode="auto">
          <a:xfrm flipH="1">
            <a:off x="3694113" y="2497133"/>
            <a:ext cx="0" cy="43180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3526" name="Text Box 38"/>
          <p:cNvSpPr txBox="1">
            <a:spLocks noChangeArrowheads="1"/>
          </p:cNvSpPr>
          <p:nvPr/>
        </p:nvSpPr>
        <p:spPr bwMode="auto">
          <a:xfrm>
            <a:off x="5143500" y="3148013"/>
            <a:ext cx="647700" cy="336550"/>
          </a:xfrm>
          <a:prstGeom prst="rect">
            <a:avLst/>
          </a:prstGeom>
          <a:noFill/>
          <a:ln w="9525">
            <a:noFill/>
            <a:miter lim="800000"/>
            <a:headEnd/>
            <a:tailEnd/>
          </a:ln>
        </p:spPr>
        <p:txBody>
          <a:bodyPr>
            <a:spAutoFit/>
          </a:bodyPr>
          <a:lstStyle/>
          <a:p>
            <a:pPr>
              <a:spcBef>
                <a:spcPct val="50000"/>
              </a:spcBef>
            </a:pPr>
            <a:r>
              <a:rPr kumimoji="0" lang="en-US" altLang="ja-JP" sz="1600"/>
              <a:t>AD2</a:t>
            </a:r>
          </a:p>
        </p:txBody>
      </p:sp>
      <p:sp>
        <p:nvSpPr>
          <p:cNvPr id="8" name="Text Box 39"/>
          <p:cNvSpPr txBox="1">
            <a:spLocks noChangeArrowheads="1"/>
          </p:cNvSpPr>
          <p:nvPr/>
        </p:nvSpPr>
        <p:spPr bwMode="auto">
          <a:xfrm>
            <a:off x="4210050" y="3217863"/>
            <a:ext cx="792163" cy="336550"/>
          </a:xfrm>
          <a:prstGeom prst="rect">
            <a:avLst/>
          </a:prstGeom>
          <a:noFill/>
          <a:ln w="9525">
            <a:noFill/>
            <a:miter lim="800000"/>
            <a:headEnd/>
            <a:tailEnd/>
          </a:ln>
        </p:spPr>
        <p:txBody>
          <a:bodyPr>
            <a:spAutoFit/>
          </a:bodyPr>
          <a:lstStyle/>
          <a:p>
            <a:pPr>
              <a:spcBef>
                <a:spcPct val="50000"/>
              </a:spcBef>
            </a:pPr>
            <a:r>
              <a:rPr kumimoji="0" lang="en-US" altLang="ja-JP" sz="1600"/>
              <a:t>AD3</a:t>
            </a:r>
          </a:p>
        </p:txBody>
      </p:sp>
      <p:sp>
        <p:nvSpPr>
          <p:cNvPr id="63542" name="Text Box 40"/>
          <p:cNvSpPr txBox="1">
            <a:spLocks noChangeArrowheads="1"/>
          </p:cNvSpPr>
          <p:nvPr/>
        </p:nvSpPr>
        <p:spPr bwMode="auto">
          <a:xfrm>
            <a:off x="1714500" y="4430713"/>
            <a:ext cx="5256213" cy="366712"/>
          </a:xfrm>
          <a:prstGeom prst="rect">
            <a:avLst/>
          </a:prstGeom>
          <a:noFill/>
          <a:ln w="9525">
            <a:noFill/>
            <a:miter lim="800000"/>
            <a:headEnd/>
            <a:tailEnd/>
          </a:ln>
        </p:spPr>
        <p:txBody>
          <a:bodyPr>
            <a:spAutoFit/>
          </a:bodyPr>
          <a:lstStyle/>
          <a:p>
            <a:pPr>
              <a:spcBef>
                <a:spcPct val="50000"/>
              </a:spcBef>
            </a:pPr>
            <a:endParaRPr kumimoji="0" lang="ja-JP" altLang="en-US" sz="1800"/>
          </a:p>
        </p:txBody>
      </p:sp>
      <p:sp>
        <p:nvSpPr>
          <p:cNvPr id="63543" name="Text Box 41"/>
          <p:cNvSpPr txBox="1">
            <a:spLocks noChangeArrowheads="1"/>
          </p:cNvSpPr>
          <p:nvPr/>
        </p:nvSpPr>
        <p:spPr bwMode="auto">
          <a:xfrm>
            <a:off x="1498600" y="4286250"/>
            <a:ext cx="5256213" cy="366713"/>
          </a:xfrm>
          <a:prstGeom prst="rect">
            <a:avLst/>
          </a:prstGeom>
          <a:noFill/>
          <a:ln w="9525">
            <a:noFill/>
            <a:miter lim="800000"/>
            <a:headEnd/>
            <a:tailEnd/>
          </a:ln>
        </p:spPr>
        <p:txBody>
          <a:bodyPr>
            <a:spAutoFit/>
          </a:bodyPr>
          <a:lstStyle/>
          <a:p>
            <a:pPr>
              <a:spcBef>
                <a:spcPct val="50000"/>
              </a:spcBef>
            </a:pPr>
            <a:r>
              <a:rPr kumimoji="0" lang="ja-JP" altLang="en-US" sz="1800"/>
              <a:t>総需要が減少して、総需要曲線は左にシフトする。</a:t>
            </a:r>
          </a:p>
        </p:txBody>
      </p:sp>
      <p:sp>
        <p:nvSpPr>
          <p:cNvPr id="63544" name="Line 42"/>
          <p:cNvSpPr>
            <a:spLocks noChangeShapeType="1"/>
          </p:cNvSpPr>
          <p:nvPr/>
        </p:nvSpPr>
        <p:spPr bwMode="auto">
          <a:xfrm>
            <a:off x="3946525" y="4646613"/>
            <a:ext cx="0" cy="215900"/>
          </a:xfrm>
          <a:prstGeom prst="line">
            <a:avLst/>
          </a:prstGeom>
          <a:noFill/>
          <a:ln w="9525">
            <a:solidFill>
              <a:schemeClr val="tx1"/>
            </a:solidFill>
            <a:round/>
            <a:headEnd/>
            <a:tailEnd type="triangle" w="med" len="med"/>
          </a:ln>
        </p:spPr>
        <p:txBody>
          <a:bodyPr/>
          <a:lstStyle/>
          <a:p>
            <a:endParaRPr lang="ja-JP" altLang="en-US"/>
          </a:p>
        </p:txBody>
      </p:sp>
      <p:sp>
        <p:nvSpPr>
          <p:cNvPr id="63531" name="Text Box 43"/>
          <p:cNvSpPr txBox="1">
            <a:spLocks noChangeArrowheads="1"/>
          </p:cNvSpPr>
          <p:nvPr/>
        </p:nvSpPr>
        <p:spPr bwMode="auto">
          <a:xfrm>
            <a:off x="1643063" y="4933950"/>
            <a:ext cx="4464050" cy="915988"/>
          </a:xfrm>
          <a:prstGeom prst="rect">
            <a:avLst/>
          </a:prstGeom>
          <a:noFill/>
          <a:ln w="9525">
            <a:noFill/>
            <a:miter lim="800000"/>
            <a:headEnd/>
            <a:tailEnd/>
          </a:ln>
        </p:spPr>
        <p:txBody>
          <a:bodyPr>
            <a:spAutoFit/>
          </a:bodyPr>
          <a:lstStyle/>
          <a:p>
            <a:pPr>
              <a:spcBef>
                <a:spcPct val="50000"/>
              </a:spcBef>
            </a:pPr>
            <a:r>
              <a:rPr kumimoji="0" lang="ja-JP" altLang="en-US" sz="1800"/>
              <a:t>経営者の見通しが非常に悲観的であれば、総需要曲線のシフトが総供給曲線のシフトを打ち消してしまう可能性</a:t>
            </a:r>
          </a:p>
        </p:txBody>
      </p:sp>
      <p:sp>
        <p:nvSpPr>
          <p:cNvPr id="63546" name="Line 44"/>
          <p:cNvSpPr>
            <a:spLocks noChangeShapeType="1"/>
          </p:cNvSpPr>
          <p:nvPr/>
        </p:nvSpPr>
        <p:spPr bwMode="auto">
          <a:xfrm>
            <a:off x="3946525" y="5797550"/>
            <a:ext cx="0" cy="288925"/>
          </a:xfrm>
          <a:prstGeom prst="line">
            <a:avLst/>
          </a:prstGeom>
          <a:noFill/>
          <a:ln w="9525">
            <a:solidFill>
              <a:schemeClr val="tx1"/>
            </a:solidFill>
            <a:round/>
            <a:headEnd/>
            <a:tailEnd type="triangle" w="med" len="med"/>
          </a:ln>
        </p:spPr>
        <p:txBody>
          <a:bodyPr/>
          <a:lstStyle/>
          <a:p>
            <a:endParaRPr lang="ja-JP" altLang="en-US"/>
          </a:p>
        </p:txBody>
      </p:sp>
      <p:sp>
        <p:nvSpPr>
          <p:cNvPr id="9" name="Text Box 45"/>
          <p:cNvSpPr txBox="1">
            <a:spLocks noChangeArrowheads="1"/>
          </p:cNvSpPr>
          <p:nvPr/>
        </p:nvSpPr>
        <p:spPr bwMode="auto">
          <a:xfrm>
            <a:off x="3586163" y="6086475"/>
            <a:ext cx="2881312" cy="366713"/>
          </a:xfrm>
          <a:prstGeom prst="rect">
            <a:avLst/>
          </a:prstGeom>
          <a:noFill/>
          <a:ln w="9525">
            <a:noFill/>
            <a:miter lim="800000"/>
            <a:headEnd/>
            <a:tailEnd/>
          </a:ln>
        </p:spPr>
        <p:txBody>
          <a:bodyPr>
            <a:spAutoFit/>
          </a:bodyPr>
          <a:lstStyle/>
          <a:p>
            <a:pPr>
              <a:spcBef>
                <a:spcPct val="50000"/>
              </a:spcBef>
            </a:pPr>
            <a:r>
              <a:rPr kumimoji="0" lang="en-US" altLang="ja-JP" sz="1800"/>
              <a:t>E3</a:t>
            </a:r>
            <a:r>
              <a:rPr kumimoji="0" lang="ja-JP" altLang="en-US" sz="1800"/>
              <a:t>へ</a:t>
            </a:r>
          </a:p>
        </p:txBody>
      </p:sp>
      <p:sp>
        <p:nvSpPr>
          <p:cNvPr id="63534" name="Text Box 46"/>
          <p:cNvSpPr txBox="1">
            <a:spLocks noChangeArrowheads="1"/>
          </p:cNvSpPr>
          <p:nvPr/>
        </p:nvSpPr>
        <p:spPr bwMode="auto">
          <a:xfrm>
            <a:off x="3633788" y="3001963"/>
            <a:ext cx="431800" cy="336550"/>
          </a:xfrm>
          <a:prstGeom prst="rect">
            <a:avLst/>
          </a:prstGeom>
          <a:noFill/>
          <a:ln w="9525">
            <a:noFill/>
            <a:miter lim="800000"/>
            <a:headEnd/>
            <a:tailEnd/>
          </a:ln>
        </p:spPr>
        <p:txBody>
          <a:bodyPr>
            <a:spAutoFit/>
          </a:bodyPr>
          <a:lstStyle/>
          <a:p>
            <a:pPr>
              <a:spcBef>
                <a:spcPct val="50000"/>
              </a:spcBef>
            </a:pPr>
            <a:r>
              <a:rPr kumimoji="0" lang="en-US" altLang="ja-JP" sz="1600"/>
              <a:t>E3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nodeType="clickEffect">
                                  <p:stCondLst>
                                    <p:cond delay="0"/>
                                  </p:stCondLst>
                                  <p:childTnLst>
                                    <p:set>
                                      <p:cBhvr>
                                        <p:cTn id="12" dur="1" fill="hold">
                                          <p:stCondLst>
                                            <p:cond delay="0"/>
                                          </p:stCondLst>
                                        </p:cTn>
                                        <p:tgtEl>
                                          <p:spTgt spid="63520"/>
                                        </p:tgtEl>
                                        <p:attrNameLst>
                                          <p:attrName>style.visibility</p:attrName>
                                        </p:attrNameLst>
                                      </p:cBhvr>
                                      <p:to>
                                        <p:strVal val="visible"/>
                                      </p:to>
                                    </p:set>
                                    <p:anim calcmode="lin" valueType="num">
                                      <p:cBhvr>
                                        <p:cTn id="13" dur="500" fill="hold"/>
                                        <p:tgtEl>
                                          <p:spTgt spid="63520"/>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63520"/>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63520"/>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63520"/>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39" presetClass="entr" presetSubtype="0" accel="100000" fill="hold" grpId="0" nodeType="afterEffect">
                                  <p:stCondLst>
                                    <p:cond delay="0"/>
                                  </p:stCondLst>
                                  <p:childTnLst>
                                    <p:set>
                                      <p:cBhvr>
                                        <p:cTn id="19" dur="1" fill="hold">
                                          <p:stCondLst>
                                            <p:cond delay="0"/>
                                          </p:stCondLst>
                                        </p:cTn>
                                        <p:tgtEl>
                                          <p:spTgt spid="63526"/>
                                        </p:tgtEl>
                                        <p:attrNameLst>
                                          <p:attrName>style.visibility</p:attrName>
                                        </p:attrNameLst>
                                      </p:cBhvr>
                                      <p:to>
                                        <p:strVal val="visible"/>
                                      </p:to>
                                    </p:set>
                                    <p:anim calcmode="lin" valueType="num">
                                      <p:cBhvr>
                                        <p:cTn id="20" dur="500" fill="hold"/>
                                        <p:tgtEl>
                                          <p:spTgt spid="63526"/>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63526"/>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63526"/>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6352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diamond(in)">
                                      <p:cBhvr>
                                        <p:cTn id="28" dur="20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3531"/>
                                        </p:tgtEl>
                                        <p:attrNameLst>
                                          <p:attrName>style.visibility</p:attrName>
                                        </p:attrNameLst>
                                      </p:cBhvr>
                                      <p:to>
                                        <p:strVal val="visible"/>
                                      </p:to>
                                    </p:set>
                                    <p:anim calcmode="lin" valueType="num">
                                      <p:cBhvr additive="base">
                                        <p:cTn id="33" dur="500" fill="hold"/>
                                        <p:tgtEl>
                                          <p:spTgt spid="63531"/>
                                        </p:tgtEl>
                                        <p:attrNameLst>
                                          <p:attrName>ppt_x</p:attrName>
                                        </p:attrNameLst>
                                      </p:cBhvr>
                                      <p:tavLst>
                                        <p:tav tm="0">
                                          <p:val>
                                            <p:strVal val="#ppt_x"/>
                                          </p:val>
                                        </p:tav>
                                        <p:tav tm="100000">
                                          <p:val>
                                            <p:strVal val="#ppt_x"/>
                                          </p:val>
                                        </p:tav>
                                      </p:tavLst>
                                    </p:anim>
                                    <p:anim calcmode="lin" valueType="num">
                                      <p:cBhvr additive="base">
                                        <p:cTn id="34" dur="500" fill="hold"/>
                                        <p:tgtEl>
                                          <p:spTgt spid="6353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9" presetClass="entr" presetSubtype="0" accel="100000"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46"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47"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48" dur="500" fill="hold"/>
                                        <p:tgtEl>
                                          <p:spTgt spid="4"/>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39" presetClass="entr" presetSubtype="0" accel="100000"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53"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54"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55"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nodeType="clickEffect">
                                  <p:stCondLst>
                                    <p:cond delay="0"/>
                                  </p:stCondLst>
                                  <p:childTnLst>
                                    <p:set>
                                      <p:cBhvr>
                                        <p:cTn id="59" dur="1" fill="hold">
                                          <p:stCondLst>
                                            <p:cond delay="0"/>
                                          </p:stCondLst>
                                        </p:cTn>
                                        <p:tgtEl>
                                          <p:spTgt spid="63525"/>
                                        </p:tgtEl>
                                        <p:attrNameLst>
                                          <p:attrName>style.visibility</p:attrName>
                                        </p:attrNameLst>
                                      </p:cBhvr>
                                      <p:to>
                                        <p:strVal val="visible"/>
                                      </p:to>
                                    </p:set>
                                    <p:animEffect transition="in" filter="diamond(in)">
                                      <p:cBhvr>
                                        <p:cTn id="60" dur="1000"/>
                                        <p:tgtEl>
                                          <p:spTgt spid="63525"/>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additive="base">
                                        <p:cTn id="65" dur="500" fill="hold"/>
                                        <p:tgtEl>
                                          <p:spTgt spid="9"/>
                                        </p:tgtEl>
                                        <p:attrNameLst>
                                          <p:attrName>ppt_x</p:attrName>
                                        </p:attrNameLst>
                                      </p:cBhvr>
                                      <p:tavLst>
                                        <p:tav tm="0">
                                          <p:val>
                                            <p:strVal val="#ppt_x"/>
                                          </p:val>
                                        </p:tav>
                                        <p:tav tm="100000">
                                          <p:val>
                                            <p:strVal val="#ppt_x"/>
                                          </p:val>
                                        </p:tav>
                                      </p:tavLst>
                                    </p:anim>
                                    <p:anim calcmode="lin" valueType="num">
                                      <p:cBhvr additive="base">
                                        <p:cTn id="6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8" presetClass="entr" presetSubtype="16" fill="hold" grpId="0" nodeType="clickEffect">
                                  <p:stCondLst>
                                    <p:cond delay="0"/>
                                  </p:stCondLst>
                                  <p:childTnLst>
                                    <p:set>
                                      <p:cBhvr>
                                        <p:cTn id="70" dur="1" fill="hold">
                                          <p:stCondLst>
                                            <p:cond delay="0"/>
                                          </p:stCondLst>
                                        </p:cTn>
                                        <p:tgtEl>
                                          <p:spTgt spid="63534"/>
                                        </p:tgtEl>
                                        <p:attrNameLst>
                                          <p:attrName>style.visibility</p:attrName>
                                        </p:attrNameLst>
                                      </p:cBhvr>
                                      <p:to>
                                        <p:strVal val="visible"/>
                                      </p:to>
                                    </p:set>
                                    <p:animEffect transition="in" filter="diamond(in)">
                                      <p:cBhvr>
                                        <p:cTn id="71" dur="1000"/>
                                        <p:tgtEl>
                                          <p:spTgt spid="63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63526" grpId="0"/>
      <p:bldP spid="8" grpId="0"/>
      <p:bldP spid="63531" grpId="0"/>
      <p:bldP spid="9" grpId="0"/>
      <p:bldP spid="635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ext Box 4"/>
          <p:cNvSpPr txBox="1">
            <a:spLocks noChangeArrowheads="1"/>
          </p:cNvSpPr>
          <p:nvPr/>
        </p:nvSpPr>
        <p:spPr bwMode="auto">
          <a:xfrm>
            <a:off x="1143000" y="642938"/>
            <a:ext cx="7815263" cy="2708275"/>
          </a:xfrm>
          <a:prstGeom prst="rect">
            <a:avLst/>
          </a:prstGeom>
          <a:noFill/>
          <a:ln w="9525">
            <a:noFill/>
            <a:miter lim="800000"/>
            <a:headEnd/>
            <a:tailEnd/>
          </a:ln>
        </p:spPr>
        <p:txBody>
          <a:bodyPr>
            <a:spAutoFit/>
          </a:bodyPr>
          <a:lstStyle/>
          <a:p>
            <a:pPr>
              <a:spcBef>
                <a:spcPct val="50000"/>
              </a:spcBef>
            </a:pPr>
            <a:r>
              <a:rPr kumimoji="0" lang="ja-JP" altLang="en-US" sz="2000"/>
              <a:t>このようなプロセスを</a:t>
            </a:r>
            <a:r>
              <a:rPr kumimoji="0" lang="ja-JP" altLang="en-US" sz="2000" b="1">
                <a:solidFill>
                  <a:srgbClr val="FF0000"/>
                </a:solidFill>
              </a:rPr>
              <a:t>デフレ・スパイラル</a:t>
            </a:r>
            <a:r>
              <a:rPr kumimoji="0" lang="ja-JP" altLang="en-US" sz="2000"/>
              <a:t>という。</a:t>
            </a:r>
          </a:p>
          <a:p>
            <a:pPr>
              <a:spcBef>
                <a:spcPct val="50000"/>
              </a:spcBef>
            </a:pPr>
            <a:r>
              <a:rPr kumimoji="0" lang="ja-JP" altLang="en-US" sz="2000"/>
              <a:t>デフレ･スパイラルが発生すると、経済の完全雇用を回復するのが遅れてしまう。</a:t>
            </a:r>
          </a:p>
          <a:p>
            <a:pPr>
              <a:spcBef>
                <a:spcPct val="50000"/>
              </a:spcBef>
            </a:pPr>
            <a:r>
              <a:rPr kumimoji="0" lang="ja-JP" altLang="en-US" sz="2000"/>
              <a:t>このようなプロセスが長期的につづくと経済は破綻してしまう。これまでこのような破綻は観察されていないので、デフレ・スパイラルが発生してもどこかでストップしていると考えたほうが自然。</a:t>
            </a:r>
          </a:p>
          <a:p>
            <a:pPr>
              <a:spcBef>
                <a:spcPct val="50000"/>
              </a:spcBef>
            </a:pPr>
            <a:r>
              <a:rPr kumimoji="0" lang="ja-JP" altLang="en-US" sz="2000"/>
              <a:t>政府や日本銀行がここで果たしている役割も無視できない</a:t>
            </a:r>
            <a:r>
              <a:rPr kumimoji="0" lang="ja-JP" altLang="en-US" sz="1800"/>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図表 8"/>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5538" name="Rectangle 3"/>
          <p:cNvSpPr>
            <a:spLocks noGrp="1" noChangeArrowheads="1"/>
          </p:cNvSpPr>
          <p:nvPr>
            <p:ph idx="1"/>
          </p:nvPr>
        </p:nvSpPr>
        <p:spPr>
          <a:xfrm>
            <a:off x="1435100" y="1447800"/>
            <a:ext cx="6994525" cy="4800600"/>
          </a:xfrm>
        </p:spPr>
        <p:txBody>
          <a:bodyPr/>
          <a:lstStyle/>
          <a:p>
            <a:pPr>
              <a:buFontTx/>
              <a:buNone/>
            </a:pPr>
            <a:r>
              <a:rPr lang="ja-JP" altLang="en-US" sz="2000" smtClean="0"/>
              <a:t>逆に完全雇用の水準を上回るところで短期の経済活</a:t>
            </a:r>
          </a:p>
          <a:p>
            <a:pPr>
              <a:buFontTx/>
              <a:buNone/>
            </a:pPr>
            <a:r>
              <a:rPr lang="ja-JP" altLang="en-US" sz="2000" smtClean="0"/>
              <a:t>動水準が決まっている場合はどのような調整が起き</a:t>
            </a:r>
          </a:p>
          <a:p>
            <a:pPr>
              <a:buFontTx/>
              <a:buNone/>
            </a:pPr>
            <a:r>
              <a:rPr lang="ja-JP" altLang="en-US" sz="2000" smtClean="0"/>
              <a:t>るのだろうか。</a:t>
            </a:r>
          </a:p>
          <a:p>
            <a:pPr>
              <a:buFontTx/>
              <a:buNone/>
            </a:pPr>
            <a:endParaRPr lang="ja-JP" altLang="en-US" sz="2000" smtClean="0"/>
          </a:p>
          <a:p>
            <a:pPr>
              <a:buFontTx/>
              <a:buNone/>
            </a:pPr>
            <a:r>
              <a:rPr lang="ja-JP" altLang="en-US" sz="2000" smtClean="0"/>
              <a:t>次ページのグラフを見ながら考えてみよう。</a:t>
            </a:r>
          </a:p>
        </p:txBody>
      </p:sp>
      <p:sp>
        <p:nvSpPr>
          <p:cNvPr id="65539" name="Text Box 4"/>
          <p:cNvSpPr txBox="1">
            <a:spLocks noChangeArrowheads="1"/>
          </p:cNvSpPr>
          <p:nvPr/>
        </p:nvSpPr>
        <p:spPr bwMode="auto">
          <a:xfrm>
            <a:off x="1285875" y="3429000"/>
            <a:ext cx="7097713" cy="3016250"/>
          </a:xfrm>
          <a:prstGeom prst="rect">
            <a:avLst/>
          </a:prstGeom>
          <a:noFill/>
          <a:ln w="9525">
            <a:noFill/>
            <a:miter lim="800000"/>
            <a:headEnd/>
            <a:tailEnd/>
          </a:ln>
        </p:spPr>
        <p:txBody>
          <a:bodyPr>
            <a:spAutoFit/>
          </a:bodyPr>
          <a:lstStyle/>
          <a:p>
            <a:pPr>
              <a:spcBef>
                <a:spcPct val="50000"/>
              </a:spcBef>
            </a:pPr>
            <a:r>
              <a:rPr kumimoji="0" lang="ja-JP" altLang="en-US" sz="2000"/>
              <a:t>完全雇用の水準を上回る生産が行われている　　残業が多い。資本も正常な水準を超えて使用されている。　　　　</a:t>
            </a:r>
            <a:endParaRPr kumimoji="0" lang="en-US" altLang="ja-JP" sz="2000"/>
          </a:p>
          <a:p>
            <a:pPr>
              <a:spcBef>
                <a:spcPct val="50000"/>
              </a:spcBef>
            </a:pPr>
            <a:r>
              <a:rPr kumimoji="0" lang="ja-JP" altLang="en-US" sz="2000"/>
              <a:t>　　労働者も資本も酷使されている。</a:t>
            </a:r>
          </a:p>
          <a:p>
            <a:pPr>
              <a:spcBef>
                <a:spcPct val="50000"/>
              </a:spcBef>
            </a:pPr>
            <a:r>
              <a:rPr kumimoji="0" lang="ja-JP" altLang="en-US" sz="2000"/>
              <a:t>このような状態を</a:t>
            </a:r>
            <a:r>
              <a:rPr kumimoji="0" lang="ja-JP" altLang="en-US" sz="2000">
                <a:solidFill>
                  <a:srgbClr val="FF0000"/>
                </a:solidFill>
              </a:rPr>
              <a:t>景気が過熱</a:t>
            </a:r>
            <a:r>
              <a:rPr kumimoji="0" lang="ja-JP" altLang="en-US" sz="2000"/>
              <a:t>しているという。</a:t>
            </a:r>
          </a:p>
          <a:p>
            <a:pPr>
              <a:spcBef>
                <a:spcPct val="50000"/>
              </a:spcBef>
            </a:pPr>
            <a:r>
              <a:rPr kumimoji="0" lang="ja-JP" altLang="en-US" sz="2000"/>
              <a:t>このようなときには不況期とは逆に労働者は企業の経営者に対して非常に強い立場にあるので、名目賃金の上昇を賃金契約の改定時点に行うことができる。他の企業の労働者に比べて賃金が下がるという心配も少ない。</a:t>
            </a:r>
          </a:p>
        </p:txBody>
      </p:sp>
      <p:cxnSp>
        <p:nvCxnSpPr>
          <p:cNvPr id="65540" name="直線矢印コネクタ 6"/>
          <p:cNvCxnSpPr>
            <a:cxnSpLocks noChangeShapeType="1"/>
          </p:cNvCxnSpPr>
          <p:nvPr/>
        </p:nvCxnSpPr>
        <p:spPr bwMode="auto">
          <a:xfrm>
            <a:off x="6357938" y="3643313"/>
            <a:ext cx="285750" cy="1587"/>
          </a:xfrm>
          <a:prstGeom prst="straightConnector1">
            <a:avLst/>
          </a:prstGeom>
          <a:noFill/>
          <a:ln w="9525" algn="ctr">
            <a:solidFill>
              <a:srgbClr val="FF0000"/>
            </a:solidFill>
            <a:round/>
            <a:headEnd/>
            <a:tailEnd type="arrow" w="med" len="med"/>
          </a:ln>
        </p:spPr>
      </p:cxnSp>
      <p:cxnSp>
        <p:nvCxnSpPr>
          <p:cNvPr id="65541" name="直線矢印コネクタ 7"/>
          <p:cNvCxnSpPr>
            <a:cxnSpLocks noChangeShapeType="1"/>
          </p:cNvCxnSpPr>
          <p:nvPr/>
        </p:nvCxnSpPr>
        <p:spPr bwMode="auto">
          <a:xfrm>
            <a:off x="1357313" y="4357688"/>
            <a:ext cx="285750" cy="1587"/>
          </a:xfrm>
          <a:prstGeom prst="straightConnector1">
            <a:avLst/>
          </a:prstGeom>
          <a:noFill/>
          <a:ln w="9525" algn="ctr">
            <a:solidFill>
              <a:srgbClr val="FF0000"/>
            </a:solidFill>
            <a:round/>
            <a:headEnd/>
            <a:tailEnd type="arrow" w="med" len="med"/>
          </a:ln>
        </p:spPr>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正方形/長方形 33"/>
          <p:cNvSpPr/>
          <p:nvPr/>
        </p:nvSpPr>
        <p:spPr>
          <a:xfrm>
            <a:off x="1357258" y="357166"/>
            <a:ext cx="7572460" cy="364333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66582" name="Line 2"/>
          <p:cNvSpPr>
            <a:spLocks noChangeShapeType="1"/>
          </p:cNvSpPr>
          <p:nvPr/>
        </p:nvSpPr>
        <p:spPr bwMode="auto">
          <a:xfrm flipV="1">
            <a:off x="2697163" y="620713"/>
            <a:ext cx="0" cy="2808287"/>
          </a:xfrm>
          <a:prstGeom prst="line">
            <a:avLst/>
          </a:prstGeom>
          <a:noFill/>
          <a:ln w="9525">
            <a:solidFill>
              <a:schemeClr val="tx1"/>
            </a:solidFill>
            <a:round/>
            <a:headEnd/>
            <a:tailEnd type="triangle" w="med" len="med"/>
          </a:ln>
        </p:spPr>
        <p:txBody>
          <a:bodyPr/>
          <a:lstStyle/>
          <a:p>
            <a:endParaRPr lang="ja-JP" altLang="en-US"/>
          </a:p>
        </p:txBody>
      </p:sp>
      <p:sp>
        <p:nvSpPr>
          <p:cNvPr id="66583" name="Line 3"/>
          <p:cNvSpPr>
            <a:spLocks noChangeShapeType="1"/>
          </p:cNvSpPr>
          <p:nvPr/>
        </p:nvSpPr>
        <p:spPr bwMode="auto">
          <a:xfrm>
            <a:off x="2697163" y="3429000"/>
            <a:ext cx="3600450" cy="0"/>
          </a:xfrm>
          <a:prstGeom prst="line">
            <a:avLst/>
          </a:prstGeom>
          <a:noFill/>
          <a:ln w="9525">
            <a:solidFill>
              <a:schemeClr val="tx1"/>
            </a:solidFill>
            <a:round/>
            <a:headEnd/>
            <a:tailEnd type="triangle" w="med" len="med"/>
          </a:ln>
        </p:spPr>
        <p:txBody>
          <a:bodyPr/>
          <a:lstStyle/>
          <a:p>
            <a:endParaRPr lang="ja-JP" altLang="en-US"/>
          </a:p>
        </p:txBody>
      </p:sp>
      <p:sp>
        <p:nvSpPr>
          <p:cNvPr id="66564" name="Freeform 4"/>
          <p:cNvSpPr>
            <a:spLocks/>
          </p:cNvSpPr>
          <p:nvPr/>
        </p:nvSpPr>
        <p:spPr bwMode="auto">
          <a:xfrm>
            <a:off x="3057495" y="765175"/>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6585" name="Text Box 5"/>
          <p:cNvSpPr txBox="1">
            <a:spLocks noChangeArrowheads="1"/>
          </p:cNvSpPr>
          <p:nvPr/>
        </p:nvSpPr>
        <p:spPr bwMode="auto">
          <a:xfrm>
            <a:off x="5937250" y="2708275"/>
            <a:ext cx="792163" cy="336550"/>
          </a:xfrm>
          <a:prstGeom prst="rect">
            <a:avLst/>
          </a:prstGeom>
          <a:noFill/>
          <a:ln w="9525">
            <a:noFill/>
            <a:miter lim="800000"/>
            <a:headEnd/>
            <a:tailEnd/>
          </a:ln>
        </p:spPr>
        <p:txBody>
          <a:bodyPr>
            <a:spAutoFit/>
          </a:bodyPr>
          <a:lstStyle/>
          <a:p>
            <a:pPr>
              <a:spcBef>
                <a:spcPct val="50000"/>
              </a:spcBef>
            </a:pPr>
            <a:r>
              <a:rPr kumimoji="0" lang="en-US" altLang="ja-JP" sz="1600"/>
              <a:t>AD1</a:t>
            </a:r>
          </a:p>
        </p:txBody>
      </p:sp>
      <p:sp>
        <p:nvSpPr>
          <p:cNvPr id="66586" name="Text Box 6"/>
          <p:cNvSpPr txBox="1">
            <a:spLocks noChangeArrowheads="1"/>
          </p:cNvSpPr>
          <p:nvPr/>
        </p:nvSpPr>
        <p:spPr bwMode="auto">
          <a:xfrm>
            <a:off x="5434013" y="3500438"/>
            <a:ext cx="1439862" cy="336550"/>
          </a:xfrm>
          <a:prstGeom prst="rect">
            <a:avLst/>
          </a:prstGeom>
          <a:noFill/>
          <a:ln w="9525">
            <a:noFill/>
            <a:miter lim="800000"/>
            <a:headEnd/>
            <a:tailEnd/>
          </a:ln>
        </p:spPr>
        <p:txBody>
          <a:bodyPr>
            <a:spAutoFit/>
          </a:bodyPr>
          <a:lstStyle/>
          <a:p>
            <a:pPr>
              <a:spcBef>
                <a:spcPct val="50000"/>
              </a:spcBef>
            </a:pPr>
            <a:r>
              <a:rPr kumimoji="0" lang="ja-JP" altLang="en-US" sz="1600"/>
              <a:t>実質</a:t>
            </a:r>
            <a:r>
              <a:rPr kumimoji="0" lang="en-US" altLang="ja-JP" sz="1600"/>
              <a:t>GDP(Y)</a:t>
            </a:r>
          </a:p>
        </p:txBody>
      </p:sp>
      <p:sp>
        <p:nvSpPr>
          <p:cNvPr id="66587" name="Text Box 7"/>
          <p:cNvSpPr txBox="1">
            <a:spLocks noChangeArrowheads="1"/>
          </p:cNvSpPr>
          <p:nvPr/>
        </p:nvSpPr>
        <p:spPr bwMode="auto">
          <a:xfrm>
            <a:off x="2554288" y="3500438"/>
            <a:ext cx="431800" cy="336550"/>
          </a:xfrm>
          <a:prstGeom prst="rect">
            <a:avLst/>
          </a:prstGeom>
          <a:noFill/>
          <a:ln w="9525">
            <a:noFill/>
            <a:miter lim="800000"/>
            <a:headEnd/>
            <a:tailEnd/>
          </a:ln>
        </p:spPr>
        <p:txBody>
          <a:bodyPr>
            <a:spAutoFit/>
          </a:bodyPr>
          <a:lstStyle/>
          <a:p>
            <a:pPr>
              <a:spcBef>
                <a:spcPct val="50000"/>
              </a:spcBef>
            </a:pPr>
            <a:r>
              <a:rPr kumimoji="0" lang="en-US" altLang="ja-JP" sz="1600"/>
              <a:t>0</a:t>
            </a:r>
          </a:p>
        </p:txBody>
      </p:sp>
      <p:sp>
        <p:nvSpPr>
          <p:cNvPr id="66588" name="Text Box 8"/>
          <p:cNvSpPr txBox="1">
            <a:spLocks noChangeArrowheads="1"/>
          </p:cNvSpPr>
          <p:nvPr/>
        </p:nvSpPr>
        <p:spPr bwMode="auto">
          <a:xfrm>
            <a:off x="1257300" y="692150"/>
            <a:ext cx="1368425" cy="336550"/>
          </a:xfrm>
          <a:prstGeom prst="rect">
            <a:avLst/>
          </a:prstGeom>
          <a:noFill/>
          <a:ln w="9525">
            <a:noFill/>
            <a:miter lim="800000"/>
            <a:headEnd/>
            <a:tailEnd/>
          </a:ln>
        </p:spPr>
        <p:txBody>
          <a:bodyPr>
            <a:spAutoFit/>
          </a:bodyPr>
          <a:lstStyle/>
          <a:p>
            <a:pPr>
              <a:spcBef>
                <a:spcPct val="50000"/>
              </a:spcBef>
            </a:pPr>
            <a:r>
              <a:rPr kumimoji="0" lang="ja-JP" altLang="en-US" sz="1600"/>
              <a:t>物価水準</a:t>
            </a:r>
            <a:r>
              <a:rPr kumimoji="0" lang="en-US" altLang="ja-JP" sz="1600"/>
              <a:t>(P)</a:t>
            </a:r>
          </a:p>
        </p:txBody>
      </p:sp>
      <p:sp>
        <p:nvSpPr>
          <p:cNvPr id="66589" name="Text Box 9"/>
          <p:cNvSpPr txBox="1">
            <a:spLocks noChangeArrowheads="1"/>
          </p:cNvSpPr>
          <p:nvPr/>
        </p:nvSpPr>
        <p:spPr bwMode="auto">
          <a:xfrm>
            <a:off x="5643563" y="1357313"/>
            <a:ext cx="3457575" cy="336550"/>
          </a:xfrm>
          <a:prstGeom prst="rect">
            <a:avLst/>
          </a:prstGeom>
          <a:noFill/>
          <a:ln w="9525">
            <a:noFill/>
            <a:miter lim="800000"/>
            <a:headEnd/>
            <a:tailEnd/>
          </a:ln>
        </p:spPr>
        <p:txBody>
          <a:bodyPr>
            <a:spAutoFit/>
          </a:bodyPr>
          <a:lstStyle/>
          <a:p>
            <a:pPr>
              <a:spcBef>
                <a:spcPct val="50000"/>
              </a:spcBef>
            </a:pPr>
            <a:r>
              <a:rPr kumimoji="0" lang="ja-JP" altLang="en-US" sz="1600"/>
              <a:t>図</a:t>
            </a:r>
            <a:r>
              <a:rPr kumimoji="0" lang="en-US" altLang="ja-JP" sz="1600"/>
              <a:t>10</a:t>
            </a:r>
            <a:r>
              <a:rPr kumimoji="0" lang="ja-JP" altLang="en-US" sz="1600"/>
              <a:t>－</a:t>
            </a:r>
            <a:r>
              <a:rPr kumimoji="0" lang="en-US" altLang="ja-JP" sz="1600"/>
              <a:t>7</a:t>
            </a:r>
            <a:r>
              <a:rPr kumimoji="0" lang="ja-JP" altLang="en-US" sz="1600"/>
              <a:t>　完全雇用の回復のプロセス</a:t>
            </a:r>
          </a:p>
        </p:txBody>
      </p:sp>
      <p:sp>
        <p:nvSpPr>
          <p:cNvPr id="66570" name="Line 10"/>
          <p:cNvSpPr>
            <a:spLocks noChangeShapeType="1"/>
          </p:cNvSpPr>
          <p:nvPr/>
        </p:nvSpPr>
        <p:spPr bwMode="auto">
          <a:xfrm flipV="1">
            <a:off x="2986058" y="2349500"/>
            <a:ext cx="1079500" cy="936625"/>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6571" name="Line 11"/>
          <p:cNvSpPr>
            <a:spLocks noChangeShapeType="1"/>
          </p:cNvSpPr>
          <p:nvPr/>
        </p:nvSpPr>
        <p:spPr bwMode="auto">
          <a:xfrm flipV="1">
            <a:off x="4065558" y="836613"/>
            <a:ext cx="792162" cy="1511300"/>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6573" name="Line 13"/>
          <p:cNvSpPr>
            <a:spLocks noChangeShapeType="1"/>
          </p:cNvSpPr>
          <p:nvPr/>
        </p:nvSpPr>
        <p:spPr bwMode="auto">
          <a:xfrm>
            <a:off x="3754438" y="692150"/>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66593" name="Line 14"/>
          <p:cNvSpPr>
            <a:spLocks noChangeShapeType="1"/>
          </p:cNvSpPr>
          <p:nvPr/>
        </p:nvSpPr>
        <p:spPr bwMode="auto">
          <a:xfrm flipH="1">
            <a:off x="2625725" y="2420938"/>
            <a:ext cx="1800225" cy="0"/>
          </a:xfrm>
          <a:prstGeom prst="line">
            <a:avLst/>
          </a:prstGeom>
          <a:noFill/>
          <a:ln w="9525">
            <a:solidFill>
              <a:schemeClr val="tx1"/>
            </a:solidFill>
            <a:prstDash val="dash"/>
            <a:round/>
            <a:headEnd/>
            <a:tailEnd/>
          </a:ln>
        </p:spPr>
        <p:txBody>
          <a:bodyPr/>
          <a:lstStyle/>
          <a:p>
            <a:endParaRPr lang="ja-JP" altLang="en-US"/>
          </a:p>
        </p:txBody>
      </p:sp>
      <p:sp>
        <p:nvSpPr>
          <p:cNvPr id="66575" name="Text Box 15"/>
          <p:cNvSpPr txBox="1">
            <a:spLocks noChangeArrowheads="1"/>
          </p:cNvSpPr>
          <p:nvPr/>
        </p:nvSpPr>
        <p:spPr bwMode="auto">
          <a:xfrm>
            <a:off x="4641850" y="549275"/>
            <a:ext cx="792163"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5</a:t>
            </a:r>
          </a:p>
        </p:txBody>
      </p:sp>
      <p:graphicFrame>
        <p:nvGraphicFramePr>
          <p:cNvPr id="66576" name="Object 16"/>
          <p:cNvGraphicFramePr>
            <a:graphicFrameLocks noChangeAspect="1"/>
          </p:cNvGraphicFramePr>
          <p:nvPr/>
        </p:nvGraphicFramePr>
        <p:xfrm>
          <a:off x="3778250" y="3500438"/>
          <a:ext cx="293688" cy="357187"/>
        </p:xfrm>
        <a:graphic>
          <a:graphicData uri="http://schemas.openxmlformats.org/presentationml/2006/ole">
            <p:oleObj spid="_x0000_s66576" name="数式" r:id="rId4" imgW="190440" imgH="215640" progId="Equation.3">
              <p:embed/>
            </p:oleObj>
          </a:graphicData>
        </a:graphic>
      </p:graphicFrame>
      <p:graphicFrame>
        <p:nvGraphicFramePr>
          <p:cNvPr id="66577" name="Object 17"/>
          <p:cNvGraphicFramePr>
            <a:graphicFrameLocks noChangeAspect="1"/>
          </p:cNvGraphicFramePr>
          <p:nvPr/>
        </p:nvGraphicFramePr>
        <p:xfrm>
          <a:off x="4425950" y="3500438"/>
          <a:ext cx="288925" cy="357187"/>
        </p:xfrm>
        <a:graphic>
          <a:graphicData uri="http://schemas.openxmlformats.org/presentationml/2006/ole">
            <p:oleObj spid="_x0000_s66577" name="数式" r:id="rId5" imgW="190440" imgH="190440" progId="Equation.3">
              <p:embed/>
            </p:oleObj>
          </a:graphicData>
        </a:graphic>
      </p:graphicFrame>
      <p:graphicFrame>
        <p:nvGraphicFramePr>
          <p:cNvPr id="66578" name="Object 18"/>
          <p:cNvGraphicFramePr>
            <a:graphicFrameLocks noChangeAspect="1"/>
          </p:cNvGraphicFramePr>
          <p:nvPr/>
        </p:nvGraphicFramePr>
        <p:xfrm>
          <a:off x="2286000" y="2214563"/>
          <a:ext cx="327025" cy="325437"/>
        </p:xfrm>
        <a:graphic>
          <a:graphicData uri="http://schemas.openxmlformats.org/presentationml/2006/ole">
            <p:oleObj spid="_x0000_s66578" name="数式" r:id="rId6" imgW="203040" imgH="190440" progId="Equation.3">
              <p:embed/>
            </p:oleObj>
          </a:graphicData>
        </a:graphic>
      </p:graphicFrame>
      <p:sp>
        <p:nvSpPr>
          <p:cNvPr id="66579" name="Text Box 19"/>
          <p:cNvSpPr txBox="1">
            <a:spLocks noChangeArrowheads="1"/>
          </p:cNvSpPr>
          <p:nvPr/>
        </p:nvSpPr>
        <p:spPr bwMode="auto">
          <a:xfrm>
            <a:off x="3286125" y="1857375"/>
            <a:ext cx="431800" cy="336550"/>
          </a:xfrm>
          <a:prstGeom prst="rect">
            <a:avLst/>
          </a:prstGeom>
          <a:noFill/>
          <a:ln w="9525">
            <a:noFill/>
            <a:miter lim="800000"/>
            <a:headEnd/>
            <a:tailEnd/>
          </a:ln>
        </p:spPr>
        <p:txBody>
          <a:bodyPr>
            <a:spAutoFit/>
          </a:bodyPr>
          <a:lstStyle/>
          <a:p>
            <a:pPr>
              <a:spcBef>
                <a:spcPct val="50000"/>
              </a:spcBef>
            </a:pPr>
            <a:r>
              <a:rPr kumimoji="0" lang="en-US" altLang="ja-JP" sz="1600"/>
              <a:t>E6</a:t>
            </a:r>
          </a:p>
        </p:txBody>
      </p:sp>
      <p:sp>
        <p:nvSpPr>
          <p:cNvPr id="2" name="Line 22"/>
          <p:cNvSpPr>
            <a:spLocks noChangeShapeType="1"/>
          </p:cNvSpPr>
          <p:nvPr/>
        </p:nvSpPr>
        <p:spPr bwMode="auto">
          <a:xfrm flipV="1">
            <a:off x="2841595" y="2060575"/>
            <a:ext cx="1008063" cy="792163"/>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pPr>
              <a:defRPr/>
            </a:pPr>
            <a:endParaRPr kumimoji="0" lang="ja-JP" altLang="en-US"/>
          </a:p>
        </p:txBody>
      </p:sp>
      <p:sp>
        <p:nvSpPr>
          <p:cNvPr id="3" name="Line 23"/>
          <p:cNvSpPr>
            <a:spLocks noChangeShapeType="1"/>
          </p:cNvSpPr>
          <p:nvPr/>
        </p:nvSpPr>
        <p:spPr bwMode="auto">
          <a:xfrm flipV="1">
            <a:off x="3849658" y="692150"/>
            <a:ext cx="647700" cy="1368425"/>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pPr>
              <a:defRPr/>
            </a:pPr>
            <a:endParaRPr kumimoji="0" lang="ja-JP" altLang="en-US"/>
          </a:p>
        </p:txBody>
      </p:sp>
      <p:sp>
        <p:nvSpPr>
          <p:cNvPr id="66584" name="Text Box 24"/>
          <p:cNvSpPr txBox="1">
            <a:spLocks noChangeArrowheads="1"/>
          </p:cNvSpPr>
          <p:nvPr/>
        </p:nvSpPr>
        <p:spPr bwMode="auto">
          <a:xfrm>
            <a:off x="4137025" y="333375"/>
            <a:ext cx="792163"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6</a:t>
            </a:r>
          </a:p>
        </p:txBody>
      </p:sp>
      <p:sp>
        <p:nvSpPr>
          <p:cNvPr id="66599" name="Text Box 25"/>
          <p:cNvSpPr txBox="1">
            <a:spLocks noChangeArrowheads="1"/>
          </p:cNvSpPr>
          <p:nvPr/>
        </p:nvSpPr>
        <p:spPr bwMode="auto">
          <a:xfrm>
            <a:off x="5145088" y="692150"/>
            <a:ext cx="792162"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4</a:t>
            </a:r>
          </a:p>
        </p:txBody>
      </p:sp>
      <p:sp>
        <p:nvSpPr>
          <p:cNvPr id="4" name="Line 26"/>
          <p:cNvSpPr>
            <a:spLocks noChangeShapeType="1"/>
          </p:cNvSpPr>
          <p:nvPr/>
        </p:nvSpPr>
        <p:spPr bwMode="auto">
          <a:xfrm flipH="1">
            <a:off x="4857750" y="908050"/>
            <a:ext cx="287338" cy="0"/>
          </a:xfrm>
          <a:prstGeom prst="line">
            <a:avLst/>
          </a:prstGeom>
          <a:noFill/>
          <a:ln w="9525">
            <a:solidFill>
              <a:schemeClr val="tx1"/>
            </a:solidFill>
            <a:round/>
            <a:headEnd/>
            <a:tailEnd type="triangle" w="med" len="med"/>
          </a:ln>
        </p:spPr>
        <p:txBody>
          <a:bodyPr/>
          <a:lstStyle/>
          <a:p>
            <a:endParaRPr lang="ja-JP" altLang="en-US"/>
          </a:p>
        </p:txBody>
      </p:sp>
      <p:sp>
        <p:nvSpPr>
          <p:cNvPr id="5" name="Line 27"/>
          <p:cNvSpPr>
            <a:spLocks noChangeShapeType="1"/>
          </p:cNvSpPr>
          <p:nvPr/>
        </p:nvSpPr>
        <p:spPr bwMode="auto">
          <a:xfrm flipH="1">
            <a:off x="4497388" y="836613"/>
            <a:ext cx="287337" cy="0"/>
          </a:xfrm>
          <a:prstGeom prst="line">
            <a:avLst/>
          </a:prstGeom>
          <a:noFill/>
          <a:ln w="9525">
            <a:solidFill>
              <a:schemeClr val="tx1"/>
            </a:solidFill>
            <a:round/>
            <a:headEnd/>
            <a:tailEnd type="triangle" w="med" len="med"/>
          </a:ln>
        </p:spPr>
        <p:txBody>
          <a:bodyPr/>
          <a:lstStyle/>
          <a:p>
            <a:endParaRPr lang="ja-JP" altLang="en-US"/>
          </a:p>
        </p:txBody>
      </p:sp>
      <p:sp>
        <p:nvSpPr>
          <p:cNvPr id="66602" name="Text Box 28"/>
          <p:cNvSpPr txBox="1">
            <a:spLocks noChangeArrowheads="1"/>
          </p:cNvSpPr>
          <p:nvPr/>
        </p:nvSpPr>
        <p:spPr bwMode="auto">
          <a:xfrm>
            <a:off x="4643438" y="2143125"/>
            <a:ext cx="431800" cy="336550"/>
          </a:xfrm>
          <a:prstGeom prst="rect">
            <a:avLst/>
          </a:prstGeom>
          <a:noFill/>
          <a:ln w="9525">
            <a:noFill/>
            <a:miter lim="800000"/>
            <a:headEnd/>
            <a:tailEnd/>
          </a:ln>
        </p:spPr>
        <p:txBody>
          <a:bodyPr>
            <a:spAutoFit/>
          </a:bodyPr>
          <a:lstStyle/>
          <a:p>
            <a:pPr>
              <a:spcBef>
                <a:spcPct val="50000"/>
              </a:spcBef>
            </a:pPr>
            <a:r>
              <a:rPr kumimoji="0" lang="en-US" altLang="ja-JP" sz="1600"/>
              <a:t>E4</a:t>
            </a:r>
          </a:p>
        </p:txBody>
      </p:sp>
      <p:sp>
        <p:nvSpPr>
          <p:cNvPr id="66603" name="Text Box 37"/>
          <p:cNvSpPr txBox="1">
            <a:spLocks noChangeArrowheads="1"/>
          </p:cNvSpPr>
          <p:nvPr/>
        </p:nvSpPr>
        <p:spPr bwMode="auto">
          <a:xfrm>
            <a:off x="1473200" y="4149725"/>
            <a:ext cx="5256213" cy="366713"/>
          </a:xfrm>
          <a:prstGeom prst="rect">
            <a:avLst/>
          </a:prstGeom>
          <a:noFill/>
          <a:ln w="9525">
            <a:noFill/>
            <a:miter lim="800000"/>
            <a:headEnd/>
            <a:tailEnd/>
          </a:ln>
        </p:spPr>
        <p:txBody>
          <a:bodyPr>
            <a:spAutoFit/>
          </a:bodyPr>
          <a:lstStyle/>
          <a:p>
            <a:pPr>
              <a:spcBef>
                <a:spcPct val="50000"/>
              </a:spcBef>
            </a:pPr>
            <a:endParaRPr kumimoji="0" lang="ja-JP" altLang="en-US" sz="1800"/>
          </a:p>
        </p:txBody>
      </p:sp>
      <p:sp>
        <p:nvSpPr>
          <p:cNvPr id="66604" name="Freeform 44"/>
          <p:cNvSpPr>
            <a:spLocks/>
          </p:cNvSpPr>
          <p:nvPr/>
        </p:nvSpPr>
        <p:spPr bwMode="auto">
          <a:xfrm>
            <a:off x="3562350" y="981075"/>
            <a:ext cx="1655763" cy="2376488"/>
          </a:xfrm>
          <a:custGeom>
            <a:avLst/>
            <a:gdLst>
              <a:gd name="T0" fmla="*/ 0 w 997"/>
              <a:gd name="T1" fmla="*/ 1406 h 1406"/>
              <a:gd name="T2" fmla="*/ 453 w 997"/>
              <a:gd name="T3" fmla="*/ 997 h 1406"/>
              <a:gd name="T4" fmla="*/ 997 w 997"/>
              <a:gd name="T5" fmla="*/ 0 h 1406"/>
              <a:gd name="T6" fmla="*/ 0 60000 65536"/>
              <a:gd name="T7" fmla="*/ 0 60000 65536"/>
              <a:gd name="T8" fmla="*/ 0 60000 65536"/>
              <a:gd name="T9" fmla="*/ 0 w 997"/>
              <a:gd name="T10" fmla="*/ 0 h 1406"/>
              <a:gd name="T11" fmla="*/ 997 w 997"/>
              <a:gd name="T12" fmla="*/ 1406 h 1406"/>
            </a:gdLst>
            <a:ahLst/>
            <a:cxnLst>
              <a:cxn ang="T6">
                <a:pos x="T0" y="T1"/>
              </a:cxn>
              <a:cxn ang="T7">
                <a:pos x="T2" y="T3"/>
              </a:cxn>
              <a:cxn ang="T8">
                <a:pos x="T4" y="T5"/>
              </a:cxn>
            </a:cxnLst>
            <a:rect l="T9" t="T10" r="T11" b="T12"/>
            <a:pathLst>
              <a:path w="997" h="1406">
                <a:moveTo>
                  <a:pt x="0" y="1406"/>
                </a:moveTo>
                <a:cubicBezTo>
                  <a:pt x="143" y="1318"/>
                  <a:pt x="287" y="1231"/>
                  <a:pt x="453" y="997"/>
                </a:cubicBezTo>
                <a:cubicBezTo>
                  <a:pt x="619" y="763"/>
                  <a:pt x="808" y="381"/>
                  <a:pt x="997" y="0"/>
                </a:cubicBezTo>
              </a:path>
            </a:pathLst>
          </a:custGeom>
          <a:noFill/>
          <a:ln w="38100" cap="flat">
            <a:solidFill>
              <a:schemeClr val="tx1"/>
            </a:solidFill>
            <a:prstDash val="dash"/>
            <a:round/>
            <a:headEnd/>
            <a:tailEnd/>
          </a:ln>
        </p:spPr>
        <p:txBody>
          <a:bodyPr/>
          <a:lstStyle/>
          <a:p>
            <a:endParaRPr lang="ja-JP" altLang="en-US"/>
          </a:p>
        </p:txBody>
      </p:sp>
      <p:sp>
        <p:nvSpPr>
          <p:cNvPr id="66605" name="Line 45"/>
          <p:cNvSpPr>
            <a:spLocks noChangeShapeType="1"/>
          </p:cNvSpPr>
          <p:nvPr/>
        </p:nvSpPr>
        <p:spPr bwMode="auto">
          <a:xfrm>
            <a:off x="4497388" y="2420938"/>
            <a:ext cx="0" cy="1008062"/>
          </a:xfrm>
          <a:prstGeom prst="line">
            <a:avLst/>
          </a:prstGeom>
          <a:noFill/>
          <a:ln w="9525">
            <a:solidFill>
              <a:schemeClr val="tx1"/>
            </a:solidFill>
            <a:prstDash val="dash"/>
            <a:round/>
            <a:headEnd/>
            <a:tailEnd/>
          </a:ln>
        </p:spPr>
        <p:txBody>
          <a:bodyPr/>
          <a:lstStyle/>
          <a:p>
            <a:endParaRPr lang="ja-JP" altLang="en-US"/>
          </a:p>
        </p:txBody>
      </p:sp>
      <p:sp>
        <p:nvSpPr>
          <p:cNvPr id="66606" name="Text Box 47"/>
          <p:cNvSpPr txBox="1">
            <a:spLocks noChangeArrowheads="1"/>
          </p:cNvSpPr>
          <p:nvPr/>
        </p:nvSpPr>
        <p:spPr bwMode="auto">
          <a:xfrm>
            <a:off x="1357313" y="4143375"/>
            <a:ext cx="6958012" cy="915988"/>
          </a:xfrm>
          <a:prstGeom prst="rect">
            <a:avLst/>
          </a:prstGeom>
          <a:noFill/>
          <a:ln w="9525">
            <a:noFill/>
            <a:miter lim="800000"/>
            <a:headEnd/>
            <a:tailEnd/>
          </a:ln>
        </p:spPr>
        <p:txBody>
          <a:bodyPr>
            <a:spAutoFit/>
          </a:bodyPr>
          <a:lstStyle/>
          <a:p>
            <a:pPr>
              <a:spcBef>
                <a:spcPct val="50000"/>
              </a:spcBef>
            </a:pPr>
            <a:r>
              <a:rPr kumimoji="0" lang="ja-JP" altLang="en-US" sz="1800"/>
              <a:t>このような賃金の改定は企業の業績を悪化させため、企業の生産意欲は減退する。これは、これまでと同じ物価水準でも経済の生産活動水準を減少させることになる</a:t>
            </a:r>
          </a:p>
        </p:txBody>
      </p:sp>
      <p:sp>
        <p:nvSpPr>
          <p:cNvPr id="66607" name="Line 48"/>
          <p:cNvSpPr>
            <a:spLocks noChangeShapeType="1"/>
          </p:cNvSpPr>
          <p:nvPr/>
        </p:nvSpPr>
        <p:spPr bwMode="auto">
          <a:xfrm>
            <a:off x="4286250" y="4929188"/>
            <a:ext cx="0" cy="215900"/>
          </a:xfrm>
          <a:prstGeom prst="line">
            <a:avLst/>
          </a:prstGeom>
          <a:noFill/>
          <a:ln w="9525">
            <a:solidFill>
              <a:schemeClr val="tx1"/>
            </a:solidFill>
            <a:round/>
            <a:headEnd/>
            <a:tailEnd type="triangle" w="med" len="med"/>
          </a:ln>
        </p:spPr>
        <p:txBody>
          <a:bodyPr/>
          <a:lstStyle/>
          <a:p>
            <a:endParaRPr lang="ja-JP" altLang="en-US"/>
          </a:p>
        </p:txBody>
      </p:sp>
      <p:sp>
        <p:nvSpPr>
          <p:cNvPr id="66609" name="Text Box 49"/>
          <p:cNvSpPr txBox="1">
            <a:spLocks noChangeArrowheads="1"/>
          </p:cNvSpPr>
          <p:nvPr/>
        </p:nvSpPr>
        <p:spPr bwMode="auto">
          <a:xfrm>
            <a:off x="1473200" y="5157788"/>
            <a:ext cx="6170613" cy="646112"/>
          </a:xfrm>
          <a:prstGeom prst="rect">
            <a:avLst/>
          </a:prstGeom>
          <a:noFill/>
          <a:ln w="9525">
            <a:noFill/>
            <a:miter lim="800000"/>
            <a:headEnd/>
            <a:tailEnd/>
          </a:ln>
        </p:spPr>
        <p:txBody>
          <a:bodyPr>
            <a:spAutoFit/>
          </a:bodyPr>
          <a:lstStyle/>
          <a:p>
            <a:pPr>
              <a:spcBef>
                <a:spcPct val="50000"/>
              </a:spcBef>
            </a:pPr>
            <a:r>
              <a:rPr kumimoji="0" lang="ja-JP" altLang="en-US" sz="1800"/>
              <a:t>総供給曲線は左シフトする。このシフトは完全雇用の水準に一致するまで続き、</a:t>
            </a:r>
            <a:r>
              <a:rPr kumimoji="0" lang="en-US" altLang="ja-JP" sz="1800"/>
              <a:t>AS6</a:t>
            </a:r>
            <a:r>
              <a:rPr kumimoji="0" lang="ja-JP" altLang="en-US" sz="1800"/>
              <a:t>にシフトするまで続く。</a:t>
            </a:r>
          </a:p>
        </p:txBody>
      </p:sp>
      <p:sp>
        <p:nvSpPr>
          <p:cNvPr id="6" name="Line 50"/>
          <p:cNvSpPr>
            <a:spLocks noChangeShapeType="1"/>
          </p:cNvSpPr>
          <p:nvPr/>
        </p:nvSpPr>
        <p:spPr bwMode="auto">
          <a:xfrm>
            <a:off x="3994150" y="5805488"/>
            <a:ext cx="0" cy="288925"/>
          </a:xfrm>
          <a:prstGeom prst="line">
            <a:avLst/>
          </a:prstGeom>
          <a:noFill/>
          <a:ln w="9525">
            <a:solidFill>
              <a:schemeClr val="tx1"/>
            </a:solidFill>
            <a:round/>
            <a:headEnd/>
            <a:tailEnd type="triangle" w="med" len="med"/>
          </a:ln>
        </p:spPr>
        <p:txBody>
          <a:bodyPr/>
          <a:lstStyle/>
          <a:p>
            <a:endParaRPr lang="ja-JP" altLang="en-US"/>
          </a:p>
        </p:txBody>
      </p:sp>
      <p:sp>
        <p:nvSpPr>
          <p:cNvPr id="66612" name="Text Box 52"/>
          <p:cNvSpPr txBox="1">
            <a:spLocks noChangeArrowheads="1"/>
          </p:cNvSpPr>
          <p:nvPr/>
        </p:nvSpPr>
        <p:spPr bwMode="auto">
          <a:xfrm>
            <a:off x="1544638" y="6078538"/>
            <a:ext cx="4895850" cy="779462"/>
          </a:xfrm>
          <a:prstGeom prst="rect">
            <a:avLst/>
          </a:prstGeom>
          <a:noFill/>
          <a:ln w="9525">
            <a:noFill/>
            <a:miter lim="800000"/>
            <a:headEnd/>
            <a:tailEnd/>
          </a:ln>
        </p:spPr>
        <p:txBody>
          <a:bodyPr>
            <a:spAutoFit/>
          </a:bodyPr>
          <a:lstStyle/>
          <a:p>
            <a:pPr>
              <a:spcBef>
                <a:spcPct val="50000"/>
              </a:spcBef>
            </a:pPr>
            <a:r>
              <a:rPr kumimoji="0" lang="ja-JP" altLang="en-US" sz="1800"/>
              <a:t>経済の均衡は点</a:t>
            </a:r>
            <a:r>
              <a:rPr kumimoji="0" lang="en-US" altLang="ja-JP" sz="1800"/>
              <a:t>E6</a:t>
            </a:r>
            <a:r>
              <a:rPr kumimoji="0" lang="ja-JP" altLang="en-US" sz="1800"/>
              <a:t>に落着く。</a:t>
            </a:r>
          </a:p>
          <a:p>
            <a:pPr>
              <a:spcBef>
                <a:spcPct val="50000"/>
              </a:spcBef>
            </a:pPr>
            <a:r>
              <a:rPr kumimoji="0" lang="ja-JP" altLang="en-US" sz="1800"/>
              <a:t>ここでも市場の調整が時間の経過とともに働く。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6609"/>
                                        </p:tgtEl>
                                        <p:attrNameLst>
                                          <p:attrName>style.visibility</p:attrName>
                                        </p:attrNameLst>
                                      </p:cBhvr>
                                      <p:to>
                                        <p:strVal val="visible"/>
                                      </p:to>
                                    </p:set>
                                    <p:anim calcmode="lin" valueType="num">
                                      <p:cBhvr additive="base">
                                        <p:cTn id="7" dur="500" fill="hold"/>
                                        <p:tgtEl>
                                          <p:spTgt spid="66609"/>
                                        </p:tgtEl>
                                        <p:attrNameLst>
                                          <p:attrName>ppt_x</p:attrName>
                                        </p:attrNameLst>
                                      </p:cBhvr>
                                      <p:tavLst>
                                        <p:tav tm="0">
                                          <p:val>
                                            <p:strVal val="#ppt_x"/>
                                          </p:val>
                                        </p:tav>
                                        <p:tav tm="100000">
                                          <p:val>
                                            <p:strVal val="#ppt_x"/>
                                          </p:val>
                                        </p:tav>
                                      </p:tavLst>
                                    </p:anim>
                                    <p:anim calcmode="lin" valueType="num">
                                      <p:cBhvr additive="base">
                                        <p:cTn id="8" dur="500" fill="hold"/>
                                        <p:tgtEl>
                                          <p:spTgt spid="6660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9" presetClass="entr" presetSubtype="0" accel="100000" fill="hold" nodeType="clickEffect">
                                  <p:stCondLst>
                                    <p:cond delay="0"/>
                                  </p:stCondLst>
                                  <p:childTnLst>
                                    <p:set>
                                      <p:cBhvr>
                                        <p:cTn id="20" dur="1" fill="hold">
                                          <p:stCondLst>
                                            <p:cond delay="0"/>
                                          </p:stCondLst>
                                        </p:cTn>
                                        <p:tgtEl>
                                          <p:spTgt spid="66570"/>
                                        </p:tgtEl>
                                        <p:attrNameLst>
                                          <p:attrName>style.visibility</p:attrName>
                                        </p:attrNameLst>
                                      </p:cBhvr>
                                      <p:to>
                                        <p:strVal val="visible"/>
                                      </p:to>
                                    </p:set>
                                    <p:anim calcmode="lin" valueType="num">
                                      <p:cBhvr>
                                        <p:cTn id="21" dur="500" fill="hold"/>
                                        <p:tgtEl>
                                          <p:spTgt spid="66570"/>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66570"/>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66570"/>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66570"/>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39" presetClass="entr" presetSubtype="0" accel="100000" fill="hold" nodeType="afterEffect">
                                  <p:stCondLst>
                                    <p:cond delay="0"/>
                                  </p:stCondLst>
                                  <p:childTnLst>
                                    <p:set>
                                      <p:cBhvr>
                                        <p:cTn id="27" dur="1" fill="hold">
                                          <p:stCondLst>
                                            <p:cond delay="0"/>
                                          </p:stCondLst>
                                        </p:cTn>
                                        <p:tgtEl>
                                          <p:spTgt spid="66571"/>
                                        </p:tgtEl>
                                        <p:attrNameLst>
                                          <p:attrName>style.visibility</p:attrName>
                                        </p:attrNameLst>
                                      </p:cBhvr>
                                      <p:to>
                                        <p:strVal val="visible"/>
                                      </p:to>
                                    </p:set>
                                    <p:anim calcmode="lin" valueType="num">
                                      <p:cBhvr>
                                        <p:cTn id="28" dur="500" fill="hold"/>
                                        <p:tgtEl>
                                          <p:spTgt spid="66571"/>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66571"/>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66571"/>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66571"/>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39" presetClass="entr" presetSubtype="0" accel="100000" fill="hold" grpId="0" nodeType="afterEffect">
                                  <p:stCondLst>
                                    <p:cond delay="0"/>
                                  </p:stCondLst>
                                  <p:childTnLst>
                                    <p:set>
                                      <p:cBhvr>
                                        <p:cTn id="34" dur="1" fill="hold">
                                          <p:stCondLst>
                                            <p:cond delay="0"/>
                                          </p:stCondLst>
                                        </p:cTn>
                                        <p:tgtEl>
                                          <p:spTgt spid="66575"/>
                                        </p:tgtEl>
                                        <p:attrNameLst>
                                          <p:attrName>style.visibility</p:attrName>
                                        </p:attrNameLst>
                                      </p:cBhvr>
                                      <p:to>
                                        <p:strVal val="visible"/>
                                      </p:to>
                                    </p:set>
                                    <p:anim calcmode="lin" valueType="num">
                                      <p:cBhvr>
                                        <p:cTn id="35" dur="500" fill="hold"/>
                                        <p:tgtEl>
                                          <p:spTgt spid="66575"/>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66575"/>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66575"/>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6657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9" presetClass="entr" presetSubtype="0" accel="10000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44"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45"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4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9" presetClass="entr" presetSubtype="0" accel="100000"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p:cTn id="51"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52"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53"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54" dur="500" fill="hold"/>
                                        <p:tgtEl>
                                          <p:spTgt spid="2"/>
                                        </p:tgtEl>
                                        <p:attrNameLst>
                                          <p:attrName>ppt_y</p:attrName>
                                        </p:attrNameLst>
                                      </p:cBhvr>
                                      <p:tavLst>
                                        <p:tav tm="0">
                                          <p:val>
                                            <p:strVal val="#ppt_y"/>
                                          </p:val>
                                        </p:tav>
                                        <p:tav tm="100000">
                                          <p:val>
                                            <p:strVal val="#ppt_y"/>
                                          </p:val>
                                        </p:tav>
                                      </p:tavLst>
                                    </p:anim>
                                  </p:childTnLst>
                                </p:cTn>
                              </p:par>
                            </p:childTnLst>
                          </p:cTn>
                        </p:par>
                        <p:par>
                          <p:cTn id="55" fill="hold">
                            <p:stCondLst>
                              <p:cond delay="500"/>
                            </p:stCondLst>
                            <p:childTnLst>
                              <p:par>
                                <p:cTn id="56" presetID="39" presetClass="entr" presetSubtype="0" accel="100000" fill="hold" nodeType="after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p:cTn id="58"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59"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60"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61" dur="500" fill="hold"/>
                                        <p:tgtEl>
                                          <p:spTgt spid="3"/>
                                        </p:tgtEl>
                                        <p:attrNameLst>
                                          <p:attrName>ppt_y</p:attrName>
                                        </p:attrNameLst>
                                      </p:cBhvr>
                                      <p:tavLst>
                                        <p:tav tm="0">
                                          <p:val>
                                            <p:strVal val="#ppt_y"/>
                                          </p:val>
                                        </p:tav>
                                        <p:tav tm="100000">
                                          <p:val>
                                            <p:strVal val="#ppt_y"/>
                                          </p:val>
                                        </p:tav>
                                      </p:tavLst>
                                    </p:anim>
                                  </p:childTnLst>
                                </p:cTn>
                              </p:par>
                            </p:childTnLst>
                          </p:cTn>
                        </p:par>
                        <p:par>
                          <p:cTn id="62" fill="hold">
                            <p:stCondLst>
                              <p:cond delay="1000"/>
                            </p:stCondLst>
                            <p:childTnLst>
                              <p:par>
                                <p:cTn id="63" presetID="39" presetClass="entr" presetSubtype="0" accel="100000" fill="hold" grpId="0" nodeType="afterEffect">
                                  <p:stCondLst>
                                    <p:cond delay="0"/>
                                  </p:stCondLst>
                                  <p:childTnLst>
                                    <p:set>
                                      <p:cBhvr>
                                        <p:cTn id="64" dur="1" fill="hold">
                                          <p:stCondLst>
                                            <p:cond delay="0"/>
                                          </p:stCondLst>
                                        </p:cTn>
                                        <p:tgtEl>
                                          <p:spTgt spid="66584"/>
                                        </p:tgtEl>
                                        <p:attrNameLst>
                                          <p:attrName>style.visibility</p:attrName>
                                        </p:attrNameLst>
                                      </p:cBhvr>
                                      <p:to>
                                        <p:strVal val="visible"/>
                                      </p:to>
                                    </p:set>
                                    <p:anim calcmode="lin" valueType="num">
                                      <p:cBhvr>
                                        <p:cTn id="65" dur="500" fill="hold"/>
                                        <p:tgtEl>
                                          <p:spTgt spid="66584"/>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66584"/>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66584"/>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66584"/>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8" presetClass="entr" presetSubtype="16" fill="hold" grpId="0" nodeType="clickEffect">
                                  <p:stCondLst>
                                    <p:cond delay="0"/>
                                  </p:stCondLst>
                                  <p:childTnLst>
                                    <p:set>
                                      <p:cBhvr>
                                        <p:cTn id="72" dur="1" fill="hold">
                                          <p:stCondLst>
                                            <p:cond delay="0"/>
                                          </p:stCondLst>
                                        </p:cTn>
                                        <p:tgtEl>
                                          <p:spTgt spid="66579"/>
                                        </p:tgtEl>
                                        <p:attrNameLst>
                                          <p:attrName>style.visibility</p:attrName>
                                        </p:attrNameLst>
                                      </p:cBhvr>
                                      <p:to>
                                        <p:strVal val="visible"/>
                                      </p:to>
                                    </p:set>
                                    <p:animEffect transition="in" filter="diamond(in)">
                                      <p:cBhvr>
                                        <p:cTn id="73" dur="1000"/>
                                        <p:tgtEl>
                                          <p:spTgt spid="66579"/>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66612"/>
                                        </p:tgtEl>
                                        <p:attrNameLst>
                                          <p:attrName>style.visibility</p:attrName>
                                        </p:attrNameLst>
                                      </p:cBhvr>
                                      <p:to>
                                        <p:strVal val="visible"/>
                                      </p:to>
                                    </p:set>
                                    <p:anim calcmode="lin" valueType="num">
                                      <p:cBhvr additive="base">
                                        <p:cTn id="78" dur="500" fill="hold"/>
                                        <p:tgtEl>
                                          <p:spTgt spid="66612"/>
                                        </p:tgtEl>
                                        <p:attrNameLst>
                                          <p:attrName>ppt_x</p:attrName>
                                        </p:attrNameLst>
                                      </p:cBhvr>
                                      <p:tavLst>
                                        <p:tav tm="0">
                                          <p:val>
                                            <p:strVal val="#ppt_x"/>
                                          </p:val>
                                        </p:tav>
                                        <p:tav tm="100000">
                                          <p:val>
                                            <p:strVal val="#ppt_x"/>
                                          </p:val>
                                        </p:tav>
                                      </p:tavLst>
                                    </p:anim>
                                    <p:anim calcmode="lin" valueType="num">
                                      <p:cBhvr additive="base">
                                        <p:cTn id="79" dur="500" fill="hold"/>
                                        <p:tgtEl>
                                          <p:spTgt spid="666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75" grpId="0"/>
      <p:bldP spid="66579" grpId="0"/>
      <p:bldP spid="66584" grpId="0"/>
      <p:bldP spid="4" grpId="0" animBg="1"/>
      <p:bldP spid="5" grpId="0" animBg="1"/>
      <p:bldP spid="66609" grpId="0"/>
      <p:bldP spid="666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7586" name="Rectangle 3"/>
          <p:cNvSpPr>
            <a:spLocks noGrp="1" noChangeArrowheads="1"/>
          </p:cNvSpPr>
          <p:nvPr>
            <p:ph idx="1"/>
          </p:nvPr>
        </p:nvSpPr>
        <p:spPr/>
        <p:txBody>
          <a:bodyPr/>
          <a:lstStyle/>
          <a:p>
            <a:pPr>
              <a:buFontTx/>
              <a:buNone/>
            </a:pPr>
            <a:r>
              <a:rPr lang="ja-JP" altLang="en-US" sz="1800" smtClean="0"/>
              <a:t>経済の変動を左右する要因の第</a:t>
            </a:r>
            <a:r>
              <a:rPr lang="en-US" altLang="ja-JP" sz="1800" smtClean="0"/>
              <a:t>1</a:t>
            </a:r>
            <a:r>
              <a:rPr lang="ja-JP" altLang="en-US" sz="1800" smtClean="0"/>
              <a:t>は総需要の変動で</a:t>
            </a:r>
          </a:p>
          <a:p>
            <a:pPr>
              <a:buFontTx/>
              <a:buNone/>
            </a:pPr>
            <a:r>
              <a:rPr lang="ja-JP" altLang="en-US" sz="1800" smtClean="0"/>
              <a:t>ある。ではどのような要因が総需要を変化させるのだ</a:t>
            </a:r>
          </a:p>
          <a:p>
            <a:pPr>
              <a:buFontTx/>
              <a:buNone/>
            </a:pPr>
            <a:r>
              <a:rPr lang="ja-JP" altLang="en-US" sz="1800" smtClean="0"/>
              <a:t>ろうか。政府や日本銀行のような政策主体が原因に</a:t>
            </a:r>
          </a:p>
          <a:p>
            <a:pPr>
              <a:buFontTx/>
              <a:buNone/>
            </a:pPr>
            <a:r>
              <a:rPr lang="ja-JP" altLang="en-US" sz="1800" smtClean="0"/>
              <a:t>なる場合がある。</a:t>
            </a:r>
          </a:p>
          <a:p>
            <a:pPr>
              <a:buFontTx/>
              <a:buNone/>
            </a:pPr>
            <a:endParaRPr lang="en-US" altLang="ja-JP" sz="2400" smtClean="0"/>
          </a:p>
          <a:p>
            <a:pPr>
              <a:buFontTx/>
              <a:buNone/>
            </a:pPr>
            <a:endParaRPr lang="en-US" altLang="ja-JP" sz="1800" smtClean="0"/>
          </a:p>
          <a:p>
            <a:pPr>
              <a:buFontTx/>
              <a:buNone/>
            </a:pPr>
            <a:endParaRPr lang="en-US" altLang="ja-JP" sz="1800" smtClean="0"/>
          </a:p>
          <a:p>
            <a:pPr>
              <a:buFontTx/>
              <a:buNone/>
            </a:pPr>
            <a:r>
              <a:rPr lang="ja-JP" altLang="en-US" sz="1800" smtClean="0"/>
              <a:t>政府の政策が総需要を変化させるもの</a:t>
            </a:r>
          </a:p>
          <a:p>
            <a:pPr>
              <a:buFontTx/>
              <a:buNone/>
            </a:pPr>
            <a:r>
              <a:rPr lang="en-US" altLang="ja-JP" sz="2000" smtClean="0"/>
              <a:t>1.</a:t>
            </a:r>
            <a:r>
              <a:rPr lang="ja-JP" altLang="en-US" sz="2000" smtClean="0"/>
              <a:t>政府支出の増加</a:t>
            </a:r>
          </a:p>
          <a:p>
            <a:pPr>
              <a:buFontTx/>
              <a:buNone/>
            </a:pPr>
            <a:r>
              <a:rPr lang="en-US" altLang="ja-JP" sz="2000" smtClean="0"/>
              <a:t>2.</a:t>
            </a:r>
            <a:r>
              <a:rPr lang="ja-JP" altLang="en-US" sz="2000" smtClean="0"/>
              <a:t>減税政策</a:t>
            </a:r>
            <a:r>
              <a:rPr lang="ja-JP" altLang="en-US" sz="1800" smtClean="0"/>
              <a:t>・・・減税を行うと家計の手元に残る所得</a:t>
            </a:r>
          </a:p>
          <a:p>
            <a:pPr>
              <a:buFontTx/>
              <a:buNone/>
            </a:pPr>
            <a:r>
              <a:rPr lang="ja-JP" altLang="en-US" sz="1800" smtClean="0"/>
              <a:t>（可処分所得）が増える→家計の消費需要が強まる。</a:t>
            </a:r>
          </a:p>
          <a:p>
            <a:pPr>
              <a:buFontTx/>
              <a:buNone/>
            </a:pPr>
            <a:r>
              <a:rPr lang="ja-JP" altLang="en-US" sz="1800" smtClean="0"/>
              <a:t>また、企業の投資減税を行うと企業の投資意欲が強まる。</a:t>
            </a:r>
          </a:p>
          <a:p>
            <a:pPr>
              <a:buFontTx/>
              <a:buNone/>
            </a:pPr>
            <a:r>
              <a:rPr lang="ja-JP" altLang="en-US" sz="1800" smtClean="0"/>
              <a:t>このような政策をまとめて財政政策という。</a:t>
            </a:r>
          </a:p>
        </p:txBody>
      </p:sp>
      <p:graphicFrame>
        <p:nvGraphicFramePr>
          <p:cNvPr id="6" name="図表 5"/>
          <p:cNvGraphicFramePr/>
          <p:nvPr/>
        </p:nvGraphicFramePr>
        <p:xfrm>
          <a:off x="1428728" y="3071810"/>
          <a:ext cx="4643470" cy="8309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143000" y="285750"/>
            <a:ext cx="7772400" cy="1143000"/>
          </a:xfrm>
        </p:spPr>
        <p:txBody>
          <a:bodyPr/>
          <a:lstStyle/>
          <a:p>
            <a:pPr fontAlgn="auto">
              <a:spcAft>
                <a:spcPts val="0"/>
              </a:spcAft>
              <a:defRPr/>
            </a:pPr>
            <a:r>
              <a:rPr lang="ja-JP" altLang="en-US" dirty="0" smtClean="0">
                <a:solidFill>
                  <a:schemeClr val="tx2">
                    <a:satMod val="130000"/>
                  </a:schemeClr>
                </a:solidFill>
              </a:rPr>
              <a:t>政府</a:t>
            </a:r>
            <a:r>
              <a:rPr lang="ja-JP" altLang="en-US" dirty="0">
                <a:solidFill>
                  <a:schemeClr val="tx2">
                    <a:satMod val="130000"/>
                  </a:schemeClr>
                </a:solidFill>
              </a:rPr>
              <a:t>の政策</a:t>
            </a:r>
          </a:p>
        </p:txBody>
      </p:sp>
      <p:sp>
        <p:nvSpPr>
          <p:cNvPr id="174082" name="Rectangle 3"/>
          <p:cNvSpPr>
            <a:spLocks noGrp="1" noChangeArrowheads="1"/>
          </p:cNvSpPr>
          <p:nvPr>
            <p:ph idx="1"/>
          </p:nvPr>
        </p:nvSpPr>
        <p:spPr/>
        <p:txBody>
          <a:bodyPr/>
          <a:lstStyle/>
          <a:p>
            <a:r>
              <a:rPr lang="ja-JP" altLang="en-US" smtClean="0"/>
              <a:t>政府が財・サービス市場の総需要を刺激する政策</a:t>
            </a:r>
          </a:p>
        </p:txBody>
      </p:sp>
      <p:sp>
        <p:nvSpPr>
          <p:cNvPr id="174083" name="Text Box 4"/>
          <p:cNvSpPr txBox="1">
            <a:spLocks noChangeArrowheads="1"/>
          </p:cNvSpPr>
          <p:nvPr/>
        </p:nvSpPr>
        <p:spPr bwMode="auto">
          <a:xfrm>
            <a:off x="1511300" y="3203575"/>
            <a:ext cx="4392613" cy="579438"/>
          </a:xfrm>
          <a:prstGeom prst="rect">
            <a:avLst/>
          </a:prstGeom>
          <a:noFill/>
          <a:ln w="9525">
            <a:noFill/>
            <a:miter lim="800000"/>
            <a:headEnd/>
            <a:tailEnd/>
          </a:ln>
        </p:spPr>
        <p:txBody>
          <a:bodyPr>
            <a:spAutoFit/>
          </a:bodyPr>
          <a:lstStyle/>
          <a:p>
            <a:pPr>
              <a:spcBef>
                <a:spcPct val="50000"/>
              </a:spcBef>
            </a:pPr>
            <a:r>
              <a:rPr kumimoji="0" lang="en-US" altLang="ja-JP" sz="3200">
                <a:ea typeface="HGｺﾞｼｯｸE" pitchFamily="49" charset="-128"/>
              </a:rPr>
              <a:t>(1)</a:t>
            </a:r>
            <a:r>
              <a:rPr kumimoji="0" lang="ja-JP" altLang="en-US" sz="3200">
                <a:solidFill>
                  <a:srgbClr val="FF0000"/>
                </a:solidFill>
                <a:ea typeface="HGｺﾞｼｯｸE" pitchFamily="49" charset="-128"/>
              </a:rPr>
              <a:t>政府支出の増加</a:t>
            </a:r>
          </a:p>
        </p:txBody>
      </p:sp>
      <p:sp>
        <p:nvSpPr>
          <p:cNvPr id="174084" name="Text Box 5"/>
          <p:cNvSpPr txBox="1">
            <a:spLocks noChangeArrowheads="1"/>
          </p:cNvSpPr>
          <p:nvPr/>
        </p:nvSpPr>
        <p:spPr bwMode="auto">
          <a:xfrm>
            <a:off x="1511300" y="3851275"/>
            <a:ext cx="2808288" cy="579438"/>
          </a:xfrm>
          <a:prstGeom prst="rect">
            <a:avLst/>
          </a:prstGeom>
          <a:noFill/>
          <a:ln w="9525">
            <a:noFill/>
            <a:miter lim="800000"/>
            <a:headEnd/>
            <a:tailEnd/>
          </a:ln>
        </p:spPr>
        <p:txBody>
          <a:bodyPr>
            <a:spAutoFit/>
          </a:bodyPr>
          <a:lstStyle/>
          <a:p>
            <a:pPr>
              <a:spcBef>
                <a:spcPct val="50000"/>
              </a:spcBef>
            </a:pPr>
            <a:r>
              <a:rPr kumimoji="0" lang="en-US" altLang="ja-JP" sz="3200">
                <a:ea typeface="HGｺﾞｼｯｸE" pitchFamily="49" charset="-128"/>
              </a:rPr>
              <a:t>(2)</a:t>
            </a:r>
            <a:r>
              <a:rPr kumimoji="0" lang="ja-JP" altLang="en-US" sz="3200">
                <a:solidFill>
                  <a:srgbClr val="FF0000"/>
                </a:solidFill>
                <a:ea typeface="HGｺﾞｼｯｸE" pitchFamily="49" charset="-128"/>
              </a:rPr>
              <a:t>減税政策</a:t>
            </a:r>
          </a:p>
        </p:txBody>
      </p:sp>
      <p:sp>
        <p:nvSpPr>
          <p:cNvPr id="174085" name="Text Box 6"/>
          <p:cNvSpPr txBox="1">
            <a:spLocks noChangeArrowheads="1"/>
          </p:cNvSpPr>
          <p:nvPr/>
        </p:nvSpPr>
        <p:spPr bwMode="auto">
          <a:xfrm>
            <a:off x="3816350" y="4643438"/>
            <a:ext cx="3889375" cy="854075"/>
          </a:xfrm>
          <a:prstGeom prst="rect">
            <a:avLst/>
          </a:prstGeom>
          <a:noFill/>
          <a:ln w="9525">
            <a:noFill/>
            <a:miter lim="800000"/>
            <a:headEnd/>
            <a:tailEnd/>
          </a:ln>
        </p:spPr>
        <p:txBody>
          <a:bodyPr>
            <a:spAutoFit/>
          </a:bodyPr>
          <a:lstStyle/>
          <a:p>
            <a:pPr>
              <a:spcBef>
                <a:spcPct val="50000"/>
              </a:spcBef>
            </a:pPr>
            <a:r>
              <a:rPr kumimoji="0" lang="ja-JP" altLang="en-US" sz="2000">
                <a:ea typeface="HGｺﾞｼｯｸE" pitchFamily="49" charset="-128"/>
              </a:rPr>
              <a:t>家計の可処分所得が増えるので、</a:t>
            </a:r>
          </a:p>
          <a:p>
            <a:pPr>
              <a:spcBef>
                <a:spcPct val="50000"/>
              </a:spcBef>
            </a:pPr>
            <a:r>
              <a:rPr kumimoji="0" lang="ja-JP" altLang="en-US" sz="2000">
                <a:ea typeface="HGｺﾞｼｯｸE" pitchFamily="49" charset="-128"/>
              </a:rPr>
              <a:t>消費需要が増える。</a:t>
            </a:r>
          </a:p>
        </p:txBody>
      </p:sp>
      <p:sp>
        <p:nvSpPr>
          <p:cNvPr id="174086" name="Text Box 7"/>
          <p:cNvSpPr txBox="1">
            <a:spLocks noChangeArrowheads="1"/>
          </p:cNvSpPr>
          <p:nvPr/>
        </p:nvSpPr>
        <p:spPr bwMode="auto">
          <a:xfrm>
            <a:off x="3816350" y="5651500"/>
            <a:ext cx="3636963" cy="457200"/>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企業の投資需要が高まる。</a:t>
            </a:r>
          </a:p>
        </p:txBody>
      </p:sp>
      <p:sp>
        <p:nvSpPr>
          <p:cNvPr id="174087" name="Text Box 8"/>
          <p:cNvSpPr txBox="1">
            <a:spLocks noChangeArrowheads="1"/>
          </p:cNvSpPr>
          <p:nvPr/>
        </p:nvSpPr>
        <p:spPr bwMode="auto">
          <a:xfrm>
            <a:off x="1439863" y="4787900"/>
            <a:ext cx="2232025" cy="396875"/>
          </a:xfrm>
          <a:prstGeom prst="rect">
            <a:avLst/>
          </a:prstGeom>
          <a:noFill/>
          <a:ln w="9525">
            <a:noFill/>
            <a:miter lim="800000"/>
            <a:headEnd/>
            <a:tailEnd/>
          </a:ln>
        </p:spPr>
        <p:txBody>
          <a:bodyPr>
            <a:spAutoFit/>
          </a:bodyPr>
          <a:lstStyle/>
          <a:p>
            <a:pPr>
              <a:spcBef>
                <a:spcPct val="50000"/>
              </a:spcBef>
            </a:pPr>
            <a:r>
              <a:rPr kumimoji="0" lang="ja-JP" altLang="en-US" sz="2000" b="1">
                <a:ea typeface="HGｺﾞｼｯｸE" pitchFamily="49" charset="-128"/>
              </a:rPr>
              <a:t>家計の所得減税</a:t>
            </a:r>
          </a:p>
        </p:txBody>
      </p:sp>
      <p:sp>
        <p:nvSpPr>
          <p:cNvPr id="174088" name="Text Box 9"/>
          <p:cNvSpPr txBox="1">
            <a:spLocks noChangeArrowheads="1"/>
          </p:cNvSpPr>
          <p:nvPr/>
        </p:nvSpPr>
        <p:spPr bwMode="auto">
          <a:xfrm>
            <a:off x="1439863" y="5651500"/>
            <a:ext cx="2016125" cy="396875"/>
          </a:xfrm>
          <a:prstGeom prst="rect">
            <a:avLst/>
          </a:prstGeom>
          <a:noFill/>
          <a:ln w="9525">
            <a:noFill/>
            <a:miter lim="800000"/>
            <a:headEnd/>
            <a:tailEnd/>
          </a:ln>
        </p:spPr>
        <p:txBody>
          <a:bodyPr>
            <a:spAutoFit/>
          </a:bodyPr>
          <a:lstStyle/>
          <a:p>
            <a:pPr>
              <a:spcBef>
                <a:spcPct val="50000"/>
              </a:spcBef>
            </a:pPr>
            <a:r>
              <a:rPr kumimoji="0" lang="ja-JP" altLang="en-US" sz="2000" b="1">
                <a:ea typeface="HGｺﾞｼｯｸE" pitchFamily="49" charset="-128"/>
              </a:rPr>
              <a:t>企業の投資減税</a:t>
            </a:r>
          </a:p>
        </p:txBody>
      </p:sp>
      <p:sp>
        <p:nvSpPr>
          <p:cNvPr id="174089" name="Text Box 10"/>
          <p:cNvSpPr txBox="1">
            <a:spLocks noChangeArrowheads="1"/>
          </p:cNvSpPr>
          <p:nvPr/>
        </p:nvSpPr>
        <p:spPr bwMode="auto">
          <a:xfrm>
            <a:off x="7848600" y="4787900"/>
            <a:ext cx="1081088" cy="45720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C</a:t>
            </a:r>
            <a:r>
              <a:rPr kumimoji="0" lang="ja-JP" altLang="en-US">
                <a:ea typeface="HGｺﾞｼｯｸE" pitchFamily="49" charset="-128"/>
              </a:rPr>
              <a:t>　↑</a:t>
            </a:r>
          </a:p>
        </p:txBody>
      </p:sp>
      <p:sp>
        <p:nvSpPr>
          <p:cNvPr id="174090" name="Text Box 11"/>
          <p:cNvSpPr txBox="1">
            <a:spLocks noChangeArrowheads="1"/>
          </p:cNvSpPr>
          <p:nvPr/>
        </p:nvSpPr>
        <p:spPr bwMode="auto">
          <a:xfrm>
            <a:off x="7920038" y="5651500"/>
            <a:ext cx="1223962" cy="45720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I</a:t>
            </a:r>
            <a:r>
              <a:rPr kumimoji="0" lang="ja-JP" altLang="en-US">
                <a:ea typeface="HGｺﾞｼｯｸE" pitchFamily="49" charset="-128"/>
              </a:rPr>
              <a:t>　↑</a:t>
            </a:r>
          </a:p>
        </p:txBody>
      </p:sp>
      <p:sp>
        <p:nvSpPr>
          <p:cNvPr id="174091" name="Line 12"/>
          <p:cNvSpPr>
            <a:spLocks noChangeShapeType="1"/>
          </p:cNvSpPr>
          <p:nvPr/>
        </p:nvSpPr>
        <p:spPr bwMode="auto">
          <a:xfrm>
            <a:off x="1439863" y="4572000"/>
            <a:ext cx="0" cy="1727200"/>
          </a:xfrm>
          <a:prstGeom prst="line">
            <a:avLst/>
          </a:prstGeom>
          <a:noFill/>
          <a:ln w="9525">
            <a:solidFill>
              <a:schemeClr val="tx1"/>
            </a:solidFill>
            <a:round/>
            <a:headEnd/>
            <a:tailEnd/>
          </a:ln>
        </p:spPr>
        <p:txBody>
          <a:bodyPr/>
          <a:lstStyle/>
          <a:p>
            <a:endParaRPr lang="ja-JP" altLang="en-US"/>
          </a:p>
        </p:txBody>
      </p:sp>
      <p:sp>
        <p:nvSpPr>
          <p:cNvPr id="174092" name="Line 13"/>
          <p:cNvSpPr>
            <a:spLocks noChangeShapeType="1"/>
          </p:cNvSpPr>
          <p:nvPr/>
        </p:nvSpPr>
        <p:spPr bwMode="auto">
          <a:xfrm>
            <a:off x="1439863" y="6299200"/>
            <a:ext cx="7632700" cy="0"/>
          </a:xfrm>
          <a:prstGeom prst="line">
            <a:avLst/>
          </a:prstGeom>
          <a:noFill/>
          <a:ln w="9525">
            <a:solidFill>
              <a:schemeClr val="tx1"/>
            </a:solidFill>
            <a:round/>
            <a:headEnd/>
            <a:tailEnd/>
          </a:ln>
        </p:spPr>
        <p:txBody>
          <a:bodyPr/>
          <a:lstStyle/>
          <a:p>
            <a:endParaRPr lang="ja-JP" altLang="en-US"/>
          </a:p>
        </p:txBody>
      </p:sp>
      <p:sp>
        <p:nvSpPr>
          <p:cNvPr id="174093" name="Line 14"/>
          <p:cNvSpPr>
            <a:spLocks noChangeShapeType="1"/>
          </p:cNvSpPr>
          <p:nvPr/>
        </p:nvSpPr>
        <p:spPr bwMode="auto">
          <a:xfrm>
            <a:off x="1439863" y="4572000"/>
            <a:ext cx="7632700" cy="0"/>
          </a:xfrm>
          <a:prstGeom prst="line">
            <a:avLst/>
          </a:prstGeom>
          <a:noFill/>
          <a:ln w="9525">
            <a:solidFill>
              <a:schemeClr val="tx1"/>
            </a:solidFill>
            <a:round/>
            <a:headEnd/>
            <a:tailEnd/>
          </a:ln>
        </p:spPr>
        <p:txBody>
          <a:bodyPr/>
          <a:lstStyle/>
          <a:p>
            <a:endParaRPr lang="ja-JP" altLang="en-US"/>
          </a:p>
        </p:txBody>
      </p:sp>
      <p:sp>
        <p:nvSpPr>
          <p:cNvPr id="174094" name="Line 15"/>
          <p:cNvSpPr>
            <a:spLocks noChangeShapeType="1"/>
          </p:cNvSpPr>
          <p:nvPr/>
        </p:nvSpPr>
        <p:spPr bwMode="auto">
          <a:xfrm>
            <a:off x="9072563" y="4572000"/>
            <a:ext cx="0" cy="1727200"/>
          </a:xfrm>
          <a:prstGeom prst="line">
            <a:avLst/>
          </a:prstGeom>
          <a:noFill/>
          <a:ln w="9525">
            <a:solidFill>
              <a:schemeClr val="tx1"/>
            </a:solidFill>
            <a:round/>
            <a:headEnd/>
            <a:tailEnd/>
          </a:ln>
        </p:spPr>
        <p:txBody>
          <a:bodyPr/>
          <a:lstStyle/>
          <a:p>
            <a:endParaRPr lang="ja-JP" altLang="en-US"/>
          </a:p>
        </p:txBody>
      </p:sp>
      <p:sp>
        <p:nvSpPr>
          <p:cNvPr id="174095" name="AutoShape 16"/>
          <p:cNvSpPr>
            <a:spLocks/>
          </p:cNvSpPr>
          <p:nvPr/>
        </p:nvSpPr>
        <p:spPr bwMode="auto">
          <a:xfrm>
            <a:off x="5111750" y="3203575"/>
            <a:ext cx="288925" cy="1223963"/>
          </a:xfrm>
          <a:prstGeom prst="rightBrace">
            <a:avLst>
              <a:gd name="adj1" fmla="val 35302"/>
              <a:gd name="adj2" fmla="val 50000"/>
            </a:avLst>
          </a:prstGeom>
          <a:noFill/>
          <a:ln w="9525">
            <a:solidFill>
              <a:schemeClr val="tx1"/>
            </a:solidFill>
            <a:round/>
            <a:headEnd/>
            <a:tailEnd/>
          </a:ln>
        </p:spPr>
        <p:txBody>
          <a:bodyPr wrap="none" anchor="ctr"/>
          <a:lstStyle/>
          <a:p>
            <a:endParaRPr kumimoji="0" lang="ja-JP" altLang="en-US">
              <a:ea typeface="HGｺﾞｼｯｸE" pitchFamily="49" charset="-128"/>
            </a:endParaRPr>
          </a:p>
        </p:txBody>
      </p:sp>
      <p:sp>
        <p:nvSpPr>
          <p:cNvPr id="174096" name="Text Box 17"/>
          <p:cNvSpPr txBox="1">
            <a:spLocks noChangeArrowheads="1"/>
          </p:cNvSpPr>
          <p:nvPr/>
        </p:nvSpPr>
        <p:spPr bwMode="auto">
          <a:xfrm>
            <a:off x="5688013" y="3348038"/>
            <a:ext cx="2089150" cy="650875"/>
          </a:xfrm>
          <a:prstGeom prst="rect">
            <a:avLst/>
          </a:prstGeom>
          <a:noFill/>
          <a:ln w="9525">
            <a:solidFill>
              <a:schemeClr val="tx1"/>
            </a:solidFill>
            <a:miter lim="800000"/>
            <a:headEnd/>
            <a:tailEnd/>
          </a:ln>
        </p:spPr>
        <p:txBody>
          <a:bodyPr>
            <a:spAutoFit/>
          </a:bodyPr>
          <a:lstStyle/>
          <a:p>
            <a:pPr>
              <a:spcBef>
                <a:spcPct val="50000"/>
              </a:spcBef>
            </a:pPr>
            <a:r>
              <a:rPr kumimoji="0" lang="ja-JP" altLang="en-US" sz="3600">
                <a:solidFill>
                  <a:schemeClr val="accent2"/>
                </a:solidFill>
                <a:ea typeface="HGｺﾞｼｯｸE" pitchFamily="49" charset="-128"/>
              </a:rPr>
              <a:t>財政政策</a:t>
            </a:r>
          </a:p>
        </p:txBody>
      </p:sp>
      <p:sp>
        <p:nvSpPr>
          <p:cNvPr id="174097" name="Line 19"/>
          <p:cNvSpPr>
            <a:spLocks noChangeShapeType="1"/>
          </p:cNvSpPr>
          <p:nvPr/>
        </p:nvSpPr>
        <p:spPr bwMode="auto">
          <a:xfrm>
            <a:off x="3600450" y="4572000"/>
            <a:ext cx="0" cy="1727200"/>
          </a:xfrm>
          <a:prstGeom prst="line">
            <a:avLst/>
          </a:prstGeom>
          <a:noFill/>
          <a:ln w="9525">
            <a:solidFill>
              <a:schemeClr val="tx1"/>
            </a:solidFill>
            <a:round/>
            <a:headEnd/>
            <a:tailEnd/>
          </a:ln>
        </p:spPr>
        <p:txBody>
          <a:bodyPr/>
          <a:lstStyle/>
          <a:p>
            <a:endParaRPr lang="ja-JP" altLang="en-US"/>
          </a:p>
        </p:txBody>
      </p:sp>
      <p:sp>
        <p:nvSpPr>
          <p:cNvPr id="174098" name="Line 20"/>
          <p:cNvSpPr>
            <a:spLocks noChangeShapeType="1"/>
          </p:cNvSpPr>
          <p:nvPr/>
        </p:nvSpPr>
        <p:spPr bwMode="auto">
          <a:xfrm>
            <a:off x="1439863" y="5580063"/>
            <a:ext cx="7632700" cy="0"/>
          </a:xfrm>
          <a:prstGeom prst="line">
            <a:avLst/>
          </a:prstGeom>
          <a:noFill/>
          <a:ln w="9525">
            <a:solidFill>
              <a:schemeClr val="tx1"/>
            </a:solidFill>
            <a:round/>
            <a:headEnd/>
            <a:tailEnd/>
          </a:ln>
        </p:spPr>
        <p:txBody>
          <a:bodyPr/>
          <a:lstStyle/>
          <a:p>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85852" y="285728"/>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6083" name="Rectangle 3"/>
          <p:cNvSpPr>
            <a:spLocks noGrp="1" noChangeArrowheads="1"/>
          </p:cNvSpPr>
          <p:nvPr>
            <p:ph idx="1"/>
          </p:nvPr>
        </p:nvSpPr>
        <p:spPr>
          <a:xfrm>
            <a:off x="1279525" y="1341438"/>
            <a:ext cx="7499350" cy="5230812"/>
          </a:xfrm>
        </p:spPr>
        <p:txBody>
          <a:bodyPr>
            <a:normAutofit lnSpcReduction="10000"/>
          </a:bodyPr>
          <a:lstStyle/>
          <a:p>
            <a:pPr marL="365760" indent="-283464" fontAlgn="auto">
              <a:spcAft>
                <a:spcPts val="0"/>
              </a:spcAft>
              <a:buFontTx/>
              <a:buNone/>
              <a:defRPr/>
            </a:pPr>
            <a:r>
              <a:rPr lang="ja-JP" altLang="en-US" sz="1800" dirty="0"/>
              <a:t>生産活動の水準は</a:t>
            </a:r>
          </a:p>
          <a:p>
            <a:pPr marL="365760" indent="-283464" fontAlgn="auto">
              <a:spcAft>
                <a:spcPts val="0"/>
              </a:spcAft>
              <a:buFontTx/>
              <a:buNone/>
              <a:defRPr/>
            </a:pPr>
            <a:r>
              <a:rPr lang="ja-JP" altLang="en-US" sz="1800" dirty="0">
                <a:solidFill>
                  <a:srgbClr val="FF0000"/>
                </a:solidFill>
              </a:rPr>
              <a:t>長期</a:t>
            </a:r>
            <a:r>
              <a:rPr lang="ja-JP" altLang="en-US" sz="1800" dirty="0"/>
              <a:t>・・・生産要素の存在量が決定的に重要な</a:t>
            </a:r>
            <a:r>
              <a:rPr lang="ja-JP" altLang="en-US" sz="1800" dirty="0" smtClean="0"/>
              <a:t>役割を</a:t>
            </a:r>
            <a:r>
              <a:rPr lang="ja-JP" altLang="en-US" sz="1800" dirty="0"/>
              <a:t>果たし、物価</a:t>
            </a:r>
            <a:r>
              <a:rPr lang="ja-JP" altLang="en-US" sz="1800" dirty="0" smtClean="0"/>
              <a:t>の</a:t>
            </a:r>
            <a:endParaRPr lang="en-US" altLang="ja-JP" sz="1800" dirty="0" smtClean="0"/>
          </a:p>
          <a:p>
            <a:pPr marL="365760" indent="-283464" fontAlgn="auto">
              <a:spcAft>
                <a:spcPts val="0"/>
              </a:spcAft>
              <a:buFontTx/>
              <a:buNone/>
              <a:defRPr/>
            </a:pPr>
            <a:r>
              <a:rPr lang="ja-JP" altLang="en-US" sz="1800" dirty="0" smtClean="0"/>
              <a:t>　　　　　 影響</a:t>
            </a:r>
            <a:r>
              <a:rPr lang="ja-JP" altLang="en-US" sz="1800" dirty="0"/>
              <a:t>を受けない。</a:t>
            </a:r>
          </a:p>
          <a:p>
            <a:pPr marL="365760" indent="-283464" fontAlgn="auto">
              <a:spcAft>
                <a:spcPts val="0"/>
              </a:spcAft>
              <a:buFontTx/>
              <a:buNone/>
              <a:defRPr/>
            </a:pPr>
            <a:r>
              <a:rPr lang="ja-JP" altLang="en-US" sz="1800" dirty="0">
                <a:solidFill>
                  <a:srgbClr val="FF0000"/>
                </a:solidFill>
              </a:rPr>
              <a:t>短期</a:t>
            </a:r>
            <a:r>
              <a:rPr lang="ja-JP" altLang="en-US" sz="1800" dirty="0"/>
              <a:t>・・・市場の調整が遅く、経済でどれだけ生産</a:t>
            </a:r>
            <a:r>
              <a:rPr lang="ja-JP" altLang="en-US" sz="1800" dirty="0" smtClean="0"/>
              <a:t>が行われる</a:t>
            </a:r>
            <a:r>
              <a:rPr lang="ja-JP" altLang="en-US" sz="1800" dirty="0"/>
              <a:t>かに</a:t>
            </a:r>
            <a:r>
              <a:rPr lang="ja-JP" altLang="en-US" sz="1800" dirty="0" err="1" smtClean="0"/>
              <a:t>つ</a:t>
            </a:r>
            <a:endParaRPr lang="en-US" altLang="ja-JP" sz="1800" dirty="0" smtClean="0"/>
          </a:p>
          <a:p>
            <a:pPr marL="365760" indent="-283464" fontAlgn="auto">
              <a:spcAft>
                <a:spcPts val="0"/>
              </a:spcAft>
              <a:buFontTx/>
              <a:buNone/>
              <a:defRPr/>
            </a:pPr>
            <a:r>
              <a:rPr lang="ja-JP" altLang="en-US" sz="1800" dirty="0" smtClean="0"/>
              <a:t>　　　　　いて</a:t>
            </a:r>
            <a:r>
              <a:rPr lang="ja-JP" altLang="en-US" sz="1800" dirty="0"/>
              <a:t>物価は大きな影響を与える。</a:t>
            </a:r>
          </a:p>
          <a:p>
            <a:pPr marL="365760" indent="-283464" fontAlgn="auto">
              <a:spcAft>
                <a:spcPts val="0"/>
              </a:spcAft>
              <a:buFontTx/>
              <a:buNone/>
              <a:defRPr/>
            </a:pPr>
            <a:r>
              <a:rPr lang="ja-JP" altLang="en-US" sz="1800" dirty="0"/>
              <a:t>これにはいくつかの理由が考えられる。</a:t>
            </a:r>
          </a:p>
          <a:p>
            <a:pPr marL="365760" indent="-283464" fontAlgn="auto">
              <a:spcAft>
                <a:spcPts val="0"/>
              </a:spcAft>
              <a:buFontTx/>
              <a:buNone/>
              <a:defRPr/>
            </a:pPr>
            <a:endParaRPr lang="en-US" altLang="ja-JP" sz="2000" dirty="0" smtClean="0"/>
          </a:p>
          <a:p>
            <a:pPr marL="365760" indent="-283464" fontAlgn="auto">
              <a:spcAft>
                <a:spcPts val="0"/>
              </a:spcAft>
              <a:buFontTx/>
              <a:buNone/>
              <a:defRPr/>
            </a:pPr>
            <a:endParaRPr lang="en-US" altLang="ja-JP" sz="1800" dirty="0" smtClean="0"/>
          </a:p>
          <a:p>
            <a:pPr marL="365760" indent="-283464" fontAlgn="auto">
              <a:spcAft>
                <a:spcPts val="0"/>
              </a:spcAft>
              <a:buFontTx/>
              <a:buNone/>
              <a:defRPr/>
            </a:pPr>
            <a:endParaRPr lang="en-US" altLang="ja-JP" sz="1800" dirty="0" smtClean="0"/>
          </a:p>
          <a:p>
            <a:pPr marL="365760" indent="-283464" fontAlgn="auto">
              <a:spcAft>
                <a:spcPts val="0"/>
              </a:spcAft>
              <a:buFontTx/>
              <a:buNone/>
              <a:defRPr/>
            </a:pPr>
            <a:r>
              <a:rPr lang="ja-JP" altLang="en-US" sz="1800" dirty="0" smtClean="0"/>
              <a:t>第</a:t>
            </a:r>
            <a:r>
              <a:rPr lang="en-US" altLang="ja-JP" sz="1800" dirty="0" smtClean="0"/>
              <a:t>1</a:t>
            </a:r>
            <a:r>
              <a:rPr lang="ja-JP" altLang="en-US" sz="1800" dirty="0"/>
              <a:t>の理由は、企業の独占力の行使。</a:t>
            </a:r>
          </a:p>
          <a:p>
            <a:pPr marL="365760" indent="-283464" fontAlgn="auto">
              <a:spcAft>
                <a:spcPts val="0"/>
              </a:spcAft>
              <a:buFontTx/>
              <a:buNone/>
              <a:defRPr/>
            </a:pPr>
            <a:endParaRPr lang="en-US" altLang="ja-JP" sz="1800" dirty="0" smtClean="0"/>
          </a:p>
          <a:p>
            <a:pPr marL="365760" indent="-283464" fontAlgn="auto">
              <a:spcAft>
                <a:spcPts val="0"/>
              </a:spcAft>
              <a:buFontTx/>
              <a:buNone/>
              <a:defRPr/>
            </a:pPr>
            <a:r>
              <a:rPr lang="ja-JP" altLang="en-US" sz="1800" dirty="0" smtClean="0"/>
              <a:t>例えば</a:t>
            </a:r>
            <a:r>
              <a:rPr lang="ja-JP" altLang="en-US" sz="1800" dirty="0"/>
              <a:t>、自動車企業は</a:t>
            </a:r>
            <a:r>
              <a:rPr lang="ja-JP" altLang="en-US" sz="1800" dirty="0" smtClean="0"/>
              <a:t>製鉄業では少数の企業が市場に財を供給して</a:t>
            </a:r>
            <a:r>
              <a:rPr lang="ja-JP" altLang="en-US" sz="1800" dirty="0" err="1" smtClean="0"/>
              <a:t>お</a:t>
            </a:r>
            <a:endParaRPr lang="en-US" altLang="ja-JP" sz="1800" dirty="0" smtClean="0"/>
          </a:p>
          <a:p>
            <a:pPr marL="365760" indent="-283464" fontAlgn="auto">
              <a:spcAft>
                <a:spcPts val="0"/>
              </a:spcAft>
              <a:buFontTx/>
              <a:buNone/>
              <a:defRPr/>
            </a:pPr>
            <a:r>
              <a:rPr lang="ja-JP" altLang="en-US" sz="1800" dirty="0" smtClean="0"/>
              <a:t>り，大きな</a:t>
            </a:r>
            <a:r>
              <a:rPr lang="ja-JP" altLang="en-US" sz="1800" dirty="0"/>
              <a:t>企業</a:t>
            </a:r>
            <a:r>
              <a:rPr lang="ja-JP" altLang="en-US" sz="1800" dirty="0" smtClean="0"/>
              <a:t>は価格</a:t>
            </a:r>
            <a:r>
              <a:rPr lang="ja-JP" altLang="en-US" sz="1800" dirty="0"/>
              <a:t>を</a:t>
            </a:r>
            <a:r>
              <a:rPr lang="ja-JP" altLang="en-US" sz="1800" dirty="0" smtClean="0"/>
              <a:t>自ら設定</a:t>
            </a:r>
            <a:r>
              <a:rPr lang="ja-JP" altLang="en-US" sz="1800" dirty="0"/>
              <a:t>することが</a:t>
            </a:r>
            <a:r>
              <a:rPr lang="ja-JP" altLang="en-US" sz="1800" dirty="0" smtClean="0"/>
              <a:t>できる。</a:t>
            </a:r>
            <a:endParaRPr lang="ja-JP" altLang="en-US" sz="1800" dirty="0"/>
          </a:p>
          <a:p>
            <a:pPr marL="365760" indent="-283464" fontAlgn="auto">
              <a:spcAft>
                <a:spcPts val="0"/>
              </a:spcAft>
              <a:buFontTx/>
              <a:buNone/>
              <a:defRPr/>
            </a:pPr>
            <a:r>
              <a:rPr lang="ja-JP" altLang="en-US" sz="1800" dirty="0"/>
              <a:t>このような企業は利潤を確保するために費用に一</a:t>
            </a:r>
            <a:r>
              <a:rPr lang="ja-JP" altLang="en-US" sz="1800" dirty="0" smtClean="0"/>
              <a:t>定率</a:t>
            </a:r>
            <a:r>
              <a:rPr lang="ja-JP" altLang="en-US" sz="1800" dirty="0"/>
              <a:t>をかけて収益</a:t>
            </a:r>
            <a:r>
              <a:rPr lang="ja-JP" altLang="en-US" sz="1800" dirty="0" smtClean="0"/>
              <a:t>を</a:t>
            </a:r>
            <a:endParaRPr lang="en-US" altLang="ja-JP" sz="1800" dirty="0" smtClean="0"/>
          </a:p>
          <a:p>
            <a:pPr marL="365760" indent="-283464" fontAlgn="auto">
              <a:spcAft>
                <a:spcPts val="0"/>
              </a:spcAft>
              <a:buFontTx/>
              <a:buNone/>
              <a:defRPr/>
            </a:pPr>
            <a:r>
              <a:rPr lang="ja-JP" altLang="en-US" sz="1800" dirty="0" smtClean="0"/>
              <a:t>確保</a:t>
            </a:r>
            <a:r>
              <a:rPr lang="ja-JP" altLang="en-US" sz="1800" dirty="0"/>
              <a:t>できるように価格を</a:t>
            </a:r>
            <a:r>
              <a:rPr lang="ja-JP" altLang="en-US" sz="1800" dirty="0" smtClean="0"/>
              <a:t>設定する。</a:t>
            </a:r>
            <a:endParaRPr lang="ja-JP" altLang="en-US" sz="1800" dirty="0"/>
          </a:p>
        </p:txBody>
      </p:sp>
      <p:graphicFrame>
        <p:nvGraphicFramePr>
          <p:cNvPr id="6" name="図表 5"/>
          <p:cNvGraphicFramePr/>
          <p:nvPr/>
        </p:nvGraphicFramePr>
        <p:xfrm>
          <a:off x="1428728" y="3357562"/>
          <a:ext cx="5657318" cy="8309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7"/>
          <p:cNvSpPr>
            <a:spLocks noChangeArrowheads="1"/>
          </p:cNvSpPr>
          <p:nvPr/>
        </p:nvSpPr>
        <p:spPr bwMode="auto">
          <a:xfrm>
            <a:off x="5219700" y="2492375"/>
            <a:ext cx="3924300" cy="100806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defRPr/>
            </a:pPr>
            <a:endParaRPr kumimoji="0" lang="ja-JP" altLang="en-US"/>
          </a:p>
        </p:txBody>
      </p:sp>
      <p:sp>
        <p:nvSpPr>
          <p:cNvPr id="5" name="Rectangle 2"/>
          <p:cNvSpPr>
            <a:spLocks noGrp="1" noChangeArrowheads="1"/>
          </p:cNvSpPr>
          <p:nvPr>
            <p:ph type="title" idx="4294967295"/>
          </p:nvPr>
        </p:nvSpPr>
        <p:spPr>
          <a:xfrm>
            <a:off x="5214938" y="428625"/>
            <a:ext cx="3000375" cy="1143000"/>
          </a:xfrm>
        </p:spPr>
        <p:txBody>
          <a:bodyPr/>
          <a:lstStyle/>
          <a:p>
            <a:pPr fontAlgn="auto">
              <a:spcAft>
                <a:spcPts val="0"/>
              </a:spcAft>
              <a:defRPr/>
            </a:pPr>
            <a:r>
              <a:rPr lang="ja-JP" altLang="en-US" dirty="0">
                <a:solidFill>
                  <a:schemeClr val="tx2">
                    <a:satMod val="130000"/>
                  </a:schemeClr>
                </a:solidFill>
              </a:rPr>
              <a:t>財政政策</a:t>
            </a:r>
          </a:p>
        </p:txBody>
      </p:sp>
      <p:sp>
        <p:nvSpPr>
          <p:cNvPr id="6" name="Rectangle 3"/>
          <p:cNvSpPr txBox="1">
            <a:spLocks noChangeArrowheads="1"/>
          </p:cNvSpPr>
          <p:nvPr/>
        </p:nvSpPr>
        <p:spPr>
          <a:xfrm>
            <a:off x="5286375" y="1571625"/>
            <a:ext cx="3527425" cy="655638"/>
          </a:xfrm>
          <a:prstGeom prst="rect">
            <a:avLst/>
          </a:prstGeom>
        </p:spPr>
        <p:txBody>
          <a:bodyPr>
            <a:normAutofit fontScale="92500"/>
          </a:bodyPr>
          <a:lstStyle/>
          <a:p>
            <a:pPr marL="365760" indent="-283464" fontAlgn="auto">
              <a:spcBef>
                <a:spcPts val="600"/>
              </a:spcBef>
              <a:spcAft>
                <a:spcPts val="0"/>
              </a:spcAft>
              <a:buClr>
                <a:schemeClr val="accent1"/>
              </a:buClr>
              <a:buSzPct val="80000"/>
              <a:defRPr/>
            </a:pPr>
            <a:r>
              <a:rPr lang="en-US" altLang="ja-JP" sz="3200">
                <a:latin typeface="+mn-lt"/>
                <a:ea typeface="+mn-ea"/>
              </a:rPr>
              <a:t>(1)</a:t>
            </a:r>
            <a:r>
              <a:rPr lang="ja-JP" altLang="en-US" sz="3200">
                <a:solidFill>
                  <a:srgbClr val="FF0000"/>
                </a:solidFill>
                <a:latin typeface="+mn-lt"/>
                <a:ea typeface="+mn-ea"/>
              </a:rPr>
              <a:t>政府支出の増加</a:t>
            </a:r>
            <a:endParaRPr lang="ja-JP" altLang="en-US" sz="3200" dirty="0">
              <a:solidFill>
                <a:srgbClr val="FF0000"/>
              </a:solidFill>
              <a:latin typeface="+mn-lt"/>
              <a:ea typeface="+mn-ea"/>
            </a:endParaRPr>
          </a:p>
        </p:txBody>
      </p:sp>
      <p:sp>
        <p:nvSpPr>
          <p:cNvPr id="164887" name="Text Box 4"/>
          <p:cNvSpPr txBox="1">
            <a:spLocks noChangeArrowheads="1"/>
          </p:cNvSpPr>
          <p:nvPr/>
        </p:nvSpPr>
        <p:spPr bwMode="auto">
          <a:xfrm>
            <a:off x="5364163" y="2492375"/>
            <a:ext cx="2592387" cy="45720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G</a:t>
            </a:r>
            <a:r>
              <a:rPr kumimoji="0" lang="en-US" altLang="ja-JP" baseline="-25000">
                <a:ea typeface="HGｺﾞｼｯｸE" pitchFamily="49" charset="-128"/>
              </a:rPr>
              <a:t>1</a:t>
            </a:r>
            <a:r>
              <a:rPr kumimoji="0" lang="ja-JP" altLang="en-US">
                <a:ea typeface="HGｺﾞｼｯｸE" pitchFamily="49" charset="-128"/>
              </a:rPr>
              <a:t>から</a:t>
            </a:r>
            <a:r>
              <a:rPr kumimoji="0" lang="en-US" altLang="ja-JP">
                <a:ea typeface="HGｺﾞｼｯｸE" pitchFamily="49" charset="-128"/>
              </a:rPr>
              <a:t>G</a:t>
            </a:r>
            <a:r>
              <a:rPr kumimoji="0" lang="en-US" altLang="ja-JP" baseline="-25000">
                <a:ea typeface="HGｺﾞｼｯｸE" pitchFamily="49" charset="-128"/>
              </a:rPr>
              <a:t>2</a:t>
            </a:r>
            <a:r>
              <a:rPr kumimoji="0" lang="ja-JP" altLang="en-US">
                <a:ea typeface="HGｺﾞｼｯｸE" pitchFamily="49" charset="-128"/>
              </a:rPr>
              <a:t>へ増加</a:t>
            </a:r>
          </a:p>
        </p:txBody>
      </p:sp>
      <p:sp>
        <p:nvSpPr>
          <p:cNvPr id="164888" name="Text Box 5"/>
          <p:cNvSpPr txBox="1">
            <a:spLocks noChangeArrowheads="1"/>
          </p:cNvSpPr>
          <p:nvPr/>
        </p:nvSpPr>
        <p:spPr bwMode="auto">
          <a:xfrm>
            <a:off x="5003800" y="3644900"/>
            <a:ext cx="3924300" cy="366713"/>
          </a:xfrm>
          <a:prstGeom prst="rect">
            <a:avLst/>
          </a:prstGeom>
          <a:noFill/>
          <a:ln w="9525">
            <a:noFill/>
            <a:miter lim="800000"/>
            <a:headEnd/>
            <a:tailEnd/>
          </a:ln>
        </p:spPr>
        <p:txBody>
          <a:bodyPr>
            <a:spAutoFit/>
          </a:bodyPr>
          <a:lstStyle/>
          <a:p>
            <a:pPr>
              <a:spcBef>
                <a:spcPct val="50000"/>
              </a:spcBef>
            </a:pPr>
            <a:r>
              <a:rPr kumimoji="0" lang="en-US" altLang="ja-JP" sz="1800" b="1">
                <a:solidFill>
                  <a:srgbClr val="FF0000"/>
                </a:solidFill>
                <a:ea typeface="HGｺﾞｼｯｸE" pitchFamily="49" charset="-128"/>
              </a:rPr>
              <a:t>①</a:t>
            </a:r>
            <a:r>
              <a:rPr kumimoji="0" lang="ja-JP" altLang="en-US" sz="1800" b="1">
                <a:solidFill>
                  <a:srgbClr val="FF0000"/>
                </a:solidFill>
                <a:ea typeface="HGｺﾞｼｯｸE" pitchFamily="49" charset="-128"/>
              </a:rPr>
              <a:t>　総需要：</a:t>
            </a:r>
            <a:r>
              <a:rPr kumimoji="0" lang="en-US" altLang="ja-JP" sz="1800" b="1">
                <a:solidFill>
                  <a:srgbClr val="FF0000"/>
                </a:solidFill>
                <a:ea typeface="HGｺﾞｼｯｸE" pitchFamily="49" charset="-128"/>
              </a:rPr>
              <a:t>Y</a:t>
            </a:r>
            <a:r>
              <a:rPr kumimoji="0" lang="en-US" altLang="ja-JP" sz="1800" b="1" baseline="-25000">
                <a:solidFill>
                  <a:srgbClr val="FF0000"/>
                </a:solidFill>
                <a:ea typeface="HGｺﾞｼｯｸE" pitchFamily="49" charset="-128"/>
              </a:rPr>
              <a:t>1</a:t>
            </a:r>
            <a:r>
              <a:rPr kumimoji="0" lang="en-US" altLang="ja-JP" sz="1800" b="1" baseline="30000">
                <a:solidFill>
                  <a:srgbClr val="FF0000"/>
                </a:solidFill>
                <a:ea typeface="HGｺﾞｼｯｸE" pitchFamily="49" charset="-128"/>
              </a:rPr>
              <a:t>D</a:t>
            </a:r>
            <a:r>
              <a:rPr kumimoji="0" lang="ja-JP" altLang="en-US" sz="1800" b="1">
                <a:solidFill>
                  <a:srgbClr val="FF0000"/>
                </a:solidFill>
                <a:ea typeface="HGｺﾞｼｯｸE" pitchFamily="49" charset="-128"/>
              </a:rPr>
              <a:t>から</a:t>
            </a:r>
            <a:r>
              <a:rPr kumimoji="0" lang="en-US" altLang="ja-JP" sz="1800" b="1">
                <a:solidFill>
                  <a:srgbClr val="FF0000"/>
                </a:solidFill>
                <a:ea typeface="HGｺﾞｼｯｸE" pitchFamily="49" charset="-128"/>
              </a:rPr>
              <a:t>Y</a:t>
            </a:r>
            <a:r>
              <a:rPr kumimoji="0" lang="en-US" altLang="ja-JP" sz="1800" b="1" baseline="-25000">
                <a:solidFill>
                  <a:srgbClr val="FF0000"/>
                </a:solidFill>
                <a:ea typeface="HGｺﾞｼｯｸE" pitchFamily="49" charset="-128"/>
              </a:rPr>
              <a:t>2</a:t>
            </a:r>
            <a:r>
              <a:rPr kumimoji="0" lang="en-US" altLang="ja-JP" sz="1800" b="1" baseline="30000">
                <a:solidFill>
                  <a:srgbClr val="FF0000"/>
                </a:solidFill>
                <a:ea typeface="HGｺﾞｼｯｸE" pitchFamily="49" charset="-128"/>
              </a:rPr>
              <a:t>D</a:t>
            </a:r>
            <a:r>
              <a:rPr kumimoji="0" lang="ja-JP" altLang="en-US" sz="1800" b="1">
                <a:solidFill>
                  <a:srgbClr val="FF0000"/>
                </a:solidFill>
                <a:ea typeface="HGｺﾞｼｯｸE" pitchFamily="49" charset="-128"/>
              </a:rPr>
              <a:t>に上シフト</a:t>
            </a:r>
          </a:p>
        </p:txBody>
      </p:sp>
      <p:sp>
        <p:nvSpPr>
          <p:cNvPr id="164889" name="Text Box 6"/>
          <p:cNvSpPr txBox="1">
            <a:spLocks noChangeArrowheads="1"/>
          </p:cNvSpPr>
          <p:nvPr/>
        </p:nvSpPr>
        <p:spPr bwMode="auto">
          <a:xfrm>
            <a:off x="5219700" y="3068638"/>
            <a:ext cx="3168650" cy="336550"/>
          </a:xfrm>
          <a:prstGeom prst="rect">
            <a:avLst/>
          </a:prstGeom>
          <a:noFill/>
          <a:ln w="9525">
            <a:noFill/>
            <a:miter lim="800000"/>
            <a:headEnd/>
            <a:tailEnd/>
          </a:ln>
        </p:spPr>
        <p:txBody>
          <a:bodyPr>
            <a:spAutoFit/>
          </a:bodyPr>
          <a:lstStyle/>
          <a:p>
            <a:pPr>
              <a:spcBef>
                <a:spcPct val="50000"/>
              </a:spcBef>
            </a:pPr>
            <a:r>
              <a:rPr kumimoji="0" lang="ja-JP" altLang="en-US" sz="1600">
                <a:ea typeface="HGｺﾞｼｯｸE" pitchFamily="49" charset="-128"/>
              </a:rPr>
              <a:t>利子率はｒのままであるとする</a:t>
            </a:r>
          </a:p>
        </p:txBody>
      </p:sp>
      <p:sp>
        <p:nvSpPr>
          <p:cNvPr id="10" name="Rectangle 7"/>
          <p:cNvSpPr>
            <a:spLocks noChangeArrowheads="1"/>
          </p:cNvSpPr>
          <p:nvPr/>
        </p:nvSpPr>
        <p:spPr bwMode="auto">
          <a:xfrm>
            <a:off x="684213" y="260350"/>
            <a:ext cx="4248150" cy="61214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kumimoji="0" lang="ja-JP" altLang="en-US"/>
          </a:p>
        </p:txBody>
      </p:sp>
      <p:sp>
        <p:nvSpPr>
          <p:cNvPr id="164893" name="Line 8"/>
          <p:cNvSpPr>
            <a:spLocks noChangeShapeType="1"/>
          </p:cNvSpPr>
          <p:nvPr/>
        </p:nvSpPr>
        <p:spPr bwMode="auto">
          <a:xfrm flipV="1">
            <a:off x="1258888" y="620713"/>
            <a:ext cx="0" cy="2592387"/>
          </a:xfrm>
          <a:prstGeom prst="line">
            <a:avLst/>
          </a:prstGeom>
          <a:noFill/>
          <a:ln w="9525">
            <a:solidFill>
              <a:schemeClr val="tx1"/>
            </a:solidFill>
            <a:round/>
            <a:headEnd/>
            <a:tailEnd type="triangle" w="med" len="med"/>
          </a:ln>
        </p:spPr>
        <p:txBody>
          <a:bodyPr/>
          <a:lstStyle/>
          <a:p>
            <a:endParaRPr lang="ja-JP" altLang="en-US"/>
          </a:p>
        </p:txBody>
      </p:sp>
      <p:sp>
        <p:nvSpPr>
          <p:cNvPr id="164894" name="Line 9"/>
          <p:cNvSpPr>
            <a:spLocks noChangeShapeType="1"/>
          </p:cNvSpPr>
          <p:nvPr/>
        </p:nvSpPr>
        <p:spPr bwMode="auto">
          <a:xfrm>
            <a:off x="1258888" y="3213100"/>
            <a:ext cx="2952750" cy="0"/>
          </a:xfrm>
          <a:prstGeom prst="line">
            <a:avLst/>
          </a:prstGeom>
          <a:noFill/>
          <a:ln w="9525">
            <a:solidFill>
              <a:schemeClr val="tx1"/>
            </a:solidFill>
            <a:round/>
            <a:headEnd/>
            <a:tailEnd type="triangle" w="med" len="med"/>
          </a:ln>
        </p:spPr>
        <p:txBody>
          <a:bodyPr/>
          <a:lstStyle/>
          <a:p>
            <a:endParaRPr lang="ja-JP" altLang="en-US"/>
          </a:p>
        </p:txBody>
      </p:sp>
      <p:sp>
        <p:nvSpPr>
          <p:cNvPr id="164895" name="Line 10"/>
          <p:cNvSpPr>
            <a:spLocks noChangeShapeType="1"/>
          </p:cNvSpPr>
          <p:nvPr/>
        </p:nvSpPr>
        <p:spPr bwMode="auto">
          <a:xfrm flipV="1">
            <a:off x="1258888" y="692150"/>
            <a:ext cx="2881312" cy="2520950"/>
          </a:xfrm>
          <a:prstGeom prst="line">
            <a:avLst/>
          </a:prstGeom>
          <a:noFill/>
          <a:ln w="9525">
            <a:solidFill>
              <a:schemeClr val="tx1"/>
            </a:solidFill>
            <a:round/>
            <a:headEnd/>
            <a:tailEnd/>
          </a:ln>
        </p:spPr>
        <p:txBody>
          <a:bodyPr/>
          <a:lstStyle/>
          <a:p>
            <a:endParaRPr lang="ja-JP" altLang="en-US"/>
          </a:p>
        </p:txBody>
      </p:sp>
      <p:sp>
        <p:nvSpPr>
          <p:cNvPr id="164896" name="Line 11"/>
          <p:cNvSpPr>
            <a:spLocks noChangeShapeType="1"/>
          </p:cNvSpPr>
          <p:nvPr/>
        </p:nvSpPr>
        <p:spPr bwMode="auto">
          <a:xfrm flipV="1">
            <a:off x="1258888" y="1916113"/>
            <a:ext cx="2952750" cy="720725"/>
          </a:xfrm>
          <a:prstGeom prst="line">
            <a:avLst/>
          </a:prstGeom>
          <a:noFill/>
          <a:ln w="38100">
            <a:solidFill>
              <a:schemeClr val="tx1"/>
            </a:solidFill>
            <a:prstDash val="sysDot"/>
            <a:round/>
            <a:headEnd/>
            <a:tailEnd/>
          </a:ln>
        </p:spPr>
        <p:txBody>
          <a:bodyPr/>
          <a:lstStyle/>
          <a:p>
            <a:endParaRPr lang="ja-JP" altLang="en-US"/>
          </a:p>
        </p:txBody>
      </p:sp>
      <p:sp>
        <p:nvSpPr>
          <p:cNvPr id="15" name="Line 12"/>
          <p:cNvSpPr>
            <a:spLocks noChangeShapeType="1"/>
          </p:cNvSpPr>
          <p:nvPr/>
        </p:nvSpPr>
        <p:spPr bwMode="auto">
          <a:xfrm flipV="1">
            <a:off x="1258888" y="1196975"/>
            <a:ext cx="3024187" cy="719138"/>
          </a:xfrm>
          <a:prstGeom prst="line">
            <a:avLst/>
          </a:prstGeom>
          <a:noFill/>
          <a:ln w="38100">
            <a:solidFill>
              <a:schemeClr val="tx1"/>
            </a:solidFill>
            <a:round/>
            <a:headEnd/>
            <a:tailEnd/>
          </a:ln>
        </p:spPr>
        <p:txBody>
          <a:bodyPr/>
          <a:lstStyle/>
          <a:p>
            <a:endParaRPr lang="ja-JP" altLang="en-US"/>
          </a:p>
        </p:txBody>
      </p:sp>
      <p:sp>
        <p:nvSpPr>
          <p:cNvPr id="16" name="AutoShape 13"/>
          <p:cNvSpPr>
            <a:spLocks noChangeArrowheads="1"/>
          </p:cNvSpPr>
          <p:nvPr/>
        </p:nvSpPr>
        <p:spPr bwMode="auto">
          <a:xfrm>
            <a:off x="3708400" y="1412875"/>
            <a:ext cx="215900" cy="431800"/>
          </a:xfrm>
          <a:prstGeom prst="upArrow">
            <a:avLst>
              <a:gd name="adj1" fmla="val 50000"/>
              <a:gd name="adj2" fmla="val 50000"/>
            </a:avLst>
          </a:prstGeom>
          <a:solidFill>
            <a:schemeClr val="accent2"/>
          </a:solidFill>
          <a:ln w="9525">
            <a:solidFill>
              <a:schemeClr val="tx1"/>
            </a:solidFill>
            <a:miter lim="800000"/>
            <a:headEnd/>
            <a:tailEnd/>
          </a:ln>
        </p:spPr>
        <p:txBody>
          <a:bodyPr vert="eaVert" wrap="none" anchor="ctr"/>
          <a:lstStyle/>
          <a:p>
            <a:endParaRPr kumimoji="0" lang="ja-JP" altLang="en-US">
              <a:ea typeface="HGｺﾞｼｯｸE" pitchFamily="49" charset="-128"/>
            </a:endParaRPr>
          </a:p>
        </p:txBody>
      </p:sp>
      <p:graphicFrame>
        <p:nvGraphicFramePr>
          <p:cNvPr id="5134" name="Object 14"/>
          <p:cNvGraphicFramePr>
            <a:graphicFrameLocks noChangeAspect="1"/>
          </p:cNvGraphicFramePr>
          <p:nvPr/>
        </p:nvGraphicFramePr>
        <p:xfrm>
          <a:off x="2268538" y="3213100"/>
          <a:ext cx="274637" cy="330200"/>
        </p:xfrm>
        <a:graphic>
          <a:graphicData uri="http://schemas.openxmlformats.org/presentationml/2006/ole">
            <p:oleObj spid="_x0000_s164866" name="数式" r:id="rId4" imgW="190440" imgH="228600" progId="Equation.3">
              <p:embed/>
            </p:oleObj>
          </a:graphicData>
        </a:graphic>
      </p:graphicFrame>
      <p:sp>
        <p:nvSpPr>
          <p:cNvPr id="164899" name="Text Box 15"/>
          <p:cNvSpPr txBox="1">
            <a:spLocks noChangeArrowheads="1"/>
          </p:cNvSpPr>
          <p:nvPr/>
        </p:nvSpPr>
        <p:spPr bwMode="auto">
          <a:xfrm>
            <a:off x="4284663" y="3140075"/>
            <a:ext cx="307975" cy="457200"/>
          </a:xfrm>
          <a:prstGeom prst="rect">
            <a:avLst/>
          </a:prstGeom>
          <a:noFill/>
          <a:ln w="9525">
            <a:noFill/>
            <a:miter lim="800000"/>
            <a:headEnd/>
            <a:tailEnd/>
          </a:ln>
        </p:spPr>
        <p:txBody>
          <a:bodyPr>
            <a:spAutoFit/>
          </a:bodyPr>
          <a:lstStyle/>
          <a:p>
            <a:endParaRPr kumimoji="0" lang="ja-JP" altLang="ja-JP">
              <a:ea typeface="HGｺﾞｼｯｸE" pitchFamily="49" charset="-128"/>
            </a:endParaRPr>
          </a:p>
        </p:txBody>
      </p:sp>
      <p:graphicFrame>
        <p:nvGraphicFramePr>
          <p:cNvPr id="19" name="Object 16"/>
          <p:cNvGraphicFramePr>
            <a:graphicFrameLocks noChangeAspect="1"/>
          </p:cNvGraphicFramePr>
          <p:nvPr/>
        </p:nvGraphicFramePr>
        <p:xfrm>
          <a:off x="3348038" y="3213100"/>
          <a:ext cx="274637" cy="330200"/>
        </p:xfrm>
        <a:graphic>
          <a:graphicData uri="http://schemas.openxmlformats.org/presentationml/2006/ole">
            <p:oleObj spid="_x0000_s164867" name="数式" r:id="rId5" imgW="190440" imgH="228600" progId="Equation.3">
              <p:embed/>
            </p:oleObj>
          </a:graphicData>
        </a:graphic>
      </p:graphicFrame>
      <p:graphicFrame>
        <p:nvGraphicFramePr>
          <p:cNvPr id="5137" name="Object 17"/>
          <p:cNvGraphicFramePr>
            <a:graphicFrameLocks noChangeAspect="1"/>
          </p:cNvGraphicFramePr>
          <p:nvPr/>
        </p:nvGraphicFramePr>
        <p:xfrm>
          <a:off x="900113" y="2276475"/>
          <a:ext cx="274637" cy="330200"/>
        </p:xfrm>
        <a:graphic>
          <a:graphicData uri="http://schemas.openxmlformats.org/presentationml/2006/ole">
            <p:oleObj spid="_x0000_s164868" name="数式" r:id="rId6" imgW="190440" imgH="228600" progId="Equation.3">
              <p:embed/>
            </p:oleObj>
          </a:graphicData>
        </a:graphic>
      </p:graphicFrame>
      <p:graphicFrame>
        <p:nvGraphicFramePr>
          <p:cNvPr id="21" name="Object 18"/>
          <p:cNvGraphicFramePr>
            <a:graphicFrameLocks noChangeAspect="1"/>
          </p:cNvGraphicFramePr>
          <p:nvPr/>
        </p:nvGraphicFramePr>
        <p:xfrm>
          <a:off x="900113" y="1196975"/>
          <a:ext cx="274637" cy="330200"/>
        </p:xfrm>
        <a:graphic>
          <a:graphicData uri="http://schemas.openxmlformats.org/presentationml/2006/ole">
            <p:oleObj spid="_x0000_s164869" name="数式" r:id="rId7" imgW="190440" imgH="228600" progId="Equation.3">
              <p:embed/>
            </p:oleObj>
          </a:graphicData>
        </a:graphic>
      </p:graphicFrame>
      <p:graphicFrame>
        <p:nvGraphicFramePr>
          <p:cNvPr id="5139" name="Object 19"/>
          <p:cNvGraphicFramePr>
            <a:graphicFrameLocks noChangeAspect="1"/>
          </p:cNvGraphicFramePr>
          <p:nvPr/>
        </p:nvGraphicFramePr>
        <p:xfrm>
          <a:off x="2268538" y="2420938"/>
          <a:ext cx="293687" cy="330200"/>
        </p:xfrm>
        <a:graphic>
          <a:graphicData uri="http://schemas.openxmlformats.org/presentationml/2006/ole">
            <p:oleObj spid="_x0000_s164870" name="数式" r:id="rId8" imgW="203040" imgH="228600" progId="Equation.3">
              <p:embed/>
            </p:oleObj>
          </a:graphicData>
        </a:graphic>
      </p:graphicFrame>
      <p:graphicFrame>
        <p:nvGraphicFramePr>
          <p:cNvPr id="23" name="Object 20"/>
          <p:cNvGraphicFramePr>
            <a:graphicFrameLocks noChangeAspect="1"/>
          </p:cNvGraphicFramePr>
          <p:nvPr/>
        </p:nvGraphicFramePr>
        <p:xfrm>
          <a:off x="3348038" y="1412875"/>
          <a:ext cx="293687" cy="330200"/>
        </p:xfrm>
        <a:graphic>
          <a:graphicData uri="http://schemas.openxmlformats.org/presentationml/2006/ole">
            <p:oleObj spid="_x0000_s164871" name="数式" r:id="rId9" imgW="203040" imgH="228600" progId="Equation.3">
              <p:embed/>
            </p:oleObj>
          </a:graphicData>
        </a:graphic>
      </p:graphicFrame>
      <p:sp>
        <p:nvSpPr>
          <p:cNvPr id="164900" name="Text Box 21"/>
          <p:cNvSpPr txBox="1">
            <a:spLocks noChangeArrowheads="1"/>
          </p:cNvSpPr>
          <p:nvPr/>
        </p:nvSpPr>
        <p:spPr bwMode="auto">
          <a:xfrm>
            <a:off x="1619250" y="2924175"/>
            <a:ext cx="1223963" cy="274638"/>
          </a:xfrm>
          <a:prstGeom prst="rect">
            <a:avLst/>
          </a:prstGeom>
          <a:noFill/>
          <a:ln w="9525">
            <a:noFill/>
            <a:miter lim="800000"/>
            <a:headEnd/>
            <a:tailEnd/>
          </a:ln>
        </p:spPr>
        <p:txBody>
          <a:bodyPr>
            <a:spAutoFit/>
          </a:bodyPr>
          <a:lstStyle/>
          <a:p>
            <a:pPr>
              <a:spcBef>
                <a:spcPct val="50000"/>
              </a:spcBef>
            </a:pPr>
            <a:r>
              <a:rPr kumimoji="0" lang="en-US" altLang="ja-JP" sz="1200">
                <a:ea typeface="HGｺﾞｼｯｸE" pitchFamily="49" charset="-128"/>
              </a:rPr>
              <a:t>45°</a:t>
            </a:r>
          </a:p>
        </p:txBody>
      </p:sp>
      <p:sp>
        <p:nvSpPr>
          <p:cNvPr id="164901" name="Arc 22"/>
          <p:cNvSpPr>
            <a:spLocks/>
          </p:cNvSpPr>
          <p:nvPr/>
        </p:nvSpPr>
        <p:spPr bwMode="auto">
          <a:xfrm>
            <a:off x="1547813" y="2997200"/>
            <a:ext cx="144462" cy="215900"/>
          </a:xfrm>
          <a:custGeom>
            <a:avLst/>
            <a:gdLst>
              <a:gd name="T0" fmla="*/ 0 w 21600"/>
              <a:gd name="T1" fmla="*/ 0 h 21600"/>
              <a:gd name="T2" fmla="*/ 43216848 w 21600"/>
              <a:gd name="T3" fmla="*/ 215600141 h 21600"/>
              <a:gd name="T4" fmla="*/ 0 w 21600"/>
              <a:gd name="T5" fmla="*/ 21560014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ja-JP" altLang="en-US"/>
          </a:p>
        </p:txBody>
      </p:sp>
      <p:sp>
        <p:nvSpPr>
          <p:cNvPr id="164902" name="Text Box 23"/>
          <p:cNvSpPr txBox="1">
            <a:spLocks noChangeArrowheads="1"/>
          </p:cNvSpPr>
          <p:nvPr/>
        </p:nvSpPr>
        <p:spPr bwMode="auto">
          <a:xfrm>
            <a:off x="4284663" y="3068638"/>
            <a:ext cx="287337" cy="366712"/>
          </a:xfrm>
          <a:prstGeom prst="rect">
            <a:avLst/>
          </a:prstGeom>
          <a:noFill/>
          <a:ln w="9525">
            <a:noFill/>
            <a:miter lim="800000"/>
            <a:headEnd/>
            <a:tailEnd/>
          </a:ln>
        </p:spPr>
        <p:txBody>
          <a:bodyPr>
            <a:spAutoFit/>
          </a:bodyPr>
          <a:lstStyle/>
          <a:p>
            <a:pPr>
              <a:spcBef>
                <a:spcPct val="50000"/>
              </a:spcBef>
            </a:pPr>
            <a:r>
              <a:rPr kumimoji="0" lang="en-US" altLang="ja-JP" sz="1800">
                <a:ea typeface="HGｺﾞｼｯｸE" pitchFamily="49" charset="-128"/>
              </a:rPr>
              <a:t>Y</a:t>
            </a:r>
          </a:p>
        </p:txBody>
      </p:sp>
      <p:sp>
        <p:nvSpPr>
          <p:cNvPr id="164903" name="Text Box 24"/>
          <p:cNvSpPr txBox="1">
            <a:spLocks noChangeArrowheads="1"/>
          </p:cNvSpPr>
          <p:nvPr/>
        </p:nvSpPr>
        <p:spPr bwMode="auto">
          <a:xfrm>
            <a:off x="684213" y="260350"/>
            <a:ext cx="1008062" cy="336550"/>
          </a:xfrm>
          <a:prstGeom prst="rect">
            <a:avLst/>
          </a:prstGeom>
          <a:noFill/>
          <a:ln w="9525">
            <a:noFill/>
            <a:miter lim="800000"/>
            <a:headEnd/>
            <a:tailEnd/>
          </a:ln>
        </p:spPr>
        <p:txBody>
          <a:bodyPr>
            <a:spAutoFit/>
          </a:bodyPr>
          <a:lstStyle/>
          <a:p>
            <a:pPr>
              <a:spcBef>
                <a:spcPct val="50000"/>
              </a:spcBef>
            </a:pPr>
            <a:r>
              <a:rPr kumimoji="0" lang="ja-JP" altLang="en-US" sz="1600">
                <a:ea typeface="HGｺﾞｼｯｸE" pitchFamily="49" charset="-128"/>
              </a:rPr>
              <a:t>総需要</a:t>
            </a:r>
          </a:p>
        </p:txBody>
      </p:sp>
      <p:graphicFrame>
        <p:nvGraphicFramePr>
          <p:cNvPr id="5145" name="Object 25"/>
          <p:cNvGraphicFramePr>
            <a:graphicFrameLocks noChangeAspect="1"/>
          </p:cNvGraphicFramePr>
          <p:nvPr/>
        </p:nvGraphicFramePr>
        <p:xfrm>
          <a:off x="4211638" y="1773238"/>
          <a:ext cx="695325" cy="330200"/>
        </p:xfrm>
        <a:graphic>
          <a:graphicData uri="http://schemas.openxmlformats.org/presentationml/2006/ole">
            <p:oleObj spid="_x0000_s164872" name="数式" r:id="rId10" imgW="482400" imgH="228600" progId="Equation.3">
              <p:embed/>
            </p:oleObj>
          </a:graphicData>
        </a:graphic>
      </p:graphicFrame>
      <p:graphicFrame>
        <p:nvGraphicFramePr>
          <p:cNvPr id="29" name="Object 26"/>
          <p:cNvGraphicFramePr>
            <a:graphicFrameLocks noChangeAspect="1"/>
          </p:cNvGraphicFramePr>
          <p:nvPr/>
        </p:nvGraphicFramePr>
        <p:xfrm>
          <a:off x="4267200" y="1052513"/>
          <a:ext cx="731838" cy="330200"/>
        </p:xfrm>
        <a:graphic>
          <a:graphicData uri="http://schemas.openxmlformats.org/presentationml/2006/ole">
            <p:oleObj spid="_x0000_s164873" name="数式" r:id="rId11" imgW="507960" imgH="228600" progId="Equation.3">
              <p:embed/>
            </p:oleObj>
          </a:graphicData>
        </a:graphic>
      </p:graphicFrame>
      <p:sp>
        <p:nvSpPr>
          <p:cNvPr id="164904" name="Line 27"/>
          <p:cNvSpPr>
            <a:spLocks noChangeShapeType="1"/>
          </p:cNvSpPr>
          <p:nvPr/>
        </p:nvSpPr>
        <p:spPr bwMode="auto">
          <a:xfrm>
            <a:off x="1258888" y="2420938"/>
            <a:ext cx="936625" cy="0"/>
          </a:xfrm>
          <a:prstGeom prst="line">
            <a:avLst/>
          </a:prstGeom>
          <a:noFill/>
          <a:ln w="9525" cap="rnd">
            <a:solidFill>
              <a:schemeClr val="tx1"/>
            </a:solidFill>
            <a:prstDash val="sysDot"/>
            <a:round/>
            <a:headEnd/>
            <a:tailEnd/>
          </a:ln>
        </p:spPr>
        <p:txBody>
          <a:bodyPr/>
          <a:lstStyle/>
          <a:p>
            <a:endParaRPr lang="ja-JP" altLang="en-US"/>
          </a:p>
        </p:txBody>
      </p:sp>
      <p:sp>
        <p:nvSpPr>
          <p:cNvPr id="164905" name="Line 28"/>
          <p:cNvSpPr>
            <a:spLocks noChangeShapeType="1"/>
          </p:cNvSpPr>
          <p:nvPr/>
        </p:nvSpPr>
        <p:spPr bwMode="auto">
          <a:xfrm>
            <a:off x="2195513" y="2420938"/>
            <a:ext cx="0" cy="792162"/>
          </a:xfrm>
          <a:prstGeom prst="line">
            <a:avLst/>
          </a:prstGeom>
          <a:noFill/>
          <a:ln w="9525" cap="rnd">
            <a:solidFill>
              <a:schemeClr val="tx1"/>
            </a:solidFill>
            <a:prstDash val="sysDot"/>
            <a:round/>
            <a:headEnd/>
            <a:tailEnd/>
          </a:ln>
        </p:spPr>
        <p:txBody>
          <a:bodyPr/>
          <a:lstStyle/>
          <a:p>
            <a:endParaRPr lang="ja-JP" altLang="en-US"/>
          </a:p>
        </p:txBody>
      </p:sp>
      <p:sp>
        <p:nvSpPr>
          <p:cNvPr id="32" name="AutoShape 29"/>
          <p:cNvSpPr>
            <a:spLocks noChangeArrowheads="1"/>
          </p:cNvSpPr>
          <p:nvPr/>
        </p:nvSpPr>
        <p:spPr bwMode="auto">
          <a:xfrm>
            <a:off x="2124075" y="2349500"/>
            <a:ext cx="144463" cy="142875"/>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33" name="Line 34"/>
          <p:cNvSpPr>
            <a:spLocks noChangeShapeType="1"/>
          </p:cNvSpPr>
          <p:nvPr/>
        </p:nvSpPr>
        <p:spPr bwMode="auto">
          <a:xfrm>
            <a:off x="3276600" y="1412875"/>
            <a:ext cx="0" cy="1800225"/>
          </a:xfrm>
          <a:prstGeom prst="line">
            <a:avLst/>
          </a:prstGeom>
          <a:noFill/>
          <a:ln w="9525" cap="rnd">
            <a:solidFill>
              <a:schemeClr val="tx1"/>
            </a:solidFill>
            <a:prstDash val="sysDot"/>
            <a:round/>
            <a:headEnd/>
            <a:tailEnd/>
          </a:ln>
        </p:spPr>
        <p:txBody>
          <a:bodyPr/>
          <a:lstStyle/>
          <a:p>
            <a:endParaRPr lang="ja-JP" altLang="en-US"/>
          </a:p>
        </p:txBody>
      </p:sp>
      <p:sp>
        <p:nvSpPr>
          <p:cNvPr id="34" name="Line 32"/>
          <p:cNvSpPr>
            <a:spLocks noChangeShapeType="1"/>
          </p:cNvSpPr>
          <p:nvPr/>
        </p:nvSpPr>
        <p:spPr bwMode="auto">
          <a:xfrm flipH="1">
            <a:off x="1258888" y="1412875"/>
            <a:ext cx="2017712" cy="0"/>
          </a:xfrm>
          <a:prstGeom prst="line">
            <a:avLst/>
          </a:prstGeom>
          <a:noFill/>
          <a:ln w="9525" cap="rnd">
            <a:solidFill>
              <a:schemeClr val="tx1"/>
            </a:solidFill>
            <a:prstDash val="sysDot"/>
            <a:round/>
            <a:headEnd/>
            <a:tailEnd/>
          </a:ln>
        </p:spPr>
        <p:txBody>
          <a:bodyPr/>
          <a:lstStyle/>
          <a:p>
            <a:endParaRPr lang="ja-JP" altLang="en-US"/>
          </a:p>
        </p:txBody>
      </p:sp>
      <p:sp>
        <p:nvSpPr>
          <p:cNvPr id="35" name="AutoShape 30"/>
          <p:cNvSpPr>
            <a:spLocks noChangeArrowheads="1"/>
          </p:cNvSpPr>
          <p:nvPr/>
        </p:nvSpPr>
        <p:spPr bwMode="auto">
          <a:xfrm>
            <a:off x="3203575" y="1341438"/>
            <a:ext cx="144463" cy="142875"/>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36" name="Text Box 35"/>
          <p:cNvSpPr txBox="1">
            <a:spLocks noChangeArrowheads="1"/>
          </p:cNvSpPr>
          <p:nvPr/>
        </p:nvSpPr>
        <p:spPr bwMode="auto">
          <a:xfrm>
            <a:off x="3995738" y="1412875"/>
            <a:ext cx="865187" cy="304800"/>
          </a:xfrm>
          <a:prstGeom prst="rect">
            <a:avLst/>
          </a:prstGeom>
          <a:noFill/>
          <a:ln w="9525">
            <a:noFill/>
            <a:miter lim="800000"/>
            <a:headEnd/>
            <a:tailEnd/>
          </a:ln>
        </p:spPr>
        <p:txBody>
          <a:bodyPr>
            <a:spAutoFit/>
          </a:bodyPr>
          <a:lstStyle/>
          <a:p>
            <a:pPr>
              <a:spcBef>
                <a:spcPct val="50000"/>
              </a:spcBef>
            </a:pPr>
            <a:r>
              <a:rPr kumimoji="0" lang="en-US" altLang="ja-JP" sz="1400" b="1">
                <a:ea typeface="HGｺﾞｼｯｸE" pitchFamily="49" charset="-128"/>
              </a:rPr>
              <a:t>G</a:t>
            </a:r>
            <a:r>
              <a:rPr kumimoji="0" lang="ja-JP" altLang="en-US" sz="1400" b="1">
                <a:ea typeface="HGｺﾞｼｯｸE" pitchFamily="49" charset="-128"/>
              </a:rPr>
              <a:t>の増加</a:t>
            </a:r>
          </a:p>
        </p:txBody>
      </p:sp>
      <p:sp>
        <p:nvSpPr>
          <p:cNvPr id="164911" name="Text Box 36"/>
          <p:cNvSpPr txBox="1">
            <a:spLocks noChangeArrowheads="1"/>
          </p:cNvSpPr>
          <p:nvPr/>
        </p:nvSpPr>
        <p:spPr bwMode="auto">
          <a:xfrm>
            <a:off x="5364163" y="4149725"/>
            <a:ext cx="2879725" cy="366713"/>
          </a:xfrm>
          <a:prstGeom prst="rect">
            <a:avLst/>
          </a:prstGeom>
          <a:noFill/>
          <a:ln w="9525">
            <a:noFill/>
            <a:miter lim="800000"/>
            <a:headEnd/>
            <a:tailEnd/>
          </a:ln>
        </p:spPr>
        <p:txBody>
          <a:bodyPr>
            <a:spAutoFit/>
          </a:bodyPr>
          <a:lstStyle/>
          <a:p>
            <a:pPr>
              <a:spcBef>
                <a:spcPct val="50000"/>
              </a:spcBef>
            </a:pPr>
            <a:r>
              <a:rPr kumimoji="0" lang="ja-JP" altLang="en-US" sz="1800">
                <a:ea typeface="HGｺﾞｼｯｸE" pitchFamily="49" charset="-128"/>
              </a:rPr>
              <a:t>財・サービス市場の均衡</a:t>
            </a:r>
          </a:p>
        </p:txBody>
      </p:sp>
      <p:graphicFrame>
        <p:nvGraphicFramePr>
          <p:cNvPr id="164874" name="Object 38"/>
          <p:cNvGraphicFramePr>
            <a:graphicFrameLocks noChangeAspect="1"/>
          </p:cNvGraphicFramePr>
          <p:nvPr/>
        </p:nvGraphicFramePr>
        <p:xfrm>
          <a:off x="5867400" y="4581525"/>
          <a:ext cx="293688" cy="330200"/>
        </p:xfrm>
        <a:graphic>
          <a:graphicData uri="http://schemas.openxmlformats.org/presentationml/2006/ole">
            <p:oleObj spid="_x0000_s164874" name="数式" r:id="rId12" imgW="203040" imgH="228600" progId="Equation.3">
              <p:embed/>
            </p:oleObj>
          </a:graphicData>
        </a:graphic>
      </p:graphicFrame>
      <p:graphicFrame>
        <p:nvGraphicFramePr>
          <p:cNvPr id="164875" name="Object 39"/>
          <p:cNvGraphicFramePr>
            <a:graphicFrameLocks noChangeAspect="1"/>
          </p:cNvGraphicFramePr>
          <p:nvPr/>
        </p:nvGraphicFramePr>
        <p:xfrm>
          <a:off x="7164388" y="4581525"/>
          <a:ext cx="293687" cy="330200"/>
        </p:xfrm>
        <a:graphic>
          <a:graphicData uri="http://schemas.openxmlformats.org/presentationml/2006/ole">
            <p:oleObj spid="_x0000_s164875" name="数式" r:id="rId13" imgW="203040" imgH="228600" progId="Equation.3">
              <p:embed/>
            </p:oleObj>
          </a:graphicData>
        </a:graphic>
      </p:graphicFrame>
      <p:sp>
        <p:nvSpPr>
          <p:cNvPr id="164912" name="Line 40"/>
          <p:cNvSpPr>
            <a:spLocks noChangeShapeType="1"/>
          </p:cNvSpPr>
          <p:nvPr/>
        </p:nvSpPr>
        <p:spPr bwMode="auto">
          <a:xfrm>
            <a:off x="6372225" y="4797425"/>
            <a:ext cx="720725" cy="0"/>
          </a:xfrm>
          <a:prstGeom prst="line">
            <a:avLst/>
          </a:prstGeom>
          <a:noFill/>
          <a:ln w="9525">
            <a:solidFill>
              <a:schemeClr val="tx1"/>
            </a:solidFill>
            <a:round/>
            <a:headEnd/>
            <a:tailEnd type="triangle" w="med" len="med"/>
          </a:ln>
        </p:spPr>
        <p:txBody>
          <a:bodyPr/>
          <a:lstStyle/>
          <a:p>
            <a:endParaRPr lang="ja-JP" altLang="en-US"/>
          </a:p>
        </p:txBody>
      </p:sp>
      <p:graphicFrame>
        <p:nvGraphicFramePr>
          <p:cNvPr id="164876" name="Object 41"/>
          <p:cNvGraphicFramePr>
            <a:graphicFrameLocks noChangeAspect="1"/>
          </p:cNvGraphicFramePr>
          <p:nvPr/>
        </p:nvGraphicFramePr>
        <p:xfrm>
          <a:off x="5867400" y="5013325"/>
          <a:ext cx="274638" cy="330200"/>
        </p:xfrm>
        <a:graphic>
          <a:graphicData uri="http://schemas.openxmlformats.org/presentationml/2006/ole">
            <p:oleObj spid="_x0000_s164876" name="数式" r:id="rId14" imgW="190440" imgH="228600" progId="Equation.3">
              <p:embed/>
            </p:oleObj>
          </a:graphicData>
        </a:graphic>
      </p:graphicFrame>
      <p:graphicFrame>
        <p:nvGraphicFramePr>
          <p:cNvPr id="164877" name="Object 42"/>
          <p:cNvGraphicFramePr>
            <a:graphicFrameLocks noChangeAspect="1"/>
          </p:cNvGraphicFramePr>
          <p:nvPr/>
        </p:nvGraphicFramePr>
        <p:xfrm>
          <a:off x="7235825" y="5013325"/>
          <a:ext cx="274638" cy="330200"/>
        </p:xfrm>
        <a:graphic>
          <a:graphicData uri="http://schemas.openxmlformats.org/presentationml/2006/ole">
            <p:oleObj spid="_x0000_s164877" name="数式" r:id="rId15" imgW="190440" imgH="228600" progId="Equation.3">
              <p:embed/>
            </p:oleObj>
          </a:graphicData>
        </a:graphic>
      </p:graphicFrame>
      <p:sp>
        <p:nvSpPr>
          <p:cNvPr id="164913" name="Line 43"/>
          <p:cNvSpPr>
            <a:spLocks noChangeShapeType="1"/>
          </p:cNvSpPr>
          <p:nvPr/>
        </p:nvSpPr>
        <p:spPr bwMode="auto">
          <a:xfrm>
            <a:off x="1258888" y="5949950"/>
            <a:ext cx="3097212" cy="0"/>
          </a:xfrm>
          <a:prstGeom prst="line">
            <a:avLst/>
          </a:prstGeom>
          <a:noFill/>
          <a:ln w="9525">
            <a:solidFill>
              <a:schemeClr val="tx1"/>
            </a:solidFill>
            <a:round/>
            <a:headEnd/>
            <a:tailEnd type="triangle" w="med" len="med"/>
          </a:ln>
        </p:spPr>
        <p:txBody>
          <a:bodyPr/>
          <a:lstStyle/>
          <a:p>
            <a:endParaRPr lang="ja-JP" altLang="en-US"/>
          </a:p>
        </p:txBody>
      </p:sp>
      <p:sp>
        <p:nvSpPr>
          <p:cNvPr id="164914" name="Line 44"/>
          <p:cNvSpPr>
            <a:spLocks noChangeShapeType="1"/>
          </p:cNvSpPr>
          <p:nvPr/>
        </p:nvSpPr>
        <p:spPr bwMode="auto">
          <a:xfrm flipV="1">
            <a:off x="1258888" y="3573463"/>
            <a:ext cx="0" cy="2376487"/>
          </a:xfrm>
          <a:prstGeom prst="line">
            <a:avLst/>
          </a:prstGeom>
          <a:noFill/>
          <a:ln w="9525">
            <a:solidFill>
              <a:schemeClr val="tx1"/>
            </a:solidFill>
            <a:round/>
            <a:headEnd/>
            <a:tailEnd type="triangle" w="med" len="med"/>
          </a:ln>
        </p:spPr>
        <p:txBody>
          <a:bodyPr/>
          <a:lstStyle/>
          <a:p>
            <a:endParaRPr lang="ja-JP" altLang="en-US"/>
          </a:p>
        </p:txBody>
      </p:sp>
      <p:sp>
        <p:nvSpPr>
          <p:cNvPr id="164915" name="Text Box 45"/>
          <p:cNvSpPr txBox="1">
            <a:spLocks noChangeArrowheads="1"/>
          </p:cNvSpPr>
          <p:nvPr/>
        </p:nvSpPr>
        <p:spPr bwMode="auto">
          <a:xfrm>
            <a:off x="900113" y="3284538"/>
            <a:ext cx="504825" cy="45720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r</a:t>
            </a:r>
          </a:p>
        </p:txBody>
      </p:sp>
      <p:sp>
        <p:nvSpPr>
          <p:cNvPr id="164916" name="Text Box 46"/>
          <p:cNvSpPr txBox="1">
            <a:spLocks noChangeArrowheads="1"/>
          </p:cNvSpPr>
          <p:nvPr/>
        </p:nvSpPr>
        <p:spPr bwMode="auto">
          <a:xfrm>
            <a:off x="4500563" y="5734050"/>
            <a:ext cx="431800" cy="45720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Y</a:t>
            </a:r>
          </a:p>
        </p:txBody>
      </p:sp>
      <p:sp>
        <p:nvSpPr>
          <p:cNvPr id="164917" name="Text Box 47"/>
          <p:cNvSpPr txBox="1">
            <a:spLocks noChangeArrowheads="1"/>
          </p:cNvSpPr>
          <p:nvPr/>
        </p:nvSpPr>
        <p:spPr bwMode="auto">
          <a:xfrm>
            <a:off x="900113" y="4508500"/>
            <a:ext cx="287337" cy="457200"/>
          </a:xfrm>
          <a:prstGeom prst="rect">
            <a:avLst/>
          </a:prstGeom>
          <a:noFill/>
          <a:ln w="9525">
            <a:noFill/>
            <a:miter lim="800000"/>
            <a:headEnd/>
            <a:tailEnd/>
          </a:ln>
        </p:spPr>
        <p:txBody>
          <a:bodyPr>
            <a:spAutoFit/>
          </a:bodyPr>
          <a:lstStyle/>
          <a:p>
            <a:pPr>
              <a:spcBef>
                <a:spcPct val="50000"/>
              </a:spcBef>
            </a:pPr>
            <a:r>
              <a:rPr kumimoji="0" lang="en-US" altLang="ja-JP" i="1">
                <a:ea typeface="HGｺﾞｼｯｸE" pitchFamily="49" charset="-128"/>
              </a:rPr>
              <a:t>r</a:t>
            </a:r>
          </a:p>
        </p:txBody>
      </p:sp>
      <p:sp>
        <p:nvSpPr>
          <p:cNvPr id="164918" name="Line 48"/>
          <p:cNvSpPr>
            <a:spLocks noChangeShapeType="1"/>
          </p:cNvSpPr>
          <p:nvPr/>
        </p:nvSpPr>
        <p:spPr bwMode="auto">
          <a:xfrm>
            <a:off x="1258888" y="5013325"/>
            <a:ext cx="936625" cy="0"/>
          </a:xfrm>
          <a:prstGeom prst="line">
            <a:avLst/>
          </a:prstGeom>
          <a:noFill/>
          <a:ln w="9525" cap="rnd">
            <a:solidFill>
              <a:schemeClr val="tx1"/>
            </a:solidFill>
            <a:prstDash val="sysDot"/>
            <a:round/>
            <a:headEnd/>
            <a:tailEnd/>
          </a:ln>
        </p:spPr>
        <p:txBody>
          <a:bodyPr/>
          <a:lstStyle/>
          <a:p>
            <a:endParaRPr lang="ja-JP" altLang="en-US"/>
          </a:p>
        </p:txBody>
      </p:sp>
      <p:sp>
        <p:nvSpPr>
          <p:cNvPr id="164919" name="Line 49"/>
          <p:cNvSpPr>
            <a:spLocks noChangeShapeType="1"/>
          </p:cNvSpPr>
          <p:nvPr/>
        </p:nvSpPr>
        <p:spPr bwMode="auto">
          <a:xfrm>
            <a:off x="2195513" y="3213100"/>
            <a:ext cx="0" cy="2736850"/>
          </a:xfrm>
          <a:prstGeom prst="line">
            <a:avLst/>
          </a:prstGeom>
          <a:noFill/>
          <a:ln w="9525" cap="rnd">
            <a:solidFill>
              <a:schemeClr val="tx1"/>
            </a:solidFill>
            <a:prstDash val="sysDot"/>
            <a:round/>
            <a:headEnd/>
            <a:tailEnd/>
          </a:ln>
        </p:spPr>
        <p:txBody>
          <a:bodyPr/>
          <a:lstStyle/>
          <a:p>
            <a:endParaRPr lang="ja-JP" altLang="en-US"/>
          </a:p>
        </p:txBody>
      </p:sp>
      <p:graphicFrame>
        <p:nvGraphicFramePr>
          <p:cNvPr id="164878" name="Object 50"/>
          <p:cNvGraphicFramePr>
            <a:graphicFrameLocks noChangeAspect="1"/>
          </p:cNvGraphicFramePr>
          <p:nvPr/>
        </p:nvGraphicFramePr>
        <p:xfrm>
          <a:off x="2195513" y="5949950"/>
          <a:ext cx="274637" cy="330200"/>
        </p:xfrm>
        <a:graphic>
          <a:graphicData uri="http://schemas.openxmlformats.org/presentationml/2006/ole">
            <p:oleObj spid="_x0000_s164878" name="数式" r:id="rId16" imgW="190440" imgH="228600" progId="Equation.3">
              <p:embed/>
            </p:oleObj>
          </a:graphicData>
        </a:graphic>
      </p:graphicFrame>
      <p:sp>
        <p:nvSpPr>
          <p:cNvPr id="51" name="Line 52"/>
          <p:cNvSpPr>
            <a:spLocks noChangeShapeType="1"/>
          </p:cNvSpPr>
          <p:nvPr/>
        </p:nvSpPr>
        <p:spPr bwMode="auto">
          <a:xfrm flipV="1">
            <a:off x="1547813" y="3860800"/>
            <a:ext cx="2016125" cy="1727200"/>
          </a:xfrm>
          <a:prstGeom prst="line">
            <a:avLst/>
          </a:prstGeom>
          <a:noFill/>
          <a:ln w="38100">
            <a:solidFill>
              <a:schemeClr val="accent6">
                <a:lumMod val="75000"/>
              </a:schemeClr>
            </a:solidFill>
            <a:round/>
            <a:headEnd/>
            <a:tailEnd/>
          </a:ln>
          <a:effectLst/>
        </p:spPr>
        <p:txBody>
          <a:bodyPr/>
          <a:lstStyle/>
          <a:p>
            <a:pPr>
              <a:defRPr/>
            </a:pPr>
            <a:endParaRPr kumimoji="0" lang="ja-JP" altLang="en-US">
              <a:ea typeface="+mn-ea"/>
            </a:endParaRPr>
          </a:p>
        </p:txBody>
      </p:sp>
      <p:sp>
        <p:nvSpPr>
          <p:cNvPr id="164921" name="Line 53"/>
          <p:cNvSpPr>
            <a:spLocks noChangeShapeType="1"/>
          </p:cNvSpPr>
          <p:nvPr/>
        </p:nvSpPr>
        <p:spPr bwMode="auto">
          <a:xfrm>
            <a:off x="1403350" y="4149725"/>
            <a:ext cx="1439863" cy="1511300"/>
          </a:xfrm>
          <a:prstGeom prst="line">
            <a:avLst/>
          </a:prstGeom>
          <a:noFill/>
          <a:ln w="38100">
            <a:solidFill>
              <a:srgbClr val="C00000"/>
            </a:solidFill>
            <a:prstDash val="sysDot"/>
            <a:round/>
            <a:headEnd/>
            <a:tailEnd/>
          </a:ln>
        </p:spPr>
        <p:txBody>
          <a:bodyPr/>
          <a:lstStyle/>
          <a:p>
            <a:endParaRPr lang="ja-JP" altLang="en-US"/>
          </a:p>
        </p:txBody>
      </p:sp>
      <p:graphicFrame>
        <p:nvGraphicFramePr>
          <p:cNvPr id="5175" name="Object 55"/>
          <p:cNvGraphicFramePr>
            <a:graphicFrameLocks noChangeAspect="1"/>
          </p:cNvGraphicFramePr>
          <p:nvPr/>
        </p:nvGraphicFramePr>
        <p:xfrm>
          <a:off x="1763713" y="4797425"/>
          <a:ext cx="293687" cy="330200"/>
        </p:xfrm>
        <a:graphic>
          <a:graphicData uri="http://schemas.openxmlformats.org/presentationml/2006/ole">
            <p:oleObj spid="_x0000_s164879" name="数式" r:id="rId17" imgW="203040" imgH="228600" progId="Equation.3">
              <p:embed/>
            </p:oleObj>
          </a:graphicData>
        </a:graphic>
      </p:graphicFrame>
      <p:sp>
        <p:nvSpPr>
          <p:cNvPr id="54" name="Line 56"/>
          <p:cNvSpPr>
            <a:spLocks noChangeShapeType="1"/>
          </p:cNvSpPr>
          <p:nvPr/>
        </p:nvSpPr>
        <p:spPr bwMode="auto">
          <a:xfrm>
            <a:off x="3276600" y="3213100"/>
            <a:ext cx="0" cy="2736850"/>
          </a:xfrm>
          <a:prstGeom prst="line">
            <a:avLst/>
          </a:prstGeom>
          <a:noFill/>
          <a:ln w="9525" cap="rnd">
            <a:solidFill>
              <a:schemeClr val="tx1"/>
            </a:solidFill>
            <a:prstDash val="sysDot"/>
            <a:round/>
            <a:headEnd/>
            <a:tailEnd/>
          </a:ln>
        </p:spPr>
        <p:txBody>
          <a:bodyPr/>
          <a:lstStyle/>
          <a:p>
            <a:endParaRPr lang="ja-JP" altLang="en-US"/>
          </a:p>
        </p:txBody>
      </p:sp>
      <p:graphicFrame>
        <p:nvGraphicFramePr>
          <p:cNvPr id="164880" name="Object 57"/>
          <p:cNvGraphicFramePr>
            <a:graphicFrameLocks noChangeAspect="1"/>
          </p:cNvGraphicFramePr>
          <p:nvPr/>
        </p:nvGraphicFramePr>
        <p:xfrm>
          <a:off x="3276600" y="5949950"/>
          <a:ext cx="274638" cy="330200"/>
        </p:xfrm>
        <a:graphic>
          <a:graphicData uri="http://schemas.openxmlformats.org/presentationml/2006/ole">
            <p:oleObj spid="_x0000_s164880" name="数式" r:id="rId18" imgW="190440" imgH="228600" progId="Equation.3">
              <p:embed/>
            </p:oleObj>
          </a:graphicData>
        </a:graphic>
      </p:graphicFrame>
      <p:sp>
        <p:nvSpPr>
          <p:cNvPr id="56" name="Line 58"/>
          <p:cNvSpPr>
            <a:spLocks noChangeShapeType="1"/>
          </p:cNvSpPr>
          <p:nvPr/>
        </p:nvSpPr>
        <p:spPr bwMode="auto">
          <a:xfrm>
            <a:off x="1258888" y="5013325"/>
            <a:ext cx="2017712" cy="0"/>
          </a:xfrm>
          <a:prstGeom prst="line">
            <a:avLst/>
          </a:prstGeom>
          <a:noFill/>
          <a:ln w="9525" cap="rnd">
            <a:solidFill>
              <a:schemeClr val="tx1"/>
            </a:solidFill>
            <a:prstDash val="sysDot"/>
            <a:round/>
            <a:headEnd/>
            <a:tailEnd/>
          </a:ln>
        </p:spPr>
        <p:txBody>
          <a:bodyPr/>
          <a:lstStyle/>
          <a:p>
            <a:endParaRPr lang="ja-JP" altLang="en-US"/>
          </a:p>
        </p:txBody>
      </p:sp>
      <p:sp>
        <p:nvSpPr>
          <p:cNvPr id="57" name="AutoShape 51"/>
          <p:cNvSpPr>
            <a:spLocks noChangeArrowheads="1"/>
          </p:cNvSpPr>
          <p:nvPr/>
        </p:nvSpPr>
        <p:spPr bwMode="auto">
          <a:xfrm>
            <a:off x="2124075" y="4941888"/>
            <a:ext cx="144463" cy="142875"/>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58" name="Line 60"/>
          <p:cNvSpPr>
            <a:spLocks noChangeShapeType="1"/>
          </p:cNvSpPr>
          <p:nvPr/>
        </p:nvSpPr>
        <p:spPr bwMode="auto">
          <a:xfrm>
            <a:off x="2051050" y="3716338"/>
            <a:ext cx="1800225" cy="1944687"/>
          </a:xfrm>
          <a:prstGeom prst="line">
            <a:avLst/>
          </a:prstGeom>
          <a:noFill/>
          <a:ln w="38100">
            <a:solidFill>
              <a:srgbClr val="C00000"/>
            </a:solidFill>
            <a:round/>
            <a:headEnd/>
            <a:tailEnd/>
          </a:ln>
        </p:spPr>
        <p:txBody>
          <a:bodyPr/>
          <a:lstStyle/>
          <a:p>
            <a:endParaRPr lang="ja-JP" altLang="en-US"/>
          </a:p>
        </p:txBody>
      </p:sp>
      <p:sp>
        <p:nvSpPr>
          <p:cNvPr id="59" name="AutoShape 59"/>
          <p:cNvSpPr>
            <a:spLocks noChangeArrowheads="1"/>
          </p:cNvSpPr>
          <p:nvPr/>
        </p:nvSpPr>
        <p:spPr bwMode="auto">
          <a:xfrm>
            <a:off x="3203575" y="4941888"/>
            <a:ext cx="144463" cy="144462"/>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60" name="AutoShape 61"/>
          <p:cNvSpPr>
            <a:spLocks noChangeArrowheads="1"/>
          </p:cNvSpPr>
          <p:nvPr/>
        </p:nvSpPr>
        <p:spPr bwMode="auto">
          <a:xfrm>
            <a:off x="1763713" y="4149725"/>
            <a:ext cx="576262" cy="142875"/>
          </a:xfrm>
          <a:prstGeom prst="rightArrow">
            <a:avLst>
              <a:gd name="adj1" fmla="val 50000"/>
              <a:gd name="adj2" fmla="val 100833"/>
            </a:avLst>
          </a:prstGeom>
          <a:solidFill>
            <a:schemeClr val="accent2"/>
          </a:solidFill>
          <a:ln w="9525">
            <a:solidFill>
              <a:schemeClr val="accent2"/>
            </a:solidFill>
            <a:miter lim="800000"/>
            <a:headEnd/>
            <a:tailEnd/>
          </a:ln>
        </p:spPr>
        <p:txBody>
          <a:bodyPr wrap="none" anchor="ctr"/>
          <a:lstStyle/>
          <a:p>
            <a:endParaRPr kumimoji="0" lang="ja-JP" altLang="en-US">
              <a:ea typeface="HGｺﾞｼｯｸE" pitchFamily="49" charset="-128"/>
            </a:endParaRPr>
          </a:p>
        </p:txBody>
      </p:sp>
      <p:sp>
        <p:nvSpPr>
          <p:cNvPr id="61" name="Text Box 62"/>
          <p:cNvSpPr txBox="1">
            <a:spLocks noChangeArrowheads="1"/>
          </p:cNvSpPr>
          <p:nvPr/>
        </p:nvSpPr>
        <p:spPr bwMode="auto">
          <a:xfrm>
            <a:off x="2843213" y="5516563"/>
            <a:ext cx="504825" cy="33655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kumimoji="0" lang="en-US" altLang="ja-JP" sz="1600" b="1"/>
              <a:t>IS</a:t>
            </a:r>
            <a:r>
              <a:rPr kumimoji="0" lang="en-US" altLang="ja-JP" sz="1200" b="1"/>
              <a:t>1</a:t>
            </a:r>
            <a:endParaRPr kumimoji="0" lang="en-US" altLang="ja-JP" sz="1200" b="1" dirty="0"/>
          </a:p>
        </p:txBody>
      </p:sp>
      <p:sp>
        <p:nvSpPr>
          <p:cNvPr id="62" name="Text Box 63"/>
          <p:cNvSpPr txBox="1">
            <a:spLocks noChangeArrowheads="1"/>
          </p:cNvSpPr>
          <p:nvPr/>
        </p:nvSpPr>
        <p:spPr bwMode="auto">
          <a:xfrm>
            <a:off x="3851275" y="5500702"/>
            <a:ext cx="506411" cy="338554"/>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kumimoji="0" lang="en-US" altLang="ja-JP" sz="1600" b="1" dirty="0"/>
              <a:t>IS</a:t>
            </a:r>
            <a:r>
              <a:rPr kumimoji="0" lang="en-US" altLang="ja-JP" sz="1200" b="1" dirty="0"/>
              <a:t>2</a:t>
            </a:r>
            <a:endParaRPr kumimoji="0" lang="en-US" altLang="ja-JP" sz="900" b="1" dirty="0"/>
          </a:p>
        </p:txBody>
      </p:sp>
      <p:sp>
        <p:nvSpPr>
          <p:cNvPr id="63" name="Text Box 64"/>
          <p:cNvSpPr txBox="1">
            <a:spLocks noChangeArrowheads="1"/>
          </p:cNvSpPr>
          <p:nvPr/>
        </p:nvSpPr>
        <p:spPr bwMode="auto">
          <a:xfrm>
            <a:off x="3708400" y="3643314"/>
            <a:ext cx="577848" cy="338136"/>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kumimoji="0" lang="en-US" altLang="ja-JP" sz="1600" b="1" dirty="0"/>
              <a:t>LM</a:t>
            </a:r>
          </a:p>
        </p:txBody>
      </p:sp>
      <p:sp>
        <p:nvSpPr>
          <p:cNvPr id="164931" name="Line 65"/>
          <p:cNvSpPr>
            <a:spLocks noChangeShapeType="1"/>
          </p:cNvSpPr>
          <p:nvPr/>
        </p:nvSpPr>
        <p:spPr bwMode="auto">
          <a:xfrm>
            <a:off x="6227763" y="5229225"/>
            <a:ext cx="865187" cy="0"/>
          </a:xfrm>
          <a:prstGeom prst="line">
            <a:avLst/>
          </a:prstGeom>
          <a:noFill/>
          <a:ln w="9525">
            <a:solidFill>
              <a:schemeClr val="tx1"/>
            </a:solidFill>
            <a:round/>
            <a:headEnd/>
            <a:tailEnd type="triangle" w="med" len="med"/>
          </a:ln>
        </p:spPr>
        <p:txBody>
          <a:bodyPr/>
          <a:lstStyle/>
          <a:p>
            <a:endParaRPr lang="ja-JP" altLang="en-US"/>
          </a:p>
        </p:txBody>
      </p:sp>
      <p:sp>
        <p:nvSpPr>
          <p:cNvPr id="164932" name="Text Box 66"/>
          <p:cNvSpPr txBox="1">
            <a:spLocks noChangeArrowheads="1"/>
          </p:cNvSpPr>
          <p:nvPr/>
        </p:nvSpPr>
        <p:spPr bwMode="auto">
          <a:xfrm>
            <a:off x="5076825" y="5589588"/>
            <a:ext cx="3311525" cy="457200"/>
          </a:xfrm>
          <a:prstGeom prst="rect">
            <a:avLst/>
          </a:prstGeom>
          <a:noFill/>
          <a:ln w="9525">
            <a:noFill/>
            <a:miter lim="800000"/>
            <a:headEnd/>
            <a:tailEnd/>
          </a:ln>
        </p:spPr>
        <p:txBody>
          <a:bodyPr>
            <a:spAutoFit/>
          </a:bodyPr>
          <a:lstStyle/>
          <a:p>
            <a:pPr>
              <a:spcBef>
                <a:spcPct val="50000"/>
              </a:spcBef>
            </a:pPr>
            <a:r>
              <a:rPr kumimoji="0" lang="en-US" altLang="ja-JP" sz="1800">
                <a:ea typeface="HGｺﾞｼｯｸE" pitchFamily="49" charset="-128"/>
              </a:rPr>
              <a:t>②</a:t>
            </a:r>
            <a:r>
              <a:rPr kumimoji="0" lang="ja-JP" altLang="en-US">
                <a:ea typeface="HGｺﾞｼｯｸE" pitchFamily="49" charset="-128"/>
              </a:rPr>
              <a:t>　</a:t>
            </a:r>
            <a:r>
              <a:rPr kumimoji="0" lang="en-US" altLang="ja-JP">
                <a:ea typeface="HGｺﾞｼｯｸE" pitchFamily="49" charset="-128"/>
              </a:rPr>
              <a:t>IS</a:t>
            </a:r>
            <a:r>
              <a:rPr kumimoji="0" lang="ja-JP" altLang="en-US">
                <a:ea typeface="HGｺﾞｼｯｸE" pitchFamily="49" charset="-128"/>
              </a:rPr>
              <a:t>曲線が右シフト</a:t>
            </a:r>
          </a:p>
        </p:txBody>
      </p:sp>
      <p:graphicFrame>
        <p:nvGraphicFramePr>
          <p:cNvPr id="66" name="Object 70"/>
          <p:cNvGraphicFramePr>
            <a:graphicFrameLocks noChangeAspect="1"/>
          </p:cNvGraphicFramePr>
          <p:nvPr/>
        </p:nvGraphicFramePr>
        <p:xfrm>
          <a:off x="2627313" y="4076700"/>
          <a:ext cx="293687" cy="330200"/>
        </p:xfrm>
        <a:graphic>
          <a:graphicData uri="http://schemas.openxmlformats.org/presentationml/2006/ole">
            <p:oleObj spid="_x0000_s164881" name="数式" r:id="rId19" imgW="203040" imgH="228600" progId="Equation.3">
              <p:embed/>
            </p:oleObj>
          </a:graphicData>
        </a:graphic>
      </p:graphicFrame>
      <p:sp>
        <p:nvSpPr>
          <p:cNvPr id="67" name="AutoShape 71"/>
          <p:cNvSpPr>
            <a:spLocks noChangeArrowheads="1"/>
          </p:cNvSpPr>
          <p:nvPr/>
        </p:nvSpPr>
        <p:spPr bwMode="auto">
          <a:xfrm>
            <a:off x="2700338" y="4437063"/>
            <a:ext cx="144462" cy="14446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kumimoji="0"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ox(in)">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ox(i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linds(horizontal)">
                                      <p:cBhvr>
                                        <p:cTn id="23" dur="5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box(in)">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blinds(horizontal)">
                                      <p:cBhvr>
                                        <p:cTn id="33" dur="500"/>
                                        <p:tgtEl>
                                          <p:spTgt spid="23"/>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box(in)">
                                      <p:cBhvr>
                                        <p:cTn id="38" dur="500"/>
                                        <p:tgtEl>
                                          <p:spTgt spid="33"/>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box(in)">
                                      <p:cBhvr>
                                        <p:cTn id="43" dur="500"/>
                                        <p:tgtEl>
                                          <p:spTgt spid="34"/>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blinds(horizontal)">
                                      <p:cBhvr>
                                        <p:cTn id="48" dur="500"/>
                                        <p:tgtEl>
                                          <p:spTgt spid="19"/>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blinds(horizontal)">
                                      <p:cBhvr>
                                        <p:cTn id="53" dur="500"/>
                                        <p:tgtEl>
                                          <p:spTgt spid="21"/>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grpId="0" nodeType="clickEffect">
                                  <p:stCondLst>
                                    <p:cond delay="0"/>
                                  </p:stCondLst>
                                  <p:childTnLst>
                                    <p:set>
                                      <p:cBhvr>
                                        <p:cTn id="57" dur="1" fill="hold">
                                          <p:stCondLst>
                                            <p:cond delay="0"/>
                                          </p:stCondLst>
                                        </p:cTn>
                                        <p:tgtEl>
                                          <p:spTgt spid="54"/>
                                        </p:tgtEl>
                                        <p:attrNameLst>
                                          <p:attrName>style.visibility</p:attrName>
                                        </p:attrNameLst>
                                      </p:cBhvr>
                                      <p:to>
                                        <p:strVal val="visible"/>
                                      </p:to>
                                    </p:set>
                                    <p:animEffect transition="in" filter="box(in)">
                                      <p:cBhvr>
                                        <p:cTn id="58" dur="500"/>
                                        <p:tgtEl>
                                          <p:spTgt spid="54"/>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ntr" presetSubtype="16" fill="hold" grpId="0" nodeType="click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box(in)">
                                      <p:cBhvr>
                                        <p:cTn id="63" dur="500"/>
                                        <p:tgtEl>
                                          <p:spTgt spid="56"/>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grpId="0" nodeType="clickEffect">
                                  <p:stCondLst>
                                    <p:cond delay="0"/>
                                  </p:stCondLst>
                                  <p:childTnLst>
                                    <p:set>
                                      <p:cBhvr>
                                        <p:cTn id="67" dur="1" fill="hold">
                                          <p:stCondLst>
                                            <p:cond delay="0"/>
                                          </p:stCondLst>
                                        </p:cTn>
                                        <p:tgtEl>
                                          <p:spTgt spid="59"/>
                                        </p:tgtEl>
                                        <p:attrNameLst>
                                          <p:attrName>style.visibility</p:attrName>
                                        </p:attrNameLst>
                                      </p:cBhvr>
                                      <p:to>
                                        <p:strVal val="visible"/>
                                      </p:to>
                                    </p:set>
                                    <p:animEffect transition="in" filter="box(in)">
                                      <p:cBhvr>
                                        <p:cTn id="68" dur="500"/>
                                        <p:tgtEl>
                                          <p:spTgt spid="59"/>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grpId="0" nodeType="click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box(in)">
                                      <p:cBhvr>
                                        <p:cTn id="73" dur="500"/>
                                        <p:tgtEl>
                                          <p:spTgt spid="60"/>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58"/>
                                        </p:tgtEl>
                                        <p:attrNameLst>
                                          <p:attrName>style.visibility</p:attrName>
                                        </p:attrNameLst>
                                      </p:cBhvr>
                                      <p:to>
                                        <p:strVal val="visible"/>
                                      </p:to>
                                    </p:set>
                                    <p:anim calcmode="lin" valueType="num">
                                      <p:cBhvr additive="base">
                                        <p:cTn id="78" dur="500" fill="hold"/>
                                        <p:tgtEl>
                                          <p:spTgt spid="58"/>
                                        </p:tgtEl>
                                        <p:attrNameLst>
                                          <p:attrName>ppt_x</p:attrName>
                                        </p:attrNameLst>
                                      </p:cBhvr>
                                      <p:tavLst>
                                        <p:tav tm="0">
                                          <p:val>
                                            <p:strVal val="#ppt_x"/>
                                          </p:val>
                                        </p:tav>
                                        <p:tav tm="100000">
                                          <p:val>
                                            <p:strVal val="#ppt_x"/>
                                          </p:val>
                                        </p:tav>
                                      </p:tavLst>
                                    </p:anim>
                                    <p:anim calcmode="lin" valueType="num">
                                      <p:cBhvr additive="base">
                                        <p:cTn id="79"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3" presetClass="entr" presetSubtype="10" fill="hold" nodeType="clickEffect">
                                  <p:stCondLst>
                                    <p:cond delay="0"/>
                                  </p:stCondLst>
                                  <p:childTnLst>
                                    <p:set>
                                      <p:cBhvr>
                                        <p:cTn id="83" dur="1" fill="hold">
                                          <p:stCondLst>
                                            <p:cond delay="0"/>
                                          </p:stCondLst>
                                        </p:cTn>
                                        <p:tgtEl>
                                          <p:spTgt spid="62"/>
                                        </p:tgtEl>
                                        <p:attrNameLst>
                                          <p:attrName>style.visibility</p:attrName>
                                        </p:attrNameLst>
                                      </p:cBhvr>
                                      <p:to>
                                        <p:strVal val="visible"/>
                                      </p:to>
                                    </p:set>
                                    <p:animEffect transition="in" filter="blinds(horizontal)">
                                      <p:cBhvr>
                                        <p:cTn id="84" dur="500"/>
                                        <p:tgtEl>
                                          <p:spTgt spid="62"/>
                                        </p:tgtEl>
                                      </p:cBhvr>
                                    </p:animEffect>
                                  </p:childTnLst>
                                </p:cTn>
                              </p:par>
                            </p:childTnLst>
                          </p:cTn>
                        </p:par>
                      </p:childTnLst>
                    </p:cTn>
                  </p:par>
                  <p:par>
                    <p:cTn id="85" fill="hold">
                      <p:stCondLst>
                        <p:cond delay="indefinite"/>
                      </p:stCondLst>
                      <p:childTnLst>
                        <p:par>
                          <p:cTn id="86" fill="hold">
                            <p:stCondLst>
                              <p:cond delay="0"/>
                            </p:stCondLst>
                            <p:childTnLst>
                              <p:par>
                                <p:cTn id="87" presetID="4" presetClass="entr" presetSubtype="16" fill="hold" nodeType="clickEffect">
                                  <p:stCondLst>
                                    <p:cond delay="0"/>
                                  </p:stCondLst>
                                  <p:childTnLst>
                                    <p:set>
                                      <p:cBhvr>
                                        <p:cTn id="88" dur="1" fill="hold">
                                          <p:stCondLst>
                                            <p:cond delay="0"/>
                                          </p:stCondLst>
                                        </p:cTn>
                                        <p:tgtEl>
                                          <p:spTgt spid="67"/>
                                        </p:tgtEl>
                                        <p:attrNameLst>
                                          <p:attrName>style.visibility</p:attrName>
                                        </p:attrNameLst>
                                      </p:cBhvr>
                                      <p:to>
                                        <p:strVal val="visible"/>
                                      </p:to>
                                    </p:set>
                                    <p:animEffect transition="in" filter="box(in)">
                                      <p:cBhvr>
                                        <p:cTn id="89" dur="500"/>
                                        <p:tgtEl>
                                          <p:spTgt spid="67"/>
                                        </p:tgtEl>
                                      </p:cBhvr>
                                    </p:animEffect>
                                  </p:childTnLst>
                                </p:cTn>
                              </p:par>
                            </p:childTnLst>
                          </p:cTn>
                        </p:par>
                      </p:childTnLst>
                    </p:cTn>
                  </p:par>
                  <p:par>
                    <p:cTn id="90" fill="hold">
                      <p:stCondLst>
                        <p:cond delay="indefinite"/>
                      </p:stCondLst>
                      <p:childTnLst>
                        <p:par>
                          <p:cTn id="91" fill="hold">
                            <p:stCondLst>
                              <p:cond delay="0"/>
                            </p:stCondLst>
                            <p:childTnLst>
                              <p:par>
                                <p:cTn id="92" presetID="3" presetClass="entr" presetSubtype="10" fill="hold" nodeType="click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blinds(horizontal)">
                                      <p:cBhvr>
                                        <p:cTn id="9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33" grpId="0" animBg="1"/>
      <p:bldP spid="34" grpId="0" animBg="1"/>
      <p:bldP spid="35" grpId="0" animBg="1"/>
      <p:bldP spid="36" grpId="0"/>
      <p:bldP spid="54" grpId="0" animBg="1"/>
      <p:bldP spid="56" grpId="0" animBg="1"/>
      <p:bldP spid="58" grpId="0" animBg="1"/>
      <p:bldP spid="59" grpId="0" animBg="1"/>
      <p:bldP spid="6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1"/>
          <p:cNvSpPr>
            <a:spLocks noChangeArrowheads="1"/>
          </p:cNvSpPr>
          <p:nvPr/>
        </p:nvSpPr>
        <p:spPr bwMode="auto">
          <a:xfrm>
            <a:off x="539750" y="549275"/>
            <a:ext cx="4175125" cy="568801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kumimoji="0" lang="ja-JP" altLang="en-US"/>
          </a:p>
        </p:txBody>
      </p:sp>
      <p:sp>
        <p:nvSpPr>
          <p:cNvPr id="165904" name="Line 7"/>
          <p:cNvSpPr>
            <a:spLocks noChangeShapeType="1"/>
          </p:cNvSpPr>
          <p:nvPr/>
        </p:nvSpPr>
        <p:spPr bwMode="auto">
          <a:xfrm>
            <a:off x="900113" y="3214688"/>
            <a:ext cx="3097212" cy="0"/>
          </a:xfrm>
          <a:prstGeom prst="line">
            <a:avLst/>
          </a:prstGeom>
          <a:noFill/>
          <a:ln w="9525">
            <a:solidFill>
              <a:schemeClr val="tx1"/>
            </a:solidFill>
            <a:round/>
            <a:headEnd/>
            <a:tailEnd type="triangle" w="med" len="med"/>
          </a:ln>
        </p:spPr>
        <p:txBody>
          <a:bodyPr/>
          <a:lstStyle/>
          <a:p>
            <a:endParaRPr lang="ja-JP" altLang="en-US"/>
          </a:p>
        </p:txBody>
      </p:sp>
      <p:sp>
        <p:nvSpPr>
          <p:cNvPr id="165905" name="Line 8"/>
          <p:cNvSpPr>
            <a:spLocks noChangeShapeType="1"/>
          </p:cNvSpPr>
          <p:nvPr/>
        </p:nvSpPr>
        <p:spPr bwMode="auto">
          <a:xfrm flipV="1">
            <a:off x="900113" y="838200"/>
            <a:ext cx="0" cy="2376488"/>
          </a:xfrm>
          <a:prstGeom prst="line">
            <a:avLst/>
          </a:prstGeom>
          <a:noFill/>
          <a:ln w="9525">
            <a:solidFill>
              <a:schemeClr val="tx1"/>
            </a:solidFill>
            <a:round/>
            <a:headEnd/>
            <a:tailEnd type="triangle" w="med" len="med"/>
          </a:ln>
        </p:spPr>
        <p:txBody>
          <a:bodyPr/>
          <a:lstStyle/>
          <a:p>
            <a:endParaRPr lang="ja-JP" altLang="en-US"/>
          </a:p>
        </p:txBody>
      </p:sp>
      <p:sp>
        <p:nvSpPr>
          <p:cNvPr id="165906" name="Text Box 9"/>
          <p:cNvSpPr txBox="1">
            <a:spLocks noChangeArrowheads="1"/>
          </p:cNvSpPr>
          <p:nvPr/>
        </p:nvSpPr>
        <p:spPr bwMode="auto">
          <a:xfrm>
            <a:off x="539750" y="692150"/>
            <a:ext cx="504825" cy="45720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r</a:t>
            </a:r>
          </a:p>
        </p:txBody>
      </p:sp>
      <p:sp>
        <p:nvSpPr>
          <p:cNvPr id="165907" name="Text Box 10"/>
          <p:cNvSpPr txBox="1">
            <a:spLocks noChangeArrowheads="1"/>
          </p:cNvSpPr>
          <p:nvPr/>
        </p:nvSpPr>
        <p:spPr bwMode="auto">
          <a:xfrm>
            <a:off x="4141788" y="2998788"/>
            <a:ext cx="431800" cy="45720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Y</a:t>
            </a:r>
          </a:p>
        </p:txBody>
      </p:sp>
      <p:sp>
        <p:nvSpPr>
          <p:cNvPr id="165908" name="Text Box 11"/>
          <p:cNvSpPr txBox="1">
            <a:spLocks noChangeArrowheads="1"/>
          </p:cNvSpPr>
          <p:nvPr/>
        </p:nvSpPr>
        <p:spPr bwMode="auto">
          <a:xfrm>
            <a:off x="541338" y="1773238"/>
            <a:ext cx="287337" cy="457200"/>
          </a:xfrm>
          <a:prstGeom prst="rect">
            <a:avLst/>
          </a:prstGeom>
          <a:noFill/>
          <a:ln w="9525">
            <a:noFill/>
            <a:miter lim="800000"/>
            <a:headEnd/>
            <a:tailEnd/>
          </a:ln>
        </p:spPr>
        <p:txBody>
          <a:bodyPr>
            <a:spAutoFit/>
          </a:bodyPr>
          <a:lstStyle/>
          <a:p>
            <a:pPr>
              <a:spcBef>
                <a:spcPct val="50000"/>
              </a:spcBef>
            </a:pPr>
            <a:r>
              <a:rPr kumimoji="0" lang="en-US" altLang="ja-JP" i="1">
                <a:ea typeface="HGｺﾞｼｯｸE" pitchFamily="49" charset="-128"/>
              </a:rPr>
              <a:t>r</a:t>
            </a:r>
          </a:p>
        </p:txBody>
      </p:sp>
      <p:sp>
        <p:nvSpPr>
          <p:cNvPr id="165909" name="Line 12"/>
          <p:cNvSpPr>
            <a:spLocks noChangeShapeType="1"/>
          </p:cNvSpPr>
          <p:nvPr/>
        </p:nvSpPr>
        <p:spPr bwMode="auto">
          <a:xfrm>
            <a:off x="900113" y="2278063"/>
            <a:ext cx="936625" cy="0"/>
          </a:xfrm>
          <a:prstGeom prst="line">
            <a:avLst/>
          </a:prstGeom>
          <a:noFill/>
          <a:ln w="9525" cap="rnd">
            <a:solidFill>
              <a:schemeClr val="tx1"/>
            </a:solidFill>
            <a:prstDash val="sysDot"/>
            <a:round/>
            <a:headEnd/>
            <a:tailEnd/>
          </a:ln>
        </p:spPr>
        <p:txBody>
          <a:bodyPr/>
          <a:lstStyle/>
          <a:p>
            <a:endParaRPr lang="ja-JP" altLang="en-US"/>
          </a:p>
        </p:txBody>
      </p:sp>
      <p:sp>
        <p:nvSpPr>
          <p:cNvPr id="165910" name="Line 13"/>
          <p:cNvSpPr>
            <a:spLocks noChangeShapeType="1"/>
          </p:cNvSpPr>
          <p:nvPr/>
        </p:nvSpPr>
        <p:spPr bwMode="auto">
          <a:xfrm>
            <a:off x="1836738" y="2278063"/>
            <a:ext cx="0" cy="936625"/>
          </a:xfrm>
          <a:prstGeom prst="line">
            <a:avLst/>
          </a:prstGeom>
          <a:noFill/>
          <a:ln w="9525" cap="rnd">
            <a:solidFill>
              <a:schemeClr val="tx1"/>
            </a:solidFill>
            <a:prstDash val="sysDot"/>
            <a:round/>
            <a:headEnd/>
            <a:tailEnd/>
          </a:ln>
        </p:spPr>
        <p:txBody>
          <a:bodyPr/>
          <a:lstStyle/>
          <a:p>
            <a:endParaRPr lang="ja-JP" altLang="en-US"/>
          </a:p>
        </p:txBody>
      </p:sp>
      <p:graphicFrame>
        <p:nvGraphicFramePr>
          <p:cNvPr id="165890" name="Object 14"/>
          <p:cNvGraphicFramePr>
            <a:graphicFrameLocks noChangeAspect="1"/>
          </p:cNvGraphicFramePr>
          <p:nvPr/>
        </p:nvGraphicFramePr>
        <p:xfrm>
          <a:off x="1836738" y="3214688"/>
          <a:ext cx="274637" cy="330200"/>
        </p:xfrm>
        <a:graphic>
          <a:graphicData uri="http://schemas.openxmlformats.org/presentationml/2006/ole">
            <p:oleObj spid="_x0000_s165890" name="数式" r:id="rId4" imgW="190440" imgH="228600" progId="Equation.3">
              <p:embed/>
            </p:oleObj>
          </a:graphicData>
        </a:graphic>
      </p:graphicFrame>
      <p:sp>
        <p:nvSpPr>
          <p:cNvPr id="165911" name="Line 15"/>
          <p:cNvSpPr>
            <a:spLocks noChangeShapeType="1"/>
          </p:cNvSpPr>
          <p:nvPr/>
        </p:nvSpPr>
        <p:spPr bwMode="auto">
          <a:xfrm flipV="1">
            <a:off x="1189038" y="1125538"/>
            <a:ext cx="2016125" cy="1727200"/>
          </a:xfrm>
          <a:prstGeom prst="line">
            <a:avLst/>
          </a:prstGeom>
          <a:noFill/>
          <a:ln w="38100">
            <a:solidFill>
              <a:srgbClr val="212164"/>
            </a:solidFill>
            <a:round/>
            <a:headEnd/>
            <a:tailEnd/>
          </a:ln>
        </p:spPr>
        <p:txBody>
          <a:bodyPr/>
          <a:lstStyle/>
          <a:p>
            <a:endParaRPr lang="ja-JP" altLang="en-US"/>
          </a:p>
        </p:txBody>
      </p:sp>
      <p:sp>
        <p:nvSpPr>
          <p:cNvPr id="165912" name="Line 16"/>
          <p:cNvSpPr>
            <a:spLocks noChangeShapeType="1"/>
          </p:cNvSpPr>
          <p:nvPr/>
        </p:nvSpPr>
        <p:spPr bwMode="auto">
          <a:xfrm>
            <a:off x="1044575" y="1414463"/>
            <a:ext cx="1439863" cy="1511300"/>
          </a:xfrm>
          <a:prstGeom prst="line">
            <a:avLst/>
          </a:prstGeom>
          <a:noFill/>
          <a:ln w="38100">
            <a:solidFill>
              <a:srgbClr val="C00000"/>
            </a:solidFill>
            <a:prstDash val="sysDot"/>
            <a:round/>
            <a:headEnd/>
            <a:tailEnd/>
          </a:ln>
        </p:spPr>
        <p:txBody>
          <a:bodyPr/>
          <a:lstStyle/>
          <a:p>
            <a:endParaRPr lang="ja-JP" altLang="en-US"/>
          </a:p>
        </p:txBody>
      </p:sp>
      <p:graphicFrame>
        <p:nvGraphicFramePr>
          <p:cNvPr id="165891" name="Object 17"/>
          <p:cNvGraphicFramePr>
            <a:graphicFrameLocks noChangeAspect="1"/>
          </p:cNvGraphicFramePr>
          <p:nvPr/>
        </p:nvGraphicFramePr>
        <p:xfrm>
          <a:off x="1404938" y="2062163"/>
          <a:ext cx="293687" cy="330200"/>
        </p:xfrm>
        <a:graphic>
          <a:graphicData uri="http://schemas.openxmlformats.org/presentationml/2006/ole">
            <p:oleObj spid="_x0000_s165891" name="数式" r:id="rId5" imgW="203040" imgH="228600" progId="Equation.3">
              <p:embed/>
            </p:oleObj>
          </a:graphicData>
        </a:graphic>
      </p:graphicFrame>
      <p:sp>
        <p:nvSpPr>
          <p:cNvPr id="165913" name="Line 18"/>
          <p:cNvSpPr>
            <a:spLocks noChangeShapeType="1"/>
          </p:cNvSpPr>
          <p:nvPr/>
        </p:nvSpPr>
        <p:spPr bwMode="auto">
          <a:xfrm>
            <a:off x="2917825" y="2278063"/>
            <a:ext cx="0" cy="936625"/>
          </a:xfrm>
          <a:prstGeom prst="line">
            <a:avLst/>
          </a:prstGeom>
          <a:noFill/>
          <a:ln w="9525" cap="rnd">
            <a:solidFill>
              <a:schemeClr val="tx1"/>
            </a:solidFill>
            <a:prstDash val="sysDot"/>
            <a:round/>
            <a:headEnd/>
            <a:tailEnd/>
          </a:ln>
        </p:spPr>
        <p:txBody>
          <a:bodyPr/>
          <a:lstStyle/>
          <a:p>
            <a:endParaRPr lang="ja-JP" altLang="en-US"/>
          </a:p>
        </p:txBody>
      </p:sp>
      <p:graphicFrame>
        <p:nvGraphicFramePr>
          <p:cNvPr id="165892" name="Object 19"/>
          <p:cNvGraphicFramePr>
            <a:graphicFrameLocks noChangeAspect="1"/>
          </p:cNvGraphicFramePr>
          <p:nvPr/>
        </p:nvGraphicFramePr>
        <p:xfrm>
          <a:off x="2917825" y="3214688"/>
          <a:ext cx="274638" cy="330200"/>
        </p:xfrm>
        <a:graphic>
          <a:graphicData uri="http://schemas.openxmlformats.org/presentationml/2006/ole">
            <p:oleObj spid="_x0000_s165892" name="数式" r:id="rId6" imgW="190440" imgH="228600" progId="Equation.3">
              <p:embed/>
            </p:oleObj>
          </a:graphicData>
        </a:graphic>
      </p:graphicFrame>
      <p:sp>
        <p:nvSpPr>
          <p:cNvPr id="165914" name="Line 20"/>
          <p:cNvSpPr>
            <a:spLocks noChangeShapeType="1"/>
          </p:cNvSpPr>
          <p:nvPr/>
        </p:nvSpPr>
        <p:spPr bwMode="auto">
          <a:xfrm>
            <a:off x="900113" y="2278063"/>
            <a:ext cx="2017712" cy="0"/>
          </a:xfrm>
          <a:prstGeom prst="line">
            <a:avLst/>
          </a:prstGeom>
          <a:noFill/>
          <a:ln w="9525" cap="rnd">
            <a:solidFill>
              <a:schemeClr val="tx1"/>
            </a:solidFill>
            <a:prstDash val="sysDot"/>
            <a:round/>
            <a:headEnd/>
            <a:tailEnd/>
          </a:ln>
        </p:spPr>
        <p:txBody>
          <a:bodyPr/>
          <a:lstStyle/>
          <a:p>
            <a:endParaRPr lang="ja-JP" altLang="en-US"/>
          </a:p>
        </p:txBody>
      </p:sp>
      <p:sp>
        <p:nvSpPr>
          <p:cNvPr id="19" name="AutoShape 21"/>
          <p:cNvSpPr>
            <a:spLocks noChangeArrowheads="1"/>
          </p:cNvSpPr>
          <p:nvPr/>
        </p:nvSpPr>
        <p:spPr bwMode="auto">
          <a:xfrm>
            <a:off x="1765300" y="2206625"/>
            <a:ext cx="144463" cy="142875"/>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165916" name="Line 22"/>
          <p:cNvSpPr>
            <a:spLocks noChangeShapeType="1"/>
          </p:cNvSpPr>
          <p:nvPr/>
        </p:nvSpPr>
        <p:spPr bwMode="auto">
          <a:xfrm>
            <a:off x="1692275" y="981075"/>
            <a:ext cx="1800225" cy="1944688"/>
          </a:xfrm>
          <a:prstGeom prst="line">
            <a:avLst/>
          </a:prstGeom>
          <a:noFill/>
          <a:ln w="38100">
            <a:solidFill>
              <a:srgbClr val="C00000"/>
            </a:solidFill>
            <a:round/>
            <a:headEnd/>
            <a:tailEnd/>
          </a:ln>
        </p:spPr>
        <p:txBody>
          <a:bodyPr/>
          <a:lstStyle/>
          <a:p>
            <a:endParaRPr lang="ja-JP" altLang="en-US"/>
          </a:p>
        </p:txBody>
      </p:sp>
      <p:sp>
        <p:nvSpPr>
          <p:cNvPr id="21" name="AutoShape 23"/>
          <p:cNvSpPr>
            <a:spLocks noChangeArrowheads="1"/>
          </p:cNvSpPr>
          <p:nvPr/>
        </p:nvSpPr>
        <p:spPr bwMode="auto">
          <a:xfrm>
            <a:off x="2844800" y="2206625"/>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kumimoji="0" lang="ja-JP" altLang="en-US"/>
          </a:p>
        </p:txBody>
      </p:sp>
      <p:sp>
        <p:nvSpPr>
          <p:cNvPr id="22" name="AutoShape 24"/>
          <p:cNvSpPr>
            <a:spLocks noChangeArrowheads="1"/>
          </p:cNvSpPr>
          <p:nvPr/>
        </p:nvSpPr>
        <p:spPr bwMode="auto">
          <a:xfrm>
            <a:off x="1404938" y="1414463"/>
            <a:ext cx="576262" cy="142875"/>
          </a:xfrm>
          <a:prstGeom prst="rightArrow">
            <a:avLst>
              <a:gd name="adj1" fmla="val 50000"/>
              <a:gd name="adj2" fmla="val 100833"/>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a:defRPr/>
            </a:pPr>
            <a:endParaRPr kumimoji="0" lang="ja-JP" altLang="en-US"/>
          </a:p>
        </p:txBody>
      </p:sp>
      <p:sp>
        <p:nvSpPr>
          <p:cNvPr id="23" name="Text Box 25"/>
          <p:cNvSpPr txBox="1">
            <a:spLocks noChangeArrowheads="1"/>
          </p:cNvSpPr>
          <p:nvPr/>
        </p:nvSpPr>
        <p:spPr bwMode="auto">
          <a:xfrm>
            <a:off x="2484438" y="2781300"/>
            <a:ext cx="504825" cy="33655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kumimoji="0" lang="en-US" altLang="ja-JP" sz="1600" b="1" dirty="0"/>
              <a:t>IS</a:t>
            </a:r>
            <a:r>
              <a:rPr kumimoji="0" lang="en-US" altLang="ja-JP" sz="1200" b="1" dirty="0"/>
              <a:t>1</a:t>
            </a:r>
          </a:p>
        </p:txBody>
      </p:sp>
      <p:sp>
        <p:nvSpPr>
          <p:cNvPr id="24" name="Text Box 26"/>
          <p:cNvSpPr txBox="1">
            <a:spLocks noChangeArrowheads="1"/>
          </p:cNvSpPr>
          <p:nvPr/>
        </p:nvSpPr>
        <p:spPr bwMode="auto">
          <a:xfrm>
            <a:off x="3492501" y="2786058"/>
            <a:ext cx="507996" cy="338554"/>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kumimoji="0" lang="en-US" altLang="ja-JP" sz="1600" b="1" dirty="0"/>
              <a:t>IS</a:t>
            </a:r>
            <a:r>
              <a:rPr kumimoji="0" lang="en-US" altLang="ja-JP" sz="1200" b="1" dirty="0"/>
              <a:t>2</a:t>
            </a:r>
            <a:endParaRPr kumimoji="0" lang="en-US" altLang="ja-JP" sz="900" b="1" dirty="0"/>
          </a:p>
        </p:txBody>
      </p:sp>
      <p:sp>
        <p:nvSpPr>
          <p:cNvPr id="25" name="Text Box 27"/>
          <p:cNvSpPr txBox="1">
            <a:spLocks noChangeArrowheads="1"/>
          </p:cNvSpPr>
          <p:nvPr/>
        </p:nvSpPr>
        <p:spPr bwMode="auto">
          <a:xfrm>
            <a:off x="3349625" y="928670"/>
            <a:ext cx="507995"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kumimoji="0" lang="en-US" altLang="ja-JP" sz="1600" b="1" dirty="0"/>
              <a:t>LM</a:t>
            </a:r>
          </a:p>
        </p:txBody>
      </p:sp>
      <p:graphicFrame>
        <p:nvGraphicFramePr>
          <p:cNvPr id="165893" name="Object 28"/>
          <p:cNvGraphicFramePr>
            <a:graphicFrameLocks noChangeAspect="1"/>
          </p:cNvGraphicFramePr>
          <p:nvPr/>
        </p:nvGraphicFramePr>
        <p:xfrm>
          <a:off x="2268538" y="1341438"/>
          <a:ext cx="293687" cy="330200"/>
        </p:xfrm>
        <a:graphic>
          <a:graphicData uri="http://schemas.openxmlformats.org/presentationml/2006/ole">
            <p:oleObj spid="_x0000_s165893" name="数式" r:id="rId7" imgW="203040" imgH="228600" progId="Equation.3">
              <p:embed/>
            </p:oleObj>
          </a:graphicData>
        </a:graphic>
      </p:graphicFrame>
      <p:sp>
        <p:nvSpPr>
          <p:cNvPr id="27" name="AutoShape 29"/>
          <p:cNvSpPr>
            <a:spLocks noChangeArrowheads="1"/>
          </p:cNvSpPr>
          <p:nvPr/>
        </p:nvSpPr>
        <p:spPr bwMode="auto">
          <a:xfrm>
            <a:off x="2341563" y="1701800"/>
            <a:ext cx="144462" cy="14446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kumimoji="0" lang="ja-JP" altLang="en-US"/>
          </a:p>
        </p:txBody>
      </p:sp>
      <p:sp>
        <p:nvSpPr>
          <p:cNvPr id="165925" name="Line 32"/>
          <p:cNvSpPr>
            <a:spLocks noChangeShapeType="1"/>
          </p:cNvSpPr>
          <p:nvPr/>
        </p:nvSpPr>
        <p:spPr bwMode="auto">
          <a:xfrm flipV="1">
            <a:off x="900113" y="3500438"/>
            <a:ext cx="0" cy="2376487"/>
          </a:xfrm>
          <a:prstGeom prst="line">
            <a:avLst/>
          </a:prstGeom>
          <a:noFill/>
          <a:ln w="9525">
            <a:solidFill>
              <a:schemeClr val="tx1"/>
            </a:solidFill>
            <a:round/>
            <a:headEnd/>
            <a:tailEnd type="triangle" w="med" len="med"/>
          </a:ln>
        </p:spPr>
        <p:txBody>
          <a:bodyPr/>
          <a:lstStyle/>
          <a:p>
            <a:endParaRPr lang="ja-JP" altLang="en-US"/>
          </a:p>
        </p:txBody>
      </p:sp>
      <p:sp>
        <p:nvSpPr>
          <p:cNvPr id="165926" name="Line 34"/>
          <p:cNvSpPr>
            <a:spLocks noChangeShapeType="1"/>
          </p:cNvSpPr>
          <p:nvPr/>
        </p:nvSpPr>
        <p:spPr bwMode="auto">
          <a:xfrm>
            <a:off x="900113" y="5876925"/>
            <a:ext cx="3311525" cy="0"/>
          </a:xfrm>
          <a:prstGeom prst="line">
            <a:avLst/>
          </a:prstGeom>
          <a:noFill/>
          <a:ln w="9525">
            <a:solidFill>
              <a:schemeClr val="tx1"/>
            </a:solidFill>
            <a:round/>
            <a:headEnd/>
            <a:tailEnd type="triangle" w="med" len="med"/>
          </a:ln>
        </p:spPr>
        <p:txBody>
          <a:bodyPr/>
          <a:lstStyle/>
          <a:p>
            <a:endParaRPr lang="ja-JP" altLang="en-US"/>
          </a:p>
        </p:txBody>
      </p:sp>
      <p:sp>
        <p:nvSpPr>
          <p:cNvPr id="165927" name="Text Box 35"/>
          <p:cNvSpPr txBox="1">
            <a:spLocks noChangeArrowheads="1"/>
          </p:cNvSpPr>
          <p:nvPr/>
        </p:nvSpPr>
        <p:spPr bwMode="auto">
          <a:xfrm>
            <a:off x="611188" y="3357563"/>
            <a:ext cx="360362" cy="336550"/>
          </a:xfrm>
          <a:prstGeom prst="rect">
            <a:avLst/>
          </a:prstGeom>
          <a:noFill/>
          <a:ln w="9525">
            <a:noFill/>
            <a:miter lim="800000"/>
            <a:headEnd/>
            <a:tailEnd/>
          </a:ln>
        </p:spPr>
        <p:txBody>
          <a:bodyPr>
            <a:spAutoFit/>
          </a:bodyPr>
          <a:lstStyle/>
          <a:p>
            <a:pPr>
              <a:spcBef>
                <a:spcPct val="50000"/>
              </a:spcBef>
            </a:pPr>
            <a:r>
              <a:rPr kumimoji="0" lang="en-US" altLang="ja-JP" sz="1600">
                <a:ea typeface="HGｺﾞｼｯｸE" pitchFamily="49" charset="-128"/>
              </a:rPr>
              <a:t>P</a:t>
            </a:r>
          </a:p>
        </p:txBody>
      </p:sp>
      <p:sp>
        <p:nvSpPr>
          <p:cNvPr id="31" name="Line 36"/>
          <p:cNvSpPr>
            <a:spLocks noChangeShapeType="1"/>
          </p:cNvSpPr>
          <p:nvPr/>
        </p:nvSpPr>
        <p:spPr bwMode="auto">
          <a:xfrm>
            <a:off x="1835150" y="3213100"/>
            <a:ext cx="0" cy="2663825"/>
          </a:xfrm>
          <a:prstGeom prst="line">
            <a:avLst/>
          </a:prstGeom>
          <a:noFill/>
          <a:ln w="9525" cap="rnd">
            <a:solidFill>
              <a:schemeClr val="tx1"/>
            </a:solidFill>
            <a:prstDash val="sysDot"/>
            <a:round/>
            <a:headEnd/>
            <a:tailEnd/>
          </a:ln>
        </p:spPr>
        <p:txBody>
          <a:bodyPr/>
          <a:lstStyle/>
          <a:p>
            <a:endParaRPr lang="ja-JP" altLang="en-US"/>
          </a:p>
        </p:txBody>
      </p:sp>
      <p:sp>
        <p:nvSpPr>
          <p:cNvPr id="32" name="Line 38"/>
          <p:cNvSpPr>
            <a:spLocks noChangeShapeType="1"/>
          </p:cNvSpPr>
          <p:nvPr/>
        </p:nvSpPr>
        <p:spPr bwMode="auto">
          <a:xfrm>
            <a:off x="2411413" y="1844675"/>
            <a:ext cx="0" cy="4032250"/>
          </a:xfrm>
          <a:prstGeom prst="line">
            <a:avLst/>
          </a:prstGeom>
          <a:noFill/>
          <a:ln w="9525" cap="rnd">
            <a:solidFill>
              <a:schemeClr val="tx1"/>
            </a:solidFill>
            <a:prstDash val="sysDot"/>
            <a:round/>
            <a:headEnd/>
            <a:tailEnd/>
          </a:ln>
        </p:spPr>
        <p:txBody>
          <a:bodyPr/>
          <a:lstStyle/>
          <a:p>
            <a:endParaRPr lang="ja-JP" altLang="en-US"/>
          </a:p>
        </p:txBody>
      </p:sp>
      <p:graphicFrame>
        <p:nvGraphicFramePr>
          <p:cNvPr id="165894" name="Object 39"/>
          <p:cNvGraphicFramePr>
            <a:graphicFrameLocks noChangeAspect="1"/>
          </p:cNvGraphicFramePr>
          <p:nvPr/>
        </p:nvGraphicFramePr>
        <p:xfrm>
          <a:off x="1692275" y="5876925"/>
          <a:ext cx="274638" cy="330200"/>
        </p:xfrm>
        <a:graphic>
          <a:graphicData uri="http://schemas.openxmlformats.org/presentationml/2006/ole">
            <p:oleObj spid="_x0000_s165894" name="数式" r:id="rId8" imgW="190440" imgH="228600" progId="Equation.3">
              <p:embed/>
            </p:oleObj>
          </a:graphicData>
        </a:graphic>
      </p:graphicFrame>
      <p:graphicFrame>
        <p:nvGraphicFramePr>
          <p:cNvPr id="165895" name="Object 40"/>
          <p:cNvGraphicFramePr>
            <a:graphicFrameLocks noChangeAspect="1"/>
          </p:cNvGraphicFramePr>
          <p:nvPr/>
        </p:nvGraphicFramePr>
        <p:xfrm>
          <a:off x="2268538" y="5876925"/>
          <a:ext cx="274637" cy="330200"/>
        </p:xfrm>
        <a:graphic>
          <a:graphicData uri="http://schemas.openxmlformats.org/presentationml/2006/ole">
            <p:oleObj spid="_x0000_s165895" name="数式" r:id="rId9" imgW="190440" imgH="228600" progId="Equation.3">
              <p:embed/>
            </p:oleObj>
          </a:graphicData>
        </a:graphic>
      </p:graphicFrame>
      <p:sp>
        <p:nvSpPr>
          <p:cNvPr id="165930" name="Text Box 41"/>
          <p:cNvSpPr txBox="1">
            <a:spLocks noChangeArrowheads="1"/>
          </p:cNvSpPr>
          <p:nvPr/>
        </p:nvSpPr>
        <p:spPr bwMode="auto">
          <a:xfrm>
            <a:off x="611188" y="4508500"/>
            <a:ext cx="288925" cy="366713"/>
          </a:xfrm>
          <a:prstGeom prst="rect">
            <a:avLst/>
          </a:prstGeom>
          <a:noFill/>
          <a:ln w="9525">
            <a:noFill/>
            <a:miter lim="800000"/>
            <a:headEnd/>
            <a:tailEnd/>
          </a:ln>
        </p:spPr>
        <p:txBody>
          <a:bodyPr>
            <a:spAutoFit/>
          </a:bodyPr>
          <a:lstStyle/>
          <a:p>
            <a:pPr>
              <a:spcBef>
                <a:spcPct val="50000"/>
              </a:spcBef>
            </a:pPr>
            <a:r>
              <a:rPr kumimoji="0" lang="en-US" altLang="ja-JP" sz="1800" i="1">
                <a:ea typeface="HGｺﾞｼｯｸE" pitchFamily="49" charset="-128"/>
              </a:rPr>
              <a:t>P</a:t>
            </a:r>
          </a:p>
        </p:txBody>
      </p:sp>
      <p:sp>
        <p:nvSpPr>
          <p:cNvPr id="36" name="Line 42"/>
          <p:cNvSpPr>
            <a:spLocks noChangeShapeType="1"/>
          </p:cNvSpPr>
          <p:nvPr/>
        </p:nvSpPr>
        <p:spPr bwMode="auto">
          <a:xfrm>
            <a:off x="900113" y="4797425"/>
            <a:ext cx="1511300" cy="0"/>
          </a:xfrm>
          <a:prstGeom prst="line">
            <a:avLst/>
          </a:prstGeom>
          <a:noFill/>
          <a:ln w="9525" cap="rnd">
            <a:solidFill>
              <a:schemeClr val="tx1"/>
            </a:solidFill>
            <a:prstDash val="sysDot"/>
            <a:round/>
            <a:headEnd/>
            <a:tailEnd/>
          </a:ln>
        </p:spPr>
        <p:txBody>
          <a:bodyPr/>
          <a:lstStyle/>
          <a:p>
            <a:endParaRPr lang="ja-JP" altLang="en-US"/>
          </a:p>
        </p:txBody>
      </p:sp>
      <p:sp>
        <p:nvSpPr>
          <p:cNvPr id="37" name="Line 43"/>
          <p:cNvSpPr>
            <a:spLocks noChangeShapeType="1"/>
          </p:cNvSpPr>
          <p:nvPr/>
        </p:nvSpPr>
        <p:spPr bwMode="auto">
          <a:xfrm>
            <a:off x="1187450" y="3860800"/>
            <a:ext cx="1368425" cy="1944688"/>
          </a:xfrm>
          <a:prstGeom prst="line">
            <a:avLst/>
          </a:prstGeom>
          <a:noFill/>
          <a:ln w="38100">
            <a:solidFill>
              <a:srgbClr val="7030A0"/>
            </a:solidFill>
            <a:round/>
            <a:headEnd/>
            <a:tailEnd/>
          </a:ln>
        </p:spPr>
        <p:txBody>
          <a:bodyPr/>
          <a:lstStyle/>
          <a:p>
            <a:endParaRPr lang="ja-JP" altLang="en-US"/>
          </a:p>
        </p:txBody>
      </p:sp>
      <p:sp>
        <p:nvSpPr>
          <p:cNvPr id="38" name="Line 44"/>
          <p:cNvSpPr>
            <a:spLocks noChangeShapeType="1"/>
          </p:cNvSpPr>
          <p:nvPr/>
        </p:nvSpPr>
        <p:spPr bwMode="auto">
          <a:xfrm>
            <a:off x="1692275" y="3789363"/>
            <a:ext cx="1439863" cy="2017712"/>
          </a:xfrm>
          <a:prstGeom prst="line">
            <a:avLst/>
          </a:prstGeom>
          <a:noFill/>
          <a:ln w="38100">
            <a:solidFill>
              <a:srgbClr val="7030A0"/>
            </a:solidFill>
            <a:round/>
            <a:headEnd/>
            <a:tailEnd/>
          </a:ln>
        </p:spPr>
        <p:txBody>
          <a:bodyPr/>
          <a:lstStyle/>
          <a:p>
            <a:endParaRPr lang="ja-JP" altLang="en-US"/>
          </a:p>
        </p:txBody>
      </p:sp>
      <p:sp>
        <p:nvSpPr>
          <p:cNvPr id="39" name="Text Box 45"/>
          <p:cNvSpPr txBox="1">
            <a:spLocks noChangeArrowheads="1"/>
          </p:cNvSpPr>
          <p:nvPr/>
        </p:nvSpPr>
        <p:spPr bwMode="auto">
          <a:xfrm>
            <a:off x="1857375" y="4572000"/>
            <a:ext cx="504825" cy="336550"/>
          </a:xfrm>
          <a:prstGeom prst="rect">
            <a:avLst/>
          </a:prstGeom>
          <a:noFill/>
          <a:ln w="9525">
            <a:noFill/>
            <a:miter lim="800000"/>
            <a:headEnd/>
            <a:tailEnd/>
          </a:ln>
        </p:spPr>
        <p:txBody>
          <a:bodyPr>
            <a:spAutoFit/>
          </a:bodyPr>
          <a:lstStyle/>
          <a:p>
            <a:pPr>
              <a:spcBef>
                <a:spcPct val="50000"/>
              </a:spcBef>
            </a:pPr>
            <a:r>
              <a:rPr kumimoji="0" lang="en-US" altLang="ja-JP" sz="1600" b="1">
                <a:ea typeface="HGｺﾞｼｯｸE" pitchFamily="49" charset="-128"/>
              </a:rPr>
              <a:t>A</a:t>
            </a:r>
            <a:r>
              <a:rPr kumimoji="0" lang="en-US" altLang="ja-JP" sz="1000" b="1">
                <a:ea typeface="HGｺﾞｼｯｸE" pitchFamily="49" charset="-128"/>
              </a:rPr>
              <a:t>1</a:t>
            </a:r>
          </a:p>
        </p:txBody>
      </p:sp>
      <p:sp>
        <p:nvSpPr>
          <p:cNvPr id="40" name="Text Box 46"/>
          <p:cNvSpPr txBox="1">
            <a:spLocks noChangeArrowheads="1"/>
          </p:cNvSpPr>
          <p:nvPr/>
        </p:nvSpPr>
        <p:spPr bwMode="auto">
          <a:xfrm>
            <a:off x="2500313" y="4572000"/>
            <a:ext cx="504825" cy="336550"/>
          </a:xfrm>
          <a:prstGeom prst="rect">
            <a:avLst/>
          </a:prstGeom>
          <a:noFill/>
          <a:ln w="9525">
            <a:noFill/>
            <a:miter lim="800000"/>
            <a:headEnd/>
            <a:tailEnd/>
          </a:ln>
        </p:spPr>
        <p:txBody>
          <a:bodyPr>
            <a:spAutoFit/>
          </a:bodyPr>
          <a:lstStyle/>
          <a:p>
            <a:pPr>
              <a:spcBef>
                <a:spcPct val="50000"/>
              </a:spcBef>
            </a:pPr>
            <a:r>
              <a:rPr kumimoji="0" lang="en-US" altLang="ja-JP" sz="1600" b="1">
                <a:ea typeface="HGｺﾞｼｯｸE" pitchFamily="49" charset="-128"/>
              </a:rPr>
              <a:t>A</a:t>
            </a:r>
            <a:r>
              <a:rPr kumimoji="0" lang="en-US" altLang="ja-JP" sz="1000" b="1">
                <a:ea typeface="HGｺﾞｼｯｸE" pitchFamily="49" charset="-128"/>
              </a:rPr>
              <a:t>2</a:t>
            </a:r>
          </a:p>
        </p:txBody>
      </p:sp>
      <p:sp>
        <p:nvSpPr>
          <p:cNvPr id="41" name="Text Box 47"/>
          <p:cNvSpPr txBox="1">
            <a:spLocks noChangeArrowheads="1"/>
          </p:cNvSpPr>
          <p:nvPr/>
        </p:nvSpPr>
        <p:spPr bwMode="auto">
          <a:xfrm>
            <a:off x="2500313" y="5572125"/>
            <a:ext cx="587375" cy="338138"/>
          </a:xfrm>
          <a:prstGeom prst="rect">
            <a:avLst/>
          </a:prstGeom>
          <a:noFill/>
          <a:ln w="9525">
            <a:noFill/>
            <a:miter lim="800000"/>
            <a:headEnd/>
            <a:tailEnd/>
          </a:ln>
          <a:effectLst/>
        </p:spPr>
        <p:style>
          <a:lnRef idx="0">
            <a:scrgbClr r="0" g="0" b="0"/>
          </a:lnRef>
          <a:fillRef idx="1003">
            <a:schemeClr val="dk2"/>
          </a:fillRef>
          <a:effectRef idx="0">
            <a:scrgbClr r="0" g="0" b="0"/>
          </a:effectRef>
          <a:fontRef idx="major"/>
        </p:style>
        <p:txBody>
          <a:bodyPr>
            <a:spAutoFit/>
          </a:bodyPr>
          <a:lstStyle/>
          <a:p>
            <a:pPr>
              <a:spcBef>
                <a:spcPct val="50000"/>
              </a:spcBef>
              <a:defRPr/>
            </a:pPr>
            <a:r>
              <a:rPr kumimoji="0" lang="en-US" altLang="ja-JP" sz="1600" b="1" dirty="0"/>
              <a:t>AD</a:t>
            </a:r>
            <a:r>
              <a:rPr kumimoji="0" lang="en-US" altLang="ja-JP" sz="1000" b="1" dirty="0"/>
              <a:t>1</a:t>
            </a:r>
          </a:p>
        </p:txBody>
      </p:sp>
      <p:sp>
        <p:nvSpPr>
          <p:cNvPr id="42" name="Text Box 48"/>
          <p:cNvSpPr txBox="1">
            <a:spLocks noChangeArrowheads="1"/>
          </p:cNvSpPr>
          <p:nvPr/>
        </p:nvSpPr>
        <p:spPr bwMode="auto">
          <a:xfrm>
            <a:off x="3143250" y="5572125"/>
            <a:ext cx="647700" cy="336550"/>
          </a:xfrm>
          <a:prstGeom prst="rect">
            <a:avLst/>
          </a:prstGeom>
          <a:noFill/>
          <a:ln w="9525">
            <a:noFill/>
            <a:miter lim="800000"/>
            <a:headEnd/>
            <a:tailEnd/>
          </a:ln>
          <a:effectLst/>
        </p:spPr>
        <p:txBody>
          <a:bodyPr>
            <a:spAutoFit/>
          </a:bodyPr>
          <a:lstStyle/>
          <a:p>
            <a:pPr>
              <a:spcBef>
                <a:spcPct val="50000"/>
              </a:spcBef>
              <a:defRPr/>
            </a:pPr>
            <a:r>
              <a:rPr kumimoji="0" lang="en-US" altLang="ja-JP" sz="1600" b="1" dirty="0">
                <a:latin typeface="+mj-lt"/>
                <a:ea typeface="+mn-ea"/>
              </a:rPr>
              <a:t>AD</a:t>
            </a:r>
            <a:r>
              <a:rPr kumimoji="0" lang="en-US" altLang="ja-JP" sz="1000" b="1" dirty="0">
                <a:latin typeface="+mj-lt"/>
                <a:ea typeface="+mn-ea"/>
              </a:rPr>
              <a:t>2</a:t>
            </a:r>
          </a:p>
        </p:txBody>
      </p:sp>
      <p:sp>
        <p:nvSpPr>
          <p:cNvPr id="165938" name="Text Box 49"/>
          <p:cNvSpPr txBox="1">
            <a:spLocks noChangeArrowheads="1"/>
          </p:cNvSpPr>
          <p:nvPr/>
        </p:nvSpPr>
        <p:spPr bwMode="auto">
          <a:xfrm>
            <a:off x="4984750" y="2205038"/>
            <a:ext cx="3475038" cy="822325"/>
          </a:xfrm>
          <a:prstGeom prst="rect">
            <a:avLst/>
          </a:prstGeom>
          <a:noFill/>
          <a:ln w="9525">
            <a:noFill/>
            <a:miter lim="800000"/>
            <a:headEnd/>
            <a:tailEnd/>
          </a:ln>
        </p:spPr>
        <p:txBody>
          <a:bodyPr>
            <a:spAutoFit/>
          </a:bodyPr>
          <a:lstStyle/>
          <a:p>
            <a:r>
              <a:rPr kumimoji="0" lang="ja-JP" altLang="en-US">
                <a:ea typeface="HGｺﾞｼｯｸE" pitchFamily="49" charset="-128"/>
              </a:rPr>
              <a:t>財･サービス市場と貨幣市場の同時均衡は</a:t>
            </a:r>
          </a:p>
        </p:txBody>
      </p:sp>
      <p:graphicFrame>
        <p:nvGraphicFramePr>
          <p:cNvPr id="165896" name="Object 51"/>
          <p:cNvGraphicFramePr>
            <a:graphicFrameLocks noChangeAspect="1"/>
          </p:cNvGraphicFramePr>
          <p:nvPr/>
        </p:nvGraphicFramePr>
        <p:xfrm>
          <a:off x="5508625" y="3068638"/>
          <a:ext cx="293688" cy="330200"/>
        </p:xfrm>
        <a:graphic>
          <a:graphicData uri="http://schemas.openxmlformats.org/presentationml/2006/ole">
            <p:oleObj spid="_x0000_s165896" name="数式" r:id="rId10" imgW="203040" imgH="228600" progId="Equation.3">
              <p:embed/>
            </p:oleObj>
          </a:graphicData>
        </a:graphic>
      </p:graphicFrame>
      <p:graphicFrame>
        <p:nvGraphicFramePr>
          <p:cNvPr id="165897" name="Object 52"/>
          <p:cNvGraphicFramePr>
            <a:graphicFrameLocks noChangeAspect="1"/>
          </p:cNvGraphicFramePr>
          <p:nvPr/>
        </p:nvGraphicFramePr>
        <p:xfrm>
          <a:off x="6877050" y="3068638"/>
          <a:ext cx="293688" cy="330200"/>
        </p:xfrm>
        <a:graphic>
          <a:graphicData uri="http://schemas.openxmlformats.org/presentationml/2006/ole">
            <p:oleObj spid="_x0000_s165897" name="数式" r:id="rId11" imgW="203040" imgH="228600" progId="Equation.3">
              <p:embed/>
            </p:oleObj>
          </a:graphicData>
        </a:graphic>
      </p:graphicFrame>
      <p:sp>
        <p:nvSpPr>
          <p:cNvPr id="165939" name="Line 53"/>
          <p:cNvSpPr>
            <a:spLocks noChangeShapeType="1"/>
          </p:cNvSpPr>
          <p:nvPr/>
        </p:nvSpPr>
        <p:spPr bwMode="auto">
          <a:xfrm>
            <a:off x="5940425" y="3213100"/>
            <a:ext cx="719138" cy="0"/>
          </a:xfrm>
          <a:prstGeom prst="line">
            <a:avLst/>
          </a:prstGeom>
          <a:noFill/>
          <a:ln w="9525">
            <a:solidFill>
              <a:schemeClr val="tx1"/>
            </a:solidFill>
            <a:round/>
            <a:headEnd/>
            <a:tailEnd type="triangle" w="med" len="med"/>
          </a:ln>
        </p:spPr>
        <p:txBody>
          <a:bodyPr/>
          <a:lstStyle/>
          <a:p>
            <a:endParaRPr lang="ja-JP" altLang="en-US"/>
          </a:p>
        </p:txBody>
      </p:sp>
      <p:graphicFrame>
        <p:nvGraphicFramePr>
          <p:cNvPr id="165898" name="Object 54"/>
          <p:cNvGraphicFramePr>
            <a:graphicFrameLocks noChangeAspect="1"/>
          </p:cNvGraphicFramePr>
          <p:nvPr/>
        </p:nvGraphicFramePr>
        <p:xfrm>
          <a:off x="5508625" y="3500438"/>
          <a:ext cx="274638" cy="330200"/>
        </p:xfrm>
        <a:graphic>
          <a:graphicData uri="http://schemas.openxmlformats.org/presentationml/2006/ole">
            <p:oleObj spid="_x0000_s165898" name="数式" r:id="rId12" imgW="190440" imgH="228600" progId="Equation.3">
              <p:embed/>
            </p:oleObj>
          </a:graphicData>
        </a:graphic>
      </p:graphicFrame>
      <p:graphicFrame>
        <p:nvGraphicFramePr>
          <p:cNvPr id="165899" name="Object 55"/>
          <p:cNvGraphicFramePr>
            <a:graphicFrameLocks noChangeAspect="1"/>
          </p:cNvGraphicFramePr>
          <p:nvPr/>
        </p:nvGraphicFramePr>
        <p:xfrm>
          <a:off x="6877050" y="3500438"/>
          <a:ext cx="274638" cy="330200"/>
        </p:xfrm>
        <a:graphic>
          <a:graphicData uri="http://schemas.openxmlformats.org/presentationml/2006/ole">
            <p:oleObj spid="_x0000_s165899" name="数式" r:id="rId13" imgW="190440" imgH="228600" progId="Equation.3">
              <p:embed/>
            </p:oleObj>
          </a:graphicData>
        </a:graphic>
      </p:graphicFrame>
      <p:graphicFrame>
        <p:nvGraphicFramePr>
          <p:cNvPr id="165900" name="Object 57"/>
          <p:cNvGraphicFramePr>
            <a:graphicFrameLocks noChangeAspect="1"/>
          </p:cNvGraphicFramePr>
          <p:nvPr/>
        </p:nvGraphicFramePr>
        <p:xfrm>
          <a:off x="2411413" y="3213100"/>
          <a:ext cx="274637" cy="330200"/>
        </p:xfrm>
        <a:graphic>
          <a:graphicData uri="http://schemas.openxmlformats.org/presentationml/2006/ole">
            <p:oleObj spid="_x0000_s165900" name="数式" r:id="rId14" imgW="190440" imgH="228600" progId="Equation.3">
              <p:embed/>
            </p:oleObj>
          </a:graphicData>
        </a:graphic>
      </p:graphicFrame>
      <p:sp>
        <p:nvSpPr>
          <p:cNvPr id="165940" name="Text Box 59"/>
          <p:cNvSpPr txBox="1">
            <a:spLocks noChangeArrowheads="1"/>
          </p:cNvSpPr>
          <p:nvPr/>
        </p:nvSpPr>
        <p:spPr bwMode="auto">
          <a:xfrm>
            <a:off x="4211638" y="5589588"/>
            <a:ext cx="431800" cy="457200"/>
          </a:xfrm>
          <a:prstGeom prst="rect">
            <a:avLst/>
          </a:prstGeom>
          <a:noFill/>
          <a:ln w="9525">
            <a:noFill/>
            <a:miter lim="800000"/>
            <a:headEnd/>
            <a:tailEnd/>
          </a:ln>
        </p:spPr>
        <p:txBody>
          <a:bodyPr>
            <a:spAutoFit/>
          </a:bodyPr>
          <a:lstStyle/>
          <a:p>
            <a:pPr>
              <a:spcBef>
                <a:spcPct val="50000"/>
              </a:spcBef>
            </a:pPr>
            <a:r>
              <a:rPr kumimoji="0" lang="en-US" altLang="ja-JP">
                <a:ea typeface="HGｺﾞｼｯｸE" pitchFamily="49" charset="-128"/>
              </a:rPr>
              <a:t>Y</a:t>
            </a:r>
          </a:p>
        </p:txBody>
      </p:sp>
      <p:sp>
        <p:nvSpPr>
          <p:cNvPr id="53" name="AutoShape 60"/>
          <p:cNvSpPr>
            <a:spLocks noChangeArrowheads="1"/>
          </p:cNvSpPr>
          <p:nvPr/>
        </p:nvSpPr>
        <p:spPr bwMode="auto">
          <a:xfrm>
            <a:off x="1763713" y="4724400"/>
            <a:ext cx="144462" cy="144463"/>
          </a:xfrm>
          <a:prstGeom prst="flowChartConnector">
            <a:avLst/>
          </a:prstGeom>
          <a:solidFill>
            <a:schemeClr val="accent1"/>
          </a:solidFill>
          <a:ln w="9525">
            <a:solidFill>
              <a:schemeClr val="tx1"/>
            </a:solidFill>
            <a:round/>
            <a:headEnd/>
            <a:tailEnd/>
          </a:ln>
        </p:spPr>
        <p:txBody>
          <a:bodyPr wrap="none" anchor="ctr"/>
          <a:lstStyle/>
          <a:p>
            <a:endParaRPr kumimoji="0" lang="ja-JP" altLang="en-US">
              <a:ea typeface="HGｺﾞｼｯｸE" pitchFamily="49" charset="-128"/>
            </a:endParaRPr>
          </a:p>
        </p:txBody>
      </p:sp>
      <p:sp>
        <p:nvSpPr>
          <p:cNvPr id="54" name="AutoShape 61"/>
          <p:cNvSpPr>
            <a:spLocks noChangeArrowheads="1"/>
          </p:cNvSpPr>
          <p:nvPr/>
        </p:nvSpPr>
        <p:spPr bwMode="auto">
          <a:xfrm>
            <a:off x="2339975" y="4724400"/>
            <a:ext cx="144463" cy="144463"/>
          </a:xfrm>
          <a:prstGeom prst="flowChartConnector">
            <a:avLst/>
          </a:prstGeom>
          <a:solidFill>
            <a:schemeClr val="accent1"/>
          </a:solidFill>
          <a:ln w="9525">
            <a:solidFill>
              <a:schemeClr val="tx1"/>
            </a:solidFill>
            <a:round/>
            <a:headEnd/>
            <a:tailEnd/>
          </a:ln>
        </p:spPr>
        <p:txBody>
          <a:bodyPr wrap="none" anchor="ctr"/>
          <a:lstStyle/>
          <a:p>
            <a:endParaRPr kumimoji="0" lang="ja-JP" altLang="en-US">
              <a:ea typeface="HGｺﾞｼｯｸE" pitchFamily="49" charset="-128"/>
            </a:endParaRPr>
          </a:p>
        </p:txBody>
      </p:sp>
      <p:sp>
        <p:nvSpPr>
          <p:cNvPr id="55" name="AutoShape 62"/>
          <p:cNvSpPr>
            <a:spLocks noChangeArrowheads="1"/>
          </p:cNvSpPr>
          <p:nvPr/>
        </p:nvSpPr>
        <p:spPr bwMode="auto">
          <a:xfrm>
            <a:off x="1403350" y="4076700"/>
            <a:ext cx="504825" cy="144463"/>
          </a:xfrm>
          <a:prstGeom prst="rightArrow">
            <a:avLst>
              <a:gd name="adj1" fmla="val 50000"/>
              <a:gd name="adj2" fmla="val 87362"/>
            </a:avLst>
          </a:prstGeom>
          <a:solidFill>
            <a:schemeClr val="accent2"/>
          </a:solidFill>
          <a:ln w="9525">
            <a:solidFill>
              <a:schemeClr val="tx1"/>
            </a:solidFill>
            <a:miter lim="800000"/>
            <a:headEnd/>
            <a:tailEnd/>
          </a:ln>
        </p:spPr>
        <p:txBody>
          <a:bodyPr wrap="none" anchor="ctr"/>
          <a:lstStyle/>
          <a:p>
            <a:endParaRPr kumimoji="0" lang="ja-JP" altLang="en-US">
              <a:ea typeface="HGｺﾞｼｯｸE" pitchFamily="49" charset="-128"/>
            </a:endParaRPr>
          </a:p>
        </p:txBody>
      </p:sp>
      <p:sp>
        <p:nvSpPr>
          <p:cNvPr id="165944" name="テキスト ボックス 55"/>
          <p:cNvSpPr txBox="1">
            <a:spLocks noChangeArrowheads="1"/>
          </p:cNvSpPr>
          <p:nvPr/>
        </p:nvSpPr>
        <p:spPr bwMode="auto">
          <a:xfrm>
            <a:off x="6072188" y="3500438"/>
            <a:ext cx="571500" cy="36988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7" name="テキスト ボックス 56"/>
          <p:cNvSpPr txBox="1"/>
          <p:nvPr/>
        </p:nvSpPr>
        <p:spPr>
          <a:xfrm>
            <a:off x="5207004" y="4171955"/>
            <a:ext cx="3429024" cy="1200329"/>
          </a:xfrm>
          <a:prstGeom prst="rect">
            <a:avLst/>
          </a:prstGeom>
        </p:spPr>
        <p:style>
          <a:lnRef idx="1">
            <a:schemeClr val="accent5"/>
          </a:lnRef>
          <a:fillRef idx="3">
            <a:schemeClr val="accent5"/>
          </a:fillRef>
          <a:effectRef idx="2">
            <a:schemeClr val="accent5"/>
          </a:effectRef>
          <a:fontRef idx="minor">
            <a:schemeClr val="lt1"/>
          </a:fontRef>
        </p:style>
        <p:txBody>
          <a:bodyPr>
            <a:spAutoFit/>
          </a:bodyPr>
          <a:lstStyle/>
          <a:p>
            <a:pPr>
              <a:defRPr/>
            </a:pPr>
            <a:r>
              <a:rPr lang="ja-JP" altLang="en-US" sz="1800" dirty="0"/>
              <a:t>政府支出の増加や減税は</a:t>
            </a:r>
            <a:endParaRPr lang="en-US" altLang="ja-JP" sz="1800" dirty="0"/>
          </a:p>
          <a:p>
            <a:pPr>
              <a:defRPr/>
            </a:pPr>
            <a:r>
              <a:rPr kumimoji="0" lang="ja-JP" altLang="en-US" sz="1800" dirty="0"/>
              <a:t>総需要曲線を右シフトさせ</a:t>
            </a:r>
            <a:endParaRPr kumimoji="0" lang="en-US" altLang="ja-JP" sz="1800" dirty="0"/>
          </a:p>
          <a:p>
            <a:pPr>
              <a:defRPr/>
            </a:pPr>
            <a:r>
              <a:rPr lang="ja-JP" altLang="en-US" sz="1800" dirty="0"/>
              <a:t>短期の実質</a:t>
            </a:r>
            <a:r>
              <a:rPr lang="en-US" altLang="ja-JP" sz="1800" dirty="0"/>
              <a:t>GDP</a:t>
            </a:r>
            <a:r>
              <a:rPr lang="ja-JP" altLang="en-US" sz="1800" dirty="0"/>
              <a:t>及び物価水準を</a:t>
            </a:r>
            <a:endParaRPr lang="en-US" altLang="ja-JP" sz="1800" dirty="0"/>
          </a:p>
          <a:p>
            <a:pPr>
              <a:defRPr/>
            </a:pPr>
            <a:r>
              <a:rPr kumimoji="0" lang="ja-JP" altLang="en-US" sz="1800" dirty="0"/>
              <a:t>上昇させる．</a:t>
            </a:r>
            <a:endParaRPr lang="ja-JP"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ox(in)">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blinds(horizontal)">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box(in)">
                                      <p:cBhvr>
                                        <p:cTn id="17" dur="500"/>
                                        <p:tgtEl>
                                          <p:spTgt spid="5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blinds(horizontal)">
                                      <p:cBhvr>
                                        <p:cTn id="28" dur="500"/>
                                        <p:tgtEl>
                                          <p:spTgt spid="41"/>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blinds(horizontal)">
                                      <p:cBhvr>
                                        <p:cTn id="33" dur="500"/>
                                        <p:tgtEl>
                                          <p:spTgt spid="39"/>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box(in)">
                                      <p:cBhvr>
                                        <p:cTn id="38" dur="500"/>
                                        <p:tgtEl>
                                          <p:spTgt spid="32"/>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box(in)">
                                      <p:cBhvr>
                                        <p:cTn id="43" dur="500"/>
                                        <p:tgtEl>
                                          <p:spTgt spid="54"/>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blinds(horizontal)">
                                      <p:cBhvr>
                                        <p:cTn id="48" dur="500"/>
                                        <p:tgtEl>
                                          <p:spTgt spid="40"/>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box(in)">
                                      <p:cBhvr>
                                        <p:cTn id="53" dur="500"/>
                                        <p:tgtEl>
                                          <p:spTgt spid="55"/>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ppt_x"/>
                                          </p:val>
                                        </p:tav>
                                        <p:tav tm="100000">
                                          <p:val>
                                            <p:strVal val="#ppt_x"/>
                                          </p:val>
                                        </p:tav>
                                      </p:tavLst>
                                    </p:anim>
                                    <p:anim calcmode="lin" valueType="num">
                                      <p:cBhvr additive="base">
                                        <p:cTn id="5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blinds(horizontal)">
                                      <p:cBhvr>
                                        <p:cTn id="6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6" grpId="0" animBg="1"/>
      <p:bldP spid="37" grpId="0" animBg="1"/>
      <p:bldP spid="38" grpId="0" animBg="1"/>
      <p:bldP spid="39" grpId="0"/>
      <p:bldP spid="40" grpId="0"/>
      <p:bldP spid="41" grpId="0"/>
      <p:bldP spid="42" grpId="0"/>
      <p:bldP spid="53" grpId="0" animBg="1"/>
      <p:bldP spid="54" grpId="0" animBg="1"/>
      <p:bldP spid="5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1142976" y="357166"/>
            <a:ext cx="7215238" cy="385765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68630" name="Line 2"/>
          <p:cNvSpPr>
            <a:spLocks noChangeShapeType="1"/>
          </p:cNvSpPr>
          <p:nvPr/>
        </p:nvSpPr>
        <p:spPr bwMode="auto">
          <a:xfrm flipV="1">
            <a:off x="2411413" y="620713"/>
            <a:ext cx="0" cy="2808287"/>
          </a:xfrm>
          <a:prstGeom prst="line">
            <a:avLst/>
          </a:prstGeom>
          <a:noFill/>
          <a:ln w="9525">
            <a:solidFill>
              <a:schemeClr val="tx1"/>
            </a:solidFill>
            <a:round/>
            <a:headEnd/>
            <a:tailEnd type="triangle" w="med" len="med"/>
          </a:ln>
        </p:spPr>
        <p:txBody>
          <a:bodyPr/>
          <a:lstStyle/>
          <a:p>
            <a:endParaRPr lang="ja-JP" altLang="en-US"/>
          </a:p>
        </p:txBody>
      </p:sp>
      <p:sp>
        <p:nvSpPr>
          <p:cNvPr id="68631" name="Line 3"/>
          <p:cNvSpPr>
            <a:spLocks noChangeShapeType="1"/>
          </p:cNvSpPr>
          <p:nvPr/>
        </p:nvSpPr>
        <p:spPr bwMode="auto">
          <a:xfrm>
            <a:off x="2411413" y="3429000"/>
            <a:ext cx="3600450" cy="0"/>
          </a:xfrm>
          <a:prstGeom prst="line">
            <a:avLst/>
          </a:prstGeom>
          <a:noFill/>
          <a:ln w="9525">
            <a:solidFill>
              <a:schemeClr val="tx1"/>
            </a:solidFill>
            <a:round/>
            <a:headEnd/>
            <a:tailEnd type="triangle" w="med" len="med"/>
          </a:ln>
        </p:spPr>
        <p:txBody>
          <a:bodyPr/>
          <a:lstStyle/>
          <a:p>
            <a:endParaRPr lang="ja-JP" altLang="en-US"/>
          </a:p>
        </p:txBody>
      </p:sp>
      <p:sp>
        <p:nvSpPr>
          <p:cNvPr id="68612" name="Freeform 4"/>
          <p:cNvSpPr>
            <a:spLocks/>
          </p:cNvSpPr>
          <p:nvPr/>
        </p:nvSpPr>
        <p:spPr bwMode="auto">
          <a:xfrm>
            <a:off x="2771775" y="765175"/>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68633" name="Text Box 5"/>
          <p:cNvSpPr txBox="1">
            <a:spLocks noChangeArrowheads="1"/>
          </p:cNvSpPr>
          <p:nvPr/>
        </p:nvSpPr>
        <p:spPr bwMode="auto">
          <a:xfrm>
            <a:off x="5651500" y="2708275"/>
            <a:ext cx="792163" cy="336550"/>
          </a:xfrm>
          <a:prstGeom prst="rect">
            <a:avLst/>
          </a:prstGeom>
          <a:noFill/>
          <a:ln w="9525">
            <a:noFill/>
            <a:miter lim="800000"/>
            <a:headEnd/>
            <a:tailEnd/>
          </a:ln>
        </p:spPr>
        <p:txBody>
          <a:bodyPr>
            <a:spAutoFit/>
          </a:bodyPr>
          <a:lstStyle/>
          <a:p>
            <a:pPr>
              <a:spcBef>
                <a:spcPct val="50000"/>
              </a:spcBef>
            </a:pPr>
            <a:r>
              <a:rPr kumimoji="0" lang="en-US" altLang="ja-JP" sz="1600"/>
              <a:t>AD1</a:t>
            </a:r>
          </a:p>
        </p:txBody>
      </p:sp>
      <p:sp>
        <p:nvSpPr>
          <p:cNvPr id="68634" name="Text Box 6"/>
          <p:cNvSpPr txBox="1">
            <a:spLocks noChangeArrowheads="1"/>
          </p:cNvSpPr>
          <p:nvPr/>
        </p:nvSpPr>
        <p:spPr bwMode="auto">
          <a:xfrm>
            <a:off x="5148263" y="3500438"/>
            <a:ext cx="1439862" cy="336550"/>
          </a:xfrm>
          <a:prstGeom prst="rect">
            <a:avLst/>
          </a:prstGeom>
          <a:noFill/>
          <a:ln w="9525">
            <a:noFill/>
            <a:miter lim="800000"/>
            <a:headEnd/>
            <a:tailEnd/>
          </a:ln>
        </p:spPr>
        <p:txBody>
          <a:bodyPr>
            <a:spAutoFit/>
          </a:bodyPr>
          <a:lstStyle/>
          <a:p>
            <a:pPr>
              <a:spcBef>
                <a:spcPct val="50000"/>
              </a:spcBef>
            </a:pPr>
            <a:r>
              <a:rPr kumimoji="0" lang="ja-JP" altLang="en-US" sz="1600"/>
              <a:t>実質</a:t>
            </a:r>
            <a:r>
              <a:rPr kumimoji="0" lang="en-US" altLang="ja-JP" sz="1600"/>
              <a:t>GDP(Y)</a:t>
            </a:r>
          </a:p>
        </p:txBody>
      </p:sp>
      <p:sp>
        <p:nvSpPr>
          <p:cNvPr id="68635" name="Text Box 7"/>
          <p:cNvSpPr txBox="1">
            <a:spLocks noChangeArrowheads="1"/>
          </p:cNvSpPr>
          <p:nvPr/>
        </p:nvSpPr>
        <p:spPr bwMode="auto">
          <a:xfrm>
            <a:off x="2268538" y="3500438"/>
            <a:ext cx="431800" cy="336550"/>
          </a:xfrm>
          <a:prstGeom prst="rect">
            <a:avLst/>
          </a:prstGeom>
          <a:noFill/>
          <a:ln w="9525">
            <a:noFill/>
            <a:miter lim="800000"/>
            <a:headEnd/>
            <a:tailEnd/>
          </a:ln>
        </p:spPr>
        <p:txBody>
          <a:bodyPr>
            <a:spAutoFit/>
          </a:bodyPr>
          <a:lstStyle/>
          <a:p>
            <a:pPr>
              <a:spcBef>
                <a:spcPct val="50000"/>
              </a:spcBef>
            </a:pPr>
            <a:r>
              <a:rPr kumimoji="0" lang="en-US" altLang="ja-JP" sz="1600"/>
              <a:t>0</a:t>
            </a:r>
          </a:p>
        </p:txBody>
      </p:sp>
      <p:sp>
        <p:nvSpPr>
          <p:cNvPr id="68636" name="Text Box 8"/>
          <p:cNvSpPr txBox="1">
            <a:spLocks noChangeArrowheads="1"/>
          </p:cNvSpPr>
          <p:nvPr/>
        </p:nvSpPr>
        <p:spPr bwMode="auto">
          <a:xfrm>
            <a:off x="1071563" y="500063"/>
            <a:ext cx="1368425" cy="336550"/>
          </a:xfrm>
          <a:prstGeom prst="rect">
            <a:avLst/>
          </a:prstGeom>
          <a:noFill/>
          <a:ln w="9525">
            <a:noFill/>
            <a:miter lim="800000"/>
            <a:headEnd/>
            <a:tailEnd/>
          </a:ln>
        </p:spPr>
        <p:txBody>
          <a:bodyPr>
            <a:spAutoFit/>
          </a:bodyPr>
          <a:lstStyle/>
          <a:p>
            <a:pPr>
              <a:spcBef>
                <a:spcPct val="50000"/>
              </a:spcBef>
            </a:pPr>
            <a:r>
              <a:rPr kumimoji="0" lang="ja-JP" altLang="en-US" sz="1600"/>
              <a:t>物価水準</a:t>
            </a:r>
            <a:r>
              <a:rPr kumimoji="0" lang="en-US" altLang="ja-JP" sz="1600"/>
              <a:t>(P)</a:t>
            </a:r>
          </a:p>
        </p:txBody>
      </p:sp>
      <p:sp>
        <p:nvSpPr>
          <p:cNvPr id="68637" name="Text Box 9"/>
          <p:cNvSpPr txBox="1">
            <a:spLocks noChangeArrowheads="1"/>
          </p:cNvSpPr>
          <p:nvPr/>
        </p:nvSpPr>
        <p:spPr bwMode="auto">
          <a:xfrm>
            <a:off x="3059113" y="3789363"/>
            <a:ext cx="2305050" cy="336550"/>
          </a:xfrm>
          <a:prstGeom prst="rect">
            <a:avLst/>
          </a:prstGeom>
          <a:noFill/>
          <a:ln w="9525">
            <a:noFill/>
            <a:miter lim="800000"/>
            <a:headEnd/>
            <a:tailEnd/>
          </a:ln>
        </p:spPr>
        <p:txBody>
          <a:bodyPr>
            <a:spAutoFit/>
          </a:bodyPr>
          <a:lstStyle/>
          <a:p>
            <a:pPr>
              <a:spcBef>
                <a:spcPct val="50000"/>
              </a:spcBef>
            </a:pPr>
            <a:r>
              <a:rPr kumimoji="0" lang="ja-JP" altLang="en-US" sz="1600"/>
              <a:t>図</a:t>
            </a:r>
            <a:r>
              <a:rPr kumimoji="0" lang="en-US" altLang="ja-JP" sz="1600"/>
              <a:t>10</a:t>
            </a:r>
            <a:r>
              <a:rPr kumimoji="0" lang="ja-JP" altLang="en-US" sz="1600"/>
              <a:t>－</a:t>
            </a:r>
            <a:r>
              <a:rPr kumimoji="0" lang="en-US" altLang="ja-JP" sz="1600"/>
              <a:t>8</a:t>
            </a:r>
            <a:r>
              <a:rPr kumimoji="0" lang="ja-JP" altLang="en-US" sz="1600"/>
              <a:t>　総需要の拡大</a:t>
            </a:r>
          </a:p>
        </p:txBody>
      </p:sp>
      <p:sp>
        <p:nvSpPr>
          <p:cNvPr id="68638" name="Line 13"/>
          <p:cNvSpPr>
            <a:spLocks noChangeShapeType="1"/>
          </p:cNvSpPr>
          <p:nvPr/>
        </p:nvSpPr>
        <p:spPr bwMode="auto">
          <a:xfrm>
            <a:off x="3924300" y="2276475"/>
            <a:ext cx="0" cy="1152525"/>
          </a:xfrm>
          <a:prstGeom prst="line">
            <a:avLst/>
          </a:prstGeom>
          <a:noFill/>
          <a:ln w="9525">
            <a:solidFill>
              <a:schemeClr val="tx1"/>
            </a:solidFill>
            <a:prstDash val="dash"/>
            <a:round/>
            <a:headEnd/>
            <a:tailEnd/>
          </a:ln>
        </p:spPr>
        <p:txBody>
          <a:bodyPr/>
          <a:lstStyle/>
          <a:p>
            <a:endParaRPr lang="ja-JP" altLang="en-US"/>
          </a:p>
        </p:txBody>
      </p:sp>
      <p:sp>
        <p:nvSpPr>
          <p:cNvPr id="68639" name="Line 14"/>
          <p:cNvSpPr>
            <a:spLocks noChangeShapeType="1"/>
          </p:cNvSpPr>
          <p:nvPr/>
        </p:nvSpPr>
        <p:spPr bwMode="auto">
          <a:xfrm flipH="1">
            <a:off x="2411413" y="2276475"/>
            <a:ext cx="1439862" cy="0"/>
          </a:xfrm>
          <a:prstGeom prst="line">
            <a:avLst/>
          </a:prstGeom>
          <a:noFill/>
          <a:ln w="9525">
            <a:solidFill>
              <a:schemeClr val="tx1"/>
            </a:solidFill>
            <a:prstDash val="dash"/>
            <a:round/>
            <a:headEnd/>
            <a:tailEnd/>
          </a:ln>
        </p:spPr>
        <p:txBody>
          <a:bodyPr/>
          <a:lstStyle/>
          <a:p>
            <a:endParaRPr lang="ja-JP" altLang="en-US"/>
          </a:p>
        </p:txBody>
      </p:sp>
      <p:sp>
        <p:nvSpPr>
          <p:cNvPr id="68640" name="Text Box 15"/>
          <p:cNvSpPr txBox="1">
            <a:spLocks noChangeArrowheads="1"/>
          </p:cNvSpPr>
          <p:nvPr/>
        </p:nvSpPr>
        <p:spPr bwMode="auto">
          <a:xfrm>
            <a:off x="5219700" y="620713"/>
            <a:ext cx="792163" cy="336550"/>
          </a:xfrm>
          <a:prstGeom prst="rect">
            <a:avLst/>
          </a:prstGeom>
          <a:noFill/>
          <a:ln w="9525">
            <a:noFill/>
            <a:miter lim="800000"/>
            <a:headEnd/>
            <a:tailEnd/>
          </a:ln>
        </p:spPr>
        <p:txBody>
          <a:bodyPr>
            <a:spAutoFit/>
          </a:bodyPr>
          <a:lstStyle/>
          <a:p>
            <a:pPr>
              <a:spcBef>
                <a:spcPct val="50000"/>
              </a:spcBef>
            </a:pPr>
            <a:r>
              <a:rPr kumimoji="0" lang="ja-JP" altLang="en-US" sz="1600"/>
              <a:t>ＡＳ</a:t>
            </a:r>
          </a:p>
        </p:txBody>
      </p:sp>
      <p:graphicFrame>
        <p:nvGraphicFramePr>
          <p:cNvPr id="68625" name="Object 17"/>
          <p:cNvGraphicFramePr>
            <a:graphicFrameLocks noChangeAspect="1"/>
          </p:cNvGraphicFramePr>
          <p:nvPr/>
        </p:nvGraphicFramePr>
        <p:xfrm>
          <a:off x="3786188" y="3500438"/>
          <a:ext cx="292100" cy="333375"/>
        </p:xfrm>
        <a:graphic>
          <a:graphicData uri="http://schemas.openxmlformats.org/presentationml/2006/ole">
            <p:oleObj spid="_x0000_s68625" name="数式" r:id="rId4" imgW="190440" imgH="190440" progId="Equation.3">
              <p:embed/>
            </p:oleObj>
          </a:graphicData>
        </a:graphic>
      </p:graphicFrame>
      <p:graphicFrame>
        <p:nvGraphicFramePr>
          <p:cNvPr id="68626" name="Object 18"/>
          <p:cNvGraphicFramePr>
            <a:graphicFrameLocks noChangeAspect="1"/>
          </p:cNvGraphicFramePr>
          <p:nvPr/>
        </p:nvGraphicFramePr>
        <p:xfrm>
          <a:off x="2000250" y="2146300"/>
          <a:ext cx="320675" cy="354013"/>
        </p:xfrm>
        <a:graphic>
          <a:graphicData uri="http://schemas.openxmlformats.org/presentationml/2006/ole">
            <p:oleObj spid="_x0000_s68626" name="数式" r:id="rId5" imgW="203040" imgH="190440" progId="Equation.3">
              <p:embed/>
            </p:oleObj>
          </a:graphicData>
        </a:graphic>
      </p:graphicFrame>
      <p:sp>
        <p:nvSpPr>
          <p:cNvPr id="68641" name="Text Box 19"/>
          <p:cNvSpPr txBox="1">
            <a:spLocks noChangeArrowheads="1"/>
          </p:cNvSpPr>
          <p:nvPr/>
        </p:nvSpPr>
        <p:spPr bwMode="auto">
          <a:xfrm>
            <a:off x="3708400" y="1916113"/>
            <a:ext cx="431800" cy="336550"/>
          </a:xfrm>
          <a:prstGeom prst="rect">
            <a:avLst/>
          </a:prstGeom>
          <a:noFill/>
          <a:ln w="9525">
            <a:noFill/>
            <a:miter lim="800000"/>
            <a:headEnd/>
            <a:tailEnd/>
          </a:ln>
        </p:spPr>
        <p:txBody>
          <a:bodyPr>
            <a:spAutoFit/>
          </a:bodyPr>
          <a:lstStyle/>
          <a:p>
            <a:pPr>
              <a:spcBef>
                <a:spcPct val="50000"/>
              </a:spcBef>
            </a:pPr>
            <a:r>
              <a:rPr kumimoji="0" lang="en-US" altLang="ja-JP" sz="1600"/>
              <a:t>E</a:t>
            </a:r>
          </a:p>
        </p:txBody>
      </p:sp>
      <p:sp>
        <p:nvSpPr>
          <p:cNvPr id="2" name="Freeform 27"/>
          <p:cNvSpPr>
            <a:spLocks/>
          </p:cNvSpPr>
          <p:nvPr/>
        </p:nvSpPr>
        <p:spPr bwMode="auto">
          <a:xfrm>
            <a:off x="2771775" y="836613"/>
            <a:ext cx="2376488" cy="2305050"/>
          </a:xfrm>
          <a:custGeom>
            <a:avLst/>
            <a:gdLst/>
            <a:ahLst/>
            <a:cxnLst>
              <a:cxn ang="0">
                <a:pos x="0" y="1452"/>
              </a:cxn>
              <a:cxn ang="0">
                <a:pos x="499" y="1134"/>
              </a:cxn>
              <a:cxn ang="0">
                <a:pos x="1497" y="0"/>
              </a:cxn>
            </a:cxnLst>
            <a:rect l="0" t="0" r="r" b="b"/>
            <a:pathLst>
              <a:path w="1497" h="1452">
                <a:moveTo>
                  <a:pt x="0" y="1452"/>
                </a:moveTo>
                <a:cubicBezTo>
                  <a:pt x="125" y="1414"/>
                  <a:pt x="250" y="1376"/>
                  <a:pt x="499" y="1134"/>
                </a:cubicBezTo>
                <a:cubicBezTo>
                  <a:pt x="748" y="892"/>
                  <a:pt x="1122" y="446"/>
                  <a:pt x="1497" y="0"/>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3" name="Freeform 28"/>
          <p:cNvSpPr>
            <a:spLocks/>
          </p:cNvSpPr>
          <p:nvPr/>
        </p:nvSpPr>
        <p:spPr bwMode="auto">
          <a:xfrm>
            <a:off x="3203575" y="549275"/>
            <a:ext cx="2808288" cy="2087563"/>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4" name="Text Box 29"/>
          <p:cNvSpPr txBox="1">
            <a:spLocks noChangeArrowheads="1"/>
          </p:cNvSpPr>
          <p:nvPr/>
        </p:nvSpPr>
        <p:spPr bwMode="auto">
          <a:xfrm>
            <a:off x="6011863" y="2492375"/>
            <a:ext cx="792162" cy="336550"/>
          </a:xfrm>
          <a:prstGeom prst="rect">
            <a:avLst/>
          </a:prstGeom>
          <a:noFill/>
          <a:ln w="9525">
            <a:noFill/>
            <a:miter lim="800000"/>
            <a:headEnd/>
            <a:tailEnd/>
          </a:ln>
        </p:spPr>
        <p:txBody>
          <a:bodyPr>
            <a:spAutoFit/>
          </a:bodyPr>
          <a:lstStyle/>
          <a:p>
            <a:pPr>
              <a:spcBef>
                <a:spcPct val="50000"/>
              </a:spcBef>
            </a:pPr>
            <a:r>
              <a:rPr kumimoji="0" lang="en-US" altLang="ja-JP" sz="1600"/>
              <a:t>AD2</a:t>
            </a:r>
          </a:p>
        </p:txBody>
      </p:sp>
      <p:sp>
        <p:nvSpPr>
          <p:cNvPr id="5" name="Line 30"/>
          <p:cNvSpPr>
            <a:spLocks noChangeShapeType="1"/>
          </p:cNvSpPr>
          <p:nvPr/>
        </p:nvSpPr>
        <p:spPr bwMode="auto">
          <a:xfrm>
            <a:off x="2987675" y="981075"/>
            <a:ext cx="360363" cy="0"/>
          </a:xfrm>
          <a:prstGeom prst="line">
            <a:avLst/>
          </a:prstGeom>
          <a:noFill/>
          <a:ln w="9525">
            <a:solidFill>
              <a:schemeClr val="tx1"/>
            </a:solidFill>
            <a:round/>
            <a:headEnd/>
            <a:tailEnd type="triangle" w="med" len="med"/>
          </a:ln>
        </p:spPr>
        <p:txBody>
          <a:bodyPr/>
          <a:lstStyle/>
          <a:p>
            <a:endParaRPr lang="ja-JP" altLang="en-US"/>
          </a:p>
        </p:txBody>
      </p:sp>
      <p:sp>
        <p:nvSpPr>
          <p:cNvPr id="6" name="Line 33"/>
          <p:cNvSpPr>
            <a:spLocks noChangeShapeType="1"/>
          </p:cNvSpPr>
          <p:nvPr/>
        </p:nvSpPr>
        <p:spPr bwMode="auto">
          <a:xfrm>
            <a:off x="4211638" y="1916113"/>
            <a:ext cx="0" cy="1512887"/>
          </a:xfrm>
          <a:prstGeom prst="line">
            <a:avLst/>
          </a:prstGeom>
          <a:noFill/>
          <a:ln w="9525">
            <a:solidFill>
              <a:schemeClr val="tx1"/>
            </a:solidFill>
            <a:prstDash val="dash"/>
            <a:round/>
            <a:headEnd/>
            <a:tailEnd/>
          </a:ln>
        </p:spPr>
        <p:txBody>
          <a:bodyPr/>
          <a:lstStyle/>
          <a:p>
            <a:endParaRPr lang="ja-JP" altLang="en-US"/>
          </a:p>
        </p:txBody>
      </p:sp>
      <p:sp>
        <p:nvSpPr>
          <p:cNvPr id="68642" name="Line 34"/>
          <p:cNvSpPr>
            <a:spLocks noChangeShapeType="1"/>
          </p:cNvSpPr>
          <p:nvPr/>
        </p:nvSpPr>
        <p:spPr bwMode="auto">
          <a:xfrm flipH="1">
            <a:off x="2411413" y="1916113"/>
            <a:ext cx="1800225" cy="0"/>
          </a:xfrm>
          <a:prstGeom prst="line">
            <a:avLst/>
          </a:prstGeom>
          <a:noFill/>
          <a:ln w="9525">
            <a:solidFill>
              <a:schemeClr val="tx1"/>
            </a:solidFill>
            <a:prstDash val="dash"/>
            <a:round/>
            <a:headEnd/>
            <a:tailEnd/>
          </a:ln>
        </p:spPr>
        <p:txBody>
          <a:bodyPr/>
          <a:lstStyle/>
          <a:p>
            <a:endParaRPr lang="ja-JP" altLang="en-US"/>
          </a:p>
        </p:txBody>
      </p:sp>
      <p:sp>
        <p:nvSpPr>
          <p:cNvPr id="68643" name="Text Box 35"/>
          <p:cNvSpPr txBox="1">
            <a:spLocks noChangeArrowheads="1"/>
          </p:cNvSpPr>
          <p:nvPr/>
        </p:nvSpPr>
        <p:spPr bwMode="auto">
          <a:xfrm>
            <a:off x="1643063" y="4500563"/>
            <a:ext cx="5761037" cy="915987"/>
          </a:xfrm>
          <a:prstGeom prst="rect">
            <a:avLst/>
          </a:prstGeom>
          <a:noFill/>
          <a:ln w="9525">
            <a:noFill/>
            <a:miter lim="800000"/>
            <a:headEnd/>
            <a:tailEnd/>
          </a:ln>
        </p:spPr>
        <p:txBody>
          <a:bodyPr>
            <a:spAutoFit/>
          </a:bodyPr>
          <a:lstStyle/>
          <a:p>
            <a:pPr>
              <a:spcBef>
                <a:spcPct val="50000"/>
              </a:spcBef>
            </a:pPr>
            <a:r>
              <a:rPr kumimoji="0" lang="ja-JP" altLang="en-US" sz="1800"/>
              <a:t>政府支出の増加や減税は上のグラフのように総需要曲線を</a:t>
            </a:r>
            <a:r>
              <a:rPr kumimoji="0" lang="en-US" altLang="ja-JP" sz="1800"/>
              <a:t>AD1</a:t>
            </a:r>
            <a:r>
              <a:rPr kumimoji="0" lang="ja-JP" altLang="en-US" sz="1800"/>
              <a:t>から</a:t>
            </a:r>
            <a:r>
              <a:rPr kumimoji="0" lang="en-US" altLang="ja-JP" sz="1800"/>
              <a:t>AD2</a:t>
            </a:r>
            <a:r>
              <a:rPr kumimoji="0" lang="ja-JP" altLang="en-US" sz="1800"/>
              <a:t>のように右シフトさせて短期の経済活動水準を上昇させ物価を上昇させる。</a:t>
            </a:r>
          </a:p>
        </p:txBody>
      </p:sp>
      <p:sp>
        <p:nvSpPr>
          <p:cNvPr id="68644" name="Line 36"/>
          <p:cNvSpPr>
            <a:spLocks noChangeShapeType="1"/>
          </p:cNvSpPr>
          <p:nvPr/>
        </p:nvSpPr>
        <p:spPr bwMode="auto">
          <a:xfrm>
            <a:off x="3929063" y="3357563"/>
            <a:ext cx="287337" cy="0"/>
          </a:xfrm>
          <a:prstGeom prst="line">
            <a:avLst/>
          </a:prstGeom>
          <a:noFill/>
          <a:ln w="9525">
            <a:solidFill>
              <a:srgbClr val="FF0000"/>
            </a:solidFill>
            <a:round/>
            <a:headEnd/>
            <a:tailEnd type="triangle" w="med" len="med"/>
          </a:ln>
        </p:spPr>
        <p:txBody>
          <a:bodyPr/>
          <a:lstStyle/>
          <a:p>
            <a:endParaRPr lang="ja-JP" altLang="en-US"/>
          </a:p>
        </p:txBody>
      </p:sp>
      <p:sp>
        <p:nvSpPr>
          <p:cNvPr id="68645" name="Line 37"/>
          <p:cNvSpPr>
            <a:spLocks noChangeShapeType="1"/>
          </p:cNvSpPr>
          <p:nvPr/>
        </p:nvSpPr>
        <p:spPr bwMode="auto">
          <a:xfrm flipV="1">
            <a:off x="1979613" y="1916113"/>
            <a:ext cx="0" cy="360362"/>
          </a:xfrm>
          <a:prstGeom prst="line">
            <a:avLst/>
          </a:prstGeom>
          <a:noFill/>
          <a:ln w="9525">
            <a:solidFill>
              <a:srgbClr val="FF0000"/>
            </a:solidFill>
            <a:round/>
            <a:headEnd/>
            <a:tailEnd type="triangle" w="med" len="med"/>
          </a:ln>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39" presetClass="entr" presetSubtype="0" accel="10000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9" presetClass="entr" presetSubtype="0" accel="10000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9" presetClass="entr" presetSubtype="0" accel="100000" fill="hold" grpId="0" nodeType="clickEffect">
                                  <p:stCondLst>
                                    <p:cond delay="0"/>
                                  </p:stCondLst>
                                  <p:childTnLst>
                                    <p:set>
                                      <p:cBhvr>
                                        <p:cTn id="35" dur="1" fill="hold">
                                          <p:stCondLst>
                                            <p:cond delay="0"/>
                                          </p:stCondLst>
                                        </p:cTn>
                                        <p:tgtEl>
                                          <p:spTgt spid="68642"/>
                                        </p:tgtEl>
                                        <p:attrNameLst>
                                          <p:attrName>style.visibility</p:attrName>
                                        </p:attrNameLst>
                                      </p:cBhvr>
                                      <p:to>
                                        <p:strVal val="visible"/>
                                      </p:to>
                                    </p:set>
                                    <p:anim calcmode="lin" valueType="num">
                                      <p:cBhvr>
                                        <p:cTn id="36" dur="500" fill="hold"/>
                                        <p:tgtEl>
                                          <p:spTgt spid="68642"/>
                                        </p:tgtEl>
                                        <p:attrNameLst>
                                          <p:attrName>ppt_h</p:attrName>
                                        </p:attrNameLst>
                                      </p:cBhvr>
                                      <p:tavLst>
                                        <p:tav tm="0">
                                          <p:val>
                                            <p:strVal val="#ppt_h/20"/>
                                          </p:val>
                                        </p:tav>
                                        <p:tav tm="50000">
                                          <p:val>
                                            <p:strVal val="#ppt_h/20"/>
                                          </p:val>
                                        </p:tav>
                                        <p:tav tm="100000">
                                          <p:val>
                                            <p:strVal val="#ppt_h"/>
                                          </p:val>
                                        </p:tav>
                                      </p:tavLst>
                                    </p:anim>
                                    <p:anim calcmode="lin" valueType="num">
                                      <p:cBhvr>
                                        <p:cTn id="37" dur="500" fill="hold"/>
                                        <p:tgtEl>
                                          <p:spTgt spid="68642"/>
                                        </p:tgtEl>
                                        <p:attrNameLst>
                                          <p:attrName>ppt_w</p:attrName>
                                        </p:attrNameLst>
                                      </p:cBhvr>
                                      <p:tavLst>
                                        <p:tav tm="0">
                                          <p:val>
                                            <p:strVal val="#ppt_w+.3"/>
                                          </p:val>
                                        </p:tav>
                                        <p:tav tm="50000">
                                          <p:val>
                                            <p:strVal val="#ppt_w+.3"/>
                                          </p:val>
                                        </p:tav>
                                        <p:tav tm="100000">
                                          <p:val>
                                            <p:strVal val="#ppt_w"/>
                                          </p:val>
                                        </p:tav>
                                      </p:tavLst>
                                    </p:anim>
                                    <p:anim calcmode="lin" valueType="num">
                                      <p:cBhvr>
                                        <p:cTn id="38" dur="500" fill="hold"/>
                                        <p:tgtEl>
                                          <p:spTgt spid="68642"/>
                                        </p:tgtEl>
                                        <p:attrNameLst>
                                          <p:attrName>ppt_x</p:attrName>
                                        </p:attrNameLst>
                                      </p:cBhvr>
                                      <p:tavLst>
                                        <p:tav tm="0">
                                          <p:val>
                                            <p:strVal val="#ppt_x-.3"/>
                                          </p:val>
                                        </p:tav>
                                        <p:tav tm="50000">
                                          <p:val>
                                            <p:strVal val="#ppt_x"/>
                                          </p:val>
                                        </p:tav>
                                        <p:tav tm="100000">
                                          <p:val>
                                            <p:strVal val="#ppt_x"/>
                                          </p:val>
                                        </p:tav>
                                      </p:tavLst>
                                    </p:anim>
                                    <p:anim calcmode="lin" valueType="num">
                                      <p:cBhvr>
                                        <p:cTn id="39" dur="500" fill="hold"/>
                                        <p:tgtEl>
                                          <p:spTgt spid="68642"/>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39" presetClass="entr" presetSubtype="0" accel="100000" fill="hold" grpId="0" nodeType="clickEffect">
                                  <p:stCondLst>
                                    <p:cond delay="0"/>
                                  </p:stCondLst>
                                  <p:childTnLst>
                                    <p:set>
                                      <p:cBhvr>
                                        <p:cTn id="43" dur="1" fill="hold">
                                          <p:stCondLst>
                                            <p:cond delay="0"/>
                                          </p:stCondLst>
                                        </p:cTn>
                                        <p:tgtEl>
                                          <p:spTgt spid="68644"/>
                                        </p:tgtEl>
                                        <p:attrNameLst>
                                          <p:attrName>style.visibility</p:attrName>
                                        </p:attrNameLst>
                                      </p:cBhvr>
                                      <p:to>
                                        <p:strVal val="visible"/>
                                      </p:to>
                                    </p:set>
                                    <p:anim calcmode="lin" valueType="num">
                                      <p:cBhvr>
                                        <p:cTn id="44" dur="500" fill="hold"/>
                                        <p:tgtEl>
                                          <p:spTgt spid="68644"/>
                                        </p:tgtEl>
                                        <p:attrNameLst>
                                          <p:attrName>ppt_h</p:attrName>
                                        </p:attrNameLst>
                                      </p:cBhvr>
                                      <p:tavLst>
                                        <p:tav tm="0">
                                          <p:val>
                                            <p:strVal val="#ppt_h/20"/>
                                          </p:val>
                                        </p:tav>
                                        <p:tav tm="50000">
                                          <p:val>
                                            <p:strVal val="#ppt_h/20"/>
                                          </p:val>
                                        </p:tav>
                                        <p:tav tm="100000">
                                          <p:val>
                                            <p:strVal val="#ppt_h"/>
                                          </p:val>
                                        </p:tav>
                                      </p:tavLst>
                                    </p:anim>
                                    <p:anim calcmode="lin" valueType="num">
                                      <p:cBhvr>
                                        <p:cTn id="45" dur="500" fill="hold"/>
                                        <p:tgtEl>
                                          <p:spTgt spid="68644"/>
                                        </p:tgtEl>
                                        <p:attrNameLst>
                                          <p:attrName>ppt_w</p:attrName>
                                        </p:attrNameLst>
                                      </p:cBhvr>
                                      <p:tavLst>
                                        <p:tav tm="0">
                                          <p:val>
                                            <p:strVal val="#ppt_w+.3"/>
                                          </p:val>
                                        </p:tav>
                                        <p:tav tm="50000">
                                          <p:val>
                                            <p:strVal val="#ppt_w+.3"/>
                                          </p:val>
                                        </p:tav>
                                        <p:tav tm="100000">
                                          <p:val>
                                            <p:strVal val="#ppt_w"/>
                                          </p:val>
                                        </p:tav>
                                      </p:tavLst>
                                    </p:anim>
                                    <p:anim calcmode="lin" valueType="num">
                                      <p:cBhvr>
                                        <p:cTn id="46" dur="500" fill="hold"/>
                                        <p:tgtEl>
                                          <p:spTgt spid="68644"/>
                                        </p:tgtEl>
                                        <p:attrNameLst>
                                          <p:attrName>ppt_x</p:attrName>
                                        </p:attrNameLst>
                                      </p:cBhvr>
                                      <p:tavLst>
                                        <p:tav tm="0">
                                          <p:val>
                                            <p:strVal val="#ppt_x-.3"/>
                                          </p:val>
                                        </p:tav>
                                        <p:tav tm="50000">
                                          <p:val>
                                            <p:strVal val="#ppt_x"/>
                                          </p:val>
                                        </p:tav>
                                        <p:tav tm="100000">
                                          <p:val>
                                            <p:strVal val="#ppt_x"/>
                                          </p:val>
                                        </p:tav>
                                      </p:tavLst>
                                    </p:anim>
                                    <p:anim calcmode="lin" valueType="num">
                                      <p:cBhvr>
                                        <p:cTn id="47" dur="500" fill="hold"/>
                                        <p:tgtEl>
                                          <p:spTgt spid="68644"/>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9" presetClass="entr" presetSubtype="0" accel="100000" fill="hold" grpId="0" nodeType="clickEffect">
                                  <p:stCondLst>
                                    <p:cond delay="0"/>
                                  </p:stCondLst>
                                  <p:childTnLst>
                                    <p:set>
                                      <p:cBhvr>
                                        <p:cTn id="51" dur="1" fill="hold">
                                          <p:stCondLst>
                                            <p:cond delay="0"/>
                                          </p:stCondLst>
                                        </p:cTn>
                                        <p:tgtEl>
                                          <p:spTgt spid="68645"/>
                                        </p:tgtEl>
                                        <p:attrNameLst>
                                          <p:attrName>style.visibility</p:attrName>
                                        </p:attrNameLst>
                                      </p:cBhvr>
                                      <p:to>
                                        <p:strVal val="visible"/>
                                      </p:to>
                                    </p:set>
                                    <p:anim calcmode="lin" valueType="num">
                                      <p:cBhvr>
                                        <p:cTn id="52" dur="500" fill="hold"/>
                                        <p:tgtEl>
                                          <p:spTgt spid="68645"/>
                                        </p:tgtEl>
                                        <p:attrNameLst>
                                          <p:attrName>ppt_h</p:attrName>
                                        </p:attrNameLst>
                                      </p:cBhvr>
                                      <p:tavLst>
                                        <p:tav tm="0">
                                          <p:val>
                                            <p:strVal val="#ppt_h/20"/>
                                          </p:val>
                                        </p:tav>
                                        <p:tav tm="50000">
                                          <p:val>
                                            <p:strVal val="#ppt_h/20"/>
                                          </p:val>
                                        </p:tav>
                                        <p:tav tm="100000">
                                          <p:val>
                                            <p:strVal val="#ppt_h"/>
                                          </p:val>
                                        </p:tav>
                                      </p:tavLst>
                                    </p:anim>
                                    <p:anim calcmode="lin" valueType="num">
                                      <p:cBhvr>
                                        <p:cTn id="53" dur="500" fill="hold"/>
                                        <p:tgtEl>
                                          <p:spTgt spid="68645"/>
                                        </p:tgtEl>
                                        <p:attrNameLst>
                                          <p:attrName>ppt_w</p:attrName>
                                        </p:attrNameLst>
                                      </p:cBhvr>
                                      <p:tavLst>
                                        <p:tav tm="0">
                                          <p:val>
                                            <p:strVal val="#ppt_w+.3"/>
                                          </p:val>
                                        </p:tav>
                                        <p:tav tm="50000">
                                          <p:val>
                                            <p:strVal val="#ppt_w+.3"/>
                                          </p:val>
                                        </p:tav>
                                        <p:tav tm="100000">
                                          <p:val>
                                            <p:strVal val="#ppt_w"/>
                                          </p:val>
                                        </p:tav>
                                      </p:tavLst>
                                    </p:anim>
                                    <p:anim calcmode="lin" valueType="num">
                                      <p:cBhvr>
                                        <p:cTn id="54" dur="500" fill="hold"/>
                                        <p:tgtEl>
                                          <p:spTgt spid="68645"/>
                                        </p:tgtEl>
                                        <p:attrNameLst>
                                          <p:attrName>ppt_x</p:attrName>
                                        </p:attrNameLst>
                                      </p:cBhvr>
                                      <p:tavLst>
                                        <p:tav tm="0">
                                          <p:val>
                                            <p:strVal val="#ppt_x-.3"/>
                                          </p:val>
                                        </p:tav>
                                        <p:tav tm="50000">
                                          <p:val>
                                            <p:strVal val="#ppt_x"/>
                                          </p:val>
                                        </p:tav>
                                        <p:tav tm="100000">
                                          <p:val>
                                            <p:strVal val="#ppt_x"/>
                                          </p:val>
                                        </p:tav>
                                      </p:tavLst>
                                    </p:anim>
                                    <p:anim calcmode="lin" valueType="num">
                                      <p:cBhvr>
                                        <p:cTn id="55" dur="500" fill="hold"/>
                                        <p:tgtEl>
                                          <p:spTgt spid="6864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68643"/>
                                        </p:tgtEl>
                                        <p:attrNameLst>
                                          <p:attrName>style.visibility</p:attrName>
                                        </p:attrNameLst>
                                      </p:cBhvr>
                                      <p:to>
                                        <p:strVal val="visible"/>
                                      </p:to>
                                    </p:set>
                                    <p:anim calcmode="lin" valueType="num">
                                      <p:cBhvr additive="base">
                                        <p:cTn id="60" dur="500" fill="hold"/>
                                        <p:tgtEl>
                                          <p:spTgt spid="68643"/>
                                        </p:tgtEl>
                                        <p:attrNameLst>
                                          <p:attrName>ppt_x</p:attrName>
                                        </p:attrNameLst>
                                      </p:cBhvr>
                                      <p:tavLst>
                                        <p:tav tm="0">
                                          <p:val>
                                            <p:strVal val="#ppt_x"/>
                                          </p:val>
                                        </p:tav>
                                        <p:tav tm="100000">
                                          <p:val>
                                            <p:strVal val="#ppt_x"/>
                                          </p:val>
                                        </p:tav>
                                      </p:tavLst>
                                    </p:anim>
                                    <p:anim calcmode="lin" valueType="num">
                                      <p:cBhvr additive="base">
                                        <p:cTn id="61" dur="500" fill="hold"/>
                                        <p:tgtEl>
                                          <p:spTgt spid="686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68642" grpId="0" animBg="1"/>
      <p:bldP spid="68643" grpId="0"/>
      <p:bldP spid="68644" grpId="0" animBg="1"/>
      <p:bldP spid="6864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Text Box 4"/>
          <p:cNvSpPr txBox="1">
            <a:spLocks noChangeArrowheads="1"/>
          </p:cNvSpPr>
          <p:nvPr/>
        </p:nvSpPr>
        <p:spPr bwMode="auto">
          <a:xfrm>
            <a:off x="1214438" y="1071563"/>
            <a:ext cx="7743825" cy="4800600"/>
          </a:xfrm>
          <a:prstGeom prst="rect">
            <a:avLst/>
          </a:prstGeom>
          <a:noFill/>
          <a:ln w="9525">
            <a:noFill/>
            <a:miter lim="800000"/>
            <a:headEnd/>
            <a:tailEnd/>
          </a:ln>
        </p:spPr>
        <p:txBody>
          <a:bodyPr>
            <a:spAutoFit/>
          </a:bodyPr>
          <a:lstStyle/>
          <a:p>
            <a:pPr>
              <a:spcBef>
                <a:spcPct val="50000"/>
              </a:spcBef>
            </a:pPr>
            <a:r>
              <a:rPr kumimoji="0" lang="ja-JP" altLang="en-US" sz="1800"/>
              <a:t>減税が総需要を拡大させる効果については議論が必要。</a:t>
            </a:r>
          </a:p>
          <a:p>
            <a:pPr>
              <a:spcBef>
                <a:spcPct val="50000"/>
              </a:spcBef>
            </a:pPr>
            <a:r>
              <a:rPr kumimoji="0" lang="ja-JP" altLang="en-US" sz="1800"/>
              <a:t>教科書図</a:t>
            </a:r>
            <a:r>
              <a:rPr kumimoji="0" lang="en-US" altLang="ja-JP" sz="1800"/>
              <a:t>10-9</a:t>
            </a:r>
            <a:r>
              <a:rPr kumimoji="0" lang="ja-JP" altLang="en-US" sz="1800"/>
              <a:t>を参照。</a:t>
            </a:r>
            <a:r>
              <a:rPr kumimoji="0" lang="en-US" altLang="ja-JP" sz="1800"/>
              <a:t>1990</a:t>
            </a:r>
            <a:r>
              <a:rPr kumimoji="0" lang="ja-JP" altLang="en-US" sz="1800"/>
              <a:t>年代に家計の消費が横ばいの後に落ち込んでいる。当時、定率減税のような大規模な減税も実施された．しかし、家計の消費需要は拡大しなかった。</a:t>
            </a:r>
          </a:p>
          <a:p>
            <a:pPr>
              <a:spcBef>
                <a:spcPct val="50000"/>
              </a:spcBef>
            </a:pPr>
            <a:r>
              <a:rPr kumimoji="0" lang="ja-JP" altLang="en-US" sz="1800"/>
              <a:t>なぜだろう？？</a:t>
            </a:r>
          </a:p>
          <a:p>
            <a:pPr>
              <a:spcBef>
                <a:spcPct val="50000"/>
              </a:spcBef>
            </a:pPr>
            <a:r>
              <a:rPr kumimoji="0" lang="ja-JP" altLang="en-US" sz="1800"/>
              <a:t>家計の予算制約式（</a:t>
            </a:r>
            <a:r>
              <a:rPr kumimoji="0" lang="en-US" altLang="ja-JP" sz="1800"/>
              <a:t>5</a:t>
            </a:r>
            <a:r>
              <a:rPr kumimoji="0" lang="ja-JP" altLang="en-US" sz="1800"/>
              <a:t>章）を思い出そう。家計の消費や貯蓄に影響を与えるのは</a:t>
            </a:r>
            <a:r>
              <a:rPr kumimoji="0" lang="ja-JP" altLang="en-US" sz="1800">
                <a:solidFill>
                  <a:srgbClr val="FF0000"/>
                </a:solidFill>
              </a:rPr>
              <a:t>現在の所得だけではなく、将来の所得も含めた生涯に得られるであろう所得</a:t>
            </a:r>
            <a:r>
              <a:rPr kumimoji="0" lang="ja-JP" altLang="en-US" sz="1800"/>
              <a:t>である。</a:t>
            </a:r>
          </a:p>
          <a:p>
            <a:pPr>
              <a:spcBef>
                <a:spcPct val="50000"/>
              </a:spcBef>
            </a:pPr>
            <a:r>
              <a:rPr kumimoji="0" lang="ja-JP" altLang="en-US" sz="1800"/>
              <a:t>では、減税政策が行われていたとき家計はどのようなことを考えていたのだろうか？？</a:t>
            </a:r>
          </a:p>
          <a:p>
            <a:pPr>
              <a:spcBef>
                <a:spcPct val="50000"/>
              </a:spcBef>
            </a:pPr>
            <a:r>
              <a:rPr kumimoji="0" lang="ja-JP" altLang="en-US" sz="1800"/>
              <a:t>現在減税されても、この減税によって生じた財政赤字を埋め合わせるために，</a:t>
            </a:r>
            <a:r>
              <a:rPr kumimoji="0" lang="ja-JP" altLang="en-US" sz="1800">
                <a:solidFill>
                  <a:srgbClr val="FF0000"/>
                </a:solidFill>
              </a:rPr>
              <a:t>将来増税</a:t>
            </a:r>
            <a:r>
              <a:rPr kumimoji="0" lang="ja-JP" altLang="en-US" sz="1800"/>
              <a:t>が行われると予想していたと思われる。すると家計の考える生涯所得は増加しないので、家計は消費を増加させない。</a:t>
            </a:r>
          </a:p>
          <a:p>
            <a:pPr>
              <a:spcBef>
                <a:spcPct val="50000"/>
              </a:spcBef>
            </a:pPr>
            <a:r>
              <a:rPr kumimoji="0" lang="ja-JP" altLang="en-US" sz="1800"/>
              <a:t>このように家計が将来の政策をどのように予想するかということが大切！！</a:t>
            </a:r>
          </a:p>
        </p:txBody>
      </p:sp>
      <p:graphicFrame>
        <p:nvGraphicFramePr>
          <p:cNvPr id="5" name="図表 4"/>
          <p:cNvGraphicFramePr/>
          <p:nvPr/>
        </p:nvGraphicFramePr>
        <p:xfrm>
          <a:off x="1571604" y="214290"/>
          <a:ext cx="4214842" cy="7474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1142976" y="3929066"/>
            <a:ext cx="7286676" cy="157163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69988" name="Text Box 5"/>
          <p:cNvSpPr txBox="1">
            <a:spLocks noChangeArrowheads="1"/>
          </p:cNvSpPr>
          <p:nvPr/>
        </p:nvSpPr>
        <p:spPr bwMode="auto">
          <a:xfrm>
            <a:off x="1257300" y="255588"/>
            <a:ext cx="7886700" cy="2586037"/>
          </a:xfrm>
          <a:prstGeom prst="rect">
            <a:avLst/>
          </a:prstGeom>
          <a:noFill/>
          <a:ln w="9525">
            <a:noFill/>
            <a:miter lim="800000"/>
            <a:headEnd/>
            <a:tailEnd/>
          </a:ln>
        </p:spPr>
        <p:txBody>
          <a:bodyPr>
            <a:spAutoFit/>
          </a:bodyPr>
          <a:lstStyle/>
          <a:p>
            <a:pPr>
              <a:spcBef>
                <a:spcPct val="50000"/>
              </a:spcBef>
            </a:pPr>
            <a:r>
              <a:rPr kumimoji="0" lang="ja-JP" altLang="en-US" sz="1800"/>
              <a:t>これは政府支出についても同様。</a:t>
            </a:r>
          </a:p>
          <a:p>
            <a:pPr>
              <a:spcBef>
                <a:spcPct val="50000"/>
              </a:spcBef>
            </a:pPr>
            <a:r>
              <a:rPr kumimoji="0" lang="ja-JP" altLang="en-US" sz="1800"/>
              <a:t>政府が政府支出を増加させて総需要を喚起しようとしても、それが将来の増税を家計に予期させるならば、政府支出の増加が総需要を増加させる効果は帳消しにされる可能性もある。</a:t>
            </a:r>
          </a:p>
          <a:p>
            <a:pPr>
              <a:spcBef>
                <a:spcPct val="50000"/>
              </a:spcBef>
            </a:pPr>
            <a:endParaRPr kumimoji="0" lang="en-US" altLang="ja-JP" sz="1800"/>
          </a:p>
          <a:p>
            <a:pPr>
              <a:spcBef>
                <a:spcPct val="50000"/>
              </a:spcBef>
            </a:pPr>
            <a:endParaRPr kumimoji="0" lang="en-US" altLang="ja-JP" sz="1800"/>
          </a:p>
          <a:p>
            <a:pPr>
              <a:spcBef>
                <a:spcPct val="50000"/>
              </a:spcBef>
            </a:pPr>
            <a:endParaRPr kumimoji="0" lang="en-US" altLang="ja-JP" sz="1800"/>
          </a:p>
        </p:txBody>
      </p:sp>
      <p:graphicFrame>
        <p:nvGraphicFramePr>
          <p:cNvPr id="8" name="図表 7"/>
          <p:cNvGraphicFramePr/>
          <p:nvPr/>
        </p:nvGraphicFramePr>
        <p:xfrm>
          <a:off x="1285852" y="1714488"/>
          <a:ext cx="4214842" cy="7595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9990" name="テキスト ボックス 3"/>
          <p:cNvSpPr txBox="1">
            <a:spLocks noChangeArrowheads="1"/>
          </p:cNvSpPr>
          <p:nvPr/>
        </p:nvSpPr>
        <p:spPr bwMode="auto">
          <a:xfrm>
            <a:off x="1143000" y="4714875"/>
            <a:ext cx="7262813" cy="461963"/>
          </a:xfrm>
          <a:prstGeom prst="rect">
            <a:avLst/>
          </a:prstGeom>
          <a:noFill/>
          <a:ln w="9525">
            <a:noFill/>
            <a:miter lim="800000"/>
            <a:headEnd/>
            <a:tailEnd/>
          </a:ln>
        </p:spPr>
        <p:txBody>
          <a:bodyPr wrap="none">
            <a:spAutoFit/>
          </a:bodyPr>
          <a:lstStyle/>
          <a:p>
            <a:r>
              <a:rPr kumimoji="0" lang="ja-JP" altLang="en-US">
                <a:latin typeface="HGS創英角ｺﾞｼｯｸUB" pitchFamily="50" charset="-128"/>
                <a:ea typeface="HGS創英角ｺﾞｼｯｸUB" pitchFamily="50" charset="-128"/>
              </a:rPr>
              <a:t>債券の</a:t>
            </a:r>
            <a:r>
              <a:rPr kumimoji="0" lang="ja-JP" altLang="en-US">
                <a:solidFill>
                  <a:srgbClr val="FF0000"/>
                </a:solidFill>
                <a:latin typeface="HGS創英角ｺﾞｼｯｸUB" pitchFamily="50" charset="-128"/>
                <a:ea typeface="HGS創英角ｺﾞｼｯｸUB" pitchFamily="50" charset="-128"/>
              </a:rPr>
              <a:t>売りオペレーション</a:t>
            </a:r>
            <a:r>
              <a:rPr kumimoji="0" lang="ja-JP" altLang="en-US">
                <a:latin typeface="HGS創英角ｺﾞｼｯｸUB" pitchFamily="50" charset="-128"/>
                <a:ea typeface="HGS創英角ｺﾞｼｯｸUB" pitchFamily="50" charset="-128"/>
              </a:rPr>
              <a:t>通じて</a:t>
            </a:r>
            <a:r>
              <a:rPr kumimoji="0" lang="ja-JP" altLang="en-US">
                <a:solidFill>
                  <a:srgbClr val="FF0000"/>
                </a:solidFill>
                <a:latin typeface="HGS創英角ｺﾞｼｯｸUB" pitchFamily="50" charset="-128"/>
                <a:ea typeface="HGS創英角ｺﾞｼｯｸUB" pitchFamily="50" charset="-128"/>
              </a:rPr>
              <a:t>貨幣量を減らす。</a:t>
            </a:r>
            <a:endParaRPr lang="ja-JP" altLang="en-US">
              <a:solidFill>
                <a:srgbClr val="FF0000"/>
              </a:solidFill>
              <a:latin typeface="HGS創英角ｺﾞｼｯｸUB" pitchFamily="50" charset="-128"/>
              <a:ea typeface="HGS創英角ｺﾞｼｯｸUB" pitchFamily="50" charset="-128"/>
            </a:endParaRPr>
          </a:p>
        </p:txBody>
      </p:sp>
      <p:sp>
        <p:nvSpPr>
          <p:cNvPr id="169991" name="テキスト ボックス 4"/>
          <p:cNvSpPr txBox="1">
            <a:spLocks noChangeArrowheads="1"/>
          </p:cNvSpPr>
          <p:nvPr/>
        </p:nvSpPr>
        <p:spPr bwMode="auto">
          <a:xfrm>
            <a:off x="1143000" y="4071938"/>
            <a:ext cx="7262813" cy="461962"/>
          </a:xfrm>
          <a:prstGeom prst="rect">
            <a:avLst/>
          </a:prstGeom>
          <a:noFill/>
          <a:ln w="9525">
            <a:noFill/>
            <a:miter lim="800000"/>
            <a:headEnd/>
            <a:tailEnd/>
          </a:ln>
        </p:spPr>
        <p:txBody>
          <a:bodyPr wrap="none">
            <a:spAutoFit/>
          </a:bodyPr>
          <a:lstStyle/>
          <a:p>
            <a:r>
              <a:rPr kumimoji="0" lang="ja-JP" altLang="en-US">
                <a:latin typeface="HGS創英角ｺﾞｼｯｸUB" pitchFamily="50" charset="-128"/>
                <a:ea typeface="HGS創英角ｺﾞｼｯｸUB" pitchFamily="50" charset="-128"/>
              </a:rPr>
              <a:t>債券の</a:t>
            </a:r>
            <a:r>
              <a:rPr kumimoji="0" lang="ja-JP" altLang="en-US">
                <a:solidFill>
                  <a:srgbClr val="FF0000"/>
                </a:solidFill>
                <a:latin typeface="HGS創英角ｺﾞｼｯｸUB" pitchFamily="50" charset="-128"/>
                <a:ea typeface="HGS創英角ｺﾞｼｯｸUB" pitchFamily="50" charset="-128"/>
              </a:rPr>
              <a:t>買いオペレーション</a:t>
            </a:r>
            <a:r>
              <a:rPr kumimoji="0" lang="ja-JP" altLang="en-US">
                <a:latin typeface="HGS創英角ｺﾞｼｯｸUB" pitchFamily="50" charset="-128"/>
                <a:ea typeface="HGS創英角ｺﾞｼｯｸUB" pitchFamily="50" charset="-128"/>
              </a:rPr>
              <a:t>通じて</a:t>
            </a:r>
            <a:r>
              <a:rPr kumimoji="0" lang="ja-JP" altLang="en-US">
                <a:solidFill>
                  <a:srgbClr val="FF0000"/>
                </a:solidFill>
                <a:latin typeface="HGS創英角ｺﾞｼｯｸUB" pitchFamily="50" charset="-128"/>
                <a:ea typeface="HGS創英角ｺﾞｼｯｸUB" pitchFamily="50" charset="-128"/>
              </a:rPr>
              <a:t>貨幣量を増やす。</a:t>
            </a:r>
            <a:endParaRPr lang="ja-JP" altLang="en-US">
              <a:solidFill>
                <a:srgbClr val="FF0000"/>
              </a:solidFill>
              <a:latin typeface="HGS創英角ｺﾞｼｯｸUB" pitchFamily="50" charset="-128"/>
              <a:ea typeface="HGS創英角ｺﾞｼｯｸUB" pitchFamily="50" charset="-128"/>
            </a:endParaRPr>
          </a:p>
        </p:txBody>
      </p:sp>
      <p:sp>
        <p:nvSpPr>
          <p:cNvPr id="169992" name="正方形/長方形 5"/>
          <p:cNvSpPr>
            <a:spLocks noChangeArrowheads="1"/>
          </p:cNvSpPr>
          <p:nvPr/>
        </p:nvSpPr>
        <p:spPr bwMode="auto">
          <a:xfrm>
            <a:off x="1357313" y="2643188"/>
            <a:ext cx="6429375" cy="461962"/>
          </a:xfrm>
          <a:prstGeom prst="rect">
            <a:avLst/>
          </a:prstGeom>
          <a:noFill/>
          <a:ln w="9525">
            <a:noFill/>
            <a:miter lim="800000"/>
            <a:headEnd/>
            <a:tailEnd/>
          </a:ln>
        </p:spPr>
        <p:txBody>
          <a:bodyPr>
            <a:spAutoFit/>
          </a:bodyPr>
          <a:lstStyle/>
          <a:p>
            <a:pPr>
              <a:spcBef>
                <a:spcPct val="50000"/>
              </a:spcBef>
            </a:pPr>
            <a:r>
              <a:rPr kumimoji="0" lang="ja-JP" altLang="en-US">
                <a:latin typeface="HGS創英角ｺﾞｼｯｸUB" pitchFamily="50" charset="-128"/>
                <a:ea typeface="HGS創英角ｺﾞｼｯｸUB" pitchFamily="50" charset="-128"/>
              </a:rPr>
              <a:t>中央銀行の行う政策も総需要に影響を与える。</a:t>
            </a:r>
          </a:p>
        </p:txBody>
      </p:sp>
      <p:sp>
        <p:nvSpPr>
          <p:cNvPr id="169993" name="正方形/長方形 9"/>
          <p:cNvSpPr>
            <a:spLocks noChangeArrowheads="1"/>
          </p:cNvSpPr>
          <p:nvPr/>
        </p:nvSpPr>
        <p:spPr bwMode="auto">
          <a:xfrm>
            <a:off x="1143000" y="3357563"/>
            <a:ext cx="6643688" cy="461962"/>
          </a:xfrm>
          <a:prstGeom prst="rect">
            <a:avLst/>
          </a:prstGeom>
          <a:noFill/>
          <a:ln w="9525">
            <a:noFill/>
            <a:miter lim="800000"/>
            <a:headEnd/>
            <a:tailEnd/>
          </a:ln>
        </p:spPr>
        <p:txBody>
          <a:bodyPr>
            <a:spAutoFit/>
          </a:bodyPr>
          <a:lstStyle/>
          <a:p>
            <a:pPr>
              <a:spcBef>
                <a:spcPct val="50000"/>
              </a:spcBef>
            </a:pPr>
            <a:r>
              <a:rPr kumimoji="0" lang="ja-JP" altLang="en-US">
                <a:latin typeface="HG創英角ｺﾞｼｯｸUB" pitchFamily="49" charset="-128"/>
                <a:ea typeface="HG創英角ｺﾞｼｯｸUB" pitchFamily="49" charset="-128"/>
              </a:rPr>
              <a:t>中央銀行の行う</a:t>
            </a:r>
            <a:r>
              <a:rPr kumimoji="0" lang="ja-JP" altLang="en-US" b="1">
                <a:solidFill>
                  <a:srgbClr val="FF0000"/>
                </a:solidFill>
                <a:latin typeface="HG創英角ｺﾞｼｯｸUB" pitchFamily="49" charset="-128"/>
                <a:ea typeface="HG創英角ｺﾞｼｯｸUB" pitchFamily="49" charset="-128"/>
              </a:rPr>
              <a:t>金融政策</a:t>
            </a:r>
            <a:endParaRPr kumimoji="0" lang="ja-JP" altLang="en-US">
              <a:latin typeface="HG創英角ｺﾞｼｯｸUB" pitchFamily="49" charset="-128"/>
              <a:ea typeface="HG創英角ｺﾞｼｯｸUB" pitchFamily="49"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1431925" y="714375"/>
            <a:ext cx="7407275" cy="1117600"/>
          </a:xfrm>
          <a:prstGeom prst="rect">
            <a:avLst/>
          </a:prstGeom>
        </p:spPr>
        <p:txBody>
          <a:bodyPr anchor="ctr">
            <a:normAutofit/>
          </a:bodyPr>
          <a:lstStyle/>
          <a:p>
            <a:pPr fontAlgn="auto">
              <a:spcAft>
                <a:spcPts val="0"/>
              </a:spcAft>
              <a:defRPr/>
            </a:pPr>
            <a:r>
              <a:rPr lang="ja-JP" altLang="en-US"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中央銀行が行う政策</a:t>
            </a:r>
            <a:endParaRPr lang="ja-JP" altLang="en-US"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sp>
        <p:nvSpPr>
          <p:cNvPr id="5" name="サブタイトル 2"/>
          <p:cNvSpPr txBox="1">
            <a:spLocks/>
          </p:cNvSpPr>
          <p:nvPr/>
        </p:nvSpPr>
        <p:spPr>
          <a:xfrm>
            <a:off x="1431925" y="1849438"/>
            <a:ext cx="7407275" cy="1752600"/>
          </a:xfrm>
          <a:prstGeom prst="rect">
            <a:avLst/>
          </a:prstGeom>
        </p:spPr>
        <p:txBody>
          <a:bodyPr>
            <a:normAutofit/>
          </a:bodyPr>
          <a:lstStyle/>
          <a:p>
            <a:pPr marL="365125" indent="-282575">
              <a:spcBef>
                <a:spcPts val="600"/>
              </a:spcBef>
              <a:buClr>
                <a:schemeClr val="accent1"/>
              </a:buClr>
              <a:buSzPct val="80000"/>
              <a:buFont typeface="Wingdings 2" pitchFamily="18" charset="2"/>
              <a:buChar char=""/>
            </a:pPr>
            <a:r>
              <a:rPr lang="ja-JP" altLang="en-US" sz="3200">
                <a:latin typeface="Gill Sans MT" pitchFamily="34" charset="0"/>
                <a:ea typeface="HGｺﾞｼｯｸE" pitchFamily="49" charset="-128"/>
              </a:rPr>
              <a:t>中央銀行は</a:t>
            </a:r>
            <a:r>
              <a:rPr lang="ja-JP" altLang="en-US" sz="3200">
                <a:solidFill>
                  <a:srgbClr val="FF0000"/>
                </a:solidFill>
                <a:latin typeface="Gill Sans MT" pitchFamily="34" charset="0"/>
                <a:ea typeface="HGｺﾞｼｯｸE" pitchFamily="49" charset="-128"/>
              </a:rPr>
              <a:t>公開市場操作</a:t>
            </a:r>
            <a:r>
              <a:rPr lang="ja-JP" altLang="en-US" sz="3200">
                <a:latin typeface="Gill Sans MT" pitchFamily="34" charset="0"/>
                <a:ea typeface="HGｺﾞｼｯｸE" pitchFamily="49" charset="-128"/>
              </a:rPr>
              <a:t>で貨幣量を調節する。</a:t>
            </a:r>
          </a:p>
        </p:txBody>
      </p:sp>
      <p:sp>
        <p:nvSpPr>
          <p:cNvPr id="6" name="テキスト ボックス 5"/>
          <p:cNvSpPr txBox="1"/>
          <p:nvPr/>
        </p:nvSpPr>
        <p:spPr>
          <a:xfrm>
            <a:off x="1428750" y="3143250"/>
            <a:ext cx="3357563" cy="369888"/>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defRPr/>
            </a:pPr>
            <a:r>
              <a:rPr kumimoji="0" lang="ja-JP" altLang="en-US" sz="1800" dirty="0"/>
              <a:t>債券の買いオペレーション</a:t>
            </a:r>
          </a:p>
        </p:txBody>
      </p:sp>
      <p:sp>
        <p:nvSpPr>
          <p:cNvPr id="7" name="テキスト ボックス 6"/>
          <p:cNvSpPr txBox="1"/>
          <p:nvPr/>
        </p:nvSpPr>
        <p:spPr>
          <a:xfrm>
            <a:off x="2000240" y="4214818"/>
            <a:ext cx="1500198" cy="46166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kumimoji="0" lang="ja-JP" altLang="en-US" dirty="0"/>
              <a:t>中央銀行</a:t>
            </a:r>
          </a:p>
        </p:txBody>
      </p:sp>
      <p:sp>
        <p:nvSpPr>
          <p:cNvPr id="8" name="正方形/長方形 7"/>
          <p:cNvSpPr/>
          <p:nvPr/>
        </p:nvSpPr>
        <p:spPr>
          <a:xfrm>
            <a:off x="5572125" y="3929063"/>
            <a:ext cx="2928938" cy="22145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ja-JP" altLang="en-US"/>
          </a:p>
        </p:txBody>
      </p:sp>
      <p:sp>
        <p:nvSpPr>
          <p:cNvPr id="9" name="テキスト ボックス 8"/>
          <p:cNvSpPr txBox="1"/>
          <p:nvPr/>
        </p:nvSpPr>
        <p:spPr>
          <a:xfrm>
            <a:off x="5929330" y="4143380"/>
            <a:ext cx="2214578" cy="46166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kumimoji="0" lang="ja-JP" altLang="en-US" dirty="0"/>
              <a:t>金融市場</a:t>
            </a:r>
          </a:p>
        </p:txBody>
      </p:sp>
      <p:sp>
        <p:nvSpPr>
          <p:cNvPr id="10" name="左矢印 9"/>
          <p:cNvSpPr/>
          <p:nvPr/>
        </p:nvSpPr>
        <p:spPr>
          <a:xfrm>
            <a:off x="3714750" y="4357688"/>
            <a:ext cx="1643063" cy="2857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ja-JP" altLang="en-US"/>
          </a:p>
        </p:txBody>
      </p:sp>
      <p:sp>
        <p:nvSpPr>
          <p:cNvPr id="11" name="テキスト ボックス 17"/>
          <p:cNvSpPr txBox="1">
            <a:spLocks noChangeArrowheads="1"/>
          </p:cNvSpPr>
          <p:nvPr/>
        </p:nvSpPr>
        <p:spPr bwMode="auto">
          <a:xfrm>
            <a:off x="4000500" y="3857625"/>
            <a:ext cx="1571625" cy="461963"/>
          </a:xfrm>
          <a:prstGeom prst="rect">
            <a:avLst/>
          </a:prstGeom>
          <a:noFill/>
          <a:ln w="9525">
            <a:noFill/>
            <a:miter lim="800000"/>
            <a:headEnd/>
            <a:tailEnd/>
          </a:ln>
        </p:spPr>
        <p:txBody>
          <a:bodyPr>
            <a:spAutoFit/>
          </a:bodyPr>
          <a:lstStyle/>
          <a:p>
            <a:r>
              <a:rPr kumimoji="0" lang="ja-JP" altLang="en-US">
                <a:ea typeface="HGｺﾞｼｯｸE" pitchFamily="49" charset="-128"/>
              </a:rPr>
              <a:t>債券</a:t>
            </a:r>
          </a:p>
        </p:txBody>
      </p:sp>
      <p:sp>
        <p:nvSpPr>
          <p:cNvPr id="12" name="上カーブ矢印 11"/>
          <p:cNvSpPr/>
          <p:nvPr/>
        </p:nvSpPr>
        <p:spPr>
          <a:xfrm>
            <a:off x="2928934" y="4857760"/>
            <a:ext cx="3071834" cy="714380"/>
          </a:xfrm>
          <a:prstGeom prst="curvedUpArrow">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kumimoji="0" lang="ja-JP" altLang="en-US">
              <a:solidFill>
                <a:schemeClr val="tx1"/>
              </a:solidFill>
            </a:endParaRPr>
          </a:p>
        </p:txBody>
      </p:sp>
      <p:sp>
        <p:nvSpPr>
          <p:cNvPr id="13" name="テキスト ボックス 19"/>
          <p:cNvSpPr txBox="1">
            <a:spLocks noChangeArrowheads="1"/>
          </p:cNvSpPr>
          <p:nvPr/>
        </p:nvSpPr>
        <p:spPr bwMode="auto">
          <a:xfrm>
            <a:off x="3857625" y="5715000"/>
            <a:ext cx="1714500" cy="461963"/>
          </a:xfrm>
          <a:prstGeom prst="rect">
            <a:avLst/>
          </a:prstGeom>
          <a:noFill/>
          <a:ln w="9525">
            <a:noFill/>
            <a:miter lim="800000"/>
            <a:headEnd/>
            <a:tailEnd/>
          </a:ln>
        </p:spPr>
        <p:txBody>
          <a:bodyPr>
            <a:spAutoFit/>
          </a:bodyPr>
          <a:lstStyle/>
          <a:p>
            <a:r>
              <a:rPr kumimoji="0" lang="ja-JP" altLang="en-US">
                <a:ea typeface="HGｺﾞｼｯｸE" pitchFamily="49" charset="-128"/>
              </a:rPr>
              <a:t>貨幣</a:t>
            </a:r>
          </a:p>
        </p:txBody>
      </p:sp>
      <p:sp>
        <p:nvSpPr>
          <p:cNvPr id="14" name="テキスト ボックス 13"/>
          <p:cNvSpPr txBox="1"/>
          <p:nvPr/>
        </p:nvSpPr>
        <p:spPr>
          <a:xfrm>
            <a:off x="6357958" y="5286388"/>
            <a:ext cx="1500198" cy="461665"/>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kumimoji="0" lang="ja-JP" altLang="en-US" dirty="0"/>
              <a:t>貨幣量↑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ox(i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ox(i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ox(in)">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357158" y="214290"/>
            <a:ext cx="4572032" cy="642942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kumimoji="0" lang="ja-JP" altLang="en-US"/>
          </a:p>
        </p:txBody>
      </p:sp>
      <p:cxnSp>
        <p:nvCxnSpPr>
          <p:cNvPr id="5" name="直線矢印コネクタ 4"/>
          <p:cNvCxnSpPr/>
          <p:nvPr/>
        </p:nvCxnSpPr>
        <p:spPr>
          <a:xfrm>
            <a:off x="1000125" y="3143250"/>
            <a:ext cx="32861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flipH="1" flipV="1">
            <a:off x="-215106" y="1928019"/>
            <a:ext cx="2428875"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6931" name="テキスト ボックス 7"/>
          <p:cNvSpPr txBox="1">
            <a:spLocks noChangeArrowheads="1"/>
          </p:cNvSpPr>
          <p:nvPr/>
        </p:nvSpPr>
        <p:spPr bwMode="auto">
          <a:xfrm>
            <a:off x="4357688" y="3000375"/>
            <a:ext cx="428625" cy="461963"/>
          </a:xfrm>
          <a:prstGeom prst="rect">
            <a:avLst/>
          </a:prstGeom>
          <a:noFill/>
          <a:ln w="9525">
            <a:noFill/>
            <a:miter lim="800000"/>
            <a:headEnd/>
            <a:tailEnd/>
          </a:ln>
        </p:spPr>
        <p:txBody>
          <a:bodyPr>
            <a:spAutoFit/>
          </a:bodyPr>
          <a:lstStyle/>
          <a:p>
            <a:r>
              <a:rPr kumimoji="0" lang="en-US" altLang="ja-JP">
                <a:ea typeface="HGｺﾞｼｯｸE" pitchFamily="49" charset="-128"/>
              </a:rPr>
              <a:t>Y</a:t>
            </a:r>
            <a:endParaRPr kumimoji="0" lang="ja-JP" altLang="en-US">
              <a:ea typeface="HGｺﾞｼｯｸE" pitchFamily="49" charset="-128"/>
            </a:endParaRPr>
          </a:p>
        </p:txBody>
      </p:sp>
      <p:sp>
        <p:nvSpPr>
          <p:cNvPr id="166932" name="テキスト ボックス 8"/>
          <p:cNvSpPr txBox="1">
            <a:spLocks noChangeArrowheads="1"/>
          </p:cNvSpPr>
          <p:nvPr/>
        </p:nvSpPr>
        <p:spPr bwMode="auto">
          <a:xfrm>
            <a:off x="357188" y="285750"/>
            <a:ext cx="3143250" cy="461963"/>
          </a:xfrm>
          <a:prstGeom prst="rect">
            <a:avLst/>
          </a:prstGeom>
          <a:noFill/>
          <a:ln w="9525">
            <a:noFill/>
            <a:miter lim="800000"/>
            <a:headEnd/>
            <a:tailEnd/>
          </a:ln>
        </p:spPr>
        <p:txBody>
          <a:bodyPr>
            <a:spAutoFit/>
          </a:bodyPr>
          <a:lstStyle/>
          <a:p>
            <a:r>
              <a:rPr kumimoji="0" lang="ja-JP" altLang="en-US">
                <a:ea typeface="HGｺﾞｼｯｸE" pitchFamily="49" charset="-128"/>
              </a:rPr>
              <a:t>貨幣の需要・供給</a:t>
            </a:r>
          </a:p>
        </p:txBody>
      </p:sp>
      <p:cxnSp>
        <p:nvCxnSpPr>
          <p:cNvPr id="9" name="直線コネクタ 8"/>
          <p:cNvCxnSpPr/>
          <p:nvPr/>
        </p:nvCxnSpPr>
        <p:spPr>
          <a:xfrm flipV="1">
            <a:off x="1000100" y="928670"/>
            <a:ext cx="2928958" cy="2214578"/>
          </a:xfrm>
          <a:prstGeom prst="line">
            <a:avLst/>
          </a:prstGeom>
        </p:spPr>
        <p:style>
          <a:lnRef idx="3">
            <a:schemeClr val="accent5"/>
          </a:lnRef>
          <a:fillRef idx="0">
            <a:schemeClr val="accent5"/>
          </a:fillRef>
          <a:effectRef idx="2">
            <a:schemeClr val="accent5"/>
          </a:effectRef>
          <a:fontRef idx="minor">
            <a:schemeClr val="tx1"/>
          </a:fontRef>
        </p:style>
      </p:cxnSp>
      <p:cxnSp>
        <p:nvCxnSpPr>
          <p:cNvPr id="10" name="直線コネクタ 9"/>
          <p:cNvCxnSpPr/>
          <p:nvPr/>
        </p:nvCxnSpPr>
        <p:spPr>
          <a:xfrm>
            <a:off x="1000100" y="1500174"/>
            <a:ext cx="3143272"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1" name="直線コネクタ 10"/>
          <p:cNvCxnSpPr/>
          <p:nvPr/>
        </p:nvCxnSpPr>
        <p:spPr>
          <a:xfrm>
            <a:off x="1000125" y="2214563"/>
            <a:ext cx="3143250" cy="1587"/>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12" name="上矢印 11"/>
          <p:cNvSpPr/>
          <p:nvPr/>
        </p:nvSpPr>
        <p:spPr>
          <a:xfrm>
            <a:off x="3429000" y="1571625"/>
            <a:ext cx="214313" cy="4286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ja-JP" altLang="en-US"/>
          </a:p>
        </p:txBody>
      </p:sp>
      <p:sp>
        <p:nvSpPr>
          <p:cNvPr id="166937" name="テキスト ボックス 17"/>
          <p:cNvSpPr txBox="1">
            <a:spLocks noChangeArrowheads="1"/>
          </p:cNvSpPr>
          <p:nvPr/>
        </p:nvSpPr>
        <p:spPr bwMode="auto">
          <a:xfrm>
            <a:off x="428625" y="2000250"/>
            <a:ext cx="714375" cy="461963"/>
          </a:xfrm>
          <a:prstGeom prst="rect">
            <a:avLst/>
          </a:prstGeom>
          <a:noFill/>
          <a:ln w="9525">
            <a:noFill/>
            <a:miter lim="800000"/>
            <a:headEnd/>
            <a:tailEnd/>
          </a:ln>
        </p:spPr>
        <p:txBody>
          <a:bodyPr>
            <a:spAutoFit/>
          </a:bodyPr>
          <a:lstStyle/>
          <a:p>
            <a:r>
              <a:rPr kumimoji="0" lang="en-US" altLang="ja-JP">
                <a:ea typeface="HGｺﾞｼｯｸE" pitchFamily="49" charset="-128"/>
              </a:rPr>
              <a:t>M</a:t>
            </a:r>
            <a:r>
              <a:rPr kumimoji="0" lang="en-US" altLang="ja-JP" baseline="-25000">
                <a:ea typeface="HGｺﾞｼｯｸE" pitchFamily="49" charset="-128"/>
              </a:rPr>
              <a:t>1</a:t>
            </a:r>
            <a:endParaRPr kumimoji="0" lang="ja-JP" altLang="en-US" baseline="-25000">
              <a:ea typeface="HGｺﾞｼｯｸE" pitchFamily="49" charset="-128"/>
            </a:endParaRPr>
          </a:p>
        </p:txBody>
      </p:sp>
      <p:sp>
        <p:nvSpPr>
          <p:cNvPr id="14" name="テキスト ボックス 18"/>
          <p:cNvSpPr txBox="1">
            <a:spLocks noChangeArrowheads="1"/>
          </p:cNvSpPr>
          <p:nvPr/>
        </p:nvSpPr>
        <p:spPr bwMode="auto">
          <a:xfrm>
            <a:off x="428625" y="1214438"/>
            <a:ext cx="714375" cy="461962"/>
          </a:xfrm>
          <a:prstGeom prst="rect">
            <a:avLst/>
          </a:prstGeom>
          <a:noFill/>
          <a:ln w="9525">
            <a:noFill/>
            <a:miter lim="800000"/>
            <a:headEnd/>
            <a:tailEnd/>
          </a:ln>
        </p:spPr>
        <p:txBody>
          <a:bodyPr>
            <a:spAutoFit/>
          </a:bodyPr>
          <a:lstStyle/>
          <a:p>
            <a:r>
              <a:rPr kumimoji="0" lang="en-US" altLang="ja-JP">
                <a:ea typeface="HGｺﾞｼｯｸE" pitchFamily="49" charset="-128"/>
              </a:rPr>
              <a:t>M</a:t>
            </a:r>
            <a:r>
              <a:rPr kumimoji="0" lang="en-US" altLang="ja-JP" baseline="-25000">
                <a:ea typeface="HGｺﾞｼｯｸE" pitchFamily="49" charset="-128"/>
              </a:rPr>
              <a:t>2</a:t>
            </a:r>
            <a:endParaRPr kumimoji="0" lang="ja-JP" altLang="en-US" baseline="-25000">
              <a:ea typeface="HGｺﾞｼｯｸE" pitchFamily="49" charset="-128"/>
            </a:endParaRPr>
          </a:p>
        </p:txBody>
      </p:sp>
      <p:sp>
        <p:nvSpPr>
          <p:cNvPr id="15" name="フローチャート : 結合子 14"/>
          <p:cNvSpPr/>
          <p:nvPr/>
        </p:nvSpPr>
        <p:spPr>
          <a:xfrm>
            <a:off x="3128963" y="1395413"/>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ja-JP" altLang="en-US"/>
          </a:p>
        </p:txBody>
      </p:sp>
      <p:sp>
        <p:nvSpPr>
          <p:cNvPr id="16" name="フローチャート : 結合子 15"/>
          <p:cNvSpPr/>
          <p:nvPr/>
        </p:nvSpPr>
        <p:spPr>
          <a:xfrm>
            <a:off x="2143125" y="2143125"/>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ja-JP" altLang="en-US"/>
          </a:p>
        </p:txBody>
      </p:sp>
      <p:graphicFrame>
        <p:nvGraphicFramePr>
          <p:cNvPr id="5139" name="Object 19"/>
          <p:cNvGraphicFramePr>
            <a:graphicFrameLocks noChangeAspect="1"/>
          </p:cNvGraphicFramePr>
          <p:nvPr/>
        </p:nvGraphicFramePr>
        <p:xfrm>
          <a:off x="1857375" y="1857375"/>
          <a:ext cx="293688" cy="330200"/>
        </p:xfrm>
        <a:graphic>
          <a:graphicData uri="http://schemas.openxmlformats.org/presentationml/2006/ole">
            <p:oleObj spid="_x0000_s166914" name="数式" r:id="rId4" imgW="203040" imgH="228600" progId="Equation.3">
              <p:embed/>
            </p:oleObj>
          </a:graphicData>
        </a:graphic>
      </p:graphicFrame>
      <p:graphicFrame>
        <p:nvGraphicFramePr>
          <p:cNvPr id="18" name="Object 20"/>
          <p:cNvGraphicFramePr>
            <a:graphicFrameLocks noChangeAspect="1"/>
          </p:cNvGraphicFramePr>
          <p:nvPr/>
        </p:nvGraphicFramePr>
        <p:xfrm>
          <a:off x="2928938" y="1000125"/>
          <a:ext cx="293687" cy="330200"/>
        </p:xfrm>
        <a:graphic>
          <a:graphicData uri="http://schemas.openxmlformats.org/presentationml/2006/ole">
            <p:oleObj spid="_x0000_s166915" name="数式" r:id="rId5" imgW="203040" imgH="228600" progId="Equation.3">
              <p:embed/>
            </p:oleObj>
          </a:graphicData>
        </a:graphic>
      </p:graphicFrame>
      <p:cxnSp>
        <p:nvCxnSpPr>
          <p:cNvPr id="19" name="直線コネクタ 18"/>
          <p:cNvCxnSpPr/>
          <p:nvPr/>
        </p:nvCxnSpPr>
        <p:spPr>
          <a:xfrm rot="5400000">
            <a:off x="1749425" y="2678113"/>
            <a:ext cx="928687"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rot="5400000">
            <a:off x="2393951" y="2320925"/>
            <a:ext cx="1643062" cy="158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5134" name="Object 14"/>
          <p:cNvGraphicFramePr>
            <a:graphicFrameLocks noChangeAspect="1"/>
          </p:cNvGraphicFramePr>
          <p:nvPr/>
        </p:nvGraphicFramePr>
        <p:xfrm>
          <a:off x="2268538" y="3213100"/>
          <a:ext cx="274637" cy="330200"/>
        </p:xfrm>
        <a:graphic>
          <a:graphicData uri="http://schemas.openxmlformats.org/presentationml/2006/ole">
            <p:oleObj spid="_x0000_s166916" name="数式" r:id="rId6" imgW="190440" imgH="228600" progId="Equation.3">
              <p:embed/>
            </p:oleObj>
          </a:graphicData>
        </a:graphic>
      </p:graphicFrame>
      <p:graphicFrame>
        <p:nvGraphicFramePr>
          <p:cNvPr id="22" name="Object 16"/>
          <p:cNvGraphicFramePr>
            <a:graphicFrameLocks noChangeAspect="1"/>
          </p:cNvGraphicFramePr>
          <p:nvPr/>
        </p:nvGraphicFramePr>
        <p:xfrm>
          <a:off x="3348038" y="3213100"/>
          <a:ext cx="274637" cy="330200"/>
        </p:xfrm>
        <a:graphic>
          <a:graphicData uri="http://schemas.openxmlformats.org/presentationml/2006/ole">
            <p:oleObj spid="_x0000_s166917" name="数式" r:id="rId7" imgW="190440" imgH="228600" progId="Equation.3">
              <p:embed/>
            </p:oleObj>
          </a:graphicData>
        </a:graphic>
      </p:graphicFrame>
      <p:cxnSp>
        <p:nvCxnSpPr>
          <p:cNvPr id="23" name="直線矢印コネクタ 22"/>
          <p:cNvCxnSpPr/>
          <p:nvPr/>
        </p:nvCxnSpPr>
        <p:spPr>
          <a:xfrm>
            <a:off x="928688" y="6143625"/>
            <a:ext cx="33575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rot="5400000" flipH="1" flipV="1">
            <a:off x="-322263" y="4894263"/>
            <a:ext cx="250031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6945" name="テキスト ボックス 33"/>
          <p:cNvSpPr txBox="1">
            <a:spLocks noChangeArrowheads="1"/>
          </p:cNvSpPr>
          <p:nvPr/>
        </p:nvSpPr>
        <p:spPr bwMode="auto">
          <a:xfrm>
            <a:off x="4429125" y="6072188"/>
            <a:ext cx="642938" cy="461962"/>
          </a:xfrm>
          <a:prstGeom prst="rect">
            <a:avLst/>
          </a:prstGeom>
          <a:noFill/>
          <a:ln w="9525">
            <a:noFill/>
            <a:miter lim="800000"/>
            <a:headEnd/>
            <a:tailEnd/>
          </a:ln>
        </p:spPr>
        <p:txBody>
          <a:bodyPr>
            <a:spAutoFit/>
          </a:bodyPr>
          <a:lstStyle/>
          <a:p>
            <a:r>
              <a:rPr kumimoji="0" lang="en-US" altLang="ja-JP">
                <a:ea typeface="HGｺﾞｼｯｸE" pitchFamily="49" charset="-128"/>
              </a:rPr>
              <a:t>Y</a:t>
            </a:r>
            <a:endParaRPr kumimoji="0" lang="ja-JP" altLang="en-US">
              <a:ea typeface="HGｺﾞｼｯｸE" pitchFamily="49" charset="-128"/>
            </a:endParaRPr>
          </a:p>
        </p:txBody>
      </p:sp>
      <p:sp>
        <p:nvSpPr>
          <p:cNvPr id="166946" name="テキスト ボックス 35"/>
          <p:cNvSpPr txBox="1">
            <a:spLocks noChangeArrowheads="1"/>
          </p:cNvSpPr>
          <p:nvPr/>
        </p:nvSpPr>
        <p:spPr bwMode="auto">
          <a:xfrm>
            <a:off x="571500" y="3357563"/>
            <a:ext cx="571500" cy="461962"/>
          </a:xfrm>
          <a:prstGeom prst="rect">
            <a:avLst/>
          </a:prstGeom>
          <a:noFill/>
          <a:ln w="9525">
            <a:noFill/>
            <a:miter lim="800000"/>
            <a:headEnd/>
            <a:tailEnd/>
          </a:ln>
        </p:spPr>
        <p:txBody>
          <a:bodyPr>
            <a:spAutoFit/>
          </a:bodyPr>
          <a:lstStyle/>
          <a:p>
            <a:r>
              <a:rPr kumimoji="0" lang="en-US" altLang="ja-JP">
                <a:ea typeface="HGｺﾞｼｯｸE" pitchFamily="49" charset="-128"/>
              </a:rPr>
              <a:t>r</a:t>
            </a:r>
            <a:endParaRPr kumimoji="0" lang="ja-JP" altLang="en-US">
              <a:ea typeface="HGｺﾞｼｯｸE" pitchFamily="49" charset="-128"/>
            </a:endParaRPr>
          </a:p>
        </p:txBody>
      </p:sp>
      <p:sp>
        <p:nvSpPr>
          <p:cNvPr id="166947" name="テキスト ボックス 36"/>
          <p:cNvSpPr txBox="1">
            <a:spLocks noChangeArrowheads="1"/>
          </p:cNvSpPr>
          <p:nvPr/>
        </p:nvSpPr>
        <p:spPr bwMode="auto">
          <a:xfrm>
            <a:off x="3286125" y="500063"/>
            <a:ext cx="2143125" cy="369887"/>
          </a:xfrm>
          <a:prstGeom prst="rect">
            <a:avLst/>
          </a:prstGeom>
          <a:noFill/>
          <a:ln w="9525">
            <a:noFill/>
            <a:miter lim="800000"/>
            <a:headEnd/>
            <a:tailEnd/>
          </a:ln>
        </p:spPr>
        <p:txBody>
          <a:bodyPr>
            <a:spAutoFit/>
          </a:bodyPr>
          <a:lstStyle/>
          <a:p>
            <a:r>
              <a:rPr kumimoji="0" lang="ja-JP" altLang="en-US" sz="1800">
                <a:ea typeface="HGｺﾞｼｯｸE" pitchFamily="49" charset="-128"/>
              </a:rPr>
              <a:t>貨幣の需要</a:t>
            </a:r>
            <a:r>
              <a:rPr kumimoji="0" lang="en-US" altLang="ja-JP" sz="1800">
                <a:ea typeface="HGｺﾞｼｯｸE" pitchFamily="49" charset="-128"/>
              </a:rPr>
              <a:t>(r)</a:t>
            </a:r>
            <a:endParaRPr kumimoji="0" lang="ja-JP" altLang="en-US" sz="1800">
              <a:ea typeface="HGｺﾞｼｯｸE" pitchFamily="49" charset="-128"/>
            </a:endParaRPr>
          </a:p>
        </p:txBody>
      </p:sp>
      <p:cxnSp>
        <p:nvCxnSpPr>
          <p:cNvPr id="28" name="直線コネクタ 27"/>
          <p:cNvCxnSpPr/>
          <p:nvPr/>
        </p:nvCxnSpPr>
        <p:spPr>
          <a:xfrm rot="5400000">
            <a:off x="712787" y="4643438"/>
            <a:ext cx="3001963"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rot="5400000">
            <a:off x="1715294" y="4642644"/>
            <a:ext cx="3000375" cy="158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2" name="Object 6"/>
          <p:cNvGraphicFramePr>
            <a:graphicFrameLocks noChangeAspect="1"/>
          </p:cNvGraphicFramePr>
          <p:nvPr/>
        </p:nvGraphicFramePr>
        <p:xfrm>
          <a:off x="2214563" y="6143625"/>
          <a:ext cx="274637" cy="330200"/>
        </p:xfrm>
        <a:graphic>
          <a:graphicData uri="http://schemas.openxmlformats.org/presentationml/2006/ole">
            <p:oleObj spid="_x0000_s166918" name="数式" r:id="rId8" imgW="190440" imgH="228600" progId="Equation.3">
              <p:embed/>
            </p:oleObj>
          </a:graphicData>
        </a:graphic>
      </p:graphicFrame>
      <p:graphicFrame>
        <p:nvGraphicFramePr>
          <p:cNvPr id="31" name="Object 7"/>
          <p:cNvGraphicFramePr>
            <a:graphicFrameLocks noChangeAspect="1"/>
          </p:cNvGraphicFramePr>
          <p:nvPr/>
        </p:nvGraphicFramePr>
        <p:xfrm>
          <a:off x="3214688" y="6143625"/>
          <a:ext cx="274637" cy="330200"/>
        </p:xfrm>
        <a:graphic>
          <a:graphicData uri="http://schemas.openxmlformats.org/presentationml/2006/ole">
            <p:oleObj spid="_x0000_s166919" name="数式" r:id="rId9" imgW="190440" imgH="228600" progId="Equation.3">
              <p:embed/>
            </p:oleObj>
          </a:graphicData>
        </a:graphic>
      </p:graphicFrame>
      <p:cxnSp>
        <p:nvCxnSpPr>
          <p:cNvPr id="32" name="直線コネクタ 31"/>
          <p:cNvCxnSpPr/>
          <p:nvPr/>
        </p:nvCxnSpPr>
        <p:spPr>
          <a:xfrm>
            <a:off x="928688" y="4857750"/>
            <a:ext cx="2286000"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1142976" y="4000504"/>
            <a:ext cx="2571768" cy="2071702"/>
          </a:xfrm>
          <a:prstGeom prst="line">
            <a:avLst/>
          </a:prstGeom>
        </p:spPr>
        <p:style>
          <a:lnRef idx="3">
            <a:schemeClr val="accent3"/>
          </a:lnRef>
          <a:fillRef idx="0">
            <a:schemeClr val="accent3"/>
          </a:fillRef>
          <a:effectRef idx="2">
            <a:schemeClr val="accent3"/>
          </a:effectRef>
          <a:fontRef idx="minor">
            <a:schemeClr val="tx1"/>
          </a:fontRef>
        </p:style>
      </p:cxnSp>
      <p:cxnSp>
        <p:nvCxnSpPr>
          <p:cNvPr id="34" name="直線コネクタ 33"/>
          <p:cNvCxnSpPr/>
          <p:nvPr/>
        </p:nvCxnSpPr>
        <p:spPr>
          <a:xfrm flipV="1">
            <a:off x="1214438" y="4000500"/>
            <a:ext cx="1928812" cy="1785938"/>
          </a:xfrm>
          <a:prstGeom prst="line">
            <a:avLst/>
          </a:prstGeom>
          <a:ln w="381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2214546" y="4000504"/>
            <a:ext cx="1928826" cy="1785950"/>
          </a:xfrm>
          <a:prstGeom prst="line">
            <a:avLst/>
          </a:prstGeom>
          <a:ln/>
        </p:spPr>
        <p:style>
          <a:lnRef idx="3">
            <a:schemeClr val="accent6"/>
          </a:lnRef>
          <a:fillRef idx="0">
            <a:schemeClr val="accent6"/>
          </a:fillRef>
          <a:effectRef idx="2">
            <a:schemeClr val="accent6"/>
          </a:effectRef>
          <a:fontRef idx="minor">
            <a:schemeClr val="tx1"/>
          </a:fontRef>
        </p:style>
      </p:cxnSp>
      <p:graphicFrame>
        <p:nvGraphicFramePr>
          <p:cNvPr id="51" name="Object 8"/>
          <p:cNvGraphicFramePr>
            <a:graphicFrameLocks noChangeAspect="1"/>
          </p:cNvGraphicFramePr>
          <p:nvPr/>
        </p:nvGraphicFramePr>
        <p:xfrm>
          <a:off x="2071688" y="4429125"/>
          <a:ext cx="293687" cy="330200"/>
        </p:xfrm>
        <a:graphic>
          <a:graphicData uri="http://schemas.openxmlformats.org/presentationml/2006/ole">
            <p:oleObj spid="_x0000_s166920" name="数式" r:id="rId10" imgW="203040" imgH="228600" progId="Equation.3">
              <p:embed/>
            </p:oleObj>
          </a:graphicData>
        </a:graphic>
      </p:graphicFrame>
      <p:graphicFrame>
        <p:nvGraphicFramePr>
          <p:cNvPr id="37" name="Object 70"/>
          <p:cNvGraphicFramePr>
            <a:graphicFrameLocks noChangeAspect="1"/>
          </p:cNvGraphicFramePr>
          <p:nvPr/>
        </p:nvGraphicFramePr>
        <p:xfrm>
          <a:off x="2571750" y="4857750"/>
          <a:ext cx="293688" cy="330200"/>
        </p:xfrm>
        <a:graphic>
          <a:graphicData uri="http://schemas.openxmlformats.org/presentationml/2006/ole">
            <p:oleObj spid="_x0000_s166921" name="数式" r:id="rId11" imgW="203040" imgH="228600" progId="Equation.3">
              <p:embed/>
            </p:oleObj>
          </a:graphicData>
        </a:graphic>
      </p:graphicFrame>
      <p:sp>
        <p:nvSpPr>
          <p:cNvPr id="38" name="フローチャート : 結合子 37"/>
          <p:cNvSpPr/>
          <p:nvPr/>
        </p:nvSpPr>
        <p:spPr>
          <a:xfrm>
            <a:off x="2143125" y="4786313"/>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ja-JP" altLang="en-US"/>
          </a:p>
        </p:txBody>
      </p:sp>
      <p:sp>
        <p:nvSpPr>
          <p:cNvPr id="39" name="AutoShape 71"/>
          <p:cNvSpPr>
            <a:spLocks noChangeArrowheads="1"/>
          </p:cNvSpPr>
          <p:nvPr/>
        </p:nvSpPr>
        <p:spPr bwMode="auto">
          <a:xfrm>
            <a:off x="2657907" y="5207144"/>
            <a:ext cx="144462" cy="14446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kumimoji="0" lang="ja-JP" altLang="en-US"/>
          </a:p>
        </p:txBody>
      </p:sp>
      <p:sp>
        <p:nvSpPr>
          <p:cNvPr id="40" name="フローチャート : 結合子 39"/>
          <p:cNvSpPr/>
          <p:nvPr/>
        </p:nvSpPr>
        <p:spPr>
          <a:xfrm>
            <a:off x="3143250" y="4786313"/>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ja-JP" altLang="en-US"/>
          </a:p>
        </p:txBody>
      </p:sp>
      <p:sp>
        <p:nvSpPr>
          <p:cNvPr id="41" name="テキスト ボックス 40"/>
          <p:cNvSpPr txBox="1">
            <a:spLocks noChangeArrowheads="1"/>
          </p:cNvSpPr>
          <p:nvPr/>
        </p:nvSpPr>
        <p:spPr bwMode="auto">
          <a:xfrm>
            <a:off x="3714750" y="1643063"/>
            <a:ext cx="1500188" cy="400050"/>
          </a:xfrm>
          <a:prstGeom prst="rect">
            <a:avLst/>
          </a:prstGeom>
          <a:noFill/>
          <a:ln w="9525">
            <a:noFill/>
            <a:miter lim="800000"/>
            <a:headEnd/>
            <a:tailEnd/>
          </a:ln>
        </p:spPr>
        <p:txBody>
          <a:bodyPr>
            <a:spAutoFit/>
          </a:bodyPr>
          <a:lstStyle/>
          <a:p>
            <a:r>
              <a:rPr kumimoji="0" lang="ja-JP" altLang="en-US" sz="2000">
                <a:ea typeface="HGｺﾞｼｯｸE" pitchFamily="49" charset="-128"/>
              </a:rPr>
              <a:t>買いオペ</a:t>
            </a:r>
          </a:p>
        </p:txBody>
      </p:sp>
      <p:sp>
        <p:nvSpPr>
          <p:cNvPr id="2" name="右矢印 41"/>
          <p:cNvSpPr/>
          <p:nvPr/>
        </p:nvSpPr>
        <p:spPr>
          <a:xfrm>
            <a:off x="3000375" y="4286250"/>
            <a:ext cx="571500"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ja-JP" altLang="en-US"/>
          </a:p>
        </p:txBody>
      </p:sp>
      <p:sp>
        <p:nvSpPr>
          <p:cNvPr id="166961" name="テキスト ボックス 45"/>
          <p:cNvSpPr txBox="1">
            <a:spLocks noChangeArrowheads="1"/>
          </p:cNvSpPr>
          <p:nvPr/>
        </p:nvSpPr>
        <p:spPr bwMode="auto">
          <a:xfrm>
            <a:off x="571500" y="4714875"/>
            <a:ext cx="428625" cy="461963"/>
          </a:xfrm>
          <a:prstGeom prst="rect">
            <a:avLst/>
          </a:prstGeom>
          <a:noFill/>
          <a:ln w="9525">
            <a:noFill/>
            <a:miter lim="800000"/>
            <a:headEnd/>
            <a:tailEnd/>
          </a:ln>
        </p:spPr>
        <p:txBody>
          <a:bodyPr>
            <a:spAutoFit/>
          </a:bodyPr>
          <a:lstStyle/>
          <a:p>
            <a:r>
              <a:rPr kumimoji="0" lang="en-US" altLang="ja-JP" i="1">
                <a:ea typeface="HGｺﾞｼｯｸE" pitchFamily="49" charset="-128"/>
              </a:rPr>
              <a:t>r</a:t>
            </a:r>
            <a:endParaRPr kumimoji="0" lang="ja-JP" altLang="en-US" i="1">
              <a:ea typeface="HGｺﾞｼｯｸE" pitchFamily="49" charset="-128"/>
            </a:endParaRPr>
          </a:p>
        </p:txBody>
      </p:sp>
      <p:sp>
        <p:nvSpPr>
          <p:cNvPr id="44" name="Rectangle 67"/>
          <p:cNvSpPr>
            <a:spLocks noChangeArrowheads="1"/>
          </p:cNvSpPr>
          <p:nvPr/>
        </p:nvSpPr>
        <p:spPr bwMode="auto">
          <a:xfrm>
            <a:off x="5219700" y="2492375"/>
            <a:ext cx="3567142" cy="100806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defRPr/>
            </a:pPr>
            <a:endParaRPr kumimoji="0" lang="ja-JP" altLang="en-US"/>
          </a:p>
        </p:txBody>
      </p:sp>
      <p:sp>
        <p:nvSpPr>
          <p:cNvPr id="45" name="Rectangle 3"/>
          <p:cNvSpPr txBox="1">
            <a:spLocks noChangeArrowheads="1"/>
          </p:cNvSpPr>
          <p:nvPr/>
        </p:nvSpPr>
        <p:spPr>
          <a:xfrm>
            <a:off x="5214938" y="1785938"/>
            <a:ext cx="3527425" cy="571500"/>
          </a:xfrm>
          <a:prstGeom prst="rect">
            <a:avLst/>
          </a:prstGeom>
        </p:spPr>
        <p:txBody>
          <a:bodyPr>
            <a:normAutofit fontScale="85000" lnSpcReduction="10000"/>
          </a:bodyPr>
          <a:lstStyle/>
          <a:p>
            <a:pPr marL="365760" indent="-283464" fontAlgn="auto">
              <a:spcBef>
                <a:spcPts val="600"/>
              </a:spcBef>
              <a:spcAft>
                <a:spcPts val="0"/>
              </a:spcAft>
              <a:buClr>
                <a:schemeClr val="accent1"/>
              </a:buClr>
              <a:buSzPct val="80000"/>
              <a:defRPr/>
            </a:pPr>
            <a:r>
              <a:rPr lang="ja-JP" altLang="en-US" sz="3200" dirty="0">
                <a:solidFill>
                  <a:srgbClr val="FF0000"/>
                </a:solidFill>
                <a:latin typeface="+mn-lt"/>
                <a:ea typeface="+mn-ea"/>
              </a:rPr>
              <a:t>＝貨幣供給</a:t>
            </a:r>
            <a:r>
              <a:rPr kumimoji="0" lang="ja-JP" altLang="en-US" sz="3200" dirty="0">
                <a:solidFill>
                  <a:srgbClr val="FF0000"/>
                </a:solidFill>
                <a:ea typeface="+mn-ea"/>
              </a:rPr>
              <a:t>量</a:t>
            </a:r>
            <a:r>
              <a:rPr lang="ja-JP" altLang="en-US" sz="3200" dirty="0">
                <a:solidFill>
                  <a:srgbClr val="FF0000"/>
                </a:solidFill>
                <a:latin typeface="+mn-lt"/>
                <a:ea typeface="+mn-ea"/>
              </a:rPr>
              <a:t>の増加</a:t>
            </a:r>
            <a:endParaRPr lang="ja-JP" altLang="en-US" sz="3200" dirty="0">
              <a:solidFill>
                <a:srgbClr val="FF0000"/>
              </a:solidFill>
              <a:latin typeface="+mn-lt"/>
              <a:ea typeface="+mn-ea"/>
            </a:endParaRPr>
          </a:p>
        </p:txBody>
      </p:sp>
      <p:sp>
        <p:nvSpPr>
          <p:cNvPr id="166966" name="Text Box 4"/>
          <p:cNvSpPr txBox="1">
            <a:spLocks noChangeArrowheads="1"/>
          </p:cNvSpPr>
          <p:nvPr/>
        </p:nvSpPr>
        <p:spPr bwMode="auto">
          <a:xfrm>
            <a:off x="5286375" y="2643188"/>
            <a:ext cx="3565525" cy="369887"/>
          </a:xfrm>
          <a:prstGeom prst="rect">
            <a:avLst/>
          </a:prstGeom>
          <a:noFill/>
          <a:ln w="9525">
            <a:noFill/>
            <a:miter lim="800000"/>
            <a:headEnd/>
            <a:tailEnd/>
          </a:ln>
        </p:spPr>
        <p:txBody>
          <a:bodyPr>
            <a:spAutoFit/>
          </a:bodyPr>
          <a:lstStyle/>
          <a:p>
            <a:pPr>
              <a:spcBef>
                <a:spcPct val="50000"/>
              </a:spcBef>
            </a:pPr>
            <a:r>
              <a:rPr kumimoji="0" lang="ja-JP" altLang="en-US" sz="1800">
                <a:ea typeface="HGｺﾞｼｯｸE" pitchFamily="49" charset="-128"/>
              </a:rPr>
              <a:t>貨幣供給量が</a:t>
            </a:r>
            <a:r>
              <a:rPr kumimoji="0" lang="en-US" altLang="ja-JP" sz="1800">
                <a:ea typeface="HGｺﾞｼｯｸE" pitchFamily="49" charset="-128"/>
              </a:rPr>
              <a:t>M</a:t>
            </a:r>
            <a:r>
              <a:rPr kumimoji="0" lang="en-US" altLang="ja-JP" sz="1800" baseline="-25000">
                <a:ea typeface="HGｺﾞｼｯｸE" pitchFamily="49" charset="-128"/>
              </a:rPr>
              <a:t>1</a:t>
            </a:r>
            <a:r>
              <a:rPr kumimoji="0" lang="ja-JP" altLang="en-US" sz="1800">
                <a:ea typeface="HGｺﾞｼｯｸE" pitchFamily="49" charset="-128"/>
              </a:rPr>
              <a:t>から</a:t>
            </a:r>
            <a:r>
              <a:rPr kumimoji="0" lang="en-US" altLang="ja-JP" sz="1800">
                <a:ea typeface="HGｺﾞｼｯｸE" pitchFamily="49" charset="-128"/>
              </a:rPr>
              <a:t>M</a:t>
            </a:r>
            <a:r>
              <a:rPr kumimoji="0" lang="en-US" altLang="ja-JP" sz="1800" baseline="-25000">
                <a:ea typeface="HGｺﾞｼｯｸE" pitchFamily="49" charset="-128"/>
              </a:rPr>
              <a:t>2</a:t>
            </a:r>
            <a:r>
              <a:rPr kumimoji="0" lang="ja-JP" altLang="en-US" sz="1800">
                <a:ea typeface="HGｺﾞｼｯｸE" pitchFamily="49" charset="-128"/>
              </a:rPr>
              <a:t>へ増加</a:t>
            </a:r>
          </a:p>
        </p:txBody>
      </p:sp>
      <p:sp>
        <p:nvSpPr>
          <p:cNvPr id="166967" name="Text Box 6"/>
          <p:cNvSpPr txBox="1">
            <a:spLocks noChangeArrowheads="1"/>
          </p:cNvSpPr>
          <p:nvPr/>
        </p:nvSpPr>
        <p:spPr bwMode="auto">
          <a:xfrm>
            <a:off x="5219700" y="3068638"/>
            <a:ext cx="3168650" cy="336550"/>
          </a:xfrm>
          <a:prstGeom prst="rect">
            <a:avLst/>
          </a:prstGeom>
          <a:noFill/>
          <a:ln w="9525">
            <a:noFill/>
            <a:miter lim="800000"/>
            <a:headEnd/>
            <a:tailEnd/>
          </a:ln>
        </p:spPr>
        <p:txBody>
          <a:bodyPr>
            <a:spAutoFit/>
          </a:bodyPr>
          <a:lstStyle/>
          <a:p>
            <a:pPr>
              <a:spcBef>
                <a:spcPct val="50000"/>
              </a:spcBef>
            </a:pPr>
            <a:r>
              <a:rPr kumimoji="0" lang="ja-JP" altLang="en-US" sz="1600">
                <a:ea typeface="HGｺﾞｼｯｸE" pitchFamily="49" charset="-128"/>
              </a:rPr>
              <a:t>利子率はｒのままであるとする</a:t>
            </a:r>
          </a:p>
        </p:txBody>
      </p:sp>
      <p:sp>
        <p:nvSpPr>
          <p:cNvPr id="166968" name="Text Box 36"/>
          <p:cNvSpPr txBox="1">
            <a:spLocks noChangeArrowheads="1"/>
          </p:cNvSpPr>
          <p:nvPr/>
        </p:nvSpPr>
        <p:spPr bwMode="auto">
          <a:xfrm>
            <a:off x="5357813" y="3786188"/>
            <a:ext cx="2879725" cy="366712"/>
          </a:xfrm>
          <a:prstGeom prst="rect">
            <a:avLst/>
          </a:prstGeom>
          <a:noFill/>
          <a:ln w="9525">
            <a:noFill/>
            <a:miter lim="800000"/>
            <a:headEnd/>
            <a:tailEnd/>
          </a:ln>
        </p:spPr>
        <p:txBody>
          <a:bodyPr>
            <a:spAutoFit/>
          </a:bodyPr>
          <a:lstStyle/>
          <a:p>
            <a:pPr>
              <a:spcBef>
                <a:spcPct val="50000"/>
              </a:spcBef>
            </a:pPr>
            <a:r>
              <a:rPr kumimoji="0" lang="ja-JP" altLang="en-US" sz="1800">
                <a:ea typeface="HGｺﾞｼｯｸE" pitchFamily="49" charset="-128"/>
              </a:rPr>
              <a:t>貨幣市場の均衡</a:t>
            </a:r>
          </a:p>
        </p:txBody>
      </p:sp>
      <p:graphicFrame>
        <p:nvGraphicFramePr>
          <p:cNvPr id="166922" name="Object 38"/>
          <p:cNvGraphicFramePr>
            <a:graphicFrameLocks noChangeAspect="1"/>
          </p:cNvGraphicFramePr>
          <p:nvPr/>
        </p:nvGraphicFramePr>
        <p:xfrm>
          <a:off x="5867400" y="4581525"/>
          <a:ext cx="293688" cy="330200"/>
        </p:xfrm>
        <a:graphic>
          <a:graphicData uri="http://schemas.openxmlformats.org/presentationml/2006/ole">
            <p:oleObj spid="_x0000_s166922" name="数式" r:id="rId12" imgW="203040" imgH="228600" progId="Equation.3">
              <p:embed/>
            </p:oleObj>
          </a:graphicData>
        </a:graphic>
      </p:graphicFrame>
      <p:graphicFrame>
        <p:nvGraphicFramePr>
          <p:cNvPr id="166923" name="Object 39"/>
          <p:cNvGraphicFramePr>
            <a:graphicFrameLocks noChangeAspect="1"/>
          </p:cNvGraphicFramePr>
          <p:nvPr/>
        </p:nvGraphicFramePr>
        <p:xfrm>
          <a:off x="7164388" y="4581525"/>
          <a:ext cx="293687" cy="330200"/>
        </p:xfrm>
        <a:graphic>
          <a:graphicData uri="http://schemas.openxmlformats.org/presentationml/2006/ole">
            <p:oleObj spid="_x0000_s166923" name="数式" r:id="rId13" imgW="203040" imgH="228600" progId="Equation.3">
              <p:embed/>
            </p:oleObj>
          </a:graphicData>
        </a:graphic>
      </p:graphicFrame>
      <p:sp>
        <p:nvSpPr>
          <p:cNvPr id="166969" name="Line 40"/>
          <p:cNvSpPr>
            <a:spLocks noChangeShapeType="1"/>
          </p:cNvSpPr>
          <p:nvPr/>
        </p:nvSpPr>
        <p:spPr bwMode="auto">
          <a:xfrm>
            <a:off x="6372225" y="4797425"/>
            <a:ext cx="720725" cy="0"/>
          </a:xfrm>
          <a:prstGeom prst="line">
            <a:avLst/>
          </a:prstGeom>
          <a:noFill/>
          <a:ln w="9525">
            <a:solidFill>
              <a:schemeClr val="tx1"/>
            </a:solidFill>
            <a:round/>
            <a:headEnd/>
            <a:tailEnd type="triangle" w="med" len="med"/>
          </a:ln>
        </p:spPr>
        <p:txBody>
          <a:bodyPr/>
          <a:lstStyle/>
          <a:p>
            <a:endParaRPr lang="ja-JP" altLang="en-US"/>
          </a:p>
        </p:txBody>
      </p:sp>
      <p:graphicFrame>
        <p:nvGraphicFramePr>
          <p:cNvPr id="166924" name="Object 41"/>
          <p:cNvGraphicFramePr>
            <a:graphicFrameLocks noChangeAspect="1"/>
          </p:cNvGraphicFramePr>
          <p:nvPr/>
        </p:nvGraphicFramePr>
        <p:xfrm>
          <a:off x="5867400" y="5013325"/>
          <a:ext cx="274638" cy="330200"/>
        </p:xfrm>
        <a:graphic>
          <a:graphicData uri="http://schemas.openxmlformats.org/presentationml/2006/ole">
            <p:oleObj spid="_x0000_s166924" name="数式" r:id="rId14" imgW="190440" imgH="228600" progId="Equation.3">
              <p:embed/>
            </p:oleObj>
          </a:graphicData>
        </a:graphic>
      </p:graphicFrame>
      <p:graphicFrame>
        <p:nvGraphicFramePr>
          <p:cNvPr id="166925" name="Object 42"/>
          <p:cNvGraphicFramePr>
            <a:graphicFrameLocks noChangeAspect="1"/>
          </p:cNvGraphicFramePr>
          <p:nvPr/>
        </p:nvGraphicFramePr>
        <p:xfrm>
          <a:off x="7235825" y="5013325"/>
          <a:ext cx="274638" cy="330200"/>
        </p:xfrm>
        <a:graphic>
          <a:graphicData uri="http://schemas.openxmlformats.org/presentationml/2006/ole">
            <p:oleObj spid="_x0000_s166925" name="数式" r:id="rId15" imgW="190440" imgH="228600" progId="Equation.3">
              <p:embed/>
            </p:oleObj>
          </a:graphicData>
        </a:graphic>
      </p:graphicFrame>
      <p:sp>
        <p:nvSpPr>
          <p:cNvPr id="166970" name="Text Box 66"/>
          <p:cNvSpPr txBox="1">
            <a:spLocks noChangeArrowheads="1"/>
          </p:cNvSpPr>
          <p:nvPr/>
        </p:nvSpPr>
        <p:spPr bwMode="auto">
          <a:xfrm>
            <a:off x="5076825" y="5589588"/>
            <a:ext cx="3311525" cy="369887"/>
          </a:xfrm>
          <a:prstGeom prst="rect">
            <a:avLst/>
          </a:prstGeom>
          <a:noFill/>
          <a:ln w="9525">
            <a:noFill/>
            <a:miter lim="800000"/>
            <a:headEnd/>
            <a:tailEnd/>
          </a:ln>
        </p:spPr>
        <p:txBody>
          <a:bodyPr>
            <a:spAutoFit/>
          </a:bodyPr>
          <a:lstStyle/>
          <a:p>
            <a:pPr>
              <a:spcBef>
                <a:spcPct val="50000"/>
              </a:spcBef>
            </a:pPr>
            <a:r>
              <a:rPr kumimoji="0" lang="ja-JP" altLang="en-US">
                <a:ea typeface="HGｺﾞｼｯｸE" pitchFamily="49" charset="-128"/>
              </a:rPr>
              <a:t>　</a:t>
            </a:r>
            <a:r>
              <a:rPr kumimoji="0" lang="en-US" altLang="ja-JP">
                <a:ea typeface="HGｺﾞｼｯｸE" pitchFamily="49" charset="-128"/>
              </a:rPr>
              <a:t>LM</a:t>
            </a:r>
            <a:r>
              <a:rPr kumimoji="0" lang="ja-JP" altLang="en-US">
                <a:ea typeface="HGｺﾞｼｯｸE" pitchFamily="49" charset="-128"/>
              </a:rPr>
              <a:t>曲線が右シフト</a:t>
            </a:r>
          </a:p>
        </p:txBody>
      </p:sp>
      <p:sp>
        <p:nvSpPr>
          <p:cNvPr id="56" name="Rectangle 3"/>
          <p:cNvSpPr txBox="1">
            <a:spLocks noChangeArrowheads="1"/>
          </p:cNvSpPr>
          <p:nvPr/>
        </p:nvSpPr>
        <p:spPr>
          <a:xfrm>
            <a:off x="5143500" y="1214438"/>
            <a:ext cx="4214813" cy="655637"/>
          </a:xfrm>
          <a:prstGeom prst="rect">
            <a:avLst/>
          </a:prstGeom>
        </p:spPr>
        <p:txBody>
          <a:bodyPr/>
          <a:lstStyle/>
          <a:p>
            <a:pPr marL="365760" indent="-283464" fontAlgn="auto">
              <a:spcBef>
                <a:spcPts val="600"/>
              </a:spcBef>
              <a:spcAft>
                <a:spcPts val="0"/>
              </a:spcAft>
              <a:buClr>
                <a:schemeClr val="accent1"/>
              </a:buClr>
              <a:buSzPct val="80000"/>
              <a:defRPr/>
            </a:pPr>
            <a:r>
              <a:rPr lang="ja-JP" altLang="en-US" sz="2800" dirty="0">
                <a:solidFill>
                  <a:srgbClr val="FF0000"/>
                </a:solidFill>
                <a:latin typeface="+mn-lt"/>
                <a:ea typeface="+mn-ea"/>
              </a:rPr>
              <a:t>中央銀行の買いオペ</a:t>
            </a:r>
            <a:endParaRPr lang="ja-JP" altLang="en-US" sz="2800" dirty="0">
              <a:solidFill>
                <a:srgbClr val="FF0000"/>
              </a:solidFill>
              <a:latin typeface="+mn-lt"/>
              <a:ea typeface="+mn-ea"/>
            </a:endParaRPr>
          </a:p>
        </p:txBody>
      </p:sp>
      <p:sp>
        <p:nvSpPr>
          <p:cNvPr id="57" name="Rectangle 2"/>
          <p:cNvSpPr>
            <a:spLocks noGrp="1" noChangeArrowheads="1"/>
          </p:cNvSpPr>
          <p:nvPr>
            <p:ph type="title" idx="4294967295"/>
          </p:nvPr>
        </p:nvSpPr>
        <p:spPr>
          <a:xfrm>
            <a:off x="5214938" y="214313"/>
            <a:ext cx="3000375" cy="1143000"/>
          </a:xfrm>
        </p:spPr>
        <p:txBody>
          <a:bodyPr/>
          <a:lstStyle/>
          <a:p>
            <a:pPr fontAlgn="auto">
              <a:spcAft>
                <a:spcPts val="0"/>
              </a:spcAft>
              <a:defRPr/>
            </a:pPr>
            <a:r>
              <a:rPr lang="ja-JP" altLang="en-US" dirty="0" smtClean="0">
                <a:solidFill>
                  <a:schemeClr val="tx2">
                    <a:satMod val="130000"/>
                  </a:schemeClr>
                </a:solidFill>
              </a:rPr>
              <a:t>金融政策</a:t>
            </a:r>
            <a:endParaRPr lang="ja-JP" altLang="en-US" dirty="0">
              <a:solidFill>
                <a:schemeClr val="tx2">
                  <a:satMod val="130000"/>
                </a:schemeClr>
              </a:solidFill>
            </a:endParaRPr>
          </a:p>
        </p:txBody>
      </p:sp>
      <p:sp>
        <p:nvSpPr>
          <p:cNvPr id="166973" name="テキスト ボックス 57"/>
          <p:cNvSpPr txBox="1">
            <a:spLocks noChangeArrowheads="1"/>
          </p:cNvSpPr>
          <p:nvPr/>
        </p:nvSpPr>
        <p:spPr bwMode="auto">
          <a:xfrm>
            <a:off x="6429375" y="4929188"/>
            <a:ext cx="571500" cy="461962"/>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9" name="Text Box 25"/>
          <p:cNvSpPr txBox="1">
            <a:spLocks noChangeArrowheads="1"/>
          </p:cNvSpPr>
          <p:nvPr/>
        </p:nvSpPr>
        <p:spPr bwMode="auto">
          <a:xfrm>
            <a:off x="3714744" y="5643578"/>
            <a:ext cx="504825" cy="33655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kumimoji="0" lang="en-US" altLang="ja-JP" sz="1600" b="1" dirty="0"/>
              <a:t>IS</a:t>
            </a:r>
            <a:endParaRPr kumimoji="0" lang="en-US" altLang="ja-JP" sz="1200" b="1" dirty="0"/>
          </a:p>
        </p:txBody>
      </p:sp>
      <p:sp>
        <p:nvSpPr>
          <p:cNvPr id="60" name="Text Box 27"/>
          <p:cNvSpPr txBox="1">
            <a:spLocks noChangeArrowheads="1"/>
          </p:cNvSpPr>
          <p:nvPr/>
        </p:nvSpPr>
        <p:spPr bwMode="auto">
          <a:xfrm>
            <a:off x="2500298" y="3643314"/>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kumimoji="0" lang="en-US" altLang="ja-JP" sz="1600" b="1" dirty="0"/>
              <a:t>LM</a:t>
            </a:r>
            <a:r>
              <a:rPr kumimoji="0" lang="en-US" altLang="ja-JP" sz="1600" b="1" baseline="-25000" dirty="0"/>
              <a:t>1</a:t>
            </a:r>
          </a:p>
        </p:txBody>
      </p:sp>
      <p:sp>
        <p:nvSpPr>
          <p:cNvPr id="61" name="Text Box 27"/>
          <p:cNvSpPr txBox="1">
            <a:spLocks noChangeArrowheads="1"/>
          </p:cNvSpPr>
          <p:nvPr/>
        </p:nvSpPr>
        <p:spPr bwMode="auto">
          <a:xfrm>
            <a:off x="3857620" y="3571876"/>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kumimoji="0" lang="en-US" altLang="ja-JP" sz="1600" b="1" dirty="0"/>
              <a:t>LM</a:t>
            </a:r>
            <a:r>
              <a:rPr kumimoji="0" lang="en-US" altLang="ja-JP" sz="1600" b="1" baseline="-25000" dirty="0"/>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linds(horizontal)">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ox(i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ox(in)">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10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box(in)">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box(in)">
                                      <p:cBhvr>
                                        <p:cTn id="48" dur="500"/>
                                        <p:tgtEl>
                                          <p:spTgt spid="29"/>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grpId="0" nodeType="click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box(in)">
                                      <p:cBhvr>
                                        <p:cTn id="58" dur="500"/>
                                        <p:tgtEl>
                                          <p:spTgt spid="2"/>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ntr" presetSubtype="16"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box(in)">
                                      <p:cBhvr>
                                        <p:cTn id="63" dur="500"/>
                                        <p:tgtEl>
                                          <p:spTgt spid="40"/>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nodeType="click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box(in)">
                                      <p:cBhvr>
                                        <p:cTn id="68" dur="500"/>
                                        <p:tgtEl>
                                          <p:spTgt spid="3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1000"/>
                                        <p:tgtEl>
                                          <p:spTgt spid="61"/>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nodeType="click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box(in)">
                                      <p:cBhvr>
                                        <p:cTn id="78" dur="500"/>
                                        <p:tgtEl>
                                          <p:spTgt spid="39"/>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animBg="1"/>
      <p:bldP spid="40" grpId="0" animBg="1"/>
      <p:bldP spid="41" grpId="0"/>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00034" y="571480"/>
            <a:ext cx="4286280" cy="585791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kumimoji="0" lang="ja-JP" altLang="en-US"/>
          </a:p>
        </p:txBody>
      </p:sp>
      <p:cxnSp>
        <p:nvCxnSpPr>
          <p:cNvPr id="5" name="直線矢印コネクタ 4"/>
          <p:cNvCxnSpPr/>
          <p:nvPr/>
        </p:nvCxnSpPr>
        <p:spPr>
          <a:xfrm>
            <a:off x="785813" y="3357563"/>
            <a:ext cx="335756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flipH="1" flipV="1">
            <a:off x="-465138" y="2106613"/>
            <a:ext cx="250031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7954" name="テキスト ボックス 4"/>
          <p:cNvSpPr txBox="1">
            <a:spLocks noChangeArrowheads="1"/>
          </p:cNvSpPr>
          <p:nvPr/>
        </p:nvSpPr>
        <p:spPr bwMode="auto">
          <a:xfrm>
            <a:off x="4286250" y="3286125"/>
            <a:ext cx="642938" cy="461963"/>
          </a:xfrm>
          <a:prstGeom prst="rect">
            <a:avLst/>
          </a:prstGeom>
          <a:noFill/>
          <a:ln w="9525">
            <a:noFill/>
            <a:miter lim="800000"/>
            <a:headEnd/>
            <a:tailEnd/>
          </a:ln>
        </p:spPr>
        <p:txBody>
          <a:bodyPr>
            <a:spAutoFit/>
          </a:bodyPr>
          <a:lstStyle/>
          <a:p>
            <a:r>
              <a:rPr kumimoji="0" lang="en-US" altLang="ja-JP">
                <a:ea typeface="HGｺﾞｼｯｸE" pitchFamily="49" charset="-128"/>
              </a:rPr>
              <a:t>Y</a:t>
            </a:r>
            <a:endParaRPr kumimoji="0" lang="ja-JP" altLang="en-US">
              <a:ea typeface="HGｺﾞｼｯｸE" pitchFamily="49" charset="-128"/>
            </a:endParaRPr>
          </a:p>
        </p:txBody>
      </p:sp>
      <p:sp>
        <p:nvSpPr>
          <p:cNvPr id="167955" name="テキスト ボックス 5"/>
          <p:cNvSpPr txBox="1">
            <a:spLocks noChangeArrowheads="1"/>
          </p:cNvSpPr>
          <p:nvPr/>
        </p:nvSpPr>
        <p:spPr bwMode="auto">
          <a:xfrm>
            <a:off x="571500" y="571500"/>
            <a:ext cx="571500" cy="461963"/>
          </a:xfrm>
          <a:prstGeom prst="rect">
            <a:avLst/>
          </a:prstGeom>
          <a:noFill/>
          <a:ln w="9525">
            <a:noFill/>
            <a:miter lim="800000"/>
            <a:headEnd/>
            <a:tailEnd/>
          </a:ln>
        </p:spPr>
        <p:txBody>
          <a:bodyPr>
            <a:spAutoFit/>
          </a:bodyPr>
          <a:lstStyle/>
          <a:p>
            <a:r>
              <a:rPr kumimoji="0" lang="en-US" altLang="ja-JP">
                <a:ea typeface="HGｺﾞｼｯｸE" pitchFamily="49" charset="-128"/>
              </a:rPr>
              <a:t>r</a:t>
            </a:r>
            <a:endParaRPr kumimoji="0" lang="ja-JP" altLang="en-US">
              <a:ea typeface="HGｺﾞｼｯｸE" pitchFamily="49" charset="-128"/>
            </a:endParaRPr>
          </a:p>
        </p:txBody>
      </p:sp>
      <p:graphicFrame>
        <p:nvGraphicFramePr>
          <p:cNvPr id="7" name="Object 2"/>
          <p:cNvGraphicFramePr>
            <a:graphicFrameLocks noChangeAspect="1"/>
          </p:cNvGraphicFramePr>
          <p:nvPr/>
        </p:nvGraphicFramePr>
        <p:xfrm>
          <a:off x="2071688" y="3357563"/>
          <a:ext cx="274637" cy="330200"/>
        </p:xfrm>
        <a:graphic>
          <a:graphicData uri="http://schemas.openxmlformats.org/presentationml/2006/ole">
            <p:oleObj spid="_x0000_s167938" name="数式" r:id="rId4" imgW="190440" imgH="228600" progId="Equation.3">
              <p:embed/>
            </p:oleObj>
          </a:graphicData>
        </a:graphic>
      </p:graphicFrame>
      <p:graphicFrame>
        <p:nvGraphicFramePr>
          <p:cNvPr id="8" name="Object 3"/>
          <p:cNvGraphicFramePr>
            <a:graphicFrameLocks noChangeAspect="1"/>
          </p:cNvGraphicFramePr>
          <p:nvPr/>
        </p:nvGraphicFramePr>
        <p:xfrm>
          <a:off x="3071813" y="3357563"/>
          <a:ext cx="274637" cy="330200"/>
        </p:xfrm>
        <a:graphic>
          <a:graphicData uri="http://schemas.openxmlformats.org/presentationml/2006/ole">
            <p:oleObj spid="_x0000_s167939" name="数式" r:id="rId5" imgW="190440" imgH="228600" progId="Equation.3">
              <p:embed/>
            </p:oleObj>
          </a:graphicData>
        </a:graphic>
      </p:graphicFrame>
      <p:cxnSp>
        <p:nvCxnSpPr>
          <p:cNvPr id="11" name="直線コネクタ 10"/>
          <p:cNvCxnSpPr/>
          <p:nvPr/>
        </p:nvCxnSpPr>
        <p:spPr>
          <a:xfrm>
            <a:off x="785813" y="2071688"/>
            <a:ext cx="2286000" cy="1587"/>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1000100" y="1214422"/>
            <a:ext cx="2571768" cy="2071702"/>
          </a:xfrm>
          <a:prstGeom prst="line">
            <a:avLst/>
          </a:prstGeom>
        </p:spPr>
        <p:style>
          <a:lnRef idx="3">
            <a:schemeClr val="accent3"/>
          </a:lnRef>
          <a:fillRef idx="0">
            <a:schemeClr val="accent3"/>
          </a:fillRef>
          <a:effectRef idx="2">
            <a:schemeClr val="accent3"/>
          </a:effectRef>
          <a:fontRef idx="minor">
            <a:schemeClr val="tx1"/>
          </a:fontRef>
        </p:style>
      </p:cxnSp>
      <p:cxnSp>
        <p:nvCxnSpPr>
          <p:cNvPr id="13" name="直線コネクタ 12"/>
          <p:cNvCxnSpPr/>
          <p:nvPr/>
        </p:nvCxnSpPr>
        <p:spPr>
          <a:xfrm flipV="1">
            <a:off x="1071563" y="1214438"/>
            <a:ext cx="1928812" cy="1785937"/>
          </a:xfrm>
          <a:prstGeom prst="line">
            <a:avLst/>
          </a:prstGeom>
          <a:ln w="381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flipV="1">
            <a:off x="2071670" y="1214422"/>
            <a:ext cx="1928826" cy="1785950"/>
          </a:xfrm>
          <a:prstGeom prst="line">
            <a:avLst/>
          </a:prstGeom>
          <a:ln/>
        </p:spPr>
        <p:style>
          <a:lnRef idx="3">
            <a:schemeClr val="accent6"/>
          </a:lnRef>
          <a:fillRef idx="0">
            <a:schemeClr val="accent6"/>
          </a:fillRef>
          <a:effectRef idx="2">
            <a:schemeClr val="accent6"/>
          </a:effectRef>
          <a:fontRef idx="minor">
            <a:schemeClr val="tx1"/>
          </a:fontRef>
        </p:style>
      </p:cxnSp>
      <p:graphicFrame>
        <p:nvGraphicFramePr>
          <p:cNvPr id="2" name="Object 19"/>
          <p:cNvGraphicFramePr>
            <a:graphicFrameLocks noChangeAspect="1"/>
          </p:cNvGraphicFramePr>
          <p:nvPr/>
        </p:nvGraphicFramePr>
        <p:xfrm>
          <a:off x="1928813" y="1643063"/>
          <a:ext cx="293687" cy="330200"/>
        </p:xfrm>
        <a:graphic>
          <a:graphicData uri="http://schemas.openxmlformats.org/presentationml/2006/ole">
            <p:oleObj spid="_x0000_s167940" name="数式" r:id="rId6" imgW="203040" imgH="228600" progId="Equation.3">
              <p:embed/>
            </p:oleObj>
          </a:graphicData>
        </a:graphic>
      </p:graphicFrame>
      <p:graphicFrame>
        <p:nvGraphicFramePr>
          <p:cNvPr id="3" name="Object 70"/>
          <p:cNvGraphicFramePr>
            <a:graphicFrameLocks noChangeAspect="1"/>
          </p:cNvGraphicFramePr>
          <p:nvPr/>
        </p:nvGraphicFramePr>
        <p:xfrm>
          <a:off x="2428875" y="2071688"/>
          <a:ext cx="293688" cy="330200"/>
        </p:xfrm>
        <a:graphic>
          <a:graphicData uri="http://schemas.openxmlformats.org/presentationml/2006/ole">
            <p:oleObj spid="_x0000_s167941" name="数式" r:id="rId7" imgW="203040" imgH="228600" progId="Equation.3">
              <p:embed/>
            </p:oleObj>
          </a:graphicData>
        </a:graphic>
      </p:graphicFrame>
      <p:sp>
        <p:nvSpPr>
          <p:cNvPr id="17" name="フローチャート : 結合子 16"/>
          <p:cNvSpPr/>
          <p:nvPr/>
        </p:nvSpPr>
        <p:spPr>
          <a:xfrm>
            <a:off x="2000250" y="2000250"/>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ja-JP" altLang="en-US"/>
          </a:p>
        </p:txBody>
      </p:sp>
      <p:sp>
        <p:nvSpPr>
          <p:cNvPr id="18" name="AutoShape 71"/>
          <p:cNvSpPr>
            <a:spLocks noChangeArrowheads="1"/>
          </p:cNvSpPr>
          <p:nvPr/>
        </p:nvSpPr>
        <p:spPr bwMode="auto">
          <a:xfrm>
            <a:off x="2515031" y="2421062"/>
            <a:ext cx="144462" cy="14446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kumimoji="0" lang="ja-JP" altLang="en-US"/>
          </a:p>
        </p:txBody>
      </p:sp>
      <p:sp>
        <p:nvSpPr>
          <p:cNvPr id="19" name="フローチャート : 結合子 18"/>
          <p:cNvSpPr/>
          <p:nvPr/>
        </p:nvSpPr>
        <p:spPr>
          <a:xfrm>
            <a:off x="3000375" y="2000250"/>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ja-JP" altLang="en-US"/>
          </a:p>
        </p:txBody>
      </p:sp>
      <p:cxnSp>
        <p:nvCxnSpPr>
          <p:cNvPr id="20" name="直線コネクタ 19"/>
          <p:cNvCxnSpPr>
            <a:stCxn id="17" idx="4"/>
          </p:cNvCxnSpPr>
          <p:nvPr/>
        </p:nvCxnSpPr>
        <p:spPr>
          <a:xfrm rot="5400000">
            <a:off x="1463675" y="2749550"/>
            <a:ext cx="1214438"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19" idx="4"/>
          </p:cNvCxnSpPr>
          <p:nvPr/>
        </p:nvCxnSpPr>
        <p:spPr>
          <a:xfrm rot="5400000">
            <a:off x="2463800" y="2749550"/>
            <a:ext cx="1214438"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2587625" y="2565400"/>
            <a:ext cx="3175" cy="78740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graphicFrame>
        <p:nvGraphicFramePr>
          <p:cNvPr id="23" name="Object 57"/>
          <p:cNvGraphicFramePr>
            <a:graphicFrameLocks noChangeAspect="1"/>
          </p:cNvGraphicFramePr>
          <p:nvPr/>
        </p:nvGraphicFramePr>
        <p:xfrm>
          <a:off x="2571750" y="3357563"/>
          <a:ext cx="274638" cy="330200"/>
        </p:xfrm>
        <a:graphic>
          <a:graphicData uri="http://schemas.openxmlformats.org/presentationml/2006/ole">
            <p:oleObj spid="_x0000_s167942" name="数式" r:id="rId8" imgW="190440" imgH="228600" progId="Equation.3">
              <p:embed/>
            </p:oleObj>
          </a:graphicData>
        </a:graphic>
      </p:graphicFrame>
      <p:sp>
        <p:nvSpPr>
          <p:cNvPr id="24" name="Text Box 27"/>
          <p:cNvSpPr txBox="1">
            <a:spLocks noChangeArrowheads="1"/>
          </p:cNvSpPr>
          <p:nvPr/>
        </p:nvSpPr>
        <p:spPr bwMode="auto">
          <a:xfrm>
            <a:off x="3071802" y="785794"/>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kumimoji="0" lang="en-US" altLang="ja-JP" sz="1600" b="1" dirty="0"/>
              <a:t>LM</a:t>
            </a:r>
            <a:r>
              <a:rPr kumimoji="0" lang="en-US" altLang="ja-JP" sz="1600" b="1" baseline="-25000" dirty="0"/>
              <a:t>1</a:t>
            </a:r>
          </a:p>
        </p:txBody>
      </p:sp>
      <p:sp>
        <p:nvSpPr>
          <p:cNvPr id="25" name="Text Box 25"/>
          <p:cNvSpPr txBox="1">
            <a:spLocks noChangeArrowheads="1"/>
          </p:cNvSpPr>
          <p:nvPr/>
        </p:nvSpPr>
        <p:spPr bwMode="auto">
          <a:xfrm>
            <a:off x="3643306" y="2928934"/>
            <a:ext cx="504825" cy="33655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kumimoji="0" lang="en-US" altLang="ja-JP" sz="1600" b="1" dirty="0"/>
              <a:t>IS</a:t>
            </a:r>
            <a:endParaRPr kumimoji="0" lang="en-US" altLang="ja-JP" sz="1200" b="1" dirty="0"/>
          </a:p>
        </p:txBody>
      </p:sp>
      <p:sp>
        <p:nvSpPr>
          <p:cNvPr id="26" name="Text Box 27"/>
          <p:cNvSpPr txBox="1">
            <a:spLocks noChangeArrowheads="1"/>
          </p:cNvSpPr>
          <p:nvPr/>
        </p:nvSpPr>
        <p:spPr bwMode="auto">
          <a:xfrm>
            <a:off x="4071934" y="785794"/>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kumimoji="0" lang="en-US" altLang="ja-JP" sz="1600" b="1" dirty="0"/>
              <a:t>LM</a:t>
            </a:r>
            <a:r>
              <a:rPr kumimoji="0" lang="en-US" altLang="ja-JP" sz="1600" b="1" baseline="-25000" dirty="0"/>
              <a:t>2</a:t>
            </a:r>
          </a:p>
        </p:txBody>
      </p:sp>
      <p:cxnSp>
        <p:nvCxnSpPr>
          <p:cNvPr id="27" name="直線矢印コネクタ 26"/>
          <p:cNvCxnSpPr/>
          <p:nvPr/>
        </p:nvCxnSpPr>
        <p:spPr>
          <a:xfrm>
            <a:off x="785813" y="6072188"/>
            <a:ext cx="34290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rot="5400000" flipH="1" flipV="1">
            <a:off x="-356393" y="4928394"/>
            <a:ext cx="22860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rot="5400000">
            <a:off x="712788" y="4714875"/>
            <a:ext cx="2716212"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rot="5400000">
            <a:off x="1233488" y="4735513"/>
            <a:ext cx="2714625" cy="3175"/>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67975" name="テキスト ボックス 38"/>
          <p:cNvSpPr txBox="1">
            <a:spLocks noChangeArrowheads="1"/>
          </p:cNvSpPr>
          <p:nvPr/>
        </p:nvSpPr>
        <p:spPr bwMode="auto">
          <a:xfrm>
            <a:off x="4286250" y="5857875"/>
            <a:ext cx="642938" cy="461963"/>
          </a:xfrm>
          <a:prstGeom prst="rect">
            <a:avLst/>
          </a:prstGeom>
          <a:noFill/>
          <a:ln w="9525">
            <a:noFill/>
            <a:miter lim="800000"/>
            <a:headEnd/>
            <a:tailEnd/>
          </a:ln>
        </p:spPr>
        <p:txBody>
          <a:bodyPr>
            <a:spAutoFit/>
          </a:bodyPr>
          <a:lstStyle/>
          <a:p>
            <a:r>
              <a:rPr kumimoji="0" lang="en-US" altLang="ja-JP">
                <a:ea typeface="HGｺﾞｼｯｸE" pitchFamily="49" charset="-128"/>
              </a:rPr>
              <a:t>Y</a:t>
            </a:r>
            <a:endParaRPr kumimoji="0" lang="ja-JP" altLang="en-US">
              <a:ea typeface="HGｺﾞｼｯｸE" pitchFamily="49" charset="-128"/>
            </a:endParaRPr>
          </a:p>
        </p:txBody>
      </p:sp>
      <p:sp>
        <p:nvSpPr>
          <p:cNvPr id="167976" name="テキスト ボックス 39"/>
          <p:cNvSpPr txBox="1">
            <a:spLocks noChangeArrowheads="1"/>
          </p:cNvSpPr>
          <p:nvPr/>
        </p:nvSpPr>
        <p:spPr bwMode="auto">
          <a:xfrm>
            <a:off x="571500" y="3500438"/>
            <a:ext cx="428625" cy="461962"/>
          </a:xfrm>
          <a:prstGeom prst="rect">
            <a:avLst/>
          </a:prstGeom>
          <a:noFill/>
          <a:ln w="9525">
            <a:noFill/>
            <a:miter lim="800000"/>
            <a:headEnd/>
            <a:tailEnd/>
          </a:ln>
        </p:spPr>
        <p:txBody>
          <a:bodyPr>
            <a:spAutoFit/>
          </a:bodyPr>
          <a:lstStyle/>
          <a:p>
            <a:r>
              <a:rPr kumimoji="0" lang="en-US" altLang="ja-JP">
                <a:ea typeface="HGｺﾞｼｯｸE" pitchFamily="49" charset="-128"/>
              </a:rPr>
              <a:t>P</a:t>
            </a:r>
            <a:endParaRPr kumimoji="0" lang="ja-JP" altLang="en-US">
              <a:ea typeface="HGｺﾞｼｯｸE" pitchFamily="49" charset="-128"/>
            </a:endParaRPr>
          </a:p>
        </p:txBody>
      </p:sp>
      <p:sp>
        <p:nvSpPr>
          <p:cNvPr id="167977" name="テキスト ボックス 40"/>
          <p:cNvSpPr txBox="1">
            <a:spLocks noChangeArrowheads="1"/>
          </p:cNvSpPr>
          <p:nvPr/>
        </p:nvSpPr>
        <p:spPr bwMode="auto">
          <a:xfrm>
            <a:off x="571500" y="4786313"/>
            <a:ext cx="428625" cy="461962"/>
          </a:xfrm>
          <a:prstGeom prst="rect">
            <a:avLst/>
          </a:prstGeom>
          <a:noFill/>
          <a:ln w="9525">
            <a:noFill/>
            <a:miter lim="800000"/>
            <a:headEnd/>
            <a:tailEnd/>
          </a:ln>
        </p:spPr>
        <p:txBody>
          <a:bodyPr>
            <a:spAutoFit/>
          </a:bodyPr>
          <a:lstStyle/>
          <a:p>
            <a:r>
              <a:rPr kumimoji="0" lang="en-US" altLang="ja-JP" i="1">
                <a:ea typeface="HGｺﾞｼｯｸE" pitchFamily="49" charset="-128"/>
              </a:rPr>
              <a:t>P</a:t>
            </a:r>
            <a:endParaRPr kumimoji="0" lang="ja-JP" altLang="en-US" i="1">
              <a:ea typeface="HGｺﾞｼｯｸE" pitchFamily="49" charset="-128"/>
            </a:endParaRPr>
          </a:p>
        </p:txBody>
      </p:sp>
      <p:sp>
        <p:nvSpPr>
          <p:cNvPr id="167978" name="Text Box 45"/>
          <p:cNvSpPr txBox="1">
            <a:spLocks noChangeArrowheads="1"/>
          </p:cNvSpPr>
          <p:nvPr/>
        </p:nvSpPr>
        <p:spPr bwMode="auto">
          <a:xfrm>
            <a:off x="2000250" y="4786313"/>
            <a:ext cx="504825" cy="336550"/>
          </a:xfrm>
          <a:prstGeom prst="rect">
            <a:avLst/>
          </a:prstGeom>
          <a:noFill/>
          <a:ln w="9525">
            <a:noFill/>
            <a:miter lim="800000"/>
            <a:headEnd/>
            <a:tailEnd/>
          </a:ln>
        </p:spPr>
        <p:txBody>
          <a:bodyPr>
            <a:spAutoFit/>
          </a:bodyPr>
          <a:lstStyle/>
          <a:p>
            <a:pPr>
              <a:spcBef>
                <a:spcPct val="50000"/>
              </a:spcBef>
            </a:pPr>
            <a:r>
              <a:rPr kumimoji="0" lang="en-US" altLang="ja-JP" sz="1600" b="1">
                <a:ea typeface="HGｺﾞｼｯｸE" pitchFamily="49" charset="-128"/>
              </a:rPr>
              <a:t>A</a:t>
            </a:r>
            <a:r>
              <a:rPr kumimoji="0" lang="en-US" altLang="ja-JP" sz="1000" b="1">
                <a:ea typeface="HGｺﾞｼｯｸE" pitchFamily="49" charset="-128"/>
              </a:rPr>
              <a:t>1</a:t>
            </a:r>
          </a:p>
        </p:txBody>
      </p:sp>
      <p:sp>
        <p:nvSpPr>
          <p:cNvPr id="35" name="Text Box 46"/>
          <p:cNvSpPr txBox="1">
            <a:spLocks noChangeArrowheads="1"/>
          </p:cNvSpPr>
          <p:nvPr/>
        </p:nvSpPr>
        <p:spPr bwMode="auto">
          <a:xfrm>
            <a:off x="2643188" y="4786313"/>
            <a:ext cx="504825" cy="338137"/>
          </a:xfrm>
          <a:prstGeom prst="rect">
            <a:avLst/>
          </a:prstGeom>
          <a:noFill/>
          <a:ln w="9525">
            <a:noFill/>
            <a:miter lim="800000"/>
            <a:headEnd/>
            <a:tailEnd/>
          </a:ln>
        </p:spPr>
        <p:txBody>
          <a:bodyPr>
            <a:spAutoFit/>
          </a:bodyPr>
          <a:lstStyle/>
          <a:p>
            <a:pPr>
              <a:spcBef>
                <a:spcPct val="50000"/>
              </a:spcBef>
            </a:pPr>
            <a:r>
              <a:rPr kumimoji="0" lang="en-US" altLang="ja-JP" sz="1600" b="1">
                <a:ea typeface="HGｺﾞｼｯｸE" pitchFamily="49" charset="-128"/>
              </a:rPr>
              <a:t>A</a:t>
            </a:r>
            <a:r>
              <a:rPr kumimoji="0" lang="en-US" altLang="ja-JP" sz="1000" b="1">
                <a:ea typeface="HGｺﾞｼｯｸE" pitchFamily="49" charset="-128"/>
              </a:rPr>
              <a:t>2</a:t>
            </a:r>
          </a:p>
        </p:txBody>
      </p:sp>
      <p:cxnSp>
        <p:nvCxnSpPr>
          <p:cNvPr id="36" name="直線コネクタ 35"/>
          <p:cNvCxnSpPr/>
          <p:nvPr/>
        </p:nvCxnSpPr>
        <p:spPr>
          <a:xfrm>
            <a:off x="785813" y="5072063"/>
            <a:ext cx="1785937" cy="1587"/>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rot="16200000" flipH="1">
            <a:off x="1107281" y="4107657"/>
            <a:ext cx="1857375" cy="1785938"/>
          </a:xfrm>
          <a:prstGeom prst="line">
            <a:avLst/>
          </a:prstGeom>
          <a:ln w="38100">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rot="16200000" flipH="1">
            <a:off x="1535906" y="4036219"/>
            <a:ext cx="1857375" cy="1785938"/>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graphicFrame>
        <p:nvGraphicFramePr>
          <p:cNvPr id="57" name="Object 7"/>
          <p:cNvGraphicFramePr>
            <a:graphicFrameLocks noChangeAspect="1"/>
          </p:cNvGraphicFramePr>
          <p:nvPr/>
        </p:nvGraphicFramePr>
        <p:xfrm>
          <a:off x="2000250" y="6072188"/>
          <a:ext cx="274638" cy="330200"/>
        </p:xfrm>
        <a:graphic>
          <a:graphicData uri="http://schemas.openxmlformats.org/presentationml/2006/ole">
            <p:oleObj spid="_x0000_s167943" name="数式" r:id="rId9" imgW="190440" imgH="228600" progId="Equation.3">
              <p:embed/>
            </p:oleObj>
          </a:graphicData>
        </a:graphic>
      </p:graphicFrame>
      <p:graphicFrame>
        <p:nvGraphicFramePr>
          <p:cNvPr id="40" name="Object 8"/>
          <p:cNvGraphicFramePr>
            <a:graphicFrameLocks noChangeAspect="1"/>
          </p:cNvGraphicFramePr>
          <p:nvPr/>
        </p:nvGraphicFramePr>
        <p:xfrm>
          <a:off x="2500313" y="6072188"/>
          <a:ext cx="274637" cy="330200"/>
        </p:xfrm>
        <a:graphic>
          <a:graphicData uri="http://schemas.openxmlformats.org/presentationml/2006/ole">
            <p:oleObj spid="_x0000_s167944" name="数式" r:id="rId10" imgW="190440" imgH="228600" progId="Equation.3">
              <p:embed/>
            </p:oleObj>
          </a:graphicData>
        </a:graphic>
      </p:graphicFrame>
      <p:sp>
        <p:nvSpPr>
          <p:cNvPr id="41" name="Text Box 47"/>
          <p:cNvSpPr txBox="1">
            <a:spLocks noChangeArrowheads="1"/>
          </p:cNvSpPr>
          <p:nvPr/>
        </p:nvSpPr>
        <p:spPr bwMode="auto">
          <a:xfrm>
            <a:off x="2857500" y="5786438"/>
            <a:ext cx="587375" cy="338137"/>
          </a:xfrm>
          <a:prstGeom prst="rect">
            <a:avLst/>
          </a:prstGeom>
          <a:noFill/>
          <a:ln w="9525">
            <a:noFill/>
            <a:miter lim="800000"/>
            <a:headEnd/>
            <a:tailEnd/>
          </a:ln>
          <a:effectLst/>
        </p:spPr>
        <p:style>
          <a:lnRef idx="0">
            <a:scrgbClr r="0" g="0" b="0"/>
          </a:lnRef>
          <a:fillRef idx="1003">
            <a:schemeClr val="dk2"/>
          </a:fillRef>
          <a:effectRef idx="0">
            <a:scrgbClr r="0" g="0" b="0"/>
          </a:effectRef>
          <a:fontRef idx="major"/>
        </p:style>
        <p:txBody>
          <a:bodyPr>
            <a:spAutoFit/>
          </a:bodyPr>
          <a:lstStyle/>
          <a:p>
            <a:pPr>
              <a:spcBef>
                <a:spcPct val="50000"/>
              </a:spcBef>
              <a:defRPr/>
            </a:pPr>
            <a:r>
              <a:rPr kumimoji="0" lang="en-US" altLang="ja-JP" sz="1600" b="1" dirty="0"/>
              <a:t>AD</a:t>
            </a:r>
            <a:r>
              <a:rPr kumimoji="0" lang="en-US" altLang="ja-JP" sz="1000" b="1" dirty="0"/>
              <a:t>1</a:t>
            </a:r>
          </a:p>
        </p:txBody>
      </p:sp>
      <p:sp>
        <p:nvSpPr>
          <p:cNvPr id="42" name="Text Box 48"/>
          <p:cNvSpPr txBox="1">
            <a:spLocks noChangeArrowheads="1"/>
          </p:cNvSpPr>
          <p:nvPr/>
        </p:nvSpPr>
        <p:spPr bwMode="auto">
          <a:xfrm>
            <a:off x="3429000" y="5715000"/>
            <a:ext cx="647700" cy="336550"/>
          </a:xfrm>
          <a:prstGeom prst="rect">
            <a:avLst/>
          </a:prstGeom>
          <a:noFill/>
          <a:ln w="9525">
            <a:noFill/>
            <a:miter lim="800000"/>
            <a:headEnd/>
            <a:tailEnd/>
          </a:ln>
          <a:effectLst/>
        </p:spPr>
        <p:txBody>
          <a:bodyPr>
            <a:spAutoFit/>
          </a:bodyPr>
          <a:lstStyle/>
          <a:p>
            <a:pPr>
              <a:spcBef>
                <a:spcPct val="50000"/>
              </a:spcBef>
              <a:defRPr/>
            </a:pPr>
            <a:r>
              <a:rPr kumimoji="0" lang="en-US" altLang="ja-JP" sz="1600" b="1" dirty="0">
                <a:latin typeface="+mj-lt"/>
                <a:ea typeface="+mn-ea"/>
              </a:rPr>
              <a:t>AD</a:t>
            </a:r>
            <a:r>
              <a:rPr kumimoji="0" lang="en-US" altLang="ja-JP" sz="1000" b="1" dirty="0">
                <a:latin typeface="+mj-lt"/>
                <a:ea typeface="+mn-ea"/>
              </a:rPr>
              <a:t>2</a:t>
            </a:r>
          </a:p>
        </p:txBody>
      </p:sp>
      <p:sp>
        <p:nvSpPr>
          <p:cNvPr id="43" name="右矢印 42"/>
          <p:cNvSpPr/>
          <p:nvPr/>
        </p:nvSpPr>
        <p:spPr>
          <a:xfrm>
            <a:off x="2786063" y="1571625"/>
            <a:ext cx="571500"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ja-JP" altLang="en-US"/>
          </a:p>
        </p:txBody>
      </p:sp>
      <p:sp>
        <p:nvSpPr>
          <p:cNvPr id="44" name="右矢印 43"/>
          <p:cNvSpPr/>
          <p:nvPr/>
        </p:nvSpPr>
        <p:spPr>
          <a:xfrm>
            <a:off x="1428750" y="4214813"/>
            <a:ext cx="285750" cy="71437"/>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kumimoji="0" lang="ja-JP" altLang="en-US"/>
          </a:p>
        </p:txBody>
      </p:sp>
      <p:sp>
        <p:nvSpPr>
          <p:cNvPr id="167987" name="Text Box 49"/>
          <p:cNvSpPr txBox="1">
            <a:spLocks noChangeArrowheads="1"/>
          </p:cNvSpPr>
          <p:nvPr/>
        </p:nvSpPr>
        <p:spPr bwMode="auto">
          <a:xfrm>
            <a:off x="4984750" y="2205038"/>
            <a:ext cx="3475038" cy="822325"/>
          </a:xfrm>
          <a:prstGeom prst="rect">
            <a:avLst/>
          </a:prstGeom>
          <a:noFill/>
          <a:ln w="9525">
            <a:noFill/>
            <a:miter lim="800000"/>
            <a:headEnd/>
            <a:tailEnd/>
          </a:ln>
        </p:spPr>
        <p:txBody>
          <a:bodyPr>
            <a:spAutoFit/>
          </a:bodyPr>
          <a:lstStyle/>
          <a:p>
            <a:r>
              <a:rPr kumimoji="0" lang="ja-JP" altLang="en-US">
                <a:ea typeface="HGｺﾞｼｯｸE" pitchFamily="49" charset="-128"/>
              </a:rPr>
              <a:t>財･サービス市場と貨幣市場の同時均衡は</a:t>
            </a:r>
          </a:p>
        </p:txBody>
      </p:sp>
      <p:graphicFrame>
        <p:nvGraphicFramePr>
          <p:cNvPr id="167945" name="Object 51"/>
          <p:cNvGraphicFramePr>
            <a:graphicFrameLocks noChangeAspect="1"/>
          </p:cNvGraphicFramePr>
          <p:nvPr/>
        </p:nvGraphicFramePr>
        <p:xfrm>
          <a:off x="5508625" y="3068638"/>
          <a:ext cx="293688" cy="330200"/>
        </p:xfrm>
        <a:graphic>
          <a:graphicData uri="http://schemas.openxmlformats.org/presentationml/2006/ole">
            <p:oleObj spid="_x0000_s167945" name="数式" r:id="rId11" imgW="203040" imgH="228600" progId="Equation.3">
              <p:embed/>
            </p:oleObj>
          </a:graphicData>
        </a:graphic>
      </p:graphicFrame>
      <p:graphicFrame>
        <p:nvGraphicFramePr>
          <p:cNvPr id="167946" name="Object 52"/>
          <p:cNvGraphicFramePr>
            <a:graphicFrameLocks noChangeAspect="1"/>
          </p:cNvGraphicFramePr>
          <p:nvPr/>
        </p:nvGraphicFramePr>
        <p:xfrm>
          <a:off x="6877050" y="3068638"/>
          <a:ext cx="293688" cy="330200"/>
        </p:xfrm>
        <a:graphic>
          <a:graphicData uri="http://schemas.openxmlformats.org/presentationml/2006/ole">
            <p:oleObj spid="_x0000_s167946" name="数式" r:id="rId12" imgW="203040" imgH="228600" progId="Equation.3">
              <p:embed/>
            </p:oleObj>
          </a:graphicData>
        </a:graphic>
      </p:graphicFrame>
      <p:sp>
        <p:nvSpPr>
          <p:cNvPr id="167988" name="Line 53"/>
          <p:cNvSpPr>
            <a:spLocks noChangeShapeType="1"/>
          </p:cNvSpPr>
          <p:nvPr/>
        </p:nvSpPr>
        <p:spPr bwMode="auto">
          <a:xfrm>
            <a:off x="5940425" y="3213100"/>
            <a:ext cx="719138" cy="0"/>
          </a:xfrm>
          <a:prstGeom prst="line">
            <a:avLst/>
          </a:prstGeom>
          <a:noFill/>
          <a:ln w="9525">
            <a:solidFill>
              <a:schemeClr val="tx1"/>
            </a:solidFill>
            <a:round/>
            <a:headEnd/>
            <a:tailEnd type="triangle" w="med" len="med"/>
          </a:ln>
        </p:spPr>
        <p:txBody>
          <a:bodyPr/>
          <a:lstStyle/>
          <a:p>
            <a:endParaRPr lang="ja-JP" altLang="en-US"/>
          </a:p>
        </p:txBody>
      </p:sp>
      <p:graphicFrame>
        <p:nvGraphicFramePr>
          <p:cNvPr id="167947" name="Object 54"/>
          <p:cNvGraphicFramePr>
            <a:graphicFrameLocks noChangeAspect="1"/>
          </p:cNvGraphicFramePr>
          <p:nvPr/>
        </p:nvGraphicFramePr>
        <p:xfrm>
          <a:off x="5508625" y="3500438"/>
          <a:ext cx="274638" cy="330200"/>
        </p:xfrm>
        <a:graphic>
          <a:graphicData uri="http://schemas.openxmlformats.org/presentationml/2006/ole">
            <p:oleObj spid="_x0000_s167947" name="数式" r:id="rId13" imgW="190440" imgH="228600" progId="Equation.3">
              <p:embed/>
            </p:oleObj>
          </a:graphicData>
        </a:graphic>
      </p:graphicFrame>
      <p:graphicFrame>
        <p:nvGraphicFramePr>
          <p:cNvPr id="167948" name="Object 55"/>
          <p:cNvGraphicFramePr>
            <a:graphicFrameLocks noChangeAspect="1"/>
          </p:cNvGraphicFramePr>
          <p:nvPr/>
        </p:nvGraphicFramePr>
        <p:xfrm>
          <a:off x="6877050" y="3500438"/>
          <a:ext cx="274638" cy="330200"/>
        </p:xfrm>
        <a:graphic>
          <a:graphicData uri="http://schemas.openxmlformats.org/presentationml/2006/ole">
            <p:oleObj spid="_x0000_s167948" name="数式" r:id="rId14" imgW="190440" imgH="228600" progId="Equation.3">
              <p:embed/>
            </p:oleObj>
          </a:graphicData>
        </a:graphic>
      </p:graphicFrame>
      <p:sp>
        <p:nvSpPr>
          <p:cNvPr id="167989" name="テキスト ボックス 50"/>
          <p:cNvSpPr txBox="1">
            <a:spLocks noChangeArrowheads="1"/>
          </p:cNvSpPr>
          <p:nvPr/>
        </p:nvSpPr>
        <p:spPr bwMode="auto">
          <a:xfrm>
            <a:off x="6072188" y="3500438"/>
            <a:ext cx="571500" cy="369887"/>
          </a:xfrm>
          <a:prstGeom prst="rect">
            <a:avLst/>
          </a:prstGeom>
          <a:noFill/>
          <a:ln w="9525">
            <a:noFill/>
            <a:miter lim="800000"/>
            <a:headEnd/>
            <a:tailEnd/>
          </a:ln>
        </p:spPr>
        <p:txBody>
          <a:bodyPr>
            <a:spAutoFit/>
          </a:bodyPr>
          <a:lstStyle/>
          <a:p>
            <a:r>
              <a:rPr lang="ja-JP" altLang="en-US">
                <a:ea typeface="HGｺﾞｼｯｸE" pitchFamily="49" charset="-128"/>
              </a:rPr>
              <a:t>＜</a:t>
            </a:r>
          </a:p>
        </p:txBody>
      </p:sp>
      <p:sp>
        <p:nvSpPr>
          <p:cNvPr id="52" name="テキスト ボックス 51"/>
          <p:cNvSpPr txBox="1"/>
          <p:nvPr/>
        </p:nvSpPr>
        <p:spPr>
          <a:xfrm>
            <a:off x="5214942" y="4143380"/>
            <a:ext cx="3429024" cy="1200329"/>
          </a:xfrm>
          <a:prstGeom prst="rect">
            <a:avLst/>
          </a:prstGeom>
        </p:spPr>
        <p:style>
          <a:lnRef idx="1">
            <a:schemeClr val="accent5"/>
          </a:lnRef>
          <a:fillRef idx="3">
            <a:schemeClr val="accent5"/>
          </a:fillRef>
          <a:effectRef idx="2">
            <a:schemeClr val="accent5"/>
          </a:effectRef>
          <a:fontRef idx="minor">
            <a:schemeClr val="lt1"/>
          </a:fontRef>
        </p:style>
        <p:txBody>
          <a:bodyPr>
            <a:spAutoFit/>
          </a:bodyPr>
          <a:lstStyle/>
          <a:p>
            <a:pPr>
              <a:defRPr/>
            </a:pPr>
            <a:r>
              <a:rPr kumimoji="0" lang="ja-JP" altLang="en-US" sz="1800" dirty="0"/>
              <a:t>貨幣供給量の増加は</a:t>
            </a:r>
            <a:endParaRPr kumimoji="0" lang="en-US" altLang="ja-JP" sz="1800" dirty="0"/>
          </a:p>
          <a:p>
            <a:pPr>
              <a:defRPr/>
            </a:pPr>
            <a:r>
              <a:rPr kumimoji="0" lang="ja-JP" altLang="en-US" sz="1800" dirty="0"/>
              <a:t>総需要曲線を右シフトさせ</a:t>
            </a:r>
            <a:endParaRPr kumimoji="0" lang="en-US" altLang="ja-JP" sz="1800" dirty="0"/>
          </a:p>
          <a:p>
            <a:pPr>
              <a:defRPr/>
            </a:pPr>
            <a:r>
              <a:rPr lang="ja-JP" altLang="en-US" sz="1800" dirty="0"/>
              <a:t>短期の実質</a:t>
            </a:r>
            <a:r>
              <a:rPr lang="en-US" altLang="ja-JP" sz="1800" dirty="0"/>
              <a:t>GDP</a:t>
            </a:r>
            <a:r>
              <a:rPr lang="ja-JP" altLang="en-US" sz="1800" dirty="0"/>
              <a:t>及び物価水準を</a:t>
            </a:r>
            <a:endParaRPr lang="en-US" altLang="ja-JP" sz="1800" dirty="0"/>
          </a:p>
          <a:p>
            <a:pPr>
              <a:defRPr/>
            </a:pPr>
            <a:r>
              <a:rPr kumimoji="0" lang="ja-JP" altLang="en-US" sz="1800" dirty="0"/>
              <a:t>上昇させる．</a:t>
            </a:r>
            <a:endParaRPr lang="ja-JP"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ox(in)">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box(in)">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box(in)">
                                      <p:cBhvr>
                                        <p:cTn id="32" dur="500"/>
                                        <p:tgtEl>
                                          <p:spTgt spid="44"/>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box(in)">
                                      <p:cBhvr>
                                        <p:cTn id="37" dur="500"/>
                                        <p:tgtEl>
                                          <p:spTgt spid="3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2" grpId="0"/>
      <p:bldP spid="4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正方形/長方形 36"/>
          <p:cNvSpPr/>
          <p:nvPr/>
        </p:nvSpPr>
        <p:spPr>
          <a:xfrm>
            <a:off x="571472" y="1643050"/>
            <a:ext cx="4857784" cy="407196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2" name="タイトル 1"/>
          <p:cNvSpPr>
            <a:spLocks noGrp="1"/>
          </p:cNvSpPr>
          <p:nvPr>
            <p:ph type="title"/>
          </p:nvPr>
        </p:nvSpPr>
        <p:spPr>
          <a:xfrm>
            <a:off x="1435100" y="274638"/>
            <a:ext cx="7499350" cy="1143000"/>
          </a:xfrm>
        </p:spPr>
        <p:txBody>
          <a:bodyPr>
            <a:normAutofit fontScale="90000"/>
          </a:bodyPr>
          <a:lstStyle/>
          <a:p>
            <a:pPr fontAlgn="auto">
              <a:spcAft>
                <a:spcPts val="0"/>
              </a:spcAft>
              <a:defRPr/>
            </a:pPr>
            <a:r>
              <a:rPr lang="ja-JP" altLang="en-US" dirty="0" smtClean="0">
                <a:solidFill>
                  <a:schemeClr val="tx2">
                    <a:satMod val="130000"/>
                  </a:schemeClr>
                </a:solidFill>
              </a:rPr>
              <a:t>貨幣供給量が総需要を増加させるのはなぜ？</a:t>
            </a:r>
            <a:endParaRPr lang="ja-JP" altLang="en-US" dirty="0">
              <a:solidFill>
                <a:schemeClr val="tx2">
                  <a:satMod val="130000"/>
                </a:schemeClr>
              </a:solidFill>
            </a:endParaRPr>
          </a:p>
        </p:txBody>
      </p:sp>
      <p:cxnSp>
        <p:nvCxnSpPr>
          <p:cNvPr id="3" name="直線矢印コネクタ 2"/>
          <p:cNvCxnSpPr/>
          <p:nvPr/>
        </p:nvCxnSpPr>
        <p:spPr>
          <a:xfrm>
            <a:off x="1285875" y="4857750"/>
            <a:ext cx="335756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3"/>
          <p:cNvCxnSpPr/>
          <p:nvPr/>
        </p:nvCxnSpPr>
        <p:spPr>
          <a:xfrm rot="5400000" flipH="1" flipV="1">
            <a:off x="34926" y="3606800"/>
            <a:ext cx="250031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8975" name="テキスト ボックス 4"/>
          <p:cNvSpPr txBox="1">
            <a:spLocks noChangeArrowheads="1"/>
          </p:cNvSpPr>
          <p:nvPr/>
        </p:nvSpPr>
        <p:spPr bwMode="auto">
          <a:xfrm>
            <a:off x="4786313" y="4786313"/>
            <a:ext cx="642937" cy="461962"/>
          </a:xfrm>
          <a:prstGeom prst="rect">
            <a:avLst/>
          </a:prstGeom>
          <a:noFill/>
          <a:ln w="9525">
            <a:noFill/>
            <a:miter lim="800000"/>
            <a:headEnd/>
            <a:tailEnd/>
          </a:ln>
        </p:spPr>
        <p:txBody>
          <a:bodyPr>
            <a:spAutoFit/>
          </a:bodyPr>
          <a:lstStyle/>
          <a:p>
            <a:r>
              <a:rPr kumimoji="0" lang="en-US" altLang="ja-JP">
                <a:ea typeface="HGｺﾞｼｯｸE" pitchFamily="49" charset="-128"/>
              </a:rPr>
              <a:t>Y</a:t>
            </a:r>
            <a:endParaRPr kumimoji="0" lang="ja-JP" altLang="en-US">
              <a:ea typeface="HGｺﾞｼｯｸE" pitchFamily="49" charset="-128"/>
            </a:endParaRPr>
          </a:p>
        </p:txBody>
      </p:sp>
      <p:sp>
        <p:nvSpPr>
          <p:cNvPr id="168976" name="テキスト ボックス 5"/>
          <p:cNvSpPr txBox="1">
            <a:spLocks noChangeArrowheads="1"/>
          </p:cNvSpPr>
          <p:nvPr/>
        </p:nvSpPr>
        <p:spPr bwMode="auto">
          <a:xfrm>
            <a:off x="928688" y="2071688"/>
            <a:ext cx="571500" cy="461962"/>
          </a:xfrm>
          <a:prstGeom prst="rect">
            <a:avLst/>
          </a:prstGeom>
          <a:noFill/>
          <a:ln w="9525">
            <a:noFill/>
            <a:miter lim="800000"/>
            <a:headEnd/>
            <a:tailEnd/>
          </a:ln>
        </p:spPr>
        <p:txBody>
          <a:bodyPr>
            <a:spAutoFit/>
          </a:bodyPr>
          <a:lstStyle/>
          <a:p>
            <a:r>
              <a:rPr kumimoji="0" lang="en-US" altLang="ja-JP">
                <a:ea typeface="HGｺﾞｼｯｸE" pitchFamily="49" charset="-128"/>
              </a:rPr>
              <a:t>r</a:t>
            </a:r>
            <a:endParaRPr kumimoji="0" lang="ja-JP" altLang="en-US">
              <a:ea typeface="HGｺﾞｼｯｸE" pitchFamily="49" charset="-128"/>
            </a:endParaRPr>
          </a:p>
        </p:txBody>
      </p:sp>
      <p:graphicFrame>
        <p:nvGraphicFramePr>
          <p:cNvPr id="7" name="Object 2"/>
          <p:cNvGraphicFramePr>
            <a:graphicFrameLocks noChangeAspect="1"/>
          </p:cNvGraphicFramePr>
          <p:nvPr/>
        </p:nvGraphicFramePr>
        <p:xfrm>
          <a:off x="2571750" y="4857750"/>
          <a:ext cx="274638" cy="330200"/>
        </p:xfrm>
        <a:graphic>
          <a:graphicData uri="http://schemas.openxmlformats.org/presentationml/2006/ole">
            <p:oleObj spid="_x0000_s168962" name="数式" r:id="rId4" imgW="190440" imgH="228600" progId="Equation.3">
              <p:embed/>
            </p:oleObj>
          </a:graphicData>
        </a:graphic>
      </p:graphicFrame>
      <p:graphicFrame>
        <p:nvGraphicFramePr>
          <p:cNvPr id="8" name="Object 3"/>
          <p:cNvGraphicFramePr>
            <a:graphicFrameLocks noChangeAspect="1"/>
          </p:cNvGraphicFramePr>
          <p:nvPr/>
        </p:nvGraphicFramePr>
        <p:xfrm>
          <a:off x="3571875" y="4857750"/>
          <a:ext cx="274638" cy="330200"/>
        </p:xfrm>
        <a:graphic>
          <a:graphicData uri="http://schemas.openxmlformats.org/presentationml/2006/ole">
            <p:oleObj spid="_x0000_s168963" name="数式" r:id="rId5" imgW="190440" imgH="228600" progId="Equation.3">
              <p:embed/>
            </p:oleObj>
          </a:graphicData>
        </a:graphic>
      </p:graphicFrame>
      <p:cxnSp>
        <p:nvCxnSpPr>
          <p:cNvPr id="9" name="直線コネクタ 8"/>
          <p:cNvCxnSpPr/>
          <p:nvPr/>
        </p:nvCxnSpPr>
        <p:spPr>
          <a:xfrm>
            <a:off x="1285875" y="3571875"/>
            <a:ext cx="2286000"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1500139" y="2714619"/>
            <a:ext cx="2571768" cy="2071702"/>
          </a:xfrm>
          <a:prstGeom prst="line">
            <a:avLst/>
          </a:prstGeom>
        </p:spPr>
        <p:style>
          <a:lnRef idx="3">
            <a:schemeClr val="accent3"/>
          </a:lnRef>
          <a:fillRef idx="0">
            <a:schemeClr val="accent3"/>
          </a:fillRef>
          <a:effectRef idx="2">
            <a:schemeClr val="accent3"/>
          </a:effectRef>
          <a:fontRef idx="minor">
            <a:schemeClr val="tx1"/>
          </a:fontRef>
        </p:style>
      </p:cxnSp>
      <p:cxnSp>
        <p:nvCxnSpPr>
          <p:cNvPr id="11" name="直線コネクタ 10"/>
          <p:cNvCxnSpPr/>
          <p:nvPr/>
        </p:nvCxnSpPr>
        <p:spPr>
          <a:xfrm flipV="1">
            <a:off x="1571625" y="2714625"/>
            <a:ext cx="1928813" cy="1785938"/>
          </a:xfrm>
          <a:prstGeom prst="line">
            <a:avLst/>
          </a:prstGeom>
          <a:ln w="381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2571709" y="2714619"/>
            <a:ext cx="1928826" cy="1785950"/>
          </a:xfrm>
          <a:prstGeom prst="line">
            <a:avLst/>
          </a:prstGeom>
          <a:ln/>
        </p:spPr>
        <p:style>
          <a:lnRef idx="3">
            <a:schemeClr val="accent6"/>
          </a:lnRef>
          <a:fillRef idx="0">
            <a:schemeClr val="accent6"/>
          </a:fillRef>
          <a:effectRef idx="2">
            <a:schemeClr val="accent6"/>
          </a:effectRef>
          <a:fontRef idx="minor">
            <a:schemeClr val="tx1"/>
          </a:fontRef>
        </p:style>
      </p:cxnSp>
      <p:graphicFrame>
        <p:nvGraphicFramePr>
          <p:cNvPr id="13" name="Object 19"/>
          <p:cNvGraphicFramePr>
            <a:graphicFrameLocks noChangeAspect="1"/>
          </p:cNvGraphicFramePr>
          <p:nvPr/>
        </p:nvGraphicFramePr>
        <p:xfrm>
          <a:off x="2428875" y="3143250"/>
          <a:ext cx="293688" cy="330200"/>
        </p:xfrm>
        <a:graphic>
          <a:graphicData uri="http://schemas.openxmlformats.org/presentationml/2006/ole">
            <p:oleObj spid="_x0000_s168964" name="数式" r:id="rId6" imgW="203040" imgH="228600" progId="Equation.3">
              <p:embed/>
            </p:oleObj>
          </a:graphicData>
        </a:graphic>
      </p:graphicFrame>
      <p:graphicFrame>
        <p:nvGraphicFramePr>
          <p:cNvPr id="14" name="Object 70"/>
          <p:cNvGraphicFramePr>
            <a:graphicFrameLocks noChangeAspect="1"/>
          </p:cNvGraphicFramePr>
          <p:nvPr/>
        </p:nvGraphicFramePr>
        <p:xfrm>
          <a:off x="2928938" y="3571875"/>
          <a:ext cx="293687" cy="330200"/>
        </p:xfrm>
        <a:graphic>
          <a:graphicData uri="http://schemas.openxmlformats.org/presentationml/2006/ole">
            <p:oleObj spid="_x0000_s168965" name="数式" r:id="rId7" imgW="203040" imgH="228600" progId="Equation.3">
              <p:embed/>
            </p:oleObj>
          </a:graphicData>
        </a:graphic>
      </p:graphicFrame>
      <p:sp>
        <p:nvSpPr>
          <p:cNvPr id="15" name="フローチャート : 結合子 14"/>
          <p:cNvSpPr/>
          <p:nvPr/>
        </p:nvSpPr>
        <p:spPr>
          <a:xfrm>
            <a:off x="2500313" y="3500438"/>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ja-JP" altLang="en-US"/>
          </a:p>
        </p:txBody>
      </p:sp>
      <p:sp>
        <p:nvSpPr>
          <p:cNvPr id="16" name="AutoShape 71"/>
          <p:cNvSpPr>
            <a:spLocks noChangeArrowheads="1"/>
          </p:cNvSpPr>
          <p:nvPr/>
        </p:nvSpPr>
        <p:spPr bwMode="auto">
          <a:xfrm>
            <a:off x="3015070" y="3921259"/>
            <a:ext cx="144462" cy="14446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kumimoji="0" lang="ja-JP" altLang="en-US"/>
          </a:p>
        </p:txBody>
      </p:sp>
      <p:sp>
        <p:nvSpPr>
          <p:cNvPr id="17" name="フローチャート : 結合子 16"/>
          <p:cNvSpPr/>
          <p:nvPr/>
        </p:nvSpPr>
        <p:spPr>
          <a:xfrm>
            <a:off x="3500438" y="3500438"/>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ja-JP" altLang="en-US"/>
          </a:p>
        </p:txBody>
      </p:sp>
      <p:cxnSp>
        <p:nvCxnSpPr>
          <p:cNvPr id="18" name="直線コネクタ 17"/>
          <p:cNvCxnSpPr>
            <a:stCxn id="15" idx="4"/>
          </p:cNvCxnSpPr>
          <p:nvPr/>
        </p:nvCxnSpPr>
        <p:spPr>
          <a:xfrm rot="5400000">
            <a:off x="1963738" y="4249738"/>
            <a:ext cx="1214437" cy="158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a:stCxn id="17" idx="4"/>
          </p:cNvCxnSpPr>
          <p:nvPr/>
        </p:nvCxnSpPr>
        <p:spPr>
          <a:xfrm rot="5400000">
            <a:off x="2963863" y="4249738"/>
            <a:ext cx="1214437" cy="158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3087688" y="4065588"/>
            <a:ext cx="3175" cy="78740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102" name="Object 57"/>
          <p:cNvGraphicFramePr>
            <a:graphicFrameLocks noChangeAspect="1"/>
          </p:cNvGraphicFramePr>
          <p:nvPr/>
        </p:nvGraphicFramePr>
        <p:xfrm>
          <a:off x="3071813" y="4857750"/>
          <a:ext cx="274637" cy="330200"/>
        </p:xfrm>
        <a:graphic>
          <a:graphicData uri="http://schemas.openxmlformats.org/presentationml/2006/ole">
            <p:oleObj spid="_x0000_s168966" name="数式" r:id="rId8" imgW="190440" imgH="228600" progId="Equation.3">
              <p:embed/>
            </p:oleObj>
          </a:graphicData>
        </a:graphic>
      </p:graphicFrame>
      <p:sp>
        <p:nvSpPr>
          <p:cNvPr id="22" name="Text Box 27"/>
          <p:cNvSpPr txBox="1">
            <a:spLocks noChangeArrowheads="1"/>
          </p:cNvSpPr>
          <p:nvPr/>
        </p:nvSpPr>
        <p:spPr bwMode="auto">
          <a:xfrm>
            <a:off x="3571841" y="2285991"/>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kumimoji="0" lang="en-US" altLang="ja-JP" sz="1600" b="1" dirty="0"/>
              <a:t>LM</a:t>
            </a:r>
            <a:r>
              <a:rPr kumimoji="0" lang="en-US" altLang="ja-JP" sz="1600" b="1" baseline="-25000" dirty="0"/>
              <a:t>1</a:t>
            </a:r>
          </a:p>
        </p:txBody>
      </p:sp>
      <p:sp>
        <p:nvSpPr>
          <p:cNvPr id="23" name="Text Box 25"/>
          <p:cNvSpPr txBox="1">
            <a:spLocks noChangeArrowheads="1"/>
          </p:cNvSpPr>
          <p:nvPr/>
        </p:nvSpPr>
        <p:spPr bwMode="auto">
          <a:xfrm>
            <a:off x="4143345" y="4429131"/>
            <a:ext cx="504825" cy="33655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kumimoji="0" lang="en-US" altLang="ja-JP" sz="1600" b="1" dirty="0"/>
              <a:t>IS</a:t>
            </a:r>
            <a:endParaRPr kumimoji="0" lang="en-US" altLang="ja-JP" sz="1200" b="1" dirty="0"/>
          </a:p>
        </p:txBody>
      </p:sp>
      <p:sp>
        <p:nvSpPr>
          <p:cNvPr id="24" name="Text Box 27"/>
          <p:cNvSpPr txBox="1">
            <a:spLocks noChangeArrowheads="1"/>
          </p:cNvSpPr>
          <p:nvPr/>
        </p:nvSpPr>
        <p:spPr bwMode="auto">
          <a:xfrm>
            <a:off x="4571973" y="2285991"/>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kumimoji="0" lang="en-US" altLang="ja-JP" sz="1600" b="1" dirty="0"/>
              <a:t>LM</a:t>
            </a:r>
            <a:r>
              <a:rPr kumimoji="0" lang="en-US" altLang="ja-JP" sz="1600" b="1" baseline="-25000" dirty="0"/>
              <a:t>2</a:t>
            </a:r>
          </a:p>
        </p:txBody>
      </p:sp>
      <p:sp>
        <p:nvSpPr>
          <p:cNvPr id="25" name="右矢印 24"/>
          <p:cNvSpPr/>
          <p:nvPr/>
        </p:nvSpPr>
        <p:spPr>
          <a:xfrm>
            <a:off x="3286125" y="3071813"/>
            <a:ext cx="571500" cy="71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ja-JP" altLang="en-US"/>
          </a:p>
        </p:txBody>
      </p:sp>
      <p:cxnSp>
        <p:nvCxnSpPr>
          <p:cNvPr id="27" name="直線コネクタ 26"/>
          <p:cNvCxnSpPr>
            <a:stCxn id="0" idx="2"/>
          </p:cNvCxnSpPr>
          <p:nvPr/>
        </p:nvCxnSpPr>
        <p:spPr>
          <a:xfrm flipH="1">
            <a:off x="1285875" y="3994150"/>
            <a:ext cx="1728788" cy="63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下矢印 27"/>
          <p:cNvSpPr/>
          <p:nvPr/>
        </p:nvSpPr>
        <p:spPr>
          <a:xfrm>
            <a:off x="1428750" y="3571875"/>
            <a:ext cx="214313" cy="428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9" name="テキスト ボックス 28"/>
          <p:cNvSpPr txBox="1">
            <a:spLocks noChangeArrowheads="1"/>
          </p:cNvSpPr>
          <p:nvPr/>
        </p:nvSpPr>
        <p:spPr bwMode="auto">
          <a:xfrm>
            <a:off x="642938" y="3500438"/>
            <a:ext cx="1000125" cy="584200"/>
          </a:xfrm>
          <a:prstGeom prst="rect">
            <a:avLst/>
          </a:prstGeom>
          <a:noFill/>
          <a:ln w="9525">
            <a:noFill/>
            <a:miter lim="800000"/>
            <a:headEnd/>
            <a:tailEnd/>
          </a:ln>
        </p:spPr>
        <p:txBody>
          <a:bodyPr>
            <a:spAutoFit/>
          </a:bodyPr>
          <a:lstStyle/>
          <a:p>
            <a:r>
              <a:rPr lang="en-US" altLang="ja-JP" sz="3200">
                <a:ea typeface="HGｺﾞｼｯｸE" pitchFamily="49" charset="-128"/>
              </a:rPr>
              <a:t>r</a:t>
            </a:r>
            <a:r>
              <a:rPr lang="ja-JP" altLang="en-US" sz="3200">
                <a:ea typeface="HGｺﾞｼｯｸE" pitchFamily="49" charset="-128"/>
              </a:rPr>
              <a:t>↓</a:t>
            </a:r>
          </a:p>
        </p:txBody>
      </p:sp>
      <p:sp>
        <p:nvSpPr>
          <p:cNvPr id="168996" name="テキスト ボックス 29"/>
          <p:cNvSpPr txBox="1">
            <a:spLocks noChangeArrowheads="1"/>
          </p:cNvSpPr>
          <p:nvPr/>
        </p:nvSpPr>
        <p:spPr bwMode="auto">
          <a:xfrm>
            <a:off x="5857875" y="2143125"/>
            <a:ext cx="2857500" cy="369888"/>
          </a:xfrm>
          <a:prstGeom prst="rect">
            <a:avLst/>
          </a:prstGeom>
          <a:noFill/>
          <a:ln w="9525">
            <a:noFill/>
            <a:miter lim="800000"/>
            <a:headEnd/>
            <a:tailEnd/>
          </a:ln>
        </p:spPr>
        <p:txBody>
          <a:bodyPr>
            <a:spAutoFit/>
          </a:bodyPr>
          <a:lstStyle/>
          <a:p>
            <a:r>
              <a:rPr lang="ja-JP" altLang="en-US">
                <a:ea typeface="HGｺﾞｼｯｸE" pitchFamily="49" charset="-128"/>
              </a:rPr>
              <a:t>実質利子率↓</a:t>
            </a:r>
          </a:p>
        </p:txBody>
      </p:sp>
      <p:graphicFrame>
        <p:nvGraphicFramePr>
          <p:cNvPr id="5" name="Object 7"/>
          <p:cNvGraphicFramePr>
            <a:graphicFrameLocks noChangeAspect="1"/>
          </p:cNvGraphicFramePr>
          <p:nvPr/>
        </p:nvGraphicFramePr>
        <p:xfrm>
          <a:off x="5857875" y="1500188"/>
          <a:ext cx="500063" cy="561975"/>
        </p:xfrm>
        <a:graphic>
          <a:graphicData uri="http://schemas.openxmlformats.org/presentationml/2006/ole">
            <p:oleObj spid="_x0000_s168967" name="数式" r:id="rId9" imgW="203040" imgH="228600" progId="Equation.3">
              <p:embed/>
            </p:oleObj>
          </a:graphicData>
        </a:graphic>
      </p:graphicFrame>
      <p:graphicFrame>
        <p:nvGraphicFramePr>
          <p:cNvPr id="6" name="Object 8"/>
          <p:cNvGraphicFramePr>
            <a:graphicFrameLocks noChangeAspect="1"/>
          </p:cNvGraphicFramePr>
          <p:nvPr/>
        </p:nvGraphicFramePr>
        <p:xfrm>
          <a:off x="7429500" y="1571625"/>
          <a:ext cx="428625" cy="482600"/>
        </p:xfrm>
        <a:graphic>
          <a:graphicData uri="http://schemas.openxmlformats.org/presentationml/2006/ole">
            <p:oleObj spid="_x0000_s168968" name="数式" r:id="rId10" imgW="203040" imgH="228600" progId="Equation.3">
              <p:embed/>
            </p:oleObj>
          </a:graphicData>
        </a:graphic>
      </p:graphicFrame>
      <p:cxnSp>
        <p:nvCxnSpPr>
          <p:cNvPr id="34" name="直線矢印コネクタ 33"/>
          <p:cNvCxnSpPr/>
          <p:nvPr/>
        </p:nvCxnSpPr>
        <p:spPr>
          <a:xfrm>
            <a:off x="6500813" y="1857375"/>
            <a:ext cx="642937"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8998" name="テキスト ボックス 34"/>
          <p:cNvSpPr txBox="1">
            <a:spLocks noChangeArrowheads="1"/>
          </p:cNvSpPr>
          <p:nvPr/>
        </p:nvSpPr>
        <p:spPr bwMode="auto">
          <a:xfrm>
            <a:off x="5572125" y="2857500"/>
            <a:ext cx="3286125" cy="1187450"/>
          </a:xfrm>
          <a:prstGeom prst="rect">
            <a:avLst/>
          </a:prstGeom>
          <a:noFill/>
          <a:ln w="9525">
            <a:noFill/>
            <a:miter lim="800000"/>
            <a:headEnd/>
            <a:tailEnd/>
          </a:ln>
        </p:spPr>
        <p:txBody>
          <a:bodyPr>
            <a:spAutoFit/>
          </a:bodyPr>
          <a:lstStyle/>
          <a:p>
            <a:r>
              <a:rPr lang="ja-JP" altLang="en-US">
                <a:ea typeface="HGｺﾞｼｯｸE" pitchFamily="49" charset="-128"/>
              </a:rPr>
              <a:t>実質利子率の低下は企業の投資意欲を強め、総需要を引き上げる。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ox(in)">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box(in)">
                                      <p:cBhvr>
                                        <p:cTn id="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35100" y="274638"/>
            <a:ext cx="7499350" cy="1143000"/>
          </a:xfrm>
        </p:spPr>
        <p:txBody>
          <a:bodyPr>
            <a:normAutofit fontScale="90000"/>
          </a:bodyPr>
          <a:lstStyle/>
          <a:p>
            <a:pPr fontAlgn="auto">
              <a:spcAft>
                <a:spcPts val="0"/>
              </a:spcAft>
              <a:defRPr/>
            </a:pPr>
            <a:r>
              <a:rPr lang="ja-JP" altLang="en-US" dirty="0" smtClean="0">
                <a:solidFill>
                  <a:schemeClr val="tx2">
                    <a:satMod val="130000"/>
                  </a:schemeClr>
                </a:solidFill>
              </a:rPr>
              <a:t>日本銀行のゼロ金利政策・量的緩和政策</a:t>
            </a:r>
            <a:endParaRPr lang="ja-JP" altLang="en-US" dirty="0">
              <a:solidFill>
                <a:schemeClr val="tx2">
                  <a:satMod val="130000"/>
                </a:schemeClr>
              </a:solidFill>
            </a:endParaRPr>
          </a:p>
        </p:txBody>
      </p:sp>
      <p:sp>
        <p:nvSpPr>
          <p:cNvPr id="177154" name="テキスト ボックス 2"/>
          <p:cNvSpPr txBox="1">
            <a:spLocks noChangeArrowheads="1"/>
          </p:cNvSpPr>
          <p:nvPr/>
        </p:nvSpPr>
        <p:spPr bwMode="auto">
          <a:xfrm>
            <a:off x="1214438" y="1643063"/>
            <a:ext cx="1643062" cy="461962"/>
          </a:xfrm>
          <a:prstGeom prst="rect">
            <a:avLst/>
          </a:prstGeom>
          <a:noFill/>
          <a:ln w="9525">
            <a:noFill/>
            <a:miter lim="800000"/>
            <a:headEnd/>
            <a:tailEnd/>
          </a:ln>
        </p:spPr>
        <p:txBody>
          <a:bodyPr>
            <a:spAutoFit/>
          </a:bodyPr>
          <a:lstStyle/>
          <a:p>
            <a:r>
              <a:rPr lang="en-US" altLang="ja-JP">
                <a:ea typeface="HGｺﾞｼｯｸE" pitchFamily="49" charset="-128"/>
              </a:rPr>
              <a:t>1999</a:t>
            </a:r>
            <a:r>
              <a:rPr lang="ja-JP" altLang="en-US">
                <a:ea typeface="HGｺﾞｼｯｸE" pitchFamily="49" charset="-128"/>
              </a:rPr>
              <a:t>年</a:t>
            </a:r>
            <a:r>
              <a:rPr lang="en-US" altLang="ja-JP">
                <a:ea typeface="HGｺﾞｼｯｸE" pitchFamily="49" charset="-128"/>
              </a:rPr>
              <a:t>2</a:t>
            </a:r>
            <a:r>
              <a:rPr lang="ja-JP" altLang="en-US">
                <a:ea typeface="HGｺﾞｼｯｸE" pitchFamily="49" charset="-128"/>
              </a:rPr>
              <a:t>月　</a:t>
            </a:r>
          </a:p>
        </p:txBody>
      </p:sp>
      <p:sp>
        <p:nvSpPr>
          <p:cNvPr id="177155" name="テキスト ボックス 3"/>
          <p:cNvSpPr txBox="1">
            <a:spLocks noChangeArrowheads="1"/>
          </p:cNvSpPr>
          <p:nvPr/>
        </p:nvSpPr>
        <p:spPr bwMode="auto">
          <a:xfrm>
            <a:off x="1214438" y="2071688"/>
            <a:ext cx="2071687" cy="461962"/>
          </a:xfrm>
          <a:prstGeom prst="rect">
            <a:avLst/>
          </a:prstGeom>
          <a:noFill/>
          <a:ln w="9525">
            <a:noFill/>
            <a:miter lim="800000"/>
            <a:headEnd/>
            <a:tailEnd/>
          </a:ln>
        </p:spPr>
        <p:txBody>
          <a:bodyPr>
            <a:spAutoFit/>
          </a:bodyPr>
          <a:lstStyle/>
          <a:p>
            <a:r>
              <a:rPr lang="en-US" altLang="ja-JP">
                <a:ea typeface="HGｺﾞｼｯｸE" pitchFamily="49" charset="-128"/>
              </a:rPr>
              <a:t>2001</a:t>
            </a:r>
            <a:r>
              <a:rPr lang="ja-JP" altLang="en-US">
                <a:ea typeface="HGｺﾞｼｯｸE" pitchFamily="49" charset="-128"/>
              </a:rPr>
              <a:t>年</a:t>
            </a:r>
            <a:r>
              <a:rPr kumimoji="0" lang="en-US" altLang="ja-JP">
                <a:ea typeface="HGｺﾞｼｯｸE" pitchFamily="49" charset="-128"/>
              </a:rPr>
              <a:t>3</a:t>
            </a:r>
            <a:r>
              <a:rPr lang="ja-JP" altLang="en-US">
                <a:ea typeface="HGｺﾞｼｯｸE" pitchFamily="49" charset="-128"/>
              </a:rPr>
              <a:t>月　</a:t>
            </a:r>
          </a:p>
        </p:txBody>
      </p:sp>
      <p:sp>
        <p:nvSpPr>
          <p:cNvPr id="177156" name="テキスト ボックス 4"/>
          <p:cNvSpPr txBox="1">
            <a:spLocks noChangeArrowheads="1"/>
          </p:cNvSpPr>
          <p:nvPr/>
        </p:nvSpPr>
        <p:spPr bwMode="auto">
          <a:xfrm>
            <a:off x="2786063" y="1643063"/>
            <a:ext cx="3000375" cy="369887"/>
          </a:xfrm>
          <a:prstGeom prst="rect">
            <a:avLst/>
          </a:prstGeom>
          <a:noFill/>
          <a:ln w="9525">
            <a:noFill/>
            <a:miter lim="800000"/>
            <a:headEnd/>
            <a:tailEnd/>
          </a:ln>
        </p:spPr>
        <p:txBody>
          <a:bodyPr>
            <a:spAutoFit/>
          </a:bodyPr>
          <a:lstStyle/>
          <a:p>
            <a:r>
              <a:rPr lang="ja-JP" altLang="en-US">
                <a:ea typeface="HGｺﾞｼｯｸE" pitchFamily="49" charset="-128"/>
              </a:rPr>
              <a:t>ゼロ金利政策</a:t>
            </a:r>
          </a:p>
        </p:txBody>
      </p:sp>
      <p:sp>
        <p:nvSpPr>
          <p:cNvPr id="177157" name="テキスト ボックス 5"/>
          <p:cNvSpPr txBox="1">
            <a:spLocks noChangeArrowheads="1"/>
          </p:cNvSpPr>
          <p:nvPr/>
        </p:nvSpPr>
        <p:spPr bwMode="auto">
          <a:xfrm>
            <a:off x="2857500" y="2071688"/>
            <a:ext cx="3000375" cy="369887"/>
          </a:xfrm>
          <a:prstGeom prst="rect">
            <a:avLst/>
          </a:prstGeom>
          <a:noFill/>
          <a:ln w="9525">
            <a:noFill/>
            <a:miter lim="800000"/>
            <a:headEnd/>
            <a:tailEnd/>
          </a:ln>
        </p:spPr>
        <p:txBody>
          <a:bodyPr>
            <a:spAutoFit/>
          </a:bodyPr>
          <a:lstStyle/>
          <a:p>
            <a:r>
              <a:rPr lang="ja-JP" altLang="en-US">
                <a:ea typeface="HGｺﾞｼｯｸE" pitchFamily="49" charset="-128"/>
              </a:rPr>
              <a:t>量的緩和政策</a:t>
            </a:r>
          </a:p>
        </p:txBody>
      </p:sp>
      <p:sp>
        <p:nvSpPr>
          <p:cNvPr id="177158" name="テキスト ボックス 6"/>
          <p:cNvSpPr txBox="1">
            <a:spLocks noChangeArrowheads="1"/>
          </p:cNvSpPr>
          <p:nvPr/>
        </p:nvSpPr>
        <p:spPr bwMode="auto">
          <a:xfrm>
            <a:off x="4929188" y="1714500"/>
            <a:ext cx="4214812" cy="701675"/>
          </a:xfrm>
          <a:prstGeom prst="rect">
            <a:avLst/>
          </a:prstGeom>
          <a:noFill/>
          <a:ln w="9525">
            <a:noFill/>
            <a:miter lim="800000"/>
            <a:headEnd/>
            <a:tailEnd/>
          </a:ln>
        </p:spPr>
        <p:txBody>
          <a:bodyPr>
            <a:spAutoFit/>
          </a:bodyPr>
          <a:lstStyle/>
          <a:p>
            <a:r>
              <a:rPr lang="ja-JP" altLang="en-US" sz="2000">
                <a:ea typeface="HGｺﾞｼｯｸE" pitchFamily="49" charset="-128"/>
              </a:rPr>
              <a:t>日本銀行が貨幣を大量に供給し、名目利子率をほぼゼロにする政策</a:t>
            </a:r>
          </a:p>
        </p:txBody>
      </p:sp>
      <p:sp>
        <p:nvSpPr>
          <p:cNvPr id="8" name="正方形/長方形 7"/>
          <p:cNvSpPr/>
          <p:nvPr/>
        </p:nvSpPr>
        <p:spPr>
          <a:xfrm>
            <a:off x="1357290" y="2643182"/>
            <a:ext cx="2214578" cy="1785950"/>
          </a:xfrm>
          <a:prstGeom prst="rect">
            <a:avLst/>
          </a:prstGeom>
          <a:effectLst>
            <a:outerShdw blurRad="76200" dir="18900000" sy="23000" kx="-1200000" algn="bl" rotWithShape="0">
              <a:prstClr val="black">
                <a:alpha val="20000"/>
              </a:prstClr>
            </a:outerShdw>
          </a:effectLst>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7160" name="テキスト ボックス 8"/>
          <p:cNvSpPr txBox="1">
            <a:spLocks noChangeArrowheads="1"/>
          </p:cNvSpPr>
          <p:nvPr/>
        </p:nvSpPr>
        <p:spPr bwMode="auto">
          <a:xfrm>
            <a:off x="1785938" y="2857500"/>
            <a:ext cx="1500187" cy="369888"/>
          </a:xfrm>
          <a:prstGeom prst="rect">
            <a:avLst/>
          </a:prstGeom>
          <a:noFill/>
          <a:ln w="9525">
            <a:noFill/>
            <a:miter lim="800000"/>
            <a:headEnd/>
            <a:tailEnd/>
          </a:ln>
        </p:spPr>
        <p:txBody>
          <a:bodyPr>
            <a:spAutoFit/>
          </a:bodyPr>
          <a:lstStyle/>
          <a:p>
            <a:r>
              <a:rPr lang="ja-JP" altLang="en-US">
                <a:ea typeface="HGｺﾞｼｯｸE" pitchFamily="49" charset="-128"/>
              </a:rPr>
              <a:t>日本銀行</a:t>
            </a:r>
          </a:p>
        </p:txBody>
      </p:sp>
      <p:sp>
        <p:nvSpPr>
          <p:cNvPr id="10" name="角丸四角形吹き出し 9"/>
          <p:cNvSpPr/>
          <p:nvPr/>
        </p:nvSpPr>
        <p:spPr>
          <a:xfrm>
            <a:off x="3286125" y="2714625"/>
            <a:ext cx="4714875" cy="1143000"/>
          </a:xfrm>
          <a:prstGeom prst="wedgeRoundRectCallout">
            <a:avLst>
              <a:gd name="adj1" fmla="val -49600"/>
              <a:gd name="adj2" fmla="val 94500"/>
              <a:gd name="adj3" fmla="val 16667"/>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ja-JP" altLang="en-US"/>
          </a:p>
        </p:txBody>
      </p:sp>
      <p:sp>
        <p:nvSpPr>
          <p:cNvPr id="11" name="テキスト ボックス 10"/>
          <p:cNvSpPr txBox="1">
            <a:spLocks noChangeArrowheads="1"/>
          </p:cNvSpPr>
          <p:nvPr/>
        </p:nvSpPr>
        <p:spPr bwMode="auto">
          <a:xfrm>
            <a:off x="3643313" y="2928938"/>
            <a:ext cx="4143375" cy="701675"/>
          </a:xfrm>
          <a:prstGeom prst="rect">
            <a:avLst/>
          </a:prstGeom>
          <a:noFill/>
          <a:ln w="9525">
            <a:noFill/>
            <a:miter lim="800000"/>
            <a:headEnd/>
            <a:tailEnd/>
          </a:ln>
        </p:spPr>
        <p:txBody>
          <a:bodyPr>
            <a:spAutoFit/>
          </a:bodyPr>
          <a:lstStyle/>
          <a:p>
            <a:r>
              <a:rPr lang="ja-JP" altLang="en-US" sz="2000">
                <a:ea typeface="HGｺﾞｼｯｸE" pitchFamily="49" charset="-128"/>
              </a:rPr>
              <a:t>インフレ率が安定的にプラスになるまで量的緩和政策を</a:t>
            </a:r>
            <a:r>
              <a:rPr kumimoji="0" lang="ja-JP" altLang="en-US" sz="2000">
                <a:ea typeface="HGｺﾞｼｯｸE" pitchFamily="49" charset="-128"/>
              </a:rPr>
              <a:t>続ける。</a:t>
            </a:r>
            <a:endParaRPr lang="ja-JP" altLang="en-US" sz="2000">
              <a:ea typeface="HGｺﾞｼｯｸE" pitchFamily="49" charset="-128"/>
            </a:endParaRPr>
          </a:p>
        </p:txBody>
      </p:sp>
      <p:sp>
        <p:nvSpPr>
          <p:cNvPr id="14" name="角丸四角形吹き出し 13"/>
          <p:cNvSpPr/>
          <p:nvPr/>
        </p:nvSpPr>
        <p:spPr>
          <a:xfrm>
            <a:off x="3714750" y="5143500"/>
            <a:ext cx="4786313" cy="714375"/>
          </a:xfrm>
          <a:prstGeom prst="wedgeRoundRectCallout">
            <a:avLst>
              <a:gd name="adj1" fmla="val -49490"/>
              <a:gd name="adj2" fmla="val 60367"/>
              <a:gd name="adj3" fmla="val 16667"/>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ja-JP" altLang="en-US"/>
          </a:p>
        </p:txBody>
      </p:sp>
      <p:sp>
        <p:nvSpPr>
          <p:cNvPr id="13" name="テキスト ボックス 12"/>
          <p:cNvSpPr txBox="1">
            <a:spLocks noChangeArrowheads="1"/>
          </p:cNvSpPr>
          <p:nvPr/>
        </p:nvSpPr>
        <p:spPr bwMode="auto">
          <a:xfrm>
            <a:off x="3786188" y="5143500"/>
            <a:ext cx="4929187" cy="701675"/>
          </a:xfrm>
          <a:prstGeom prst="rect">
            <a:avLst/>
          </a:prstGeom>
          <a:noFill/>
          <a:ln w="9525">
            <a:noFill/>
            <a:miter lim="800000"/>
            <a:headEnd/>
            <a:tailEnd/>
          </a:ln>
        </p:spPr>
        <p:txBody>
          <a:bodyPr>
            <a:spAutoFit/>
          </a:bodyPr>
          <a:lstStyle/>
          <a:p>
            <a:r>
              <a:rPr lang="ja-JP" altLang="en-US" sz="2000">
                <a:ea typeface="HGｺﾞｼｯｸE" pitchFamily="49" charset="-128"/>
              </a:rPr>
              <a:t>これからもゼロ金利が続くなら、思い切って設備投資をしようかな。</a:t>
            </a:r>
          </a:p>
        </p:txBody>
      </p:sp>
      <p:sp>
        <p:nvSpPr>
          <p:cNvPr id="15" name="正方形/長方形 14"/>
          <p:cNvSpPr/>
          <p:nvPr/>
        </p:nvSpPr>
        <p:spPr>
          <a:xfrm>
            <a:off x="2786050" y="5357826"/>
            <a:ext cx="857256" cy="1143008"/>
          </a:xfrm>
          <a:prstGeom prst="rect">
            <a:avLst/>
          </a:prstGeom>
          <a:effectLst>
            <a:outerShdw blurRad="76200" dir="18900000" sy="23000" kx="-1200000" algn="bl" rotWithShape="0">
              <a:prstClr val="black">
                <a:alpha val="20000"/>
              </a:prstClr>
            </a:outerShdw>
          </a:effectLst>
          <a:scene3d>
            <a:camera prst="perspectiveLeft"/>
            <a:lightRig rig="threePt" dir="t"/>
          </a:scene3d>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ja-JP" altLang="en-US"/>
          </a:p>
        </p:txBody>
      </p:sp>
      <p:sp>
        <p:nvSpPr>
          <p:cNvPr id="177166" name="テキスト ボックス 15"/>
          <p:cNvSpPr txBox="1">
            <a:spLocks noChangeArrowheads="1"/>
          </p:cNvSpPr>
          <p:nvPr/>
        </p:nvSpPr>
        <p:spPr bwMode="auto">
          <a:xfrm>
            <a:off x="2786063" y="5500688"/>
            <a:ext cx="1000125" cy="369887"/>
          </a:xfrm>
          <a:prstGeom prst="rect">
            <a:avLst/>
          </a:prstGeom>
          <a:noFill/>
          <a:ln w="9525">
            <a:noFill/>
            <a:miter lim="800000"/>
            <a:headEnd/>
            <a:tailEnd/>
          </a:ln>
        </p:spPr>
        <p:txBody>
          <a:bodyPr>
            <a:spAutoFit/>
          </a:bodyPr>
          <a:lstStyle/>
          <a:p>
            <a:r>
              <a:rPr lang="ja-JP" altLang="en-US">
                <a:ea typeface="HGｺﾞｼｯｸE" pitchFamily="49" charset="-128"/>
              </a:rPr>
              <a:t>企業</a:t>
            </a:r>
          </a:p>
        </p:txBody>
      </p:sp>
      <p:sp>
        <p:nvSpPr>
          <p:cNvPr id="17" name="右中かっこ 16"/>
          <p:cNvSpPr/>
          <p:nvPr/>
        </p:nvSpPr>
        <p:spPr>
          <a:xfrm>
            <a:off x="4786313" y="1714500"/>
            <a:ext cx="285750" cy="642938"/>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p>
        </p:txBody>
      </p:sp>
      <p:sp>
        <p:nvSpPr>
          <p:cNvPr id="18" name="テキスト ボックス 17"/>
          <p:cNvSpPr txBox="1"/>
          <p:nvPr/>
        </p:nvSpPr>
        <p:spPr>
          <a:xfrm>
            <a:off x="5429250" y="4071938"/>
            <a:ext cx="2143125" cy="36988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ja-JP" altLang="en-US" sz="1800" dirty="0"/>
              <a:t>アナウンスメント</a:t>
            </a:r>
            <a:endParaRPr lang="ja-JP" altLang="en-US" sz="1800" dirty="0"/>
          </a:p>
        </p:txBody>
      </p:sp>
      <p:sp>
        <p:nvSpPr>
          <p:cNvPr id="19" name="テキスト ボックス 18"/>
          <p:cNvSpPr txBox="1"/>
          <p:nvPr/>
        </p:nvSpPr>
        <p:spPr>
          <a:xfrm>
            <a:off x="5929313" y="6072188"/>
            <a:ext cx="1285875" cy="36988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ja-JP" altLang="en-US" sz="1800" dirty="0"/>
              <a:t>予想形成</a:t>
            </a:r>
            <a:endParaRPr lang="ja-JP"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ox(i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ox(in)">
                                      <p:cBhvr>
                                        <p:cTn id="20" dur="500"/>
                                        <p:tgtEl>
                                          <p:spTgt spid="14"/>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ox(in)">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4" grpId="0" animBg="1"/>
      <p:bldP spid="13" grpId="0"/>
      <p:bldP spid="18"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457278" y="522247"/>
            <a:ext cx="5143536" cy="92869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47108" name="Text Box 4"/>
          <p:cNvSpPr txBox="1">
            <a:spLocks noChangeArrowheads="1"/>
          </p:cNvSpPr>
          <p:nvPr/>
        </p:nvSpPr>
        <p:spPr bwMode="auto">
          <a:xfrm>
            <a:off x="1428750" y="642938"/>
            <a:ext cx="5905500" cy="5592762"/>
          </a:xfrm>
          <a:prstGeom prst="rect">
            <a:avLst/>
          </a:prstGeom>
          <a:noFill/>
          <a:ln w="9525">
            <a:noFill/>
            <a:miter lim="800000"/>
            <a:headEnd/>
            <a:tailEnd/>
          </a:ln>
          <a:effectLst/>
        </p:spPr>
        <p:txBody>
          <a:bodyPr>
            <a:spAutoFit/>
          </a:bodyPr>
          <a:lstStyle/>
          <a:p>
            <a:pPr>
              <a:spcBef>
                <a:spcPct val="50000"/>
              </a:spcBef>
            </a:pPr>
            <a:r>
              <a:rPr kumimoji="0" lang="ja-JP" altLang="en-US" sz="1800">
                <a:latin typeface="HGｺﾞｼｯｸE" pitchFamily="49" charset="-128"/>
                <a:ea typeface="HGｺﾞｼｯｸE" pitchFamily="49" charset="-128"/>
              </a:rPr>
              <a:t>収入≡財の価格</a:t>
            </a:r>
            <a:r>
              <a:rPr kumimoji="0" lang="en-US" altLang="ja-JP" sz="1800">
                <a:latin typeface="HGｺﾞｼｯｸE" pitchFamily="49" charset="-128"/>
                <a:ea typeface="HGｺﾞｼｯｸE" pitchFamily="49" charset="-128"/>
              </a:rPr>
              <a:t>×</a:t>
            </a:r>
            <a:r>
              <a:rPr kumimoji="0" lang="ja-JP" altLang="en-US" sz="1800">
                <a:latin typeface="HGｺﾞｼｯｸE" pitchFamily="49" charset="-128"/>
                <a:ea typeface="HGｺﾞｼｯｸE" pitchFamily="49" charset="-128"/>
              </a:rPr>
              <a:t>生産量＝</a:t>
            </a:r>
            <a:r>
              <a:rPr kumimoji="0" lang="en-US" altLang="ja-JP" sz="1800">
                <a:latin typeface="HGｺﾞｼｯｸE" pitchFamily="49" charset="-128"/>
                <a:ea typeface="HGｺﾞｼｯｸE" pitchFamily="49" charset="-128"/>
              </a:rPr>
              <a:t>(1+m)×</a:t>
            </a:r>
            <a:r>
              <a:rPr kumimoji="0" lang="ja-JP" altLang="en-US" sz="1800">
                <a:latin typeface="HGｺﾞｼｯｸE" pitchFamily="49" charset="-128"/>
                <a:ea typeface="HGｺﾞｼｯｸE" pitchFamily="49" charset="-128"/>
              </a:rPr>
              <a:t>費用</a:t>
            </a:r>
          </a:p>
          <a:p>
            <a:pPr>
              <a:spcBef>
                <a:spcPct val="50000"/>
              </a:spcBef>
            </a:pPr>
            <a:r>
              <a:rPr kumimoji="0" lang="ja-JP" altLang="en-US" sz="1800">
                <a:latin typeface="HGｺﾞｼｯｸE" pitchFamily="49" charset="-128"/>
                <a:ea typeface="HGｺﾞｼｯｸE" pitchFamily="49" charset="-128"/>
              </a:rPr>
              <a:t>この上乗せ比率</a:t>
            </a:r>
            <a:r>
              <a:rPr kumimoji="0" lang="en-US" altLang="ja-JP" sz="1800">
                <a:latin typeface="HGｺﾞｼｯｸE" pitchFamily="49" charset="-128"/>
                <a:ea typeface="HGｺﾞｼｯｸE" pitchFamily="49" charset="-128"/>
              </a:rPr>
              <a:t>m</a:t>
            </a:r>
            <a:r>
              <a:rPr kumimoji="0" lang="ja-JP" altLang="en-US" sz="1800">
                <a:latin typeface="HGｺﾞｼｯｸE" pitchFamily="49" charset="-128"/>
                <a:ea typeface="HGｺﾞｼｯｸE" pitchFamily="49" charset="-128"/>
              </a:rPr>
              <a:t>をマークアップ比率と呼ぶ。</a:t>
            </a:r>
          </a:p>
          <a:p>
            <a:pPr>
              <a:spcBef>
                <a:spcPct val="50000"/>
              </a:spcBef>
            </a:pPr>
            <a:endParaRPr kumimoji="0" lang="en-US" altLang="ja-JP" sz="1800">
              <a:latin typeface="HGｺﾞｼｯｸE" pitchFamily="49" charset="-128"/>
              <a:ea typeface="HGｺﾞｼｯｸE" pitchFamily="49" charset="-128"/>
            </a:endParaRPr>
          </a:p>
          <a:p>
            <a:pPr>
              <a:spcBef>
                <a:spcPct val="50000"/>
              </a:spcBef>
            </a:pPr>
            <a:r>
              <a:rPr kumimoji="0" lang="ja-JP" altLang="en-US" sz="1800">
                <a:latin typeface="HGｺﾞｼｯｸE" pitchFamily="49" charset="-128"/>
                <a:ea typeface="HGｺﾞｼｯｸE" pitchFamily="49" charset="-128"/>
              </a:rPr>
              <a:t>企業が生産量を増やそうとするときに限界生産力は逓減する。（</a:t>
            </a:r>
            <a:r>
              <a:rPr kumimoji="0" lang="en-US" altLang="ja-JP" sz="1800">
                <a:latin typeface="HGｺﾞｼｯｸE" pitchFamily="49" charset="-128"/>
                <a:ea typeface="HGｺﾞｼｯｸE" pitchFamily="49" charset="-128"/>
              </a:rPr>
              <a:t>4</a:t>
            </a:r>
            <a:r>
              <a:rPr kumimoji="0" lang="ja-JP" altLang="en-US" sz="1800">
                <a:latin typeface="HGｺﾞｼｯｸE" pitchFamily="49" charset="-128"/>
                <a:ea typeface="HGｺﾞｼｯｸE" pitchFamily="49" charset="-128"/>
              </a:rPr>
              <a:t>章参照）</a:t>
            </a:r>
          </a:p>
          <a:p>
            <a:pPr>
              <a:spcBef>
                <a:spcPct val="50000"/>
              </a:spcBef>
            </a:pPr>
            <a:r>
              <a:rPr kumimoji="0" lang="ja-JP" altLang="en-US" sz="1800">
                <a:latin typeface="HGｺﾞｼｯｸE" pitchFamily="49" charset="-128"/>
                <a:ea typeface="HGｺﾞｼｯｸE" pitchFamily="49" charset="-128"/>
              </a:rPr>
              <a:t>企業が生産量を増やそうとすると、生産量の増加を上回るペースで生産要素を投入しなければならない。</a:t>
            </a:r>
          </a:p>
          <a:p>
            <a:pPr>
              <a:spcBef>
                <a:spcPct val="50000"/>
              </a:spcBef>
            </a:pPr>
            <a:endParaRPr kumimoji="0" lang="en-US" altLang="ja-JP" sz="1800">
              <a:latin typeface="HGｺﾞｼｯｸE" pitchFamily="49" charset="-128"/>
              <a:ea typeface="HGｺﾞｼｯｸE" pitchFamily="49" charset="-128"/>
            </a:endParaRPr>
          </a:p>
          <a:p>
            <a:pPr>
              <a:spcBef>
                <a:spcPct val="50000"/>
              </a:spcBef>
            </a:pPr>
            <a:r>
              <a:rPr kumimoji="0" lang="ja-JP" altLang="en-US" sz="1800">
                <a:latin typeface="HGｺﾞｼｯｸE" pitchFamily="49" charset="-128"/>
                <a:ea typeface="HGｺﾞｼｯｸE" pitchFamily="49" charset="-128"/>
              </a:rPr>
              <a:t>結果、費用の増加＞生産量の増加となってしまう。</a:t>
            </a:r>
          </a:p>
          <a:p>
            <a:pPr>
              <a:spcBef>
                <a:spcPct val="50000"/>
              </a:spcBef>
            </a:pPr>
            <a:endParaRPr kumimoji="0" lang="en-US" altLang="ja-JP" sz="1800">
              <a:latin typeface="HGｺﾞｼｯｸE" pitchFamily="49" charset="-128"/>
              <a:ea typeface="HGｺﾞｼｯｸE" pitchFamily="49" charset="-128"/>
            </a:endParaRPr>
          </a:p>
          <a:p>
            <a:pPr>
              <a:spcBef>
                <a:spcPct val="50000"/>
              </a:spcBef>
            </a:pPr>
            <a:r>
              <a:rPr kumimoji="0" lang="ja-JP" altLang="en-US" sz="1800">
                <a:latin typeface="HGｺﾞｼｯｸE" pitchFamily="49" charset="-128"/>
                <a:ea typeface="HGｺﾞｼｯｸE" pitchFamily="49" charset="-128"/>
              </a:rPr>
              <a:t>価格が一定のままでは費用の増加に収入の増加が追いつかないから、利潤が減ってしまう。</a:t>
            </a:r>
          </a:p>
          <a:p>
            <a:pPr>
              <a:spcBef>
                <a:spcPct val="50000"/>
              </a:spcBef>
            </a:pPr>
            <a:endParaRPr kumimoji="0" lang="en-US" altLang="ja-JP" sz="1800">
              <a:latin typeface="HGｺﾞｼｯｸE" pitchFamily="49" charset="-128"/>
              <a:ea typeface="HGｺﾞｼｯｸE" pitchFamily="49" charset="-128"/>
            </a:endParaRPr>
          </a:p>
          <a:p>
            <a:pPr>
              <a:spcBef>
                <a:spcPct val="50000"/>
              </a:spcBef>
            </a:pPr>
            <a:r>
              <a:rPr kumimoji="0" lang="ja-JP" altLang="en-US" sz="1800">
                <a:latin typeface="HGｺﾞｼｯｸE" pitchFamily="49" charset="-128"/>
                <a:ea typeface="HGｺﾞｼｯｸE" pitchFamily="49" charset="-128"/>
              </a:rPr>
              <a:t>したがって、企業は</a:t>
            </a:r>
            <a:r>
              <a:rPr kumimoji="0" lang="ja-JP" altLang="en-US" sz="1800">
                <a:solidFill>
                  <a:srgbClr val="FF0000"/>
                </a:solidFill>
                <a:latin typeface="HGｺﾞｼｯｸE" pitchFamily="49" charset="-128"/>
                <a:ea typeface="HGｺﾞｼｯｸE" pitchFamily="49" charset="-128"/>
              </a:rPr>
              <a:t>生産量の増加とともに価格を引き上げる</a:t>
            </a:r>
            <a:r>
              <a:rPr kumimoji="0" lang="ja-JP" altLang="en-US" sz="1800">
                <a:latin typeface="HGｺﾞｼｯｸE" pitchFamily="49" charset="-128"/>
                <a:ea typeface="HGｺﾞｼｯｸE" pitchFamily="49" charset="-128"/>
              </a:rPr>
              <a:t>。</a:t>
            </a:r>
          </a:p>
        </p:txBody>
      </p:sp>
      <p:sp>
        <p:nvSpPr>
          <p:cNvPr id="46085" name="Line 5"/>
          <p:cNvSpPr>
            <a:spLocks noChangeShapeType="1"/>
          </p:cNvSpPr>
          <p:nvPr/>
        </p:nvSpPr>
        <p:spPr bwMode="auto">
          <a:xfrm>
            <a:off x="3671888" y="1522413"/>
            <a:ext cx="0" cy="215900"/>
          </a:xfrm>
          <a:prstGeom prst="line">
            <a:avLst/>
          </a:prstGeom>
          <a:noFill/>
          <a:ln w="9525">
            <a:solidFill>
              <a:schemeClr val="tx1"/>
            </a:solidFill>
            <a:round/>
            <a:headEnd/>
            <a:tailEnd type="triangle" w="med" len="med"/>
          </a:ln>
        </p:spPr>
        <p:txBody>
          <a:bodyPr/>
          <a:lstStyle/>
          <a:p>
            <a:endParaRPr lang="ja-JP" altLang="en-US"/>
          </a:p>
        </p:txBody>
      </p:sp>
      <p:sp>
        <p:nvSpPr>
          <p:cNvPr id="46086" name="Line 6"/>
          <p:cNvSpPr>
            <a:spLocks noChangeShapeType="1"/>
          </p:cNvSpPr>
          <p:nvPr/>
        </p:nvSpPr>
        <p:spPr bwMode="auto">
          <a:xfrm>
            <a:off x="3671888" y="2236788"/>
            <a:ext cx="0" cy="360362"/>
          </a:xfrm>
          <a:prstGeom prst="line">
            <a:avLst/>
          </a:prstGeom>
          <a:noFill/>
          <a:ln w="9525">
            <a:solidFill>
              <a:schemeClr val="tx1"/>
            </a:solidFill>
            <a:round/>
            <a:headEnd/>
            <a:tailEnd type="triangle" w="med" len="med"/>
          </a:ln>
        </p:spPr>
        <p:txBody>
          <a:bodyPr/>
          <a:lstStyle/>
          <a:p>
            <a:endParaRPr lang="ja-JP" altLang="en-US"/>
          </a:p>
        </p:txBody>
      </p:sp>
      <p:cxnSp>
        <p:nvCxnSpPr>
          <p:cNvPr id="46087" name="直線矢印コネクタ 8"/>
          <p:cNvCxnSpPr>
            <a:cxnSpLocks noChangeShapeType="1"/>
          </p:cNvCxnSpPr>
          <p:nvPr/>
        </p:nvCxnSpPr>
        <p:spPr bwMode="auto">
          <a:xfrm rot="5400000">
            <a:off x="3456781" y="3450432"/>
            <a:ext cx="428625" cy="1588"/>
          </a:xfrm>
          <a:prstGeom prst="straightConnector1">
            <a:avLst/>
          </a:prstGeom>
          <a:noFill/>
          <a:ln w="9525" algn="ctr">
            <a:solidFill>
              <a:schemeClr val="tx1"/>
            </a:solidFill>
            <a:round/>
            <a:headEnd/>
            <a:tailEnd type="arrow" w="med" len="med"/>
          </a:ln>
        </p:spPr>
      </p:cxnSp>
      <p:cxnSp>
        <p:nvCxnSpPr>
          <p:cNvPr id="46088" name="直線矢印コネクタ 9"/>
          <p:cNvCxnSpPr>
            <a:cxnSpLocks noChangeShapeType="1"/>
          </p:cNvCxnSpPr>
          <p:nvPr/>
        </p:nvCxnSpPr>
        <p:spPr bwMode="auto">
          <a:xfrm rot="5400000">
            <a:off x="3386931" y="4236244"/>
            <a:ext cx="428625" cy="1588"/>
          </a:xfrm>
          <a:prstGeom prst="straightConnector1">
            <a:avLst/>
          </a:prstGeom>
          <a:noFill/>
          <a:ln w="9525" algn="ctr">
            <a:solidFill>
              <a:schemeClr val="tx1"/>
            </a:solidFill>
            <a:round/>
            <a:headEnd/>
            <a:tailEnd type="arrow" w="med" len="med"/>
          </a:ln>
        </p:spPr>
      </p:cxnSp>
      <p:cxnSp>
        <p:nvCxnSpPr>
          <p:cNvPr id="46089" name="直線矢印コネクタ 10"/>
          <p:cNvCxnSpPr>
            <a:cxnSpLocks noChangeShapeType="1"/>
          </p:cNvCxnSpPr>
          <p:nvPr/>
        </p:nvCxnSpPr>
        <p:spPr bwMode="auto">
          <a:xfrm rot="5400000">
            <a:off x="3386931" y="5307807"/>
            <a:ext cx="428625" cy="1588"/>
          </a:xfrm>
          <a:prstGeom prst="straightConnector1">
            <a:avLst/>
          </a:prstGeom>
          <a:noFill/>
          <a:ln w="9525" algn="ctr">
            <a:solidFill>
              <a:schemeClr val="tx1"/>
            </a:solidFill>
            <a:round/>
            <a:headEnd/>
            <a:tailEnd type="arrow" w="med" len="med"/>
          </a:ln>
        </p:spPr>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Text Box 4"/>
          <p:cNvSpPr txBox="1">
            <a:spLocks noChangeArrowheads="1"/>
          </p:cNvSpPr>
          <p:nvPr/>
        </p:nvSpPr>
        <p:spPr bwMode="auto">
          <a:xfrm>
            <a:off x="1285875" y="571500"/>
            <a:ext cx="7529513" cy="4478338"/>
          </a:xfrm>
          <a:prstGeom prst="rect">
            <a:avLst/>
          </a:prstGeom>
          <a:noFill/>
          <a:ln w="9525">
            <a:noFill/>
            <a:miter lim="800000"/>
            <a:headEnd/>
            <a:tailEnd/>
          </a:ln>
        </p:spPr>
        <p:txBody>
          <a:bodyPr>
            <a:spAutoFit/>
          </a:bodyPr>
          <a:lstStyle/>
          <a:p>
            <a:pPr>
              <a:spcBef>
                <a:spcPct val="50000"/>
              </a:spcBef>
            </a:pPr>
            <a:r>
              <a:rPr kumimoji="0" lang="ja-JP" altLang="en-US" sz="1800"/>
              <a:t>したがって日本銀行が量的緩和政策に</a:t>
            </a:r>
            <a:r>
              <a:rPr kumimoji="0" lang="ja-JP" altLang="en-US" sz="1800" b="1">
                <a:solidFill>
                  <a:srgbClr val="FF0000"/>
                </a:solidFill>
              </a:rPr>
              <a:t>コミット</a:t>
            </a:r>
            <a:r>
              <a:rPr kumimoji="0" lang="ja-JP" altLang="en-US" sz="1800"/>
              <a:t>するというアナウンスが信頼を得れば企業の投資を刺激して総需要曲線を右にシフトすることが可能になる。</a:t>
            </a:r>
          </a:p>
          <a:p>
            <a:pPr>
              <a:spcBef>
                <a:spcPct val="50000"/>
              </a:spcBef>
            </a:pPr>
            <a:r>
              <a:rPr kumimoji="0" lang="ja-JP" altLang="en-US" sz="1800"/>
              <a:t>図</a:t>
            </a:r>
            <a:r>
              <a:rPr kumimoji="0" lang="en-US" altLang="ja-JP" sz="1800"/>
              <a:t>10-8</a:t>
            </a:r>
            <a:r>
              <a:rPr kumimoji="0" lang="ja-JP" altLang="en-US" sz="1800"/>
              <a:t>参照</a:t>
            </a:r>
          </a:p>
          <a:p>
            <a:pPr>
              <a:spcBef>
                <a:spcPct val="50000"/>
              </a:spcBef>
            </a:pPr>
            <a:endParaRPr kumimoji="0" lang="en-US" altLang="ja-JP" sz="2800"/>
          </a:p>
          <a:p>
            <a:pPr>
              <a:spcBef>
                <a:spcPct val="50000"/>
              </a:spcBef>
            </a:pPr>
            <a:endParaRPr kumimoji="0" lang="en-US" altLang="ja-JP" sz="1800"/>
          </a:p>
          <a:p>
            <a:pPr>
              <a:spcBef>
                <a:spcPct val="50000"/>
              </a:spcBef>
            </a:pPr>
            <a:endParaRPr kumimoji="0" lang="en-US" altLang="ja-JP" sz="1800"/>
          </a:p>
          <a:p>
            <a:pPr>
              <a:spcBef>
                <a:spcPct val="50000"/>
              </a:spcBef>
            </a:pPr>
            <a:endParaRPr kumimoji="0" lang="en-US" altLang="ja-JP" sz="1800"/>
          </a:p>
          <a:p>
            <a:pPr>
              <a:spcBef>
                <a:spcPct val="50000"/>
              </a:spcBef>
            </a:pPr>
            <a:r>
              <a:rPr kumimoji="0" lang="ja-JP" altLang="en-US" sz="1800"/>
              <a:t>総供給の変動も短期の経済活動を引き起こす重要な要因である。</a:t>
            </a:r>
          </a:p>
          <a:p>
            <a:pPr>
              <a:spcBef>
                <a:spcPct val="50000"/>
              </a:spcBef>
            </a:pPr>
            <a:r>
              <a:rPr kumimoji="0" lang="ja-JP" altLang="en-US" sz="1800"/>
              <a:t>供給サイドに大きな影響を与えるものとして、災害、戦争、石油価格の急上昇（石油ショック）といったものがある。</a:t>
            </a:r>
          </a:p>
          <a:p>
            <a:pPr>
              <a:spcBef>
                <a:spcPct val="50000"/>
              </a:spcBef>
            </a:pPr>
            <a:r>
              <a:rPr kumimoji="0" lang="ja-JP" altLang="en-US" sz="1800"/>
              <a:t>これらは企業のコストを大きく引き上げ供給そのものを困難にしてしまう。</a:t>
            </a:r>
          </a:p>
        </p:txBody>
      </p:sp>
      <p:graphicFrame>
        <p:nvGraphicFramePr>
          <p:cNvPr id="4" name="図表 3"/>
          <p:cNvGraphicFramePr/>
          <p:nvPr/>
        </p:nvGraphicFramePr>
        <p:xfrm>
          <a:off x="1285852" y="2285992"/>
          <a:ext cx="7215238" cy="10156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1285852" y="285728"/>
            <a:ext cx="7215238" cy="407196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73759" name="Line 2"/>
          <p:cNvSpPr>
            <a:spLocks noChangeShapeType="1"/>
          </p:cNvSpPr>
          <p:nvPr/>
        </p:nvSpPr>
        <p:spPr bwMode="auto">
          <a:xfrm flipV="1">
            <a:off x="2697163" y="620713"/>
            <a:ext cx="0" cy="2808287"/>
          </a:xfrm>
          <a:prstGeom prst="line">
            <a:avLst/>
          </a:prstGeom>
          <a:noFill/>
          <a:ln w="9525">
            <a:solidFill>
              <a:schemeClr val="tx1"/>
            </a:solidFill>
            <a:round/>
            <a:headEnd/>
            <a:tailEnd type="triangle" w="med" len="med"/>
          </a:ln>
        </p:spPr>
        <p:txBody>
          <a:bodyPr/>
          <a:lstStyle/>
          <a:p>
            <a:endParaRPr lang="ja-JP" altLang="en-US"/>
          </a:p>
        </p:txBody>
      </p:sp>
      <p:sp>
        <p:nvSpPr>
          <p:cNvPr id="73760" name="Line 3"/>
          <p:cNvSpPr>
            <a:spLocks noChangeShapeType="1"/>
          </p:cNvSpPr>
          <p:nvPr/>
        </p:nvSpPr>
        <p:spPr bwMode="auto">
          <a:xfrm>
            <a:off x="2697163" y="3429000"/>
            <a:ext cx="3600450" cy="0"/>
          </a:xfrm>
          <a:prstGeom prst="line">
            <a:avLst/>
          </a:prstGeom>
          <a:noFill/>
          <a:ln w="9525">
            <a:solidFill>
              <a:schemeClr val="tx1"/>
            </a:solidFill>
            <a:round/>
            <a:headEnd/>
            <a:tailEnd type="triangle" w="med" len="med"/>
          </a:ln>
        </p:spPr>
        <p:txBody>
          <a:bodyPr/>
          <a:lstStyle/>
          <a:p>
            <a:endParaRPr lang="ja-JP" altLang="en-US"/>
          </a:p>
        </p:txBody>
      </p:sp>
      <p:sp>
        <p:nvSpPr>
          <p:cNvPr id="73732" name="Freeform 4"/>
          <p:cNvSpPr>
            <a:spLocks/>
          </p:cNvSpPr>
          <p:nvPr/>
        </p:nvSpPr>
        <p:spPr bwMode="auto">
          <a:xfrm>
            <a:off x="3057527" y="765175"/>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73762" name="Text Box 5"/>
          <p:cNvSpPr txBox="1">
            <a:spLocks noChangeArrowheads="1"/>
          </p:cNvSpPr>
          <p:nvPr/>
        </p:nvSpPr>
        <p:spPr bwMode="auto">
          <a:xfrm>
            <a:off x="5937250" y="2708275"/>
            <a:ext cx="792163" cy="336550"/>
          </a:xfrm>
          <a:prstGeom prst="rect">
            <a:avLst/>
          </a:prstGeom>
          <a:noFill/>
          <a:ln w="9525">
            <a:noFill/>
            <a:miter lim="800000"/>
            <a:headEnd/>
            <a:tailEnd/>
          </a:ln>
        </p:spPr>
        <p:txBody>
          <a:bodyPr>
            <a:spAutoFit/>
          </a:bodyPr>
          <a:lstStyle/>
          <a:p>
            <a:pPr>
              <a:spcBef>
                <a:spcPct val="50000"/>
              </a:spcBef>
            </a:pPr>
            <a:r>
              <a:rPr kumimoji="0" lang="en-US" altLang="ja-JP" sz="1600"/>
              <a:t>AD</a:t>
            </a:r>
          </a:p>
        </p:txBody>
      </p:sp>
      <p:sp>
        <p:nvSpPr>
          <p:cNvPr id="73763" name="Text Box 6"/>
          <p:cNvSpPr txBox="1">
            <a:spLocks noChangeArrowheads="1"/>
          </p:cNvSpPr>
          <p:nvPr/>
        </p:nvSpPr>
        <p:spPr bwMode="auto">
          <a:xfrm>
            <a:off x="5434013" y="3500438"/>
            <a:ext cx="1439862" cy="336550"/>
          </a:xfrm>
          <a:prstGeom prst="rect">
            <a:avLst/>
          </a:prstGeom>
          <a:noFill/>
          <a:ln w="9525">
            <a:noFill/>
            <a:miter lim="800000"/>
            <a:headEnd/>
            <a:tailEnd/>
          </a:ln>
        </p:spPr>
        <p:txBody>
          <a:bodyPr>
            <a:spAutoFit/>
          </a:bodyPr>
          <a:lstStyle/>
          <a:p>
            <a:pPr>
              <a:spcBef>
                <a:spcPct val="50000"/>
              </a:spcBef>
            </a:pPr>
            <a:r>
              <a:rPr kumimoji="0" lang="ja-JP" altLang="en-US" sz="1600"/>
              <a:t>実質</a:t>
            </a:r>
            <a:r>
              <a:rPr kumimoji="0" lang="en-US" altLang="ja-JP" sz="1600"/>
              <a:t>GDP(Y)</a:t>
            </a:r>
          </a:p>
        </p:txBody>
      </p:sp>
      <p:sp>
        <p:nvSpPr>
          <p:cNvPr id="73764" name="Text Box 7"/>
          <p:cNvSpPr txBox="1">
            <a:spLocks noChangeArrowheads="1"/>
          </p:cNvSpPr>
          <p:nvPr/>
        </p:nvSpPr>
        <p:spPr bwMode="auto">
          <a:xfrm>
            <a:off x="2554288" y="3500438"/>
            <a:ext cx="431800" cy="336550"/>
          </a:xfrm>
          <a:prstGeom prst="rect">
            <a:avLst/>
          </a:prstGeom>
          <a:noFill/>
          <a:ln w="9525">
            <a:noFill/>
            <a:miter lim="800000"/>
            <a:headEnd/>
            <a:tailEnd/>
          </a:ln>
        </p:spPr>
        <p:txBody>
          <a:bodyPr>
            <a:spAutoFit/>
          </a:bodyPr>
          <a:lstStyle/>
          <a:p>
            <a:pPr>
              <a:spcBef>
                <a:spcPct val="50000"/>
              </a:spcBef>
            </a:pPr>
            <a:r>
              <a:rPr kumimoji="0" lang="en-US" altLang="ja-JP" sz="1600"/>
              <a:t>0</a:t>
            </a:r>
          </a:p>
        </p:txBody>
      </p:sp>
      <p:sp>
        <p:nvSpPr>
          <p:cNvPr id="73765" name="Text Box 8"/>
          <p:cNvSpPr txBox="1">
            <a:spLocks noChangeArrowheads="1"/>
          </p:cNvSpPr>
          <p:nvPr/>
        </p:nvSpPr>
        <p:spPr bwMode="auto">
          <a:xfrm>
            <a:off x="1257300" y="692150"/>
            <a:ext cx="1368425" cy="336550"/>
          </a:xfrm>
          <a:prstGeom prst="rect">
            <a:avLst/>
          </a:prstGeom>
          <a:noFill/>
          <a:ln w="9525">
            <a:noFill/>
            <a:miter lim="800000"/>
            <a:headEnd/>
            <a:tailEnd/>
          </a:ln>
        </p:spPr>
        <p:txBody>
          <a:bodyPr>
            <a:spAutoFit/>
          </a:bodyPr>
          <a:lstStyle/>
          <a:p>
            <a:pPr>
              <a:spcBef>
                <a:spcPct val="50000"/>
              </a:spcBef>
            </a:pPr>
            <a:r>
              <a:rPr kumimoji="0" lang="ja-JP" altLang="en-US" sz="1600"/>
              <a:t>物価水準</a:t>
            </a:r>
            <a:r>
              <a:rPr kumimoji="0" lang="en-US" altLang="ja-JP" sz="1600"/>
              <a:t>(P)</a:t>
            </a:r>
          </a:p>
        </p:txBody>
      </p:sp>
      <p:sp>
        <p:nvSpPr>
          <p:cNvPr id="73766" name="Text Box 9"/>
          <p:cNvSpPr txBox="1">
            <a:spLocks noChangeArrowheads="1"/>
          </p:cNvSpPr>
          <p:nvPr/>
        </p:nvSpPr>
        <p:spPr bwMode="auto">
          <a:xfrm>
            <a:off x="2265363" y="3860800"/>
            <a:ext cx="4752975" cy="336550"/>
          </a:xfrm>
          <a:prstGeom prst="rect">
            <a:avLst/>
          </a:prstGeom>
          <a:noFill/>
          <a:ln w="9525">
            <a:noFill/>
            <a:miter lim="800000"/>
            <a:headEnd/>
            <a:tailEnd/>
          </a:ln>
        </p:spPr>
        <p:txBody>
          <a:bodyPr>
            <a:spAutoFit/>
          </a:bodyPr>
          <a:lstStyle/>
          <a:p>
            <a:pPr>
              <a:spcBef>
                <a:spcPct val="50000"/>
              </a:spcBef>
            </a:pPr>
            <a:r>
              <a:rPr kumimoji="0" lang="ja-JP" altLang="en-US" sz="1600"/>
              <a:t>図</a:t>
            </a:r>
            <a:r>
              <a:rPr kumimoji="0" lang="en-US" altLang="ja-JP" sz="1600"/>
              <a:t>10</a:t>
            </a:r>
            <a:r>
              <a:rPr kumimoji="0" lang="ja-JP" altLang="en-US" sz="1600"/>
              <a:t>－</a:t>
            </a:r>
            <a:r>
              <a:rPr kumimoji="0" lang="en-US" altLang="ja-JP" sz="1600"/>
              <a:t>10</a:t>
            </a:r>
            <a:r>
              <a:rPr kumimoji="0" lang="ja-JP" altLang="en-US" sz="1600"/>
              <a:t>　供給ショック（スタグフレーションの発生）</a:t>
            </a:r>
          </a:p>
        </p:txBody>
      </p:sp>
      <p:sp>
        <p:nvSpPr>
          <p:cNvPr id="73738" name="Line 10"/>
          <p:cNvSpPr>
            <a:spLocks noChangeShapeType="1"/>
          </p:cNvSpPr>
          <p:nvPr/>
        </p:nvSpPr>
        <p:spPr bwMode="auto">
          <a:xfrm>
            <a:off x="4210050" y="2276475"/>
            <a:ext cx="0" cy="1152525"/>
          </a:xfrm>
          <a:prstGeom prst="line">
            <a:avLst/>
          </a:prstGeom>
          <a:noFill/>
          <a:ln w="9525">
            <a:solidFill>
              <a:schemeClr val="tx1"/>
            </a:solidFill>
            <a:prstDash val="dash"/>
            <a:round/>
            <a:headEnd/>
            <a:tailEnd/>
          </a:ln>
        </p:spPr>
        <p:txBody>
          <a:bodyPr/>
          <a:lstStyle/>
          <a:p>
            <a:endParaRPr lang="ja-JP" altLang="en-US"/>
          </a:p>
        </p:txBody>
      </p:sp>
      <p:sp>
        <p:nvSpPr>
          <p:cNvPr id="73739" name="Line 11"/>
          <p:cNvSpPr>
            <a:spLocks noChangeShapeType="1"/>
          </p:cNvSpPr>
          <p:nvPr/>
        </p:nvSpPr>
        <p:spPr bwMode="auto">
          <a:xfrm flipH="1">
            <a:off x="2697163" y="2276475"/>
            <a:ext cx="1439862" cy="0"/>
          </a:xfrm>
          <a:prstGeom prst="line">
            <a:avLst/>
          </a:prstGeom>
          <a:noFill/>
          <a:ln w="9525">
            <a:solidFill>
              <a:schemeClr val="tx1"/>
            </a:solidFill>
            <a:prstDash val="dash"/>
            <a:round/>
            <a:headEnd/>
            <a:tailEnd/>
          </a:ln>
        </p:spPr>
        <p:txBody>
          <a:bodyPr/>
          <a:lstStyle/>
          <a:p>
            <a:endParaRPr lang="ja-JP" altLang="en-US"/>
          </a:p>
        </p:txBody>
      </p:sp>
      <p:sp>
        <p:nvSpPr>
          <p:cNvPr id="73740" name="Text Box 12"/>
          <p:cNvSpPr txBox="1">
            <a:spLocks noChangeArrowheads="1"/>
          </p:cNvSpPr>
          <p:nvPr/>
        </p:nvSpPr>
        <p:spPr bwMode="auto">
          <a:xfrm>
            <a:off x="5505450" y="620713"/>
            <a:ext cx="792163"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2</a:t>
            </a:r>
          </a:p>
        </p:txBody>
      </p:sp>
      <p:graphicFrame>
        <p:nvGraphicFramePr>
          <p:cNvPr id="73741" name="Object 13"/>
          <p:cNvGraphicFramePr>
            <a:graphicFrameLocks noChangeAspect="1"/>
          </p:cNvGraphicFramePr>
          <p:nvPr/>
        </p:nvGraphicFramePr>
        <p:xfrm>
          <a:off x="4094163" y="3468688"/>
          <a:ext cx="292100" cy="333375"/>
        </p:xfrm>
        <a:graphic>
          <a:graphicData uri="http://schemas.openxmlformats.org/presentationml/2006/ole">
            <p:oleObj spid="_x0000_s73741" name="数式" r:id="rId4" imgW="190440" imgH="190440" progId="Equation.3">
              <p:embed/>
            </p:oleObj>
          </a:graphicData>
        </a:graphic>
      </p:graphicFrame>
      <p:graphicFrame>
        <p:nvGraphicFramePr>
          <p:cNvPr id="73742" name="Object 14"/>
          <p:cNvGraphicFramePr>
            <a:graphicFrameLocks noChangeAspect="1"/>
          </p:cNvGraphicFramePr>
          <p:nvPr/>
        </p:nvGraphicFramePr>
        <p:xfrm>
          <a:off x="2286000" y="1928813"/>
          <a:ext cx="320675" cy="407987"/>
        </p:xfrm>
        <a:graphic>
          <a:graphicData uri="http://schemas.openxmlformats.org/presentationml/2006/ole">
            <p:oleObj spid="_x0000_s73742" name="数式" r:id="rId5" imgW="203040" imgH="190440" progId="Equation.3">
              <p:embed/>
            </p:oleObj>
          </a:graphicData>
        </a:graphic>
      </p:graphicFrame>
      <p:sp>
        <p:nvSpPr>
          <p:cNvPr id="73743" name="Text Box 15"/>
          <p:cNvSpPr txBox="1">
            <a:spLocks noChangeArrowheads="1"/>
          </p:cNvSpPr>
          <p:nvPr/>
        </p:nvSpPr>
        <p:spPr bwMode="auto">
          <a:xfrm>
            <a:off x="3994150" y="1916113"/>
            <a:ext cx="431800" cy="336550"/>
          </a:xfrm>
          <a:prstGeom prst="rect">
            <a:avLst/>
          </a:prstGeom>
          <a:noFill/>
          <a:ln w="9525">
            <a:noFill/>
            <a:miter lim="800000"/>
            <a:headEnd/>
            <a:tailEnd/>
          </a:ln>
        </p:spPr>
        <p:txBody>
          <a:bodyPr>
            <a:spAutoFit/>
          </a:bodyPr>
          <a:lstStyle/>
          <a:p>
            <a:pPr>
              <a:spcBef>
                <a:spcPct val="50000"/>
              </a:spcBef>
            </a:pPr>
            <a:r>
              <a:rPr kumimoji="0" lang="en-US" altLang="ja-JP" sz="1600"/>
              <a:t>E</a:t>
            </a:r>
          </a:p>
        </p:txBody>
      </p:sp>
      <p:sp>
        <p:nvSpPr>
          <p:cNvPr id="73744" name="Freeform 16"/>
          <p:cNvSpPr>
            <a:spLocks/>
          </p:cNvSpPr>
          <p:nvPr/>
        </p:nvSpPr>
        <p:spPr bwMode="auto">
          <a:xfrm>
            <a:off x="3057527" y="836613"/>
            <a:ext cx="2376488" cy="2305050"/>
          </a:xfrm>
          <a:custGeom>
            <a:avLst/>
            <a:gdLst/>
            <a:ahLst/>
            <a:cxnLst>
              <a:cxn ang="0">
                <a:pos x="0" y="1452"/>
              </a:cxn>
              <a:cxn ang="0">
                <a:pos x="499" y="1134"/>
              </a:cxn>
              <a:cxn ang="0">
                <a:pos x="1497" y="0"/>
              </a:cxn>
            </a:cxnLst>
            <a:rect l="0" t="0" r="r" b="b"/>
            <a:pathLst>
              <a:path w="1497" h="1452">
                <a:moveTo>
                  <a:pt x="0" y="1452"/>
                </a:moveTo>
                <a:cubicBezTo>
                  <a:pt x="125" y="1414"/>
                  <a:pt x="250" y="1376"/>
                  <a:pt x="499" y="1134"/>
                </a:cubicBezTo>
                <a:cubicBezTo>
                  <a:pt x="748" y="892"/>
                  <a:pt x="1122" y="446"/>
                  <a:pt x="1497" y="0"/>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73772" name="Freeform 25"/>
          <p:cNvSpPr>
            <a:spLocks/>
          </p:cNvSpPr>
          <p:nvPr/>
        </p:nvSpPr>
        <p:spPr bwMode="auto">
          <a:xfrm>
            <a:off x="3489325" y="1052513"/>
            <a:ext cx="2376488" cy="2305050"/>
          </a:xfrm>
          <a:custGeom>
            <a:avLst/>
            <a:gdLst>
              <a:gd name="T0" fmla="*/ 0 w 1497"/>
              <a:gd name="T1" fmla="*/ 1452 h 1452"/>
              <a:gd name="T2" fmla="*/ 499 w 1497"/>
              <a:gd name="T3" fmla="*/ 1134 h 1452"/>
              <a:gd name="T4" fmla="*/ 1497 w 1497"/>
              <a:gd name="T5" fmla="*/ 0 h 1452"/>
              <a:gd name="T6" fmla="*/ 0 60000 65536"/>
              <a:gd name="T7" fmla="*/ 0 60000 65536"/>
              <a:gd name="T8" fmla="*/ 0 60000 65536"/>
              <a:gd name="T9" fmla="*/ 0 w 1497"/>
              <a:gd name="T10" fmla="*/ 0 h 1452"/>
              <a:gd name="T11" fmla="*/ 1497 w 1497"/>
              <a:gd name="T12" fmla="*/ 1452 h 1452"/>
            </a:gdLst>
            <a:ahLst/>
            <a:cxnLst>
              <a:cxn ang="T6">
                <a:pos x="T0" y="T1"/>
              </a:cxn>
              <a:cxn ang="T7">
                <a:pos x="T2" y="T3"/>
              </a:cxn>
              <a:cxn ang="T8">
                <a:pos x="T4" y="T5"/>
              </a:cxn>
            </a:cxnLst>
            <a:rect l="T9" t="T10" r="T11" b="T12"/>
            <a:pathLst>
              <a:path w="1497" h="1452">
                <a:moveTo>
                  <a:pt x="0" y="1452"/>
                </a:moveTo>
                <a:cubicBezTo>
                  <a:pt x="125" y="1414"/>
                  <a:pt x="250" y="1376"/>
                  <a:pt x="499" y="1134"/>
                </a:cubicBezTo>
                <a:cubicBezTo>
                  <a:pt x="748" y="892"/>
                  <a:pt x="1122" y="446"/>
                  <a:pt x="1497" y="0"/>
                </a:cubicBezTo>
              </a:path>
            </a:pathLst>
          </a:custGeom>
          <a:noFill/>
          <a:ln w="38100" cap="flat">
            <a:solidFill>
              <a:schemeClr val="tx1"/>
            </a:solidFill>
            <a:prstDash val="dash"/>
            <a:round/>
            <a:headEnd/>
            <a:tailEnd/>
          </a:ln>
        </p:spPr>
        <p:txBody>
          <a:bodyPr/>
          <a:lstStyle/>
          <a:p>
            <a:endParaRPr lang="ja-JP" altLang="en-US"/>
          </a:p>
        </p:txBody>
      </p:sp>
      <p:sp>
        <p:nvSpPr>
          <p:cNvPr id="73754" name="Line 26"/>
          <p:cNvSpPr>
            <a:spLocks noChangeShapeType="1"/>
          </p:cNvSpPr>
          <p:nvPr/>
        </p:nvSpPr>
        <p:spPr bwMode="auto">
          <a:xfrm>
            <a:off x="4541838" y="692150"/>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graphicFrame>
        <p:nvGraphicFramePr>
          <p:cNvPr id="73755" name="Object 27"/>
          <p:cNvGraphicFramePr>
            <a:graphicFrameLocks noChangeAspect="1"/>
          </p:cNvGraphicFramePr>
          <p:nvPr/>
        </p:nvGraphicFramePr>
        <p:xfrm>
          <a:off x="4560888" y="3454400"/>
          <a:ext cx="287337" cy="357188"/>
        </p:xfrm>
        <a:graphic>
          <a:graphicData uri="http://schemas.openxmlformats.org/presentationml/2006/ole">
            <p:oleObj spid="_x0000_s73755" name="数式" r:id="rId6" imgW="190440" imgH="215640" progId="Equation.3">
              <p:embed/>
            </p:oleObj>
          </a:graphicData>
        </a:graphic>
      </p:graphicFrame>
      <p:sp>
        <p:nvSpPr>
          <p:cNvPr id="73774" name="Text Box 28"/>
          <p:cNvSpPr txBox="1">
            <a:spLocks noChangeArrowheads="1"/>
          </p:cNvSpPr>
          <p:nvPr/>
        </p:nvSpPr>
        <p:spPr bwMode="auto">
          <a:xfrm>
            <a:off x="5937250" y="981075"/>
            <a:ext cx="792163"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1</a:t>
            </a:r>
          </a:p>
        </p:txBody>
      </p:sp>
      <p:sp>
        <p:nvSpPr>
          <p:cNvPr id="73757" name="Line 29"/>
          <p:cNvSpPr>
            <a:spLocks noChangeShapeType="1"/>
          </p:cNvSpPr>
          <p:nvPr/>
        </p:nvSpPr>
        <p:spPr bwMode="auto">
          <a:xfrm flipH="1">
            <a:off x="5286375" y="1143000"/>
            <a:ext cx="431800" cy="0"/>
          </a:xfrm>
          <a:prstGeom prst="line">
            <a:avLst/>
          </a:prstGeom>
          <a:noFill/>
          <a:ln w="9525">
            <a:solidFill>
              <a:schemeClr val="tx1"/>
            </a:solidFill>
            <a:round/>
            <a:headEnd/>
            <a:tailEnd type="triangle" w="med" len="med"/>
          </a:ln>
        </p:spPr>
        <p:txBody>
          <a:bodyPr/>
          <a:lstStyle/>
          <a:p>
            <a:endParaRPr lang="ja-JP" altLang="en-US"/>
          </a:p>
        </p:txBody>
      </p:sp>
      <p:sp>
        <p:nvSpPr>
          <p:cNvPr id="73776" name="Text Box 33"/>
          <p:cNvSpPr txBox="1">
            <a:spLocks noChangeArrowheads="1"/>
          </p:cNvSpPr>
          <p:nvPr/>
        </p:nvSpPr>
        <p:spPr bwMode="auto">
          <a:xfrm>
            <a:off x="1571625" y="4500563"/>
            <a:ext cx="7072313" cy="1062037"/>
          </a:xfrm>
          <a:prstGeom prst="rect">
            <a:avLst/>
          </a:prstGeom>
          <a:noFill/>
          <a:ln w="9525">
            <a:noFill/>
            <a:miter lim="800000"/>
            <a:headEnd/>
            <a:tailEnd/>
          </a:ln>
        </p:spPr>
        <p:txBody>
          <a:bodyPr>
            <a:spAutoFit/>
          </a:bodyPr>
          <a:lstStyle/>
          <a:p>
            <a:pPr>
              <a:spcBef>
                <a:spcPct val="50000"/>
              </a:spcBef>
            </a:pPr>
            <a:r>
              <a:rPr kumimoji="0" lang="ja-JP" altLang="en-US" sz="1800"/>
              <a:t>このようなショックが発生すると、企業にとっては今までと同じだけの供給が不可能になるから、</a:t>
            </a:r>
            <a:r>
              <a:rPr kumimoji="0" lang="en-US" altLang="ja-JP" sz="1800"/>
              <a:t>AS1</a:t>
            </a:r>
            <a:r>
              <a:rPr kumimoji="0" lang="ja-JP" altLang="en-US" sz="1800"/>
              <a:t>から</a:t>
            </a:r>
            <a:r>
              <a:rPr kumimoji="0" lang="en-US" altLang="ja-JP" sz="1800"/>
              <a:t>AS2</a:t>
            </a:r>
            <a:r>
              <a:rPr kumimoji="0" lang="ja-JP" altLang="en-US" sz="1800"/>
              <a:t>へと総供給曲線は左にシフトする。</a:t>
            </a:r>
          </a:p>
          <a:p>
            <a:pPr>
              <a:spcBef>
                <a:spcPct val="50000"/>
              </a:spcBef>
            </a:pPr>
            <a:endParaRPr kumimoji="0" lang="ja-JP" altLang="en-US" sz="1800"/>
          </a:p>
        </p:txBody>
      </p:sp>
      <p:sp>
        <p:nvSpPr>
          <p:cNvPr id="2" name="Text Box 35"/>
          <p:cNvSpPr txBox="1">
            <a:spLocks noChangeArrowheads="1"/>
          </p:cNvSpPr>
          <p:nvPr/>
        </p:nvSpPr>
        <p:spPr bwMode="auto">
          <a:xfrm>
            <a:off x="1643063" y="5715000"/>
            <a:ext cx="6786562" cy="646113"/>
          </a:xfrm>
          <a:prstGeom prst="rect">
            <a:avLst/>
          </a:prstGeom>
          <a:noFill/>
          <a:ln w="9525">
            <a:noFill/>
            <a:miter lim="800000"/>
            <a:headEnd/>
            <a:tailEnd/>
          </a:ln>
        </p:spPr>
        <p:txBody>
          <a:bodyPr>
            <a:spAutoFit/>
          </a:bodyPr>
          <a:lstStyle/>
          <a:p>
            <a:pPr>
              <a:spcBef>
                <a:spcPct val="50000"/>
              </a:spcBef>
            </a:pPr>
            <a:r>
              <a:rPr kumimoji="0" lang="ja-JP" altLang="en-US" sz="1800"/>
              <a:t>均衡は</a:t>
            </a:r>
            <a:r>
              <a:rPr kumimoji="0" lang="en-US" altLang="ja-JP" sz="1800"/>
              <a:t>E</a:t>
            </a:r>
            <a:r>
              <a:rPr kumimoji="0" lang="ja-JP" altLang="en-US" sz="1800"/>
              <a:t>点になり物価の上昇と生産水準の低下が同時に発生する。このような経済状況を</a:t>
            </a:r>
            <a:r>
              <a:rPr kumimoji="0" lang="ja-JP" altLang="en-US" sz="1800" b="1">
                <a:solidFill>
                  <a:srgbClr val="FF0000"/>
                </a:solidFill>
              </a:rPr>
              <a:t>スタグフレーション</a:t>
            </a:r>
            <a:r>
              <a:rPr kumimoji="0" lang="ja-JP" altLang="en-US" sz="1800"/>
              <a:t>という。</a:t>
            </a:r>
          </a:p>
        </p:txBody>
      </p:sp>
      <p:sp>
        <p:nvSpPr>
          <p:cNvPr id="73778" name="Line 36"/>
          <p:cNvSpPr>
            <a:spLocks noChangeShapeType="1"/>
          </p:cNvSpPr>
          <p:nvPr/>
        </p:nvSpPr>
        <p:spPr bwMode="auto">
          <a:xfrm flipH="1">
            <a:off x="2697163" y="2492375"/>
            <a:ext cx="1944687" cy="0"/>
          </a:xfrm>
          <a:prstGeom prst="line">
            <a:avLst/>
          </a:prstGeom>
          <a:noFill/>
          <a:ln w="9525">
            <a:solidFill>
              <a:schemeClr val="tx1"/>
            </a:solidFill>
            <a:prstDash val="dash"/>
            <a:round/>
            <a:headEnd/>
            <a:tailEnd/>
          </a:ln>
        </p:spPr>
        <p:txBody>
          <a:bodyPr/>
          <a:lstStyle/>
          <a:p>
            <a:endParaRPr lang="ja-JP" altLang="en-US"/>
          </a:p>
        </p:txBody>
      </p:sp>
      <p:sp>
        <p:nvSpPr>
          <p:cNvPr id="3" name="Line 37"/>
          <p:cNvSpPr>
            <a:spLocks noChangeShapeType="1"/>
          </p:cNvSpPr>
          <p:nvPr/>
        </p:nvSpPr>
        <p:spPr bwMode="auto">
          <a:xfrm flipH="1">
            <a:off x="4143375" y="3286125"/>
            <a:ext cx="576263" cy="0"/>
          </a:xfrm>
          <a:prstGeom prst="line">
            <a:avLst/>
          </a:prstGeom>
          <a:noFill/>
          <a:ln w="9525">
            <a:solidFill>
              <a:srgbClr val="FF0000"/>
            </a:solidFill>
            <a:round/>
            <a:headEnd/>
            <a:tailEnd type="triangle" w="med" len="med"/>
          </a:ln>
        </p:spPr>
        <p:txBody>
          <a:bodyPr/>
          <a:lstStyle/>
          <a:p>
            <a:endParaRPr lang="ja-JP" altLang="en-US"/>
          </a:p>
        </p:txBody>
      </p:sp>
      <p:sp>
        <p:nvSpPr>
          <p:cNvPr id="4" name="Line 38"/>
          <p:cNvSpPr>
            <a:spLocks noChangeShapeType="1"/>
          </p:cNvSpPr>
          <p:nvPr/>
        </p:nvSpPr>
        <p:spPr bwMode="auto">
          <a:xfrm flipV="1">
            <a:off x="2857500" y="2286000"/>
            <a:ext cx="0" cy="215900"/>
          </a:xfrm>
          <a:prstGeom prst="line">
            <a:avLst/>
          </a:prstGeom>
          <a:noFill/>
          <a:ln w="9525">
            <a:solidFill>
              <a:srgbClr val="FF0000"/>
            </a:solidFill>
            <a:round/>
            <a:headEnd/>
            <a:tailEnd type="triangle" w="med" len="med"/>
          </a:ln>
        </p:spPr>
        <p:txBody>
          <a:bodyPr/>
          <a:lstStyle/>
          <a:p>
            <a:endParaRPr lang="ja-JP" altLang="en-US"/>
          </a:p>
        </p:txBody>
      </p:sp>
      <p:sp>
        <p:nvSpPr>
          <p:cNvPr id="28" name="下矢印 27"/>
          <p:cNvSpPr/>
          <p:nvPr/>
        </p:nvSpPr>
        <p:spPr>
          <a:xfrm>
            <a:off x="4357688" y="5214938"/>
            <a:ext cx="214312" cy="357187"/>
          </a:xfrm>
          <a:prstGeom prst="down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3757"/>
                                        </p:tgtEl>
                                        <p:attrNameLst>
                                          <p:attrName>style.visibility</p:attrName>
                                        </p:attrNameLst>
                                      </p:cBhvr>
                                      <p:to>
                                        <p:strVal val="visible"/>
                                      </p:to>
                                    </p:set>
                                    <p:anim calcmode="lin" valueType="num">
                                      <p:cBhvr additive="base">
                                        <p:cTn id="7" dur="500" fill="hold"/>
                                        <p:tgtEl>
                                          <p:spTgt spid="73757"/>
                                        </p:tgtEl>
                                        <p:attrNameLst>
                                          <p:attrName>ppt_x</p:attrName>
                                        </p:attrNameLst>
                                      </p:cBhvr>
                                      <p:tavLst>
                                        <p:tav tm="0">
                                          <p:val>
                                            <p:strVal val="#ppt_x"/>
                                          </p:val>
                                        </p:tav>
                                        <p:tav tm="100000">
                                          <p:val>
                                            <p:strVal val="#ppt_x"/>
                                          </p:val>
                                        </p:tav>
                                      </p:tavLst>
                                    </p:anim>
                                    <p:anim calcmode="lin" valueType="num">
                                      <p:cBhvr additive="base">
                                        <p:cTn id="8" dur="500" fill="hold"/>
                                        <p:tgtEl>
                                          <p:spTgt spid="7375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nodeType="clickEffect">
                                  <p:stCondLst>
                                    <p:cond delay="0"/>
                                  </p:stCondLst>
                                  <p:childTnLst>
                                    <p:set>
                                      <p:cBhvr>
                                        <p:cTn id="12" dur="1" fill="hold">
                                          <p:stCondLst>
                                            <p:cond delay="0"/>
                                          </p:stCondLst>
                                        </p:cTn>
                                        <p:tgtEl>
                                          <p:spTgt spid="73744"/>
                                        </p:tgtEl>
                                        <p:attrNameLst>
                                          <p:attrName>style.visibility</p:attrName>
                                        </p:attrNameLst>
                                      </p:cBhvr>
                                      <p:to>
                                        <p:strVal val="visible"/>
                                      </p:to>
                                    </p:set>
                                    <p:anim calcmode="lin" valueType="num">
                                      <p:cBhvr>
                                        <p:cTn id="13" dur="500" fill="hold"/>
                                        <p:tgtEl>
                                          <p:spTgt spid="73744"/>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73744"/>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73744"/>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7374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39" presetClass="entr" presetSubtype="0" accel="100000" fill="hold" grpId="0" nodeType="afterEffect">
                                  <p:stCondLst>
                                    <p:cond delay="0"/>
                                  </p:stCondLst>
                                  <p:childTnLst>
                                    <p:set>
                                      <p:cBhvr>
                                        <p:cTn id="19" dur="1" fill="hold">
                                          <p:stCondLst>
                                            <p:cond delay="0"/>
                                          </p:stCondLst>
                                        </p:cTn>
                                        <p:tgtEl>
                                          <p:spTgt spid="73740"/>
                                        </p:tgtEl>
                                        <p:attrNameLst>
                                          <p:attrName>style.visibility</p:attrName>
                                        </p:attrNameLst>
                                      </p:cBhvr>
                                      <p:to>
                                        <p:strVal val="visible"/>
                                      </p:to>
                                    </p:set>
                                    <p:anim calcmode="lin" valueType="num">
                                      <p:cBhvr>
                                        <p:cTn id="20" dur="500" fill="hold"/>
                                        <p:tgtEl>
                                          <p:spTgt spid="73740"/>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73740"/>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73740"/>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73740"/>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9" presetClass="entr" presetSubtype="0" accel="100000" fill="hold" grpId="0" nodeType="clickEffect">
                                  <p:stCondLst>
                                    <p:cond delay="0"/>
                                  </p:stCondLst>
                                  <p:childTnLst>
                                    <p:set>
                                      <p:cBhvr>
                                        <p:cTn id="27" dur="1" fill="hold">
                                          <p:stCondLst>
                                            <p:cond delay="0"/>
                                          </p:stCondLst>
                                        </p:cTn>
                                        <p:tgtEl>
                                          <p:spTgt spid="73738"/>
                                        </p:tgtEl>
                                        <p:attrNameLst>
                                          <p:attrName>style.visibility</p:attrName>
                                        </p:attrNameLst>
                                      </p:cBhvr>
                                      <p:to>
                                        <p:strVal val="visible"/>
                                      </p:to>
                                    </p:set>
                                    <p:anim calcmode="lin" valueType="num">
                                      <p:cBhvr>
                                        <p:cTn id="28" dur="500" fill="hold"/>
                                        <p:tgtEl>
                                          <p:spTgt spid="73738"/>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73738"/>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73738"/>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73738"/>
                                        </p:tgtEl>
                                        <p:attrNameLst>
                                          <p:attrName>ppt_y</p:attrName>
                                        </p:attrNameLst>
                                      </p:cBhvr>
                                      <p:tavLst>
                                        <p:tav tm="0">
                                          <p:val>
                                            <p:strVal val="#ppt_y"/>
                                          </p:val>
                                        </p:tav>
                                        <p:tav tm="100000">
                                          <p:val>
                                            <p:strVal val="#ppt_y"/>
                                          </p:val>
                                        </p:tav>
                                      </p:tavLst>
                                    </p:anim>
                                  </p:childTnLst>
                                </p:cTn>
                              </p:par>
                            </p:childTnLst>
                          </p:cTn>
                        </p:par>
                        <p:par>
                          <p:cTn id="32" fill="hold">
                            <p:stCondLst>
                              <p:cond delay="500"/>
                            </p:stCondLst>
                            <p:childTnLst>
                              <p:par>
                                <p:cTn id="33" presetID="39" presetClass="entr" presetSubtype="0" accel="100000" fill="hold" nodeType="afterEffect">
                                  <p:stCondLst>
                                    <p:cond delay="0"/>
                                  </p:stCondLst>
                                  <p:childTnLst>
                                    <p:set>
                                      <p:cBhvr>
                                        <p:cTn id="34" dur="1" fill="hold">
                                          <p:stCondLst>
                                            <p:cond delay="0"/>
                                          </p:stCondLst>
                                        </p:cTn>
                                        <p:tgtEl>
                                          <p:spTgt spid="73741"/>
                                        </p:tgtEl>
                                        <p:attrNameLst>
                                          <p:attrName>style.visibility</p:attrName>
                                        </p:attrNameLst>
                                      </p:cBhvr>
                                      <p:to>
                                        <p:strVal val="visible"/>
                                      </p:to>
                                    </p:set>
                                    <p:anim calcmode="lin" valueType="num">
                                      <p:cBhvr>
                                        <p:cTn id="35" dur="500" fill="hold"/>
                                        <p:tgtEl>
                                          <p:spTgt spid="73741"/>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73741"/>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73741"/>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73741"/>
                                        </p:tgtEl>
                                        <p:attrNameLst>
                                          <p:attrName>ppt_y</p:attrName>
                                        </p:attrNameLst>
                                      </p:cBhvr>
                                      <p:tavLst>
                                        <p:tav tm="0">
                                          <p:val>
                                            <p:strVal val="#ppt_y"/>
                                          </p:val>
                                        </p:tav>
                                        <p:tav tm="100000">
                                          <p:val>
                                            <p:strVal val="#ppt_y"/>
                                          </p:val>
                                        </p:tav>
                                      </p:tavLst>
                                    </p:anim>
                                  </p:childTnLst>
                                </p:cTn>
                              </p:par>
                            </p:childTnLst>
                          </p:cTn>
                        </p:par>
                        <p:par>
                          <p:cTn id="39" fill="hold">
                            <p:stCondLst>
                              <p:cond delay="1000"/>
                            </p:stCondLst>
                            <p:childTnLst>
                              <p:par>
                                <p:cTn id="40" presetID="39" presetClass="entr" presetSubtype="0" accel="100000" fill="hold" grpId="0" nodeType="afterEffect">
                                  <p:stCondLst>
                                    <p:cond delay="0"/>
                                  </p:stCondLst>
                                  <p:childTnLst>
                                    <p:set>
                                      <p:cBhvr>
                                        <p:cTn id="41" dur="1" fill="hold">
                                          <p:stCondLst>
                                            <p:cond delay="0"/>
                                          </p:stCondLst>
                                        </p:cTn>
                                        <p:tgtEl>
                                          <p:spTgt spid="73739"/>
                                        </p:tgtEl>
                                        <p:attrNameLst>
                                          <p:attrName>style.visibility</p:attrName>
                                        </p:attrNameLst>
                                      </p:cBhvr>
                                      <p:to>
                                        <p:strVal val="visible"/>
                                      </p:to>
                                    </p:set>
                                    <p:anim calcmode="lin" valueType="num">
                                      <p:cBhvr>
                                        <p:cTn id="42" dur="500" fill="hold"/>
                                        <p:tgtEl>
                                          <p:spTgt spid="73739"/>
                                        </p:tgtEl>
                                        <p:attrNameLst>
                                          <p:attrName>ppt_h</p:attrName>
                                        </p:attrNameLst>
                                      </p:cBhvr>
                                      <p:tavLst>
                                        <p:tav tm="0">
                                          <p:val>
                                            <p:strVal val="#ppt_h/20"/>
                                          </p:val>
                                        </p:tav>
                                        <p:tav tm="50000">
                                          <p:val>
                                            <p:strVal val="#ppt_h/20"/>
                                          </p:val>
                                        </p:tav>
                                        <p:tav tm="100000">
                                          <p:val>
                                            <p:strVal val="#ppt_h"/>
                                          </p:val>
                                        </p:tav>
                                      </p:tavLst>
                                    </p:anim>
                                    <p:anim calcmode="lin" valueType="num">
                                      <p:cBhvr>
                                        <p:cTn id="43" dur="500" fill="hold"/>
                                        <p:tgtEl>
                                          <p:spTgt spid="73739"/>
                                        </p:tgtEl>
                                        <p:attrNameLst>
                                          <p:attrName>ppt_w</p:attrName>
                                        </p:attrNameLst>
                                      </p:cBhvr>
                                      <p:tavLst>
                                        <p:tav tm="0">
                                          <p:val>
                                            <p:strVal val="#ppt_w+.3"/>
                                          </p:val>
                                        </p:tav>
                                        <p:tav tm="50000">
                                          <p:val>
                                            <p:strVal val="#ppt_w+.3"/>
                                          </p:val>
                                        </p:tav>
                                        <p:tav tm="100000">
                                          <p:val>
                                            <p:strVal val="#ppt_w"/>
                                          </p:val>
                                        </p:tav>
                                      </p:tavLst>
                                    </p:anim>
                                    <p:anim calcmode="lin" valueType="num">
                                      <p:cBhvr>
                                        <p:cTn id="44" dur="500" fill="hold"/>
                                        <p:tgtEl>
                                          <p:spTgt spid="73739"/>
                                        </p:tgtEl>
                                        <p:attrNameLst>
                                          <p:attrName>ppt_x</p:attrName>
                                        </p:attrNameLst>
                                      </p:cBhvr>
                                      <p:tavLst>
                                        <p:tav tm="0">
                                          <p:val>
                                            <p:strVal val="#ppt_x-.3"/>
                                          </p:val>
                                        </p:tav>
                                        <p:tav tm="50000">
                                          <p:val>
                                            <p:strVal val="#ppt_x"/>
                                          </p:val>
                                        </p:tav>
                                        <p:tav tm="100000">
                                          <p:val>
                                            <p:strVal val="#ppt_x"/>
                                          </p:val>
                                        </p:tav>
                                      </p:tavLst>
                                    </p:anim>
                                    <p:anim calcmode="lin" valueType="num">
                                      <p:cBhvr>
                                        <p:cTn id="45" dur="500" fill="hold"/>
                                        <p:tgtEl>
                                          <p:spTgt spid="73739"/>
                                        </p:tgtEl>
                                        <p:attrNameLst>
                                          <p:attrName>ppt_y</p:attrName>
                                        </p:attrNameLst>
                                      </p:cBhvr>
                                      <p:tavLst>
                                        <p:tav tm="0">
                                          <p:val>
                                            <p:strVal val="#ppt_y"/>
                                          </p:val>
                                        </p:tav>
                                        <p:tav tm="100000">
                                          <p:val>
                                            <p:strVal val="#ppt_y"/>
                                          </p:val>
                                        </p:tav>
                                      </p:tavLst>
                                    </p:anim>
                                  </p:childTnLst>
                                </p:cTn>
                              </p:par>
                            </p:childTnLst>
                          </p:cTn>
                        </p:par>
                        <p:par>
                          <p:cTn id="46" fill="hold">
                            <p:stCondLst>
                              <p:cond delay="1500"/>
                            </p:stCondLst>
                            <p:childTnLst>
                              <p:par>
                                <p:cTn id="47" presetID="39" presetClass="entr" presetSubtype="0" accel="100000" fill="hold" nodeType="afterEffect">
                                  <p:stCondLst>
                                    <p:cond delay="0"/>
                                  </p:stCondLst>
                                  <p:childTnLst>
                                    <p:set>
                                      <p:cBhvr>
                                        <p:cTn id="48" dur="1" fill="hold">
                                          <p:stCondLst>
                                            <p:cond delay="0"/>
                                          </p:stCondLst>
                                        </p:cTn>
                                        <p:tgtEl>
                                          <p:spTgt spid="73742"/>
                                        </p:tgtEl>
                                        <p:attrNameLst>
                                          <p:attrName>style.visibility</p:attrName>
                                        </p:attrNameLst>
                                      </p:cBhvr>
                                      <p:to>
                                        <p:strVal val="visible"/>
                                      </p:to>
                                    </p:set>
                                    <p:anim calcmode="lin" valueType="num">
                                      <p:cBhvr>
                                        <p:cTn id="49" dur="500" fill="hold"/>
                                        <p:tgtEl>
                                          <p:spTgt spid="73742"/>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73742"/>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73742"/>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73742"/>
                                        </p:tgtEl>
                                        <p:attrNameLst>
                                          <p:attrName>ppt_y</p:attrName>
                                        </p:attrNameLst>
                                      </p:cBhvr>
                                      <p:tavLst>
                                        <p:tav tm="0">
                                          <p:val>
                                            <p:strVal val="#ppt_y"/>
                                          </p:val>
                                        </p:tav>
                                        <p:tav tm="100000">
                                          <p:val>
                                            <p:strVal val="#ppt_y"/>
                                          </p:val>
                                        </p:tav>
                                      </p:tavLst>
                                    </p:anim>
                                  </p:childTnLst>
                                </p:cTn>
                              </p:par>
                            </p:childTnLst>
                          </p:cTn>
                        </p:par>
                        <p:par>
                          <p:cTn id="53" fill="hold">
                            <p:stCondLst>
                              <p:cond delay="2000"/>
                            </p:stCondLst>
                            <p:childTnLst>
                              <p:par>
                                <p:cTn id="54" presetID="39" presetClass="entr" presetSubtype="0" accel="100000" fill="hold" grpId="0" nodeType="afterEffect">
                                  <p:stCondLst>
                                    <p:cond delay="0"/>
                                  </p:stCondLst>
                                  <p:childTnLst>
                                    <p:set>
                                      <p:cBhvr>
                                        <p:cTn id="55" dur="1" fill="hold">
                                          <p:stCondLst>
                                            <p:cond delay="0"/>
                                          </p:stCondLst>
                                        </p:cTn>
                                        <p:tgtEl>
                                          <p:spTgt spid="73743"/>
                                        </p:tgtEl>
                                        <p:attrNameLst>
                                          <p:attrName>style.visibility</p:attrName>
                                        </p:attrNameLst>
                                      </p:cBhvr>
                                      <p:to>
                                        <p:strVal val="visible"/>
                                      </p:to>
                                    </p:set>
                                    <p:anim calcmode="lin" valueType="num">
                                      <p:cBhvr>
                                        <p:cTn id="56" dur="500" fill="hold"/>
                                        <p:tgtEl>
                                          <p:spTgt spid="73743"/>
                                        </p:tgtEl>
                                        <p:attrNameLst>
                                          <p:attrName>ppt_h</p:attrName>
                                        </p:attrNameLst>
                                      </p:cBhvr>
                                      <p:tavLst>
                                        <p:tav tm="0">
                                          <p:val>
                                            <p:strVal val="#ppt_h/20"/>
                                          </p:val>
                                        </p:tav>
                                        <p:tav tm="50000">
                                          <p:val>
                                            <p:strVal val="#ppt_h/20"/>
                                          </p:val>
                                        </p:tav>
                                        <p:tav tm="100000">
                                          <p:val>
                                            <p:strVal val="#ppt_h"/>
                                          </p:val>
                                        </p:tav>
                                      </p:tavLst>
                                    </p:anim>
                                    <p:anim calcmode="lin" valueType="num">
                                      <p:cBhvr>
                                        <p:cTn id="57" dur="500" fill="hold"/>
                                        <p:tgtEl>
                                          <p:spTgt spid="73743"/>
                                        </p:tgtEl>
                                        <p:attrNameLst>
                                          <p:attrName>ppt_w</p:attrName>
                                        </p:attrNameLst>
                                      </p:cBhvr>
                                      <p:tavLst>
                                        <p:tav tm="0">
                                          <p:val>
                                            <p:strVal val="#ppt_w+.3"/>
                                          </p:val>
                                        </p:tav>
                                        <p:tav tm="50000">
                                          <p:val>
                                            <p:strVal val="#ppt_w+.3"/>
                                          </p:val>
                                        </p:tav>
                                        <p:tav tm="100000">
                                          <p:val>
                                            <p:strVal val="#ppt_w"/>
                                          </p:val>
                                        </p:tav>
                                      </p:tavLst>
                                    </p:anim>
                                    <p:anim calcmode="lin" valueType="num">
                                      <p:cBhvr>
                                        <p:cTn id="58" dur="500" fill="hold"/>
                                        <p:tgtEl>
                                          <p:spTgt spid="73743"/>
                                        </p:tgtEl>
                                        <p:attrNameLst>
                                          <p:attrName>ppt_x</p:attrName>
                                        </p:attrNameLst>
                                      </p:cBhvr>
                                      <p:tavLst>
                                        <p:tav tm="0">
                                          <p:val>
                                            <p:strVal val="#ppt_x-.3"/>
                                          </p:val>
                                        </p:tav>
                                        <p:tav tm="50000">
                                          <p:val>
                                            <p:strVal val="#ppt_x"/>
                                          </p:val>
                                        </p:tav>
                                        <p:tav tm="100000">
                                          <p:val>
                                            <p:strVal val="#ppt_x"/>
                                          </p:val>
                                        </p:tav>
                                      </p:tavLst>
                                    </p:anim>
                                    <p:anim calcmode="lin" valueType="num">
                                      <p:cBhvr>
                                        <p:cTn id="59" dur="500" fill="hold"/>
                                        <p:tgtEl>
                                          <p:spTgt spid="73743"/>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9" presetClass="entr" presetSubtype="0" accel="100000" fill="hold" grpId="0" nodeType="clickEffect">
                                  <p:stCondLst>
                                    <p:cond delay="0"/>
                                  </p:stCondLst>
                                  <p:childTnLst>
                                    <p:set>
                                      <p:cBhvr>
                                        <p:cTn id="63" dur="1" fill="hold">
                                          <p:stCondLst>
                                            <p:cond delay="0"/>
                                          </p:stCondLst>
                                        </p:cTn>
                                        <p:tgtEl>
                                          <p:spTgt spid="4"/>
                                        </p:tgtEl>
                                        <p:attrNameLst>
                                          <p:attrName>style.visibility</p:attrName>
                                        </p:attrNameLst>
                                      </p:cBhvr>
                                      <p:to>
                                        <p:strVal val="visible"/>
                                      </p:to>
                                    </p:set>
                                    <p:anim calcmode="lin" valueType="num">
                                      <p:cBhvr>
                                        <p:cTn id="64"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65"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66"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67"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39" presetClass="entr" presetSubtype="0" accel="100000" fill="hold" grpId="0" nodeType="clickEffect">
                                  <p:stCondLst>
                                    <p:cond delay="0"/>
                                  </p:stCondLst>
                                  <p:childTnLst>
                                    <p:set>
                                      <p:cBhvr>
                                        <p:cTn id="71" dur="1" fill="hold">
                                          <p:stCondLst>
                                            <p:cond delay="0"/>
                                          </p:stCondLst>
                                        </p:cTn>
                                        <p:tgtEl>
                                          <p:spTgt spid="3"/>
                                        </p:tgtEl>
                                        <p:attrNameLst>
                                          <p:attrName>style.visibility</p:attrName>
                                        </p:attrNameLst>
                                      </p:cBhvr>
                                      <p:to>
                                        <p:strVal val="visible"/>
                                      </p:to>
                                    </p:set>
                                    <p:anim calcmode="lin" valueType="num">
                                      <p:cBhvr>
                                        <p:cTn id="72"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73"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74"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75"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2"/>
                                        </p:tgtEl>
                                        <p:attrNameLst>
                                          <p:attrName>style.visibility</p:attrName>
                                        </p:attrNameLst>
                                      </p:cBhvr>
                                      <p:to>
                                        <p:strVal val="visible"/>
                                      </p:to>
                                    </p:set>
                                    <p:anim calcmode="lin" valueType="num">
                                      <p:cBhvr additive="base">
                                        <p:cTn id="80" dur="500" fill="hold"/>
                                        <p:tgtEl>
                                          <p:spTgt spid="2"/>
                                        </p:tgtEl>
                                        <p:attrNameLst>
                                          <p:attrName>ppt_x</p:attrName>
                                        </p:attrNameLst>
                                      </p:cBhvr>
                                      <p:tavLst>
                                        <p:tav tm="0">
                                          <p:val>
                                            <p:strVal val="#ppt_x"/>
                                          </p:val>
                                        </p:tav>
                                        <p:tav tm="100000">
                                          <p:val>
                                            <p:strVal val="#ppt_x"/>
                                          </p:val>
                                        </p:tav>
                                      </p:tavLst>
                                    </p:anim>
                                    <p:anim calcmode="lin" valueType="num">
                                      <p:cBhvr additive="base">
                                        <p:cTn id="8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8" grpId="0" animBg="1"/>
      <p:bldP spid="73739" grpId="0" animBg="1"/>
      <p:bldP spid="73740" grpId="0"/>
      <p:bldP spid="73743" grpId="0"/>
      <p:bldP spid="73757" grpId="0" animBg="1"/>
      <p:bldP spid="2" grpId="0"/>
      <p:bldP spid="3" grpId="0" animBg="1"/>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0226" name="Rectangle 3"/>
          <p:cNvSpPr>
            <a:spLocks noGrp="1" noChangeArrowheads="1"/>
          </p:cNvSpPr>
          <p:nvPr>
            <p:ph idx="1"/>
          </p:nvPr>
        </p:nvSpPr>
        <p:spPr>
          <a:xfrm>
            <a:off x="1285875" y="1500188"/>
            <a:ext cx="7578725" cy="4784725"/>
          </a:xfrm>
        </p:spPr>
        <p:txBody>
          <a:bodyPr/>
          <a:lstStyle/>
          <a:p>
            <a:pPr>
              <a:buFontTx/>
              <a:buNone/>
            </a:pPr>
            <a:r>
              <a:rPr lang="ja-JP" altLang="en-US" sz="1800" smtClean="0"/>
              <a:t>スタグフレーションが発生したときには経済活動水準が低下する。</a:t>
            </a:r>
            <a:endParaRPr lang="en-US" altLang="ja-JP" sz="1800" smtClean="0"/>
          </a:p>
          <a:p>
            <a:pPr>
              <a:buFontTx/>
              <a:buNone/>
            </a:pPr>
            <a:endParaRPr lang="en-US" altLang="ja-JP" sz="1800" smtClean="0"/>
          </a:p>
          <a:p>
            <a:pPr>
              <a:buFontTx/>
              <a:buNone/>
            </a:pPr>
            <a:r>
              <a:rPr lang="ja-JP" altLang="en-US" sz="1800" smtClean="0"/>
              <a:t>雇用量は減少して失業が発生。遊休</a:t>
            </a:r>
          </a:p>
          <a:p>
            <a:pPr>
              <a:buFontTx/>
              <a:buNone/>
            </a:pPr>
            <a:endParaRPr lang="en-US" altLang="ja-JP" sz="1800" smtClean="0"/>
          </a:p>
          <a:p>
            <a:pPr>
              <a:buFontTx/>
              <a:buNone/>
            </a:pPr>
            <a:r>
              <a:rPr lang="ja-JP" altLang="en-US" sz="1800" smtClean="0"/>
              <a:t>資本が存在。＝労働者も企業もうれしい状態ではない。しかし、長期</a:t>
            </a:r>
            <a:endParaRPr lang="en-US" altLang="ja-JP" sz="1800" smtClean="0"/>
          </a:p>
          <a:p>
            <a:pPr>
              <a:buFontTx/>
              <a:buNone/>
            </a:pPr>
            <a:r>
              <a:rPr lang="ja-JP" altLang="en-US" sz="1800" smtClean="0"/>
              <a:t>的には時間の経過とともに市場の調整が進むので失業や遊休資本はな</a:t>
            </a:r>
            <a:endParaRPr lang="en-US" altLang="ja-JP" sz="1800" smtClean="0"/>
          </a:p>
          <a:p>
            <a:pPr>
              <a:buFontTx/>
              <a:buNone/>
            </a:pPr>
            <a:r>
              <a:rPr lang="ja-JP" altLang="en-US" sz="1800" smtClean="0"/>
              <a:t>くなってゆく。</a:t>
            </a:r>
          </a:p>
          <a:p>
            <a:pPr>
              <a:buFontTx/>
              <a:buNone/>
            </a:pPr>
            <a:endParaRPr lang="en-US" altLang="ja-JP" sz="1800" smtClean="0"/>
          </a:p>
          <a:p>
            <a:pPr>
              <a:buFontTx/>
              <a:buNone/>
            </a:pPr>
            <a:r>
              <a:rPr lang="ja-JP" altLang="en-US" sz="1800" smtClean="0"/>
              <a:t>ところがこの調整プロセスでは失業や遊休資本は持続的に存在し、特</a:t>
            </a:r>
            <a:endParaRPr lang="en-US" altLang="ja-JP" sz="1800" smtClean="0"/>
          </a:p>
          <a:p>
            <a:pPr>
              <a:buFontTx/>
              <a:buNone/>
            </a:pPr>
            <a:r>
              <a:rPr lang="ja-JP" altLang="en-US" sz="1800" smtClean="0"/>
              <a:t>に所得のそれほど高くない労働者にとって厳しい状況が続く。</a:t>
            </a:r>
          </a:p>
          <a:p>
            <a:pPr>
              <a:buFontTx/>
              <a:buNone/>
            </a:pPr>
            <a:endParaRPr lang="en-US" altLang="ja-JP" sz="1800" smtClean="0"/>
          </a:p>
          <a:p>
            <a:pPr>
              <a:buFontTx/>
              <a:buNone/>
            </a:pPr>
            <a:r>
              <a:rPr lang="ja-JP" altLang="en-US" sz="1800" smtClean="0"/>
              <a:t>このような事態を緩和するために政府は財政政策を、日本銀行は金融</a:t>
            </a:r>
            <a:endParaRPr lang="en-US" altLang="ja-JP" sz="1800" smtClean="0"/>
          </a:p>
          <a:p>
            <a:pPr>
              <a:buFontTx/>
              <a:buNone/>
            </a:pPr>
            <a:r>
              <a:rPr lang="ja-JP" altLang="en-US" sz="1800" smtClean="0"/>
              <a:t>政策を使うことができる。</a:t>
            </a:r>
          </a:p>
          <a:p>
            <a:pPr>
              <a:buFontTx/>
              <a:buNone/>
            </a:pPr>
            <a:endParaRPr lang="ja-JP" altLang="en-US" sz="180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p:cNvSpPr/>
          <p:nvPr/>
        </p:nvSpPr>
        <p:spPr>
          <a:xfrm>
            <a:off x="1428728" y="214290"/>
            <a:ext cx="7072362" cy="385765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76823" name="Line 2"/>
          <p:cNvSpPr>
            <a:spLocks noChangeShapeType="1"/>
          </p:cNvSpPr>
          <p:nvPr/>
        </p:nvSpPr>
        <p:spPr bwMode="auto">
          <a:xfrm flipV="1">
            <a:off x="2840038" y="477838"/>
            <a:ext cx="0" cy="2808287"/>
          </a:xfrm>
          <a:prstGeom prst="line">
            <a:avLst/>
          </a:prstGeom>
          <a:noFill/>
          <a:ln w="9525">
            <a:solidFill>
              <a:schemeClr val="tx1"/>
            </a:solidFill>
            <a:round/>
            <a:headEnd/>
            <a:tailEnd type="triangle" w="med" len="med"/>
          </a:ln>
        </p:spPr>
        <p:txBody>
          <a:bodyPr/>
          <a:lstStyle/>
          <a:p>
            <a:endParaRPr lang="ja-JP" altLang="en-US"/>
          </a:p>
        </p:txBody>
      </p:sp>
      <p:sp>
        <p:nvSpPr>
          <p:cNvPr id="76824" name="Line 3"/>
          <p:cNvSpPr>
            <a:spLocks noChangeShapeType="1"/>
          </p:cNvSpPr>
          <p:nvPr/>
        </p:nvSpPr>
        <p:spPr bwMode="auto">
          <a:xfrm>
            <a:off x="2840038" y="3286125"/>
            <a:ext cx="3600450" cy="0"/>
          </a:xfrm>
          <a:prstGeom prst="line">
            <a:avLst/>
          </a:prstGeom>
          <a:noFill/>
          <a:ln w="9525">
            <a:solidFill>
              <a:schemeClr val="tx1"/>
            </a:solidFill>
            <a:round/>
            <a:headEnd/>
            <a:tailEnd type="triangle" w="med" len="med"/>
          </a:ln>
        </p:spPr>
        <p:txBody>
          <a:bodyPr/>
          <a:lstStyle/>
          <a:p>
            <a:endParaRPr lang="ja-JP" altLang="en-US"/>
          </a:p>
        </p:txBody>
      </p:sp>
      <p:sp>
        <p:nvSpPr>
          <p:cNvPr id="76804" name="Freeform 4"/>
          <p:cNvSpPr>
            <a:spLocks/>
          </p:cNvSpPr>
          <p:nvPr/>
        </p:nvSpPr>
        <p:spPr bwMode="auto">
          <a:xfrm>
            <a:off x="3200403" y="622299"/>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76826" name="Text Box 5"/>
          <p:cNvSpPr txBox="1">
            <a:spLocks noChangeArrowheads="1"/>
          </p:cNvSpPr>
          <p:nvPr/>
        </p:nvSpPr>
        <p:spPr bwMode="auto">
          <a:xfrm>
            <a:off x="6080125" y="2565400"/>
            <a:ext cx="792163" cy="336550"/>
          </a:xfrm>
          <a:prstGeom prst="rect">
            <a:avLst/>
          </a:prstGeom>
          <a:noFill/>
          <a:ln w="9525">
            <a:noFill/>
            <a:miter lim="800000"/>
            <a:headEnd/>
            <a:tailEnd/>
          </a:ln>
        </p:spPr>
        <p:txBody>
          <a:bodyPr>
            <a:spAutoFit/>
          </a:bodyPr>
          <a:lstStyle/>
          <a:p>
            <a:pPr>
              <a:spcBef>
                <a:spcPct val="50000"/>
              </a:spcBef>
            </a:pPr>
            <a:r>
              <a:rPr kumimoji="0" lang="en-US" altLang="ja-JP" sz="1600"/>
              <a:t>AD1</a:t>
            </a:r>
          </a:p>
        </p:txBody>
      </p:sp>
      <p:sp>
        <p:nvSpPr>
          <p:cNvPr id="76827" name="Text Box 6"/>
          <p:cNvSpPr txBox="1">
            <a:spLocks noChangeArrowheads="1"/>
          </p:cNvSpPr>
          <p:nvPr/>
        </p:nvSpPr>
        <p:spPr bwMode="auto">
          <a:xfrm>
            <a:off x="5576888" y="3357563"/>
            <a:ext cx="1439862" cy="336550"/>
          </a:xfrm>
          <a:prstGeom prst="rect">
            <a:avLst/>
          </a:prstGeom>
          <a:noFill/>
          <a:ln w="9525">
            <a:noFill/>
            <a:miter lim="800000"/>
            <a:headEnd/>
            <a:tailEnd/>
          </a:ln>
        </p:spPr>
        <p:txBody>
          <a:bodyPr>
            <a:spAutoFit/>
          </a:bodyPr>
          <a:lstStyle/>
          <a:p>
            <a:pPr>
              <a:spcBef>
                <a:spcPct val="50000"/>
              </a:spcBef>
            </a:pPr>
            <a:r>
              <a:rPr kumimoji="0" lang="ja-JP" altLang="en-US" sz="1600"/>
              <a:t>実質</a:t>
            </a:r>
            <a:r>
              <a:rPr kumimoji="0" lang="en-US" altLang="ja-JP" sz="1600"/>
              <a:t>GDP(Y)</a:t>
            </a:r>
          </a:p>
        </p:txBody>
      </p:sp>
      <p:sp>
        <p:nvSpPr>
          <p:cNvPr id="76828" name="Text Box 7"/>
          <p:cNvSpPr txBox="1">
            <a:spLocks noChangeArrowheads="1"/>
          </p:cNvSpPr>
          <p:nvPr/>
        </p:nvSpPr>
        <p:spPr bwMode="auto">
          <a:xfrm>
            <a:off x="2697163" y="3357563"/>
            <a:ext cx="431800" cy="336550"/>
          </a:xfrm>
          <a:prstGeom prst="rect">
            <a:avLst/>
          </a:prstGeom>
          <a:noFill/>
          <a:ln w="9525">
            <a:noFill/>
            <a:miter lim="800000"/>
            <a:headEnd/>
            <a:tailEnd/>
          </a:ln>
        </p:spPr>
        <p:txBody>
          <a:bodyPr>
            <a:spAutoFit/>
          </a:bodyPr>
          <a:lstStyle/>
          <a:p>
            <a:pPr>
              <a:spcBef>
                <a:spcPct val="50000"/>
              </a:spcBef>
            </a:pPr>
            <a:r>
              <a:rPr kumimoji="0" lang="en-US" altLang="ja-JP" sz="1600"/>
              <a:t>0</a:t>
            </a:r>
          </a:p>
        </p:txBody>
      </p:sp>
      <p:sp>
        <p:nvSpPr>
          <p:cNvPr id="76829" name="Text Box 8"/>
          <p:cNvSpPr txBox="1">
            <a:spLocks noChangeArrowheads="1"/>
          </p:cNvSpPr>
          <p:nvPr/>
        </p:nvSpPr>
        <p:spPr bwMode="auto">
          <a:xfrm>
            <a:off x="1400175" y="549275"/>
            <a:ext cx="1368425" cy="336550"/>
          </a:xfrm>
          <a:prstGeom prst="rect">
            <a:avLst/>
          </a:prstGeom>
          <a:noFill/>
          <a:ln w="9525">
            <a:noFill/>
            <a:miter lim="800000"/>
            <a:headEnd/>
            <a:tailEnd/>
          </a:ln>
        </p:spPr>
        <p:txBody>
          <a:bodyPr>
            <a:spAutoFit/>
          </a:bodyPr>
          <a:lstStyle/>
          <a:p>
            <a:pPr>
              <a:spcBef>
                <a:spcPct val="50000"/>
              </a:spcBef>
            </a:pPr>
            <a:r>
              <a:rPr kumimoji="0" lang="ja-JP" altLang="en-US" sz="1600"/>
              <a:t>物価水準</a:t>
            </a:r>
            <a:r>
              <a:rPr kumimoji="0" lang="en-US" altLang="ja-JP" sz="1600"/>
              <a:t>(P)</a:t>
            </a:r>
          </a:p>
        </p:txBody>
      </p:sp>
      <p:sp>
        <p:nvSpPr>
          <p:cNvPr id="76830" name="Text Box 9"/>
          <p:cNvSpPr txBox="1">
            <a:spLocks noChangeArrowheads="1"/>
          </p:cNvSpPr>
          <p:nvPr/>
        </p:nvSpPr>
        <p:spPr bwMode="auto">
          <a:xfrm>
            <a:off x="2408238" y="3646488"/>
            <a:ext cx="4752975" cy="336550"/>
          </a:xfrm>
          <a:prstGeom prst="rect">
            <a:avLst/>
          </a:prstGeom>
          <a:noFill/>
          <a:ln w="9525">
            <a:noFill/>
            <a:miter lim="800000"/>
            <a:headEnd/>
            <a:tailEnd/>
          </a:ln>
        </p:spPr>
        <p:txBody>
          <a:bodyPr>
            <a:spAutoFit/>
          </a:bodyPr>
          <a:lstStyle/>
          <a:p>
            <a:pPr>
              <a:spcBef>
                <a:spcPct val="50000"/>
              </a:spcBef>
            </a:pPr>
            <a:r>
              <a:rPr kumimoji="0" lang="ja-JP" altLang="en-US" sz="1600"/>
              <a:t>図</a:t>
            </a:r>
            <a:r>
              <a:rPr kumimoji="0" lang="en-US" altLang="ja-JP" sz="1600"/>
              <a:t>10</a:t>
            </a:r>
            <a:r>
              <a:rPr kumimoji="0" lang="ja-JP" altLang="en-US" sz="1600"/>
              <a:t>－</a:t>
            </a:r>
            <a:r>
              <a:rPr kumimoji="0" lang="en-US" altLang="ja-JP" sz="1600"/>
              <a:t>11</a:t>
            </a:r>
            <a:r>
              <a:rPr kumimoji="0" lang="ja-JP" altLang="en-US" sz="1600"/>
              <a:t>　総需要拡大政策</a:t>
            </a:r>
          </a:p>
        </p:txBody>
      </p:sp>
      <p:sp>
        <p:nvSpPr>
          <p:cNvPr id="76831" name="Line 10"/>
          <p:cNvSpPr>
            <a:spLocks noChangeShapeType="1"/>
          </p:cNvSpPr>
          <p:nvPr/>
        </p:nvSpPr>
        <p:spPr bwMode="auto">
          <a:xfrm>
            <a:off x="4352925" y="2133600"/>
            <a:ext cx="0" cy="1152525"/>
          </a:xfrm>
          <a:prstGeom prst="line">
            <a:avLst/>
          </a:prstGeom>
          <a:noFill/>
          <a:ln w="9525">
            <a:solidFill>
              <a:schemeClr val="tx1"/>
            </a:solidFill>
            <a:prstDash val="dash"/>
            <a:round/>
            <a:headEnd/>
            <a:tailEnd/>
          </a:ln>
        </p:spPr>
        <p:txBody>
          <a:bodyPr/>
          <a:lstStyle/>
          <a:p>
            <a:endParaRPr lang="ja-JP" altLang="en-US"/>
          </a:p>
        </p:txBody>
      </p:sp>
      <p:sp>
        <p:nvSpPr>
          <p:cNvPr id="76832" name="Line 11"/>
          <p:cNvSpPr>
            <a:spLocks noChangeShapeType="1"/>
          </p:cNvSpPr>
          <p:nvPr/>
        </p:nvSpPr>
        <p:spPr bwMode="auto">
          <a:xfrm flipH="1">
            <a:off x="2840038" y="2133600"/>
            <a:ext cx="1439862" cy="0"/>
          </a:xfrm>
          <a:prstGeom prst="line">
            <a:avLst/>
          </a:prstGeom>
          <a:noFill/>
          <a:ln w="9525">
            <a:solidFill>
              <a:schemeClr val="tx1"/>
            </a:solidFill>
            <a:prstDash val="dash"/>
            <a:round/>
            <a:headEnd/>
            <a:tailEnd/>
          </a:ln>
        </p:spPr>
        <p:txBody>
          <a:bodyPr/>
          <a:lstStyle/>
          <a:p>
            <a:endParaRPr lang="ja-JP" altLang="en-US"/>
          </a:p>
        </p:txBody>
      </p:sp>
      <p:sp>
        <p:nvSpPr>
          <p:cNvPr id="76833" name="Text Box 12"/>
          <p:cNvSpPr txBox="1">
            <a:spLocks noChangeArrowheads="1"/>
          </p:cNvSpPr>
          <p:nvPr/>
        </p:nvSpPr>
        <p:spPr bwMode="auto">
          <a:xfrm>
            <a:off x="5648325" y="477838"/>
            <a:ext cx="792163"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2</a:t>
            </a:r>
          </a:p>
        </p:txBody>
      </p:sp>
      <p:graphicFrame>
        <p:nvGraphicFramePr>
          <p:cNvPr id="76813" name="Object 13"/>
          <p:cNvGraphicFramePr>
            <a:graphicFrameLocks noChangeAspect="1"/>
          </p:cNvGraphicFramePr>
          <p:nvPr/>
        </p:nvGraphicFramePr>
        <p:xfrm>
          <a:off x="4143375" y="3357563"/>
          <a:ext cx="327025" cy="357187"/>
        </p:xfrm>
        <a:graphic>
          <a:graphicData uri="http://schemas.openxmlformats.org/presentationml/2006/ole">
            <p:oleObj spid="_x0000_s76813" name="数式" r:id="rId4" imgW="190440" imgH="190440" progId="Equation.3">
              <p:embed/>
            </p:oleObj>
          </a:graphicData>
        </a:graphic>
      </p:graphicFrame>
      <p:graphicFrame>
        <p:nvGraphicFramePr>
          <p:cNvPr id="76814" name="Object 14"/>
          <p:cNvGraphicFramePr>
            <a:graphicFrameLocks noChangeAspect="1"/>
          </p:cNvGraphicFramePr>
          <p:nvPr/>
        </p:nvGraphicFramePr>
        <p:xfrm>
          <a:off x="2428875" y="2003425"/>
          <a:ext cx="320675" cy="354013"/>
        </p:xfrm>
        <a:graphic>
          <a:graphicData uri="http://schemas.openxmlformats.org/presentationml/2006/ole">
            <p:oleObj spid="_x0000_s76814" name="数式" r:id="rId5" imgW="203040" imgH="190440" progId="Equation.3">
              <p:embed/>
            </p:oleObj>
          </a:graphicData>
        </a:graphic>
      </p:graphicFrame>
      <p:sp>
        <p:nvSpPr>
          <p:cNvPr id="76834" name="Text Box 15"/>
          <p:cNvSpPr txBox="1">
            <a:spLocks noChangeArrowheads="1"/>
          </p:cNvSpPr>
          <p:nvPr/>
        </p:nvSpPr>
        <p:spPr bwMode="auto">
          <a:xfrm>
            <a:off x="4137025" y="1773238"/>
            <a:ext cx="431800" cy="336550"/>
          </a:xfrm>
          <a:prstGeom prst="rect">
            <a:avLst/>
          </a:prstGeom>
          <a:noFill/>
          <a:ln w="9525">
            <a:noFill/>
            <a:miter lim="800000"/>
            <a:headEnd/>
            <a:tailEnd/>
          </a:ln>
        </p:spPr>
        <p:txBody>
          <a:bodyPr>
            <a:spAutoFit/>
          </a:bodyPr>
          <a:lstStyle/>
          <a:p>
            <a:pPr>
              <a:spcBef>
                <a:spcPct val="50000"/>
              </a:spcBef>
            </a:pPr>
            <a:r>
              <a:rPr kumimoji="0" lang="en-US" altLang="ja-JP" sz="1600"/>
              <a:t>E</a:t>
            </a:r>
          </a:p>
        </p:txBody>
      </p:sp>
      <p:sp>
        <p:nvSpPr>
          <p:cNvPr id="76816" name="Freeform 16"/>
          <p:cNvSpPr>
            <a:spLocks/>
          </p:cNvSpPr>
          <p:nvPr/>
        </p:nvSpPr>
        <p:spPr bwMode="auto">
          <a:xfrm>
            <a:off x="3200403" y="693737"/>
            <a:ext cx="2376488" cy="2305050"/>
          </a:xfrm>
          <a:custGeom>
            <a:avLst/>
            <a:gdLst/>
            <a:ahLst/>
            <a:cxnLst>
              <a:cxn ang="0">
                <a:pos x="0" y="1452"/>
              </a:cxn>
              <a:cxn ang="0">
                <a:pos x="499" y="1134"/>
              </a:cxn>
              <a:cxn ang="0">
                <a:pos x="1497" y="0"/>
              </a:cxn>
            </a:cxnLst>
            <a:rect l="0" t="0" r="r" b="b"/>
            <a:pathLst>
              <a:path w="1497" h="1452">
                <a:moveTo>
                  <a:pt x="0" y="1452"/>
                </a:moveTo>
                <a:cubicBezTo>
                  <a:pt x="125" y="1414"/>
                  <a:pt x="250" y="1376"/>
                  <a:pt x="499" y="1134"/>
                </a:cubicBezTo>
                <a:cubicBezTo>
                  <a:pt x="748" y="892"/>
                  <a:pt x="1122" y="446"/>
                  <a:pt x="1497" y="0"/>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76836" name="Freeform 17"/>
          <p:cNvSpPr>
            <a:spLocks/>
          </p:cNvSpPr>
          <p:nvPr/>
        </p:nvSpPr>
        <p:spPr bwMode="auto">
          <a:xfrm>
            <a:off x="3632200" y="909638"/>
            <a:ext cx="2376488" cy="2305050"/>
          </a:xfrm>
          <a:custGeom>
            <a:avLst/>
            <a:gdLst>
              <a:gd name="T0" fmla="*/ 0 w 1497"/>
              <a:gd name="T1" fmla="*/ 1452 h 1452"/>
              <a:gd name="T2" fmla="*/ 499 w 1497"/>
              <a:gd name="T3" fmla="*/ 1134 h 1452"/>
              <a:gd name="T4" fmla="*/ 1497 w 1497"/>
              <a:gd name="T5" fmla="*/ 0 h 1452"/>
              <a:gd name="T6" fmla="*/ 0 60000 65536"/>
              <a:gd name="T7" fmla="*/ 0 60000 65536"/>
              <a:gd name="T8" fmla="*/ 0 60000 65536"/>
              <a:gd name="T9" fmla="*/ 0 w 1497"/>
              <a:gd name="T10" fmla="*/ 0 h 1452"/>
              <a:gd name="T11" fmla="*/ 1497 w 1497"/>
              <a:gd name="T12" fmla="*/ 1452 h 1452"/>
            </a:gdLst>
            <a:ahLst/>
            <a:cxnLst>
              <a:cxn ang="T6">
                <a:pos x="T0" y="T1"/>
              </a:cxn>
              <a:cxn ang="T7">
                <a:pos x="T2" y="T3"/>
              </a:cxn>
              <a:cxn ang="T8">
                <a:pos x="T4" y="T5"/>
              </a:cxn>
            </a:cxnLst>
            <a:rect l="T9" t="T10" r="T11" b="T12"/>
            <a:pathLst>
              <a:path w="1497" h="1452">
                <a:moveTo>
                  <a:pt x="0" y="1452"/>
                </a:moveTo>
                <a:cubicBezTo>
                  <a:pt x="125" y="1414"/>
                  <a:pt x="250" y="1376"/>
                  <a:pt x="499" y="1134"/>
                </a:cubicBezTo>
                <a:cubicBezTo>
                  <a:pt x="748" y="892"/>
                  <a:pt x="1122" y="446"/>
                  <a:pt x="1497" y="0"/>
                </a:cubicBezTo>
              </a:path>
            </a:pathLst>
          </a:custGeom>
          <a:noFill/>
          <a:ln w="38100" cap="flat">
            <a:solidFill>
              <a:schemeClr val="tx1"/>
            </a:solidFill>
            <a:prstDash val="dash"/>
            <a:round/>
            <a:headEnd/>
            <a:tailEnd/>
          </a:ln>
        </p:spPr>
        <p:txBody>
          <a:bodyPr/>
          <a:lstStyle/>
          <a:p>
            <a:endParaRPr lang="ja-JP" altLang="en-US"/>
          </a:p>
        </p:txBody>
      </p:sp>
      <p:sp>
        <p:nvSpPr>
          <p:cNvPr id="76818" name="Line 18"/>
          <p:cNvSpPr>
            <a:spLocks noChangeShapeType="1"/>
          </p:cNvSpPr>
          <p:nvPr/>
        </p:nvSpPr>
        <p:spPr bwMode="auto">
          <a:xfrm>
            <a:off x="4687888" y="549274"/>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graphicFrame>
        <p:nvGraphicFramePr>
          <p:cNvPr id="76819" name="Object 19"/>
          <p:cNvGraphicFramePr>
            <a:graphicFrameLocks noChangeAspect="1"/>
          </p:cNvGraphicFramePr>
          <p:nvPr/>
        </p:nvGraphicFramePr>
        <p:xfrm>
          <a:off x="4643438" y="3357563"/>
          <a:ext cx="331787" cy="357187"/>
        </p:xfrm>
        <a:graphic>
          <a:graphicData uri="http://schemas.openxmlformats.org/presentationml/2006/ole">
            <p:oleObj spid="_x0000_s76819" name="数式" r:id="rId6" imgW="190440" imgH="215640" progId="Equation.3">
              <p:embed/>
            </p:oleObj>
          </a:graphicData>
        </a:graphic>
      </p:graphicFrame>
      <p:sp>
        <p:nvSpPr>
          <p:cNvPr id="76838" name="Text Box 20"/>
          <p:cNvSpPr txBox="1">
            <a:spLocks noChangeArrowheads="1"/>
          </p:cNvSpPr>
          <p:nvPr/>
        </p:nvSpPr>
        <p:spPr bwMode="auto">
          <a:xfrm>
            <a:off x="6080125" y="838200"/>
            <a:ext cx="792163"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1</a:t>
            </a:r>
          </a:p>
        </p:txBody>
      </p:sp>
      <p:sp>
        <p:nvSpPr>
          <p:cNvPr id="76839" name="Line 21"/>
          <p:cNvSpPr>
            <a:spLocks noChangeShapeType="1"/>
          </p:cNvSpPr>
          <p:nvPr/>
        </p:nvSpPr>
        <p:spPr bwMode="auto">
          <a:xfrm flipH="1">
            <a:off x="5505450" y="982663"/>
            <a:ext cx="431800" cy="0"/>
          </a:xfrm>
          <a:prstGeom prst="line">
            <a:avLst/>
          </a:prstGeom>
          <a:noFill/>
          <a:ln w="9525">
            <a:solidFill>
              <a:schemeClr val="tx1"/>
            </a:solidFill>
            <a:round/>
            <a:headEnd/>
            <a:tailEnd type="triangle" w="med" len="med"/>
          </a:ln>
        </p:spPr>
        <p:txBody>
          <a:bodyPr/>
          <a:lstStyle/>
          <a:p>
            <a:endParaRPr lang="ja-JP" altLang="en-US"/>
          </a:p>
        </p:txBody>
      </p:sp>
      <p:sp>
        <p:nvSpPr>
          <p:cNvPr id="2" name="Freeform 28"/>
          <p:cNvSpPr>
            <a:spLocks/>
          </p:cNvSpPr>
          <p:nvPr/>
        </p:nvSpPr>
        <p:spPr bwMode="auto">
          <a:xfrm>
            <a:off x="4137028" y="549274"/>
            <a:ext cx="2519363" cy="1944688"/>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3" name="Line 29"/>
          <p:cNvSpPr>
            <a:spLocks noChangeShapeType="1"/>
          </p:cNvSpPr>
          <p:nvPr/>
        </p:nvSpPr>
        <p:spPr bwMode="auto">
          <a:xfrm>
            <a:off x="3560763" y="693738"/>
            <a:ext cx="503237" cy="0"/>
          </a:xfrm>
          <a:prstGeom prst="line">
            <a:avLst/>
          </a:prstGeom>
          <a:noFill/>
          <a:ln w="9525">
            <a:solidFill>
              <a:schemeClr val="tx1"/>
            </a:solidFill>
            <a:round/>
            <a:headEnd/>
            <a:tailEnd type="triangle" w="med" len="med"/>
          </a:ln>
        </p:spPr>
        <p:txBody>
          <a:bodyPr/>
          <a:lstStyle/>
          <a:p>
            <a:endParaRPr lang="ja-JP" altLang="en-US"/>
          </a:p>
        </p:txBody>
      </p:sp>
      <p:sp>
        <p:nvSpPr>
          <p:cNvPr id="4" name="Text Box 30"/>
          <p:cNvSpPr txBox="1">
            <a:spLocks noChangeArrowheads="1"/>
          </p:cNvSpPr>
          <p:nvPr/>
        </p:nvSpPr>
        <p:spPr bwMode="auto">
          <a:xfrm>
            <a:off x="6513513" y="2133600"/>
            <a:ext cx="792162" cy="336550"/>
          </a:xfrm>
          <a:prstGeom prst="rect">
            <a:avLst/>
          </a:prstGeom>
          <a:noFill/>
          <a:ln w="9525">
            <a:noFill/>
            <a:miter lim="800000"/>
            <a:headEnd/>
            <a:tailEnd/>
          </a:ln>
        </p:spPr>
        <p:txBody>
          <a:bodyPr>
            <a:spAutoFit/>
          </a:bodyPr>
          <a:lstStyle/>
          <a:p>
            <a:pPr>
              <a:spcBef>
                <a:spcPct val="50000"/>
              </a:spcBef>
            </a:pPr>
            <a:r>
              <a:rPr kumimoji="0" lang="en-US" altLang="ja-JP" sz="1600"/>
              <a:t>AD2</a:t>
            </a:r>
          </a:p>
        </p:txBody>
      </p:sp>
      <p:sp>
        <p:nvSpPr>
          <p:cNvPr id="76843" name="Text Box 31"/>
          <p:cNvSpPr txBox="1">
            <a:spLocks noChangeArrowheads="1"/>
          </p:cNvSpPr>
          <p:nvPr/>
        </p:nvSpPr>
        <p:spPr bwMode="auto">
          <a:xfrm>
            <a:off x="1328738" y="4214813"/>
            <a:ext cx="7529512" cy="641350"/>
          </a:xfrm>
          <a:prstGeom prst="rect">
            <a:avLst/>
          </a:prstGeom>
          <a:noFill/>
          <a:ln w="9525">
            <a:noFill/>
            <a:miter lim="800000"/>
            <a:headEnd/>
            <a:tailEnd/>
          </a:ln>
        </p:spPr>
        <p:txBody>
          <a:bodyPr>
            <a:spAutoFit/>
          </a:bodyPr>
          <a:lstStyle/>
          <a:p>
            <a:pPr>
              <a:spcBef>
                <a:spcPct val="50000"/>
              </a:spcBef>
            </a:pPr>
            <a:r>
              <a:rPr kumimoji="0" lang="ja-JP" altLang="en-US" sz="1800"/>
              <a:t>政府は政府支出を増やし減税を行うことで総需要曲線を右にシフトさせて完全雇用を実現することが可能。</a:t>
            </a:r>
          </a:p>
        </p:txBody>
      </p:sp>
      <p:sp>
        <p:nvSpPr>
          <p:cNvPr id="76844" name="Text Box 32"/>
          <p:cNvSpPr txBox="1">
            <a:spLocks noChangeArrowheads="1"/>
          </p:cNvSpPr>
          <p:nvPr/>
        </p:nvSpPr>
        <p:spPr bwMode="auto">
          <a:xfrm>
            <a:off x="1257300" y="4929188"/>
            <a:ext cx="7886700" cy="923925"/>
          </a:xfrm>
          <a:prstGeom prst="rect">
            <a:avLst/>
          </a:prstGeom>
          <a:noFill/>
          <a:ln w="9525">
            <a:noFill/>
            <a:miter lim="800000"/>
            <a:headEnd/>
            <a:tailEnd/>
          </a:ln>
        </p:spPr>
        <p:txBody>
          <a:bodyPr>
            <a:spAutoFit/>
          </a:bodyPr>
          <a:lstStyle/>
          <a:p>
            <a:pPr>
              <a:spcBef>
                <a:spcPct val="50000"/>
              </a:spcBef>
            </a:pPr>
            <a:r>
              <a:rPr kumimoji="0" lang="ja-JP" altLang="en-US" sz="1800"/>
              <a:t>日本銀行は債権の買いオペを行い経済の貨幣量を増加させて実質利子率を低下させることにより企業の投資を引き上げて総需要を増やしてやることができる。（これを金融緩和という）</a:t>
            </a:r>
          </a:p>
        </p:txBody>
      </p:sp>
      <p:sp>
        <p:nvSpPr>
          <p:cNvPr id="76845" name="Text Box 33"/>
          <p:cNvSpPr txBox="1">
            <a:spLocks noChangeArrowheads="1"/>
          </p:cNvSpPr>
          <p:nvPr/>
        </p:nvSpPr>
        <p:spPr bwMode="auto">
          <a:xfrm>
            <a:off x="1257300" y="6072188"/>
            <a:ext cx="7672388" cy="369887"/>
          </a:xfrm>
          <a:prstGeom prst="rect">
            <a:avLst/>
          </a:prstGeom>
          <a:noFill/>
          <a:ln w="9525">
            <a:noFill/>
            <a:miter lim="800000"/>
            <a:headEnd/>
            <a:tailEnd/>
          </a:ln>
        </p:spPr>
        <p:txBody>
          <a:bodyPr>
            <a:spAutoFit/>
          </a:bodyPr>
          <a:lstStyle/>
          <a:p>
            <a:r>
              <a:rPr kumimoji="0" lang="ja-JP" altLang="en-US" sz="1800"/>
              <a:t>財政政策や金融政策によって需要曲線を</a:t>
            </a:r>
            <a:r>
              <a:rPr kumimoji="0" lang="en-US" altLang="ja-JP" sz="1800"/>
              <a:t>AD1</a:t>
            </a:r>
            <a:r>
              <a:rPr kumimoji="0" lang="ja-JP" altLang="en-US" sz="1800"/>
              <a:t>から</a:t>
            </a:r>
            <a:r>
              <a:rPr kumimoji="0" lang="en-US" altLang="ja-JP" sz="1800"/>
              <a:t>AD2</a:t>
            </a:r>
            <a:r>
              <a:rPr kumimoji="0" lang="ja-JP" altLang="en-US" sz="1800"/>
              <a:t>へと右シフトさせている。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39" presetClass="entr" presetSubtype="0" ac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Text Box 4"/>
          <p:cNvSpPr txBox="1">
            <a:spLocks noChangeArrowheads="1"/>
          </p:cNvSpPr>
          <p:nvPr/>
        </p:nvSpPr>
        <p:spPr bwMode="auto">
          <a:xfrm>
            <a:off x="1357313" y="642938"/>
            <a:ext cx="7529512" cy="3554412"/>
          </a:xfrm>
          <a:prstGeom prst="rect">
            <a:avLst/>
          </a:prstGeom>
          <a:noFill/>
          <a:ln w="9525">
            <a:noFill/>
            <a:miter lim="800000"/>
            <a:headEnd/>
            <a:tailEnd/>
          </a:ln>
        </p:spPr>
        <p:txBody>
          <a:bodyPr>
            <a:spAutoFit/>
          </a:bodyPr>
          <a:lstStyle/>
          <a:p>
            <a:pPr>
              <a:spcBef>
                <a:spcPct val="50000"/>
              </a:spcBef>
            </a:pPr>
            <a:r>
              <a:rPr kumimoji="0" lang="ja-JP" altLang="en-US" sz="1800"/>
              <a:t>しかし、財政政策は家計の予想を変化させてしまい、その効果を発揮できないかもしれない。</a:t>
            </a:r>
          </a:p>
          <a:p>
            <a:pPr>
              <a:spcBef>
                <a:spcPct val="50000"/>
              </a:spcBef>
            </a:pPr>
            <a:r>
              <a:rPr kumimoji="0" lang="ja-JP" altLang="en-US" sz="1800"/>
              <a:t>また総需要の水準が非常に高く経済の状態が図</a:t>
            </a:r>
            <a:r>
              <a:rPr kumimoji="0" lang="en-US" altLang="ja-JP" sz="1800"/>
              <a:t>10-6</a:t>
            </a:r>
            <a:r>
              <a:rPr kumimoji="0" lang="ja-JP" altLang="en-US" sz="1800"/>
              <a:t>の点</a:t>
            </a:r>
            <a:r>
              <a:rPr kumimoji="0" lang="en-US" altLang="ja-JP" sz="1800"/>
              <a:t>E</a:t>
            </a:r>
            <a:r>
              <a:rPr kumimoji="0" lang="ja-JP" altLang="en-US" sz="1800"/>
              <a:t>のようになっているときはどうだろうか。このような状況では、労働者にとっては自分が働きたいと思っている以上に働かされてしまい、企業の生産設備は過剰に酷使されているので損耗も激しい。　　この状態が続くと物価も上昇してくるだろうからインフレ発生の恐れもある。</a:t>
            </a:r>
          </a:p>
          <a:p>
            <a:pPr>
              <a:spcBef>
                <a:spcPct val="50000"/>
              </a:spcBef>
            </a:pPr>
            <a:r>
              <a:rPr kumimoji="0" lang="ja-JP" altLang="en-US" sz="1800"/>
              <a:t>この場合には政府は政府支出を削減したり、日本銀行は売りオペにより経済の中の貨幣量を減少させて投資を抑えることで（これを金融引き締めという）、総需要を抑えて経済を完全雇用の水準に引き戻すことができる。</a:t>
            </a:r>
          </a:p>
          <a:p>
            <a:pPr>
              <a:spcBef>
                <a:spcPct val="50000"/>
              </a:spcBef>
            </a:pPr>
            <a:endParaRPr kumimoji="0" lang="ja-JP" altLang="en-US" sz="1800"/>
          </a:p>
        </p:txBody>
      </p:sp>
      <p:cxnSp>
        <p:nvCxnSpPr>
          <p:cNvPr id="182274" name="直線矢印コネクタ 2"/>
          <p:cNvCxnSpPr>
            <a:cxnSpLocks noChangeShapeType="1"/>
          </p:cNvCxnSpPr>
          <p:nvPr/>
        </p:nvCxnSpPr>
        <p:spPr bwMode="auto">
          <a:xfrm>
            <a:off x="3886200" y="2308225"/>
            <a:ext cx="285750" cy="1588"/>
          </a:xfrm>
          <a:prstGeom prst="straightConnector1">
            <a:avLst/>
          </a:prstGeom>
          <a:noFill/>
          <a:ln w="9525" algn="ctr">
            <a:solidFill>
              <a:srgbClr val="FF0000"/>
            </a:solidFill>
            <a:round/>
            <a:headEnd/>
            <a:tailEnd type="arrow" w="med" len="med"/>
          </a:ln>
        </p:spPr>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Text Box 4"/>
          <p:cNvSpPr txBox="1">
            <a:spLocks noChangeArrowheads="1"/>
          </p:cNvSpPr>
          <p:nvPr/>
        </p:nvSpPr>
        <p:spPr bwMode="auto">
          <a:xfrm>
            <a:off x="1285875" y="642938"/>
            <a:ext cx="7600950" cy="5354637"/>
          </a:xfrm>
          <a:prstGeom prst="rect">
            <a:avLst/>
          </a:prstGeom>
          <a:noFill/>
          <a:ln w="9525">
            <a:noFill/>
            <a:miter lim="800000"/>
            <a:headEnd/>
            <a:tailEnd/>
          </a:ln>
        </p:spPr>
        <p:txBody>
          <a:bodyPr>
            <a:spAutoFit/>
          </a:bodyPr>
          <a:lstStyle/>
          <a:p>
            <a:pPr>
              <a:spcBef>
                <a:spcPct val="50000"/>
              </a:spcBef>
            </a:pPr>
            <a:r>
              <a:rPr kumimoji="0" lang="ja-JP" altLang="en-US" sz="1800"/>
              <a:t>さて、経済を安定化させる方法としては財政政策と金融政策は同じ効果を持つが、企業の投資に与える影響はまったく逆になっていることに注意！</a:t>
            </a:r>
          </a:p>
          <a:p>
            <a:pPr>
              <a:spcBef>
                <a:spcPct val="50000"/>
              </a:spcBef>
            </a:pPr>
            <a:r>
              <a:rPr kumimoji="0" lang="ja-JP" altLang="en-US" b="1"/>
              <a:t>日本銀行の金融政策</a:t>
            </a:r>
            <a:r>
              <a:rPr kumimoji="0" lang="ja-JP" altLang="en-US" sz="1800"/>
              <a:t>・・・貨幣供給の増加に伴い利子率を低下させて　　　　　</a:t>
            </a:r>
            <a:endParaRPr kumimoji="0" lang="en-US" altLang="ja-JP" sz="1800"/>
          </a:p>
          <a:p>
            <a:pPr>
              <a:spcBef>
                <a:spcPct val="50000"/>
              </a:spcBef>
            </a:pPr>
            <a:r>
              <a:rPr kumimoji="0" lang="ja-JP" altLang="en-US" sz="1800"/>
              <a:t>　　　　　　　　　　　　　　　　　　　　　投資を増やしている。</a:t>
            </a:r>
          </a:p>
          <a:p>
            <a:pPr>
              <a:spcBef>
                <a:spcPct val="50000"/>
              </a:spcBef>
            </a:pPr>
            <a:r>
              <a:rPr kumimoji="0" lang="ja-JP" altLang="en-US" b="1"/>
              <a:t>財政政策</a:t>
            </a:r>
            <a:r>
              <a:rPr kumimoji="0" lang="ja-JP" altLang="en-US" sz="1800"/>
              <a:t>・・・財政政策そのものに利子率を変化させる効果は無い。</a:t>
            </a:r>
            <a:endParaRPr kumimoji="0" lang="en-US" altLang="ja-JP" sz="1800"/>
          </a:p>
          <a:p>
            <a:pPr>
              <a:spcBef>
                <a:spcPct val="50000"/>
              </a:spcBef>
            </a:pPr>
            <a:r>
              <a:rPr kumimoji="0" lang="ja-JP" altLang="en-US" sz="1800"/>
              <a:t>　　　　　　　　　　　直接的に総需要を引き上げる。　　</a:t>
            </a:r>
            <a:endParaRPr kumimoji="0" lang="en-US" altLang="ja-JP" sz="1800"/>
          </a:p>
          <a:p>
            <a:pPr>
              <a:spcBef>
                <a:spcPct val="50000"/>
              </a:spcBef>
            </a:pPr>
            <a:r>
              <a:rPr kumimoji="0" lang="ja-JP" altLang="en-US" sz="1800"/>
              <a:t>⇒経済の生産水準が高まり実質</a:t>
            </a:r>
            <a:r>
              <a:rPr kumimoji="0" lang="en-US" altLang="ja-JP" sz="1800"/>
              <a:t>GDP</a:t>
            </a:r>
            <a:r>
              <a:rPr kumimoji="0" lang="ja-JP" altLang="en-US" sz="1800"/>
              <a:t>と名目</a:t>
            </a:r>
            <a:r>
              <a:rPr kumimoji="0" lang="en-US" altLang="ja-JP" sz="1800"/>
              <a:t>GDP</a:t>
            </a:r>
            <a:r>
              <a:rPr kumimoji="0" lang="ja-JP" altLang="en-US" sz="1800"/>
              <a:t>が増加する。</a:t>
            </a:r>
            <a:endParaRPr kumimoji="0" lang="en-US" altLang="ja-JP" sz="1800"/>
          </a:p>
          <a:p>
            <a:pPr>
              <a:spcBef>
                <a:spcPct val="50000"/>
              </a:spcBef>
            </a:pPr>
            <a:r>
              <a:rPr kumimoji="0" lang="ja-JP" altLang="en-US" sz="1800"/>
              <a:t>⇒名目</a:t>
            </a:r>
            <a:r>
              <a:rPr kumimoji="0" lang="en-US" altLang="ja-JP" sz="1800"/>
              <a:t>GDP</a:t>
            </a:r>
            <a:r>
              <a:rPr kumimoji="0" lang="ja-JP" altLang="en-US" sz="1800"/>
              <a:t>の増加は取引に必要な貨幣の量を増やすので人々の貨幣需要　　</a:t>
            </a:r>
            <a:endParaRPr kumimoji="0" lang="en-US" altLang="ja-JP" sz="1800"/>
          </a:p>
          <a:p>
            <a:pPr>
              <a:spcBef>
                <a:spcPct val="50000"/>
              </a:spcBef>
            </a:pPr>
            <a:r>
              <a:rPr kumimoji="0" lang="ja-JP" altLang="en-US" sz="1800"/>
              <a:t>　　　が増加する。</a:t>
            </a:r>
            <a:endParaRPr kumimoji="0" lang="en-US" altLang="ja-JP" sz="1800"/>
          </a:p>
          <a:p>
            <a:pPr>
              <a:spcBef>
                <a:spcPct val="50000"/>
              </a:spcBef>
            </a:pPr>
            <a:r>
              <a:rPr kumimoji="0" lang="ja-JP" altLang="en-US" sz="1800"/>
              <a:t>⇒人々は高い利子率であっても貨幣保有を欲するので利子率は上昇する。</a:t>
            </a:r>
            <a:endParaRPr kumimoji="0" lang="en-US" altLang="ja-JP" sz="1800"/>
          </a:p>
          <a:p>
            <a:pPr>
              <a:spcBef>
                <a:spcPct val="50000"/>
              </a:spcBef>
            </a:pPr>
            <a:r>
              <a:rPr kumimoji="0" lang="ja-JP" altLang="en-US" sz="1800"/>
              <a:t>⇒企業の投資は減少する。</a:t>
            </a:r>
          </a:p>
          <a:p>
            <a:pPr>
              <a:spcBef>
                <a:spcPct val="50000"/>
              </a:spcBef>
            </a:pPr>
            <a:r>
              <a:rPr kumimoji="0" lang="ja-JP" altLang="en-US" sz="1800"/>
              <a:t>このように、財政政策の結果、政府による需要創出効果によって企業の投資需要が押しのけられることを</a:t>
            </a:r>
            <a:r>
              <a:rPr kumimoji="0" lang="ja-JP" altLang="en-US" sz="1800">
                <a:solidFill>
                  <a:srgbClr val="FF0000"/>
                </a:solidFill>
              </a:rPr>
              <a:t>クラウディング・アウト</a:t>
            </a:r>
            <a:r>
              <a:rPr kumimoji="0" lang="ja-JP" altLang="en-US" sz="1800"/>
              <a:t>という。</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Text Box 4"/>
          <p:cNvSpPr txBox="1">
            <a:spLocks noChangeArrowheads="1"/>
          </p:cNvSpPr>
          <p:nvPr/>
        </p:nvSpPr>
        <p:spPr bwMode="auto">
          <a:xfrm>
            <a:off x="1328738" y="571500"/>
            <a:ext cx="5834062" cy="366713"/>
          </a:xfrm>
          <a:prstGeom prst="rect">
            <a:avLst/>
          </a:prstGeom>
          <a:noFill/>
          <a:ln w="9525">
            <a:noFill/>
            <a:miter lim="800000"/>
            <a:headEnd/>
            <a:tailEnd/>
          </a:ln>
        </p:spPr>
        <p:txBody>
          <a:bodyPr>
            <a:spAutoFit/>
          </a:bodyPr>
          <a:lstStyle/>
          <a:p>
            <a:pPr>
              <a:spcBef>
                <a:spcPct val="50000"/>
              </a:spcBef>
            </a:pPr>
            <a:endParaRPr kumimoji="0" lang="ja-JP" altLang="en-US" sz="1800"/>
          </a:p>
        </p:txBody>
      </p:sp>
      <p:sp>
        <p:nvSpPr>
          <p:cNvPr id="184322" name="Text Box 5"/>
          <p:cNvSpPr txBox="1">
            <a:spLocks noChangeArrowheads="1"/>
          </p:cNvSpPr>
          <p:nvPr/>
        </p:nvSpPr>
        <p:spPr bwMode="auto">
          <a:xfrm>
            <a:off x="1257300" y="571500"/>
            <a:ext cx="7886700" cy="5216525"/>
          </a:xfrm>
          <a:prstGeom prst="rect">
            <a:avLst/>
          </a:prstGeom>
          <a:noFill/>
          <a:ln w="9525">
            <a:noFill/>
            <a:miter lim="800000"/>
            <a:headEnd/>
            <a:tailEnd/>
          </a:ln>
        </p:spPr>
        <p:txBody>
          <a:bodyPr>
            <a:spAutoFit/>
          </a:bodyPr>
          <a:lstStyle/>
          <a:p>
            <a:pPr>
              <a:spcBef>
                <a:spcPct val="50000"/>
              </a:spcBef>
            </a:pPr>
            <a:endParaRPr kumimoji="0" lang="en-US" altLang="ja-JP" sz="1800"/>
          </a:p>
          <a:p>
            <a:pPr>
              <a:spcBef>
                <a:spcPct val="50000"/>
              </a:spcBef>
            </a:pPr>
            <a:r>
              <a:rPr kumimoji="0" lang="ja-JP" altLang="en-US" sz="1800"/>
              <a:t>金融政策と財政政策は失業や遊休資本をなくすという点においては</a:t>
            </a:r>
            <a:r>
              <a:rPr kumimoji="0" lang="en-US" altLang="ja-JP" sz="1800"/>
              <a:t>2</a:t>
            </a:r>
            <a:r>
              <a:rPr kumimoji="0" lang="ja-JP" altLang="en-US" sz="1800"/>
              <a:t>つの政策は同じ効果を持つ。</a:t>
            </a:r>
          </a:p>
          <a:p>
            <a:pPr>
              <a:spcBef>
                <a:spcPct val="50000"/>
              </a:spcBef>
            </a:pPr>
            <a:endParaRPr kumimoji="0" lang="en-US" altLang="ja-JP" sz="1800"/>
          </a:p>
          <a:p>
            <a:pPr>
              <a:spcBef>
                <a:spcPct val="50000"/>
              </a:spcBef>
            </a:pPr>
            <a:r>
              <a:rPr kumimoji="0" lang="ja-JP" altLang="en-US" sz="1800"/>
              <a:t>ではどちらを用いてもいいのだろうか？？どちらかが優れているのだろうか？？</a:t>
            </a:r>
            <a:endParaRPr kumimoji="0" lang="en-US" altLang="ja-JP" sz="1800"/>
          </a:p>
          <a:p>
            <a:pPr>
              <a:spcBef>
                <a:spcPct val="50000"/>
              </a:spcBef>
            </a:pPr>
            <a:endParaRPr kumimoji="0" lang="en-US" altLang="ja-JP" sz="1800" b="1">
              <a:solidFill>
                <a:srgbClr val="FF0000"/>
              </a:solidFill>
            </a:endParaRPr>
          </a:p>
          <a:p>
            <a:pPr>
              <a:spcBef>
                <a:spcPct val="50000"/>
              </a:spcBef>
            </a:pPr>
            <a:r>
              <a:rPr kumimoji="0" lang="ja-JP" altLang="en-US" sz="1800" b="1">
                <a:solidFill>
                  <a:srgbClr val="FF0000"/>
                </a:solidFill>
              </a:rPr>
              <a:t>「経済の安定化には金融政策を用いるべきである」</a:t>
            </a:r>
            <a:endParaRPr kumimoji="0" lang="ja-JP" altLang="en-US" sz="1800"/>
          </a:p>
          <a:p>
            <a:pPr>
              <a:spcBef>
                <a:spcPct val="50000"/>
              </a:spcBef>
            </a:pPr>
            <a:r>
              <a:rPr kumimoji="0" lang="ja-JP" altLang="en-US" sz="1800"/>
              <a:t>経済学の答え：</a:t>
            </a:r>
            <a:endParaRPr kumimoji="0" lang="ja-JP" altLang="en-US" sz="1800" b="1">
              <a:solidFill>
                <a:srgbClr val="FF0000"/>
              </a:solidFill>
            </a:endParaRPr>
          </a:p>
          <a:p>
            <a:pPr>
              <a:spcBef>
                <a:spcPct val="50000"/>
              </a:spcBef>
            </a:pPr>
            <a:r>
              <a:rPr kumimoji="0" lang="ja-JP" altLang="en-US" sz="1800"/>
              <a:t>理由：</a:t>
            </a:r>
          </a:p>
          <a:p>
            <a:pPr>
              <a:spcBef>
                <a:spcPct val="50000"/>
              </a:spcBef>
            </a:pPr>
            <a:r>
              <a:rPr kumimoji="0" lang="ja-JP" altLang="en-US" sz="1800"/>
              <a:t>財政政策の変更は政府の予算の変更によって初めて可能となる。これには予算の審議を国会で行い、予算案を国会で通過させることが前提。税率の変更は経済全体を考えるといっそう困難である。</a:t>
            </a:r>
          </a:p>
          <a:p>
            <a:pPr>
              <a:spcBef>
                <a:spcPct val="50000"/>
              </a:spcBef>
            </a:pPr>
            <a:r>
              <a:rPr kumimoji="0" lang="ja-JP" altLang="en-US" sz="1800"/>
              <a:t>金融政策は国会の審議を経る必要はなく機動的に経済の変動に対処することが可能。さらに日本銀行は政府から独立している。</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図表 9"/>
          <p:cNvGraphicFramePr/>
          <p:nvPr/>
        </p:nvGraphicFramePr>
        <p:xfrm>
          <a:off x="1279525" y="500042"/>
          <a:ext cx="7086600" cy="9175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0908" name="Rectangle 3"/>
          <p:cNvSpPr>
            <a:spLocks noGrp="1" noChangeArrowheads="1"/>
          </p:cNvSpPr>
          <p:nvPr>
            <p:ph type="body" sz="half" idx="1"/>
          </p:nvPr>
        </p:nvSpPr>
        <p:spPr>
          <a:xfrm>
            <a:off x="1279525" y="1600200"/>
            <a:ext cx="7650163" cy="1541463"/>
          </a:xfrm>
        </p:spPr>
        <p:txBody>
          <a:bodyPr/>
          <a:lstStyle/>
          <a:p>
            <a:pPr>
              <a:buFontTx/>
              <a:buNone/>
            </a:pPr>
            <a:r>
              <a:rPr lang="ja-JP" altLang="en-US" sz="1800" smtClean="0"/>
              <a:t>小泉内閣の「構造改革」を総需要・総供給のフレームワークで考えてみ</a:t>
            </a:r>
            <a:endParaRPr lang="en-US" altLang="ja-JP" sz="1800" smtClean="0"/>
          </a:p>
          <a:p>
            <a:pPr>
              <a:buFontTx/>
              <a:buNone/>
            </a:pPr>
            <a:r>
              <a:rPr lang="ja-JP" altLang="en-US" sz="1800" smtClean="0"/>
              <a:t>よう。</a:t>
            </a:r>
          </a:p>
          <a:p>
            <a:pPr>
              <a:buFontTx/>
              <a:buNone/>
            </a:pPr>
            <a:endParaRPr lang="en-US" altLang="ja-JP" sz="1800" smtClean="0"/>
          </a:p>
          <a:p>
            <a:pPr>
              <a:buFontTx/>
              <a:buNone/>
            </a:pPr>
            <a:r>
              <a:rPr lang="ja-JP" altLang="en-US" sz="1800" smtClean="0"/>
              <a:t>郵政民営化や規制緩和・・・財・サービスの供給を増やすという目的。</a:t>
            </a:r>
          </a:p>
          <a:p>
            <a:pPr>
              <a:buFontTx/>
              <a:buNone/>
            </a:pPr>
            <a:endParaRPr lang="ja-JP" altLang="en-US" sz="1800" smtClean="0"/>
          </a:p>
          <a:p>
            <a:pPr>
              <a:buFontTx/>
              <a:buNone/>
            </a:pPr>
            <a:endParaRPr lang="ja-JP" altLang="en-US" sz="1600" smtClean="0"/>
          </a:p>
          <a:p>
            <a:pPr>
              <a:buFontTx/>
              <a:buNone/>
            </a:pPr>
            <a:endParaRPr lang="ja-JP" altLang="en-US" sz="1600" smtClean="0"/>
          </a:p>
        </p:txBody>
      </p:sp>
      <p:graphicFrame>
        <p:nvGraphicFramePr>
          <p:cNvPr id="80904" name="Object 8"/>
          <p:cNvGraphicFramePr>
            <a:graphicFrameLocks noChangeAspect="1"/>
          </p:cNvGraphicFramePr>
          <p:nvPr>
            <p:ph sz="quarter" idx="2"/>
          </p:nvPr>
        </p:nvGraphicFramePr>
        <p:xfrm>
          <a:off x="6500813" y="4929188"/>
          <a:ext cx="287337" cy="285750"/>
        </p:xfrm>
        <a:graphic>
          <a:graphicData uri="http://schemas.openxmlformats.org/presentationml/2006/ole">
            <p:oleObj spid="_x0000_s80904" name="数式" r:id="rId9" imgW="228600" imgH="215640" progId="Equation.3">
              <p:embed/>
            </p:oleObj>
          </a:graphicData>
        </a:graphic>
      </p:graphicFrame>
      <p:graphicFrame>
        <p:nvGraphicFramePr>
          <p:cNvPr id="80906" name="Object 10"/>
          <p:cNvGraphicFramePr>
            <a:graphicFrameLocks noChangeAspect="1"/>
          </p:cNvGraphicFramePr>
          <p:nvPr>
            <p:ph sz="quarter" idx="3"/>
          </p:nvPr>
        </p:nvGraphicFramePr>
        <p:xfrm>
          <a:off x="7143750" y="4857750"/>
          <a:ext cx="366713" cy="328613"/>
        </p:xfrm>
        <a:graphic>
          <a:graphicData uri="http://schemas.openxmlformats.org/presentationml/2006/ole">
            <p:oleObj spid="_x0000_s80906" name="数式" r:id="rId10" imgW="241200" imgH="215640" progId="Equation.3">
              <p:embed/>
            </p:oleObj>
          </a:graphicData>
        </a:graphic>
      </p:graphicFrame>
      <p:sp>
        <p:nvSpPr>
          <p:cNvPr id="80909" name="Line 4"/>
          <p:cNvSpPr>
            <a:spLocks noChangeShapeType="1"/>
          </p:cNvSpPr>
          <p:nvPr/>
        </p:nvSpPr>
        <p:spPr bwMode="auto">
          <a:xfrm>
            <a:off x="3563938" y="2997200"/>
            <a:ext cx="0" cy="288925"/>
          </a:xfrm>
          <a:prstGeom prst="line">
            <a:avLst/>
          </a:prstGeom>
          <a:noFill/>
          <a:ln w="9525">
            <a:solidFill>
              <a:schemeClr val="tx1"/>
            </a:solidFill>
            <a:round/>
            <a:headEnd/>
            <a:tailEnd type="triangle" w="med" len="med"/>
          </a:ln>
        </p:spPr>
        <p:txBody>
          <a:bodyPr/>
          <a:lstStyle/>
          <a:p>
            <a:endParaRPr lang="ja-JP" altLang="en-US"/>
          </a:p>
        </p:txBody>
      </p:sp>
      <p:sp>
        <p:nvSpPr>
          <p:cNvPr id="80910" name="Text Box 5"/>
          <p:cNvSpPr txBox="1">
            <a:spLocks noChangeArrowheads="1"/>
          </p:cNvSpPr>
          <p:nvPr/>
        </p:nvSpPr>
        <p:spPr bwMode="auto">
          <a:xfrm>
            <a:off x="1547813" y="3297238"/>
            <a:ext cx="4897437" cy="779462"/>
          </a:xfrm>
          <a:prstGeom prst="rect">
            <a:avLst/>
          </a:prstGeom>
          <a:noFill/>
          <a:ln w="9525">
            <a:noFill/>
            <a:miter lim="800000"/>
            <a:headEnd/>
            <a:tailEnd/>
          </a:ln>
        </p:spPr>
        <p:txBody>
          <a:bodyPr>
            <a:spAutoFit/>
          </a:bodyPr>
          <a:lstStyle/>
          <a:p>
            <a:pPr>
              <a:spcBef>
                <a:spcPct val="50000"/>
              </a:spcBef>
            </a:pPr>
            <a:r>
              <a:rPr kumimoji="0" lang="ja-JP" altLang="en-US" sz="1800"/>
              <a:t>短期の総供給曲線を右にシフトさせる。</a:t>
            </a:r>
            <a:endParaRPr kumimoji="0" lang="en-US" altLang="ja-JP" sz="1800"/>
          </a:p>
          <a:p>
            <a:pPr>
              <a:spcBef>
                <a:spcPct val="50000"/>
              </a:spcBef>
            </a:pPr>
            <a:r>
              <a:rPr kumimoji="0" lang="ja-JP" altLang="en-US" sz="1800"/>
              <a:t>経済の完全雇用時の経済活動水準を引き上げる。</a:t>
            </a:r>
          </a:p>
        </p:txBody>
      </p:sp>
      <p:sp>
        <p:nvSpPr>
          <p:cNvPr id="80911" name="Line 6"/>
          <p:cNvSpPr>
            <a:spLocks noChangeShapeType="1"/>
          </p:cNvSpPr>
          <p:nvPr/>
        </p:nvSpPr>
        <p:spPr bwMode="auto">
          <a:xfrm>
            <a:off x="3563938" y="4221163"/>
            <a:ext cx="0" cy="288925"/>
          </a:xfrm>
          <a:prstGeom prst="line">
            <a:avLst/>
          </a:prstGeom>
          <a:noFill/>
          <a:ln w="9525">
            <a:solidFill>
              <a:schemeClr val="tx1"/>
            </a:solidFill>
            <a:round/>
            <a:headEnd/>
            <a:tailEnd type="triangle" w="med" len="med"/>
          </a:ln>
        </p:spPr>
        <p:txBody>
          <a:bodyPr/>
          <a:lstStyle/>
          <a:p>
            <a:endParaRPr lang="ja-JP" altLang="en-US"/>
          </a:p>
        </p:txBody>
      </p:sp>
      <p:sp>
        <p:nvSpPr>
          <p:cNvPr id="80912" name="Text Box 7"/>
          <p:cNvSpPr txBox="1">
            <a:spLocks noChangeArrowheads="1"/>
          </p:cNvSpPr>
          <p:nvPr/>
        </p:nvSpPr>
        <p:spPr bwMode="auto">
          <a:xfrm>
            <a:off x="1428750" y="4857750"/>
            <a:ext cx="7286625" cy="646113"/>
          </a:xfrm>
          <a:prstGeom prst="rect">
            <a:avLst/>
          </a:prstGeom>
          <a:noFill/>
          <a:ln w="9525">
            <a:noFill/>
            <a:miter lim="800000"/>
            <a:headEnd/>
            <a:tailEnd/>
          </a:ln>
        </p:spPr>
        <p:txBody>
          <a:bodyPr>
            <a:spAutoFit/>
          </a:bodyPr>
          <a:lstStyle/>
          <a:p>
            <a:pPr>
              <a:spcBef>
                <a:spcPct val="50000"/>
              </a:spcBef>
            </a:pPr>
            <a:r>
              <a:rPr kumimoji="0" lang="en-US" altLang="ja-JP" sz="1800"/>
              <a:t>AS1</a:t>
            </a:r>
            <a:r>
              <a:rPr kumimoji="0" lang="ja-JP" altLang="en-US" sz="1800"/>
              <a:t>から</a:t>
            </a:r>
            <a:r>
              <a:rPr kumimoji="0" lang="en-US" altLang="ja-JP" sz="1800"/>
              <a:t>AS2</a:t>
            </a:r>
            <a:r>
              <a:rPr kumimoji="0" lang="ja-JP" altLang="en-US" sz="1800"/>
              <a:t>にシフトさせ、長期における生産水準を　　から　　に引き上げる。</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正方形/長方形 36"/>
          <p:cNvSpPr/>
          <p:nvPr/>
        </p:nvSpPr>
        <p:spPr>
          <a:xfrm>
            <a:off x="1357290" y="357166"/>
            <a:ext cx="7572428" cy="442915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84009" name="Line 2"/>
          <p:cNvSpPr>
            <a:spLocks noChangeShapeType="1"/>
          </p:cNvSpPr>
          <p:nvPr/>
        </p:nvSpPr>
        <p:spPr bwMode="auto">
          <a:xfrm flipV="1">
            <a:off x="2768600" y="620713"/>
            <a:ext cx="0" cy="2808287"/>
          </a:xfrm>
          <a:prstGeom prst="line">
            <a:avLst/>
          </a:prstGeom>
          <a:noFill/>
          <a:ln w="9525">
            <a:solidFill>
              <a:schemeClr val="tx1"/>
            </a:solidFill>
            <a:round/>
            <a:headEnd/>
            <a:tailEnd type="triangle" w="med" len="med"/>
          </a:ln>
        </p:spPr>
        <p:txBody>
          <a:bodyPr/>
          <a:lstStyle/>
          <a:p>
            <a:endParaRPr lang="ja-JP" altLang="en-US"/>
          </a:p>
        </p:txBody>
      </p:sp>
      <p:sp>
        <p:nvSpPr>
          <p:cNvPr id="84010" name="Line 3"/>
          <p:cNvSpPr>
            <a:spLocks noChangeShapeType="1"/>
          </p:cNvSpPr>
          <p:nvPr/>
        </p:nvSpPr>
        <p:spPr bwMode="auto">
          <a:xfrm>
            <a:off x="2768600" y="3429000"/>
            <a:ext cx="3600450" cy="0"/>
          </a:xfrm>
          <a:prstGeom prst="line">
            <a:avLst/>
          </a:prstGeom>
          <a:noFill/>
          <a:ln w="9525">
            <a:solidFill>
              <a:schemeClr val="tx1"/>
            </a:solidFill>
            <a:round/>
            <a:headEnd/>
            <a:tailEnd type="triangle" w="med" len="med"/>
          </a:ln>
        </p:spPr>
        <p:txBody>
          <a:bodyPr/>
          <a:lstStyle/>
          <a:p>
            <a:endParaRPr lang="ja-JP" altLang="en-US"/>
          </a:p>
        </p:txBody>
      </p:sp>
      <p:sp>
        <p:nvSpPr>
          <p:cNvPr id="83972" name="Freeform 4"/>
          <p:cNvSpPr>
            <a:spLocks/>
          </p:cNvSpPr>
          <p:nvPr/>
        </p:nvSpPr>
        <p:spPr bwMode="auto">
          <a:xfrm>
            <a:off x="3128965" y="765175"/>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84012" name="Text Box 5"/>
          <p:cNvSpPr txBox="1">
            <a:spLocks noChangeArrowheads="1"/>
          </p:cNvSpPr>
          <p:nvPr/>
        </p:nvSpPr>
        <p:spPr bwMode="auto">
          <a:xfrm>
            <a:off x="6572250" y="2500313"/>
            <a:ext cx="792163" cy="336550"/>
          </a:xfrm>
          <a:prstGeom prst="rect">
            <a:avLst/>
          </a:prstGeom>
          <a:noFill/>
          <a:ln w="9525">
            <a:noFill/>
            <a:miter lim="800000"/>
            <a:headEnd/>
            <a:tailEnd/>
          </a:ln>
        </p:spPr>
        <p:txBody>
          <a:bodyPr>
            <a:spAutoFit/>
          </a:bodyPr>
          <a:lstStyle/>
          <a:p>
            <a:pPr>
              <a:spcBef>
                <a:spcPct val="50000"/>
              </a:spcBef>
            </a:pPr>
            <a:r>
              <a:rPr kumimoji="0" lang="en-US" altLang="ja-JP" sz="1600"/>
              <a:t>AD1</a:t>
            </a:r>
          </a:p>
        </p:txBody>
      </p:sp>
      <p:sp>
        <p:nvSpPr>
          <p:cNvPr id="84013" name="Text Box 6"/>
          <p:cNvSpPr txBox="1">
            <a:spLocks noChangeArrowheads="1"/>
          </p:cNvSpPr>
          <p:nvPr/>
        </p:nvSpPr>
        <p:spPr bwMode="auto">
          <a:xfrm>
            <a:off x="5937250" y="3500438"/>
            <a:ext cx="1439863" cy="336550"/>
          </a:xfrm>
          <a:prstGeom prst="rect">
            <a:avLst/>
          </a:prstGeom>
          <a:noFill/>
          <a:ln w="9525">
            <a:noFill/>
            <a:miter lim="800000"/>
            <a:headEnd/>
            <a:tailEnd/>
          </a:ln>
        </p:spPr>
        <p:txBody>
          <a:bodyPr>
            <a:spAutoFit/>
          </a:bodyPr>
          <a:lstStyle/>
          <a:p>
            <a:pPr>
              <a:spcBef>
                <a:spcPct val="50000"/>
              </a:spcBef>
            </a:pPr>
            <a:r>
              <a:rPr kumimoji="0" lang="ja-JP" altLang="en-US" sz="1600"/>
              <a:t>実質</a:t>
            </a:r>
            <a:r>
              <a:rPr kumimoji="0" lang="en-US" altLang="ja-JP" sz="1600"/>
              <a:t>GDP(Y)</a:t>
            </a:r>
          </a:p>
        </p:txBody>
      </p:sp>
      <p:sp>
        <p:nvSpPr>
          <p:cNvPr id="84014" name="Text Box 7"/>
          <p:cNvSpPr txBox="1">
            <a:spLocks noChangeArrowheads="1"/>
          </p:cNvSpPr>
          <p:nvPr/>
        </p:nvSpPr>
        <p:spPr bwMode="auto">
          <a:xfrm>
            <a:off x="2625725" y="3500438"/>
            <a:ext cx="431800" cy="336550"/>
          </a:xfrm>
          <a:prstGeom prst="rect">
            <a:avLst/>
          </a:prstGeom>
          <a:noFill/>
          <a:ln w="9525">
            <a:noFill/>
            <a:miter lim="800000"/>
            <a:headEnd/>
            <a:tailEnd/>
          </a:ln>
        </p:spPr>
        <p:txBody>
          <a:bodyPr>
            <a:spAutoFit/>
          </a:bodyPr>
          <a:lstStyle/>
          <a:p>
            <a:pPr>
              <a:spcBef>
                <a:spcPct val="50000"/>
              </a:spcBef>
            </a:pPr>
            <a:r>
              <a:rPr kumimoji="0" lang="en-US" altLang="ja-JP" sz="1600"/>
              <a:t>0</a:t>
            </a:r>
          </a:p>
        </p:txBody>
      </p:sp>
      <p:sp>
        <p:nvSpPr>
          <p:cNvPr id="84015" name="Text Box 8"/>
          <p:cNvSpPr txBox="1">
            <a:spLocks noChangeArrowheads="1"/>
          </p:cNvSpPr>
          <p:nvPr/>
        </p:nvSpPr>
        <p:spPr bwMode="auto">
          <a:xfrm>
            <a:off x="1328738" y="692150"/>
            <a:ext cx="1368425" cy="336550"/>
          </a:xfrm>
          <a:prstGeom prst="rect">
            <a:avLst/>
          </a:prstGeom>
          <a:noFill/>
          <a:ln w="9525">
            <a:noFill/>
            <a:miter lim="800000"/>
            <a:headEnd/>
            <a:tailEnd/>
          </a:ln>
        </p:spPr>
        <p:txBody>
          <a:bodyPr>
            <a:spAutoFit/>
          </a:bodyPr>
          <a:lstStyle/>
          <a:p>
            <a:pPr>
              <a:spcBef>
                <a:spcPct val="50000"/>
              </a:spcBef>
            </a:pPr>
            <a:r>
              <a:rPr kumimoji="0" lang="ja-JP" altLang="en-US" sz="1600"/>
              <a:t>物価水準</a:t>
            </a:r>
            <a:r>
              <a:rPr kumimoji="0" lang="en-US" altLang="ja-JP" sz="1600"/>
              <a:t>(P)</a:t>
            </a:r>
          </a:p>
        </p:txBody>
      </p:sp>
      <p:sp>
        <p:nvSpPr>
          <p:cNvPr id="84016" name="Text Box 9"/>
          <p:cNvSpPr txBox="1">
            <a:spLocks noChangeArrowheads="1"/>
          </p:cNvSpPr>
          <p:nvPr/>
        </p:nvSpPr>
        <p:spPr bwMode="auto">
          <a:xfrm>
            <a:off x="2428875" y="4071938"/>
            <a:ext cx="4752975" cy="336550"/>
          </a:xfrm>
          <a:prstGeom prst="rect">
            <a:avLst/>
          </a:prstGeom>
          <a:noFill/>
          <a:ln w="9525">
            <a:noFill/>
            <a:miter lim="800000"/>
            <a:headEnd/>
            <a:tailEnd/>
          </a:ln>
        </p:spPr>
        <p:txBody>
          <a:bodyPr>
            <a:spAutoFit/>
          </a:bodyPr>
          <a:lstStyle/>
          <a:p>
            <a:pPr>
              <a:spcBef>
                <a:spcPct val="50000"/>
              </a:spcBef>
            </a:pPr>
            <a:r>
              <a:rPr kumimoji="0" lang="ja-JP" altLang="en-US" sz="1600"/>
              <a:t>図</a:t>
            </a:r>
            <a:r>
              <a:rPr kumimoji="0" lang="en-US" altLang="ja-JP" sz="1600"/>
              <a:t>10</a:t>
            </a:r>
            <a:r>
              <a:rPr kumimoji="0" lang="ja-JP" altLang="en-US" sz="1600"/>
              <a:t>－</a:t>
            </a:r>
            <a:r>
              <a:rPr kumimoji="0" lang="en-US" altLang="ja-JP" sz="1600"/>
              <a:t>12</a:t>
            </a:r>
            <a:r>
              <a:rPr kumimoji="0" lang="ja-JP" altLang="en-US" sz="1600"/>
              <a:t>　構造改革と総需要・総供給</a:t>
            </a:r>
          </a:p>
        </p:txBody>
      </p:sp>
      <p:sp>
        <p:nvSpPr>
          <p:cNvPr id="84017" name="Line 10"/>
          <p:cNvSpPr>
            <a:spLocks noChangeShapeType="1"/>
          </p:cNvSpPr>
          <p:nvPr/>
        </p:nvSpPr>
        <p:spPr bwMode="auto">
          <a:xfrm>
            <a:off x="4713288" y="1773238"/>
            <a:ext cx="0" cy="1655762"/>
          </a:xfrm>
          <a:prstGeom prst="line">
            <a:avLst/>
          </a:prstGeom>
          <a:noFill/>
          <a:ln w="9525">
            <a:solidFill>
              <a:schemeClr val="tx1"/>
            </a:solidFill>
            <a:prstDash val="dash"/>
            <a:round/>
            <a:headEnd/>
            <a:tailEnd/>
          </a:ln>
        </p:spPr>
        <p:txBody>
          <a:bodyPr/>
          <a:lstStyle/>
          <a:p>
            <a:endParaRPr lang="ja-JP" altLang="en-US"/>
          </a:p>
        </p:txBody>
      </p:sp>
      <p:sp>
        <p:nvSpPr>
          <p:cNvPr id="84018" name="Line 11"/>
          <p:cNvSpPr>
            <a:spLocks noChangeShapeType="1"/>
          </p:cNvSpPr>
          <p:nvPr/>
        </p:nvSpPr>
        <p:spPr bwMode="auto">
          <a:xfrm flipH="1">
            <a:off x="2768600" y="1773238"/>
            <a:ext cx="2592388" cy="0"/>
          </a:xfrm>
          <a:prstGeom prst="line">
            <a:avLst/>
          </a:prstGeom>
          <a:noFill/>
          <a:ln w="9525">
            <a:solidFill>
              <a:schemeClr val="tx1"/>
            </a:solidFill>
            <a:prstDash val="dash"/>
            <a:round/>
            <a:headEnd/>
            <a:tailEnd/>
          </a:ln>
        </p:spPr>
        <p:txBody>
          <a:bodyPr/>
          <a:lstStyle/>
          <a:p>
            <a:endParaRPr lang="ja-JP" altLang="en-US"/>
          </a:p>
        </p:txBody>
      </p:sp>
      <p:sp>
        <p:nvSpPr>
          <p:cNvPr id="83980" name="Text Box 12"/>
          <p:cNvSpPr txBox="1">
            <a:spLocks noChangeArrowheads="1"/>
          </p:cNvSpPr>
          <p:nvPr/>
        </p:nvSpPr>
        <p:spPr bwMode="auto">
          <a:xfrm>
            <a:off x="5865813" y="908050"/>
            <a:ext cx="792162"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2</a:t>
            </a:r>
          </a:p>
        </p:txBody>
      </p:sp>
      <p:graphicFrame>
        <p:nvGraphicFramePr>
          <p:cNvPr id="83981" name="Object 13"/>
          <p:cNvGraphicFramePr>
            <a:graphicFrameLocks noChangeAspect="1"/>
          </p:cNvGraphicFramePr>
          <p:nvPr/>
        </p:nvGraphicFramePr>
        <p:xfrm>
          <a:off x="4622800" y="3494088"/>
          <a:ext cx="228600" cy="203200"/>
        </p:xfrm>
        <a:graphic>
          <a:graphicData uri="http://schemas.openxmlformats.org/presentationml/2006/ole">
            <p:oleObj spid="_x0000_s83981" name="数式" r:id="rId4" imgW="228600" imgH="203040" progId="Equation.3">
              <p:embed/>
            </p:oleObj>
          </a:graphicData>
        </a:graphic>
      </p:graphicFrame>
      <p:graphicFrame>
        <p:nvGraphicFramePr>
          <p:cNvPr id="83982" name="Object 14"/>
          <p:cNvGraphicFramePr>
            <a:graphicFrameLocks noChangeAspect="1"/>
          </p:cNvGraphicFramePr>
          <p:nvPr/>
        </p:nvGraphicFramePr>
        <p:xfrm>
          <a:off x="2481263" y="1700213"/>
          <a:ext cx="287337" cy="269875"/>
        </p:xfrm>
        <a:graphic>
          <a:graphicData uri="http://schemas.openxmlformats.org/presentationml/2006/ole">
            <p:oleObj spid="_x0000_s83982" name="数式" r:id="rId5" imgW="203040" imgH="190440" progId="Equation.3">
              <p:embed/>
            </p:oleObj>
          </a:graphicData>
        </a:graphic>
      </p:graphicFrame>
      <p:sp>
        <p:nvSpPr>
          <p:cNvPr id="84020" name="Freeform 16"/>
          <p:cNvSpPr>
            <a:spLocks/>
          </p:cNvSpPr>
          <p:nvPr/>
        </p:nvSpPr>
        <p:spPr bwMode="auto">
          <a:xfrm>
            <a:off x="3128963" y="476250"/>
            <a:ext cx="2736850" cy="2665413"/>
          </a:xfrm>
          <a:custGeom>
            <a:avLst/>
            <a:gdLst>
              <a:gd name="T0" fmla="*/ 0 w 1497"/>
              <a:gd name="T1" fmla="*/ 1452 h 1452"/>
              <a:gd name="T2" fmla="*/ 499 w 1497"/>
              <a:gd name="T3" fmla="*/ 1134 h 1452"/>
              <a:gd name="T4" fmla="*/ 1497 w 1497"/>
              <a:gd name="T5" fmla="*/ 0 h 1452"/>
              <a:gd name="T6" fmla="*/ 0 60000 65536"/>
              <a:gd name="T7" fmla="*/ 0 60000 65536"/>
              <a:gd name="T8" fmla="*/ 0 60000 65536"/>
              <a:gd name="T9" fmla="*/ 0 w 1497"/>
              <a:gd name="T10" fmla="*/ 0 h 1452"/>
              <a:gd name="T11" fmla="*/ 1497 w 1497"/>
              <a:gd name="T12" fmla="*/ 1452 h 1452"/>
            </a:gdLst>
            <a:ahLst/>
            <a:cxnLst>
              <a:cxn ang="T6">
                <a:pos x="T0" y="T1"/>
              </a:cxn>
              <a:cxn ang="T7">
                <a:pos x="T2" y="T3"/>
              </a:cxn>
              <a:cxn ang="T8">
                <a:pos x="T4" y="T5"/>
              </a:cxn>
            </a:cxnLst>
            <a:rect l="T9" t="T10" r="T11" b="T12"/>
            <a:pathLst>
              <a:path w="1497" h="1452">
                <a:moveTo>
                  <a:pt x="0" y="1452"/>
                </a:moveTo>
                <a:cubicBezTo>
                  <a:pt x="125" y="1414"/>
                  <a:pt x="250" y="1376"/>
                  <a:pt x="499" y="1134"/>
                </a:cubicBezTo>
                <a:cubicBezTo>
                  <a:pt x="748" y="892"/>
                  <a:pt x="1122" y="446"/>
                  <a:pt x="1497" y="0"/>
                </a:cubicBezTo>
              </a:path>
            </a:pathLst>
          </a:custGeom>
          <a:noFill/>
          <a:ln w="38100" cap="rnd">
            <a:solidFill>
              <a:schemeClr val="tx1"/>
            </a:solidFill>
            <a:prstDash val="sysDot"/>
            <a:round/>
            <a:headEnd/>
            <a:tailEnd/>
          </a:ln>
        </p:spPr>
        <p:txBody>
          <a:bodyPr/>
          <a:lstStyle/>
          <a:p>
            <a:endParaRPr lang="ja-JP" altLang="en-US"/>
          </a:p>
        </p:txBody>
      </p:sp>
      <p:sp>
        <p:nvSpPr>
          <p:cNvPr id="83985" name="Freeform 17"/>
          <p:cNvSpPr>
            <a:spLocks/>
          </p:cNvSpPr>
          <p:nvPr/>
        </p:nvSpPr>
        <p:spPr bwMode="auto">
          <a:xfrm>
            <a:off x="3560765" y="1052513"/>
            <a:ext cx="2376488" cy="2305050"/>
          </a:xfrm>
          <a:custGeom>
            <a:avLst/>
            <a:gdLst/>
            <a:ahLst/>
            <a:cxnLst>
              <a:cxn ang="0">
                <a:pos x="0" y="1452"/>
              </a:cxn>
              <a:cxn ang="0">
                <a:pos x="499" y="1134"/>
              </a:cxn>
              <a:cxn ang="0">
                <a:pos x="1497" y="0"/>
              </a:cxn>
            </a:cxnLst>
            <a:rect l="0" t="0" r="r" b="b"/>
            <a:pathLst>
              <a:path w="1497" h="1452">
                <a:moveTo>
                  <a:pt x="0" y="1452"/>
                </a:moveTo>
                <a:cubicBezTo>
                  <a:pt x="125" y="1414"/>
                  <a:pt x="250" y="1376"/>
                  <a:pt x="499" y="1134"/>
                </a:cubicBezTo>
                <a:cubicBezTo>
                  <a:pt x="748" y="892"/>
                  <a:pt x="1122" y="446"/>
                  <a:pt x="1497" y="0"/>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83986" name="Line 18"/>
          <p:cNvSpPr>
            <a:spLocks noChangeShapeType="1"/>
          </p:cNvSpPr>
          <p:nvPr/>
        </p:nvSpPr>
        <p:spPr bwMode="auto">
          <a:xfrm>
            <a:off x="5694363" y="692150"/>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84023" name="Text Box 20"/>
          <p:cNvSpPr txBox="1">
            <a:spLocks noChangeArrowheads="1"/>
          </p:cNvSpPr>
          <p:nvPr/>
        </p:nvSpPr>
        <p:spPr bwMode="auto">
          <a:xfrm>
            <a:off x="5865813" y="404813"/>
            <a:ext cx="792162" cy="336550"/>
          </a:xfrm>
          <a:prstGeom prst="rect">
            <a:avLst/>
          </a:prstGeom>
          <a:noFill/>
          <a:ln w="9525">
            <a:noFill/>
            <a:miter lim="800000"/>
            <a:headEnd/>
            <a:tailEnd/>
          </a:ln>
        </p:spPr>
        <p:txBody>
          <a:bodyPr>
            <a:spAutoFit/>
          </a:bodyPr>
          <a:lstStyle/>
          <a:p>
            <a:pPr>
              <a:spcBef>
                <a:spcPct val="50000"/>
              </a:spcBef>
            </a:pPr>
            <a:r>
              <a:rPr kumimoji="0" lang="ja-JP" altLang="en-US" sz="1600"/>
              <a:t>ＡＳ</a:t>
            </a:r>
            <a:r>
              <a:rPr kumimoji="0" lang="en-US" altLang="ja-JP" sz="1600"/>
              <a:t>1</a:t>
            </a:r>
          </a:p>
        </p:txBody>
      </p:sp>
      <p:sp>
        <p:nvSpPr>
          <p:cNvPr id="83989" name="Line 21"/>
          <p:cNvSpPr>
            <a:spLocks noChangeShapeType="1"/>
          </p:cNvSpPr>
          <p:nvPr/>
        </p:nvSpPr>
        <p:spPr bwMode="auto">
          <a:xfrm>
            <a:off x="5937250" y="692150"/>
            <a:ext cx="360363" cy="215900"/>
          </a:xfrm>
          <a:prstGeom prst="line">
            <a:avLst/>
          </a:prstGeom>
          <a:noFill/>
          <a:ln w="9525">
            <a:solidFill>
              <a:schemeClr val="tx1"/>
            </a:solidFill>
            <a:round/>
            <a:headEnd/>
            <a:tailEnd type="triangle" w="med" len="med"/>
          </a:ln>
        </p:spPr>
        <p:txBody>
          <a:bodyPr/>
          <a:lstStyle/>
          <a:p>
            <a:endParaRPr lang="ja-JP" altLang="en-US"/>
          </a:p>
        </p:txBody>
      </p:sp>
      <p:sp>
        <p:nvSpPr>
          <p:cNvPr id="84025" name="Freeform 22"/>
          <p:cNvSpPr>
            <a:spLocks/>
          </p:cNvSpPr>
          <p:nvPr/>
        </p:nvSpPr>
        <p:spPr bwMode="auto">
          <a:xfrm>
            <a:off x="4065588" y="692150"/>
            <a:ext cx="2519362" cy="1944688"/>
          </a:xfrm>
          <a:custGeom>
            <a:avLst/>
            <a:gdLst>
              <a:gd name="T0" fmla="*/ 0 w 1905"/>
              <a:gd name="T1" fmla="*/ 0 h 1452"/>
              <a:gd name="T2" fmla="*/ 499 w 1905"/>
              <a:gd name="T3" fmla="*/ 817 h 1452"/>
              <a:gd name="T4" fmla="*/ 1905 w 1905"/>
              <a:gd name="T5" fmla="*/ 1452 h 1452"/>
              <a:gd name="T6" fmla="*/ 0 60000 65536"/>
              <a:gd name="T7" fmla="*/ 0 60000 65536"/>
              <a:gd name="T8" fmla="*/ 0 60000 65536"/>
              <a:gd name="T9" fmla="*/ 0 w 1905"/>
              <a:gd name="T10" fmla="*/ 0 h 1452"/>
              <a:gd name="T11" fmla="*/ 1905 w 1905"/>
              <a:gd name="T12" fmla="*/ 1452 h 1452"/>
            </a:gdLst>
            <a:ahLst/>
            <a:cxnLst>
              <a:cxn ang="T6">
                <a:pos x="T0" y="T1"/>
              </a:cxn>
              <a:cxn ang="T7">
                <a:pos x="T2" y="T3"/>
              </a:cxn>
              <a:cxn ang="T8">
                <a:pos x="T4" y="T5"/>
              </a:cxn>
            </a:cxnLst>
            <a:rect l="T9" t="T10" r="T11" b="T12"/>
            <a:pathLst>
              <a:path w="1905" h="1452">
                <a:moveTo>
                  <a:pt x="0" y="0"/>
                </a:moveTo>
                <a:cubicBezTo>
                  <a:pt x="91" y="287"/>
                  <a:pt x="182" y="575"/>
                  <a:pt x="499" y="817"/>
                </a:cubicBezTo>
                <a:cubicBezTo>
                  <a:pt x="816" y="1059"/>
                  <a:pt x="1671" y="1346"/>
                  <a:pt x="1905" y="1452"/>
                </a:cubicBezTo>
              </a:path>
            </a:pathLst>
          </a:custGeom>
          <a:noFill/>
          <a:ln w="38100" cap="rnd">
            <a:solidFill>
              <a:schemeClr val="tx1"/>
            </a:solidFill>
            <a:prstDash val="sysDot"/>
            <a:round/>
            <a:headEnd/>
            <a:tailEnd/>
          </a:ln>
        </p:spPr>
        <p:txBody>
          <a:bodyPr/>
          <a:lstStyle/>
          <a:p>
            <a:endParaRPr lang="ja-JP" altLang="en-US"/>
          </a:p>
        </p:txBody>
      </p:sp>
      <p:sp>
        <p:nvSpPr>
          <p:cNvPr id="83991" name="Line 23"/>
          <p:cNvSpPr>
            <a:spLocks noChangeShapeType="1"/>
          </p:cNvSpPr>
          <p:nvPr/>
        </p:nvSpPr>
        <p:spPr bwMode="auto">
          <a:xfrm flipH="1">
            <a:off x="3273425" y="836613"/>
            <a:ext cx="720725" cy="0"/>
          </a:xfrm>
          <a:prstGeom prst="line">
            <a:avLst/>
          </a:prstGeom>
          <a:noFill/>
          <a:ln w="9525">
            <a:solidFill>
              <a:schemeClr val="tx1"/>
            </a:solidFill>
            <a:round/>
            <a:headEnd/>
            <a:tailEnd type="triangle" w="med" len="med"/>
          </a:ln>
        </p:spPr>
        <p:txBody>
          <a:bodyPr/>
          <a:lstStyle/>
          <a:p>
            <a:endParaRPr lang="ja-JP" altLang="en-US"/>
          </a:p>
        </p:txBody>
      </p:sp>
      <p:sp>
        <p:nvSpPr>
          <p:cNvPr id="83992" name="Text Box 24"/>
          <p:cNvSpPr txBox="1">
            <a:spLocks noChangeArrowheads="1"/>
          </p:cNvSpPr>
          <p:nvPr/>
        </p:nvSpPr>
        <p:spPr bwMode="auto">
          <a:xfrm>
            <a:off x="6143625" y="2928938"/>
            <a:ext cx="792163" cy="336550"/>
          </a:xfrm>
          <a:prstGeom prst="rect">
            <a:avLst/>
          </a:prstGeom>
          <a:noFill/>
          <a:ln w="9525">
            <a:noFill/>
            <a:miter lim="800000"/>
            <a:headEnd/>
            <a:tailEnd/>
          </a:ln>
        </p:spPr>
        <p:txBody>
          <a:bodyPr>
            <a:spAutoFit/>
          </a:bodyPr>
          <a:lstStyle/>
          <a:p>
            <a:pPr>
              <a:spcBef>
                <a:spcPct val="50000"/>
              </a:spcBef>
            </a:pPr>
            <a:r>
              <a:rPr kumimoji="0" lang="en-US" altLang="ja-JP" sz="1600"/>
              <a:t>AD2</a:t>
            </a:r>
          </a:p>
        </p:txBody>
      </p:sp>
      <p:sp>
        <p:nvSpPr>
          <p:cNvPr id="83996" name="Line 28"/>
          <p:cNvSpPr>
            <a:spLocks noChangeShapeType="1"/>
          </p:cNvSpPr>
          <p:nvPr/>
        </p:nvSpPr>
        <p:spPr bwMode="auto">
          <a:xfrm>
            <a:off x="5505450" y="692150"/>
            <a:ext cx="0" cy="2736850"/>
          </a:xfrm>
          <a:prstGeom prst="line">
            <a:avLst/>
          </a:prstGeom>
          <a:ln>
            <a:headEnd/>
            <a:tailEnd/>
          </a:ln>
        </p:spPr>
        <p:style>
          <a:lnRef idx="2">
            <a:schemeClr val="accent6"/>
          </a:lnRef>
          <a:fillRef idx="0">
            <a:schemeClr val="accent6"/>
          </a:fillRef>
          <a:effectRef idx="1">
            <a:schemeClr val="accent6"/>
          </a:effectRef>
          <a:fontRef idx="minor">
            <a:schemeClr val="tx1"/>
          </a:fontRef>
        </p:style>
        <p:txBody>
          <a:bodyPr/>
          <a:lstStyle/>
          <a:p>
            <a:pPr>
              <a:defRPr/>
            </a:pPr>
            <a:endParaRPr kumimoji="0" lang="ja-JP" altLang="en-US"/>
          </a:p>
        </p:txBody>
      </p:sp>
      <p:graphicFrame>
        <p:nvGraphicFramePr>
          <p:cNvPr id="83997" name="Object 29"/>
          <p:cNvGraphicFramePr>
            <a:graphicFrameLocks noChangeAspect="1"/>
          </p:cNvGraphicFramePr>
          <p:nvPr/>
        </p:nvGraphicFramePr>
        <p:xfrm>
          <a:off x="5721350" y="3500438"/>
          <a:ext cx="288925" cy="257175"/>
        </p:xfrm>
        <a:graphic>
          <a:graphicData uri="http://schemas.openxmlformats.org/presentationml/2006/ole">
            <p:oleObj spid="_x0000_s83997" name="数式" r:id="rId6" imgW="241200" imgH="215640" progId="Equation.3">
              <p:embed/>
            </p:oleObj>
          </a:graphicData>
        </a:graphic>
      </p:graphicFrame>
      <p:graphicFrame>
        <p:nvGraphicFramePr>
          <p:cNvPr id="83998" name="Object 30"/>
          <p:cNvGraphicFramePr>
            <a:graphicFrameLocks noChangeAspect="1"/>
          </p:cNvGraphicFramePr>
          <p:nvPr/>
        </p:nvGraphicFramePr>
        <p:xfrm>
          <a:off x="5360988" y="3500438"/>
          <a:ext cx="274637" cy="257175"/>
        </p:xfrm>
        <a:graphic>
          <a:graphicData uri="http://schemas.openxmlformats.org/presentationml/2006/ole">
            <p:oleObj spid="_x0000_s83998" name="数式" r:id="rId7" imgW="228600" imgH="215640" progId="Equation.3">
              <p:embed/>
            </p:oleObj>
          </a:graphicData>
        </a:graphic>
      </p:graphicFrame>
      <p:sp>
        <p:nvSpPr>
          <p:cNvPr id="83999" name="Line 31"/>
          <p:cNvSpPr>
            <a:spLocks noChangeShapeType="1"/>
          </p:cNvSpPr>
          <p:nvPr/>
        </p:nvSpPr>
        <p:spPr bwMode="auto">
          <a:xfrm>
            <a:off x="5505450" y="620713"/>
            <a:ext cx="360363" cy="0"/>
          </a:xfrm>
          <a:prstGeom prst="line">
            <a:avLst/>
          </a:prstGeom>
          <a:noFill/>
          <a:ln w="9525">
            <a:solidFill>
              <a:schemeClr val="tx1"/>
            </a:solidFill>
            <a:round/>
            <a:headEnd/>
            <a:tailEnd type="triangle" w="med" len="med"/>
          </a:ln>
        </p:spPr>
        <p:txBody>
          <a:bodyPr/>
          <a:lstStyle/>
          <a:p>
            <a:endParaRPr lang="ja-JP" altLang="en-US"/>
          </a:p>
        </p:txBody>
      </p:sp>
      <p:graphicFrame>
        <p:nvGraphicFramePr>
          <p:cNvPr id="84000" name="Object 32"/>
          <p:cNvGraphicFramePr>
            <a:graphicFrameLocks noChangeAspect="1"/>
          </p:cNvGraphicFramePr>
          <p:nvPr/>
        </p:nvGraphicFramePr>
        <p:xfrm>
          <a:off x="4641850" y="1412875"/>
          <a:ext cx="236538" cy="287338"/>
        </p:xfrm>
        <a:graphic>
          <a:graphicData uri="http://schemas.openxmlformats.org/presentationml/2006/ole">
            <p:oleObj spid="_x0000_s84000" name="数式" r:id="rId8" imgW="177480" imgH="215640" progId="Equation.3">
              <p:embed/>
            </p:oleObj>
          </a:graphicData>
        </a:graphic>
      </p:graphicFrame>
      <p:graphicFrame>
        <p:nvGraphicFramePr>
          <p:cNvPr id="84001" name="Object 33"/>
          <p:cNvGraphicFramePr>
            <a:graphicFrameLocks noChangeAspect="1"/>
          </p:cNvGraphicFramePr>
          <p:nvPr/>
        </p:nvGraphicFramePr>
        <p:xfrm>
          <a:off x="3543300" y="1484313"/>
          <a:ext cx="271463" cy="287337"/>
        </p:xfrm>
        <a:graphic>
          <a:graphicData uri="http://schemas.openxmlformats.org/presentationml/2006/ole">
            <p:oleObj spid="_x0000_s84001" name="数式" r:id="rId9" imgW="203040" imgH="215640" progId="Equation.3">
              <p:embed/>
            </p:oleObj>
          </a:graphicData>
        </a:graphic>
      </p:graphicFrame>
      <p:sp>
        <p:nvSpPr>
          <p:cNvPr id="84002" name="Line 34"/>
          <p:cNvSpPr>
            <a:spLocks noChangeShapeType="1"/>
          </p:cNvSpPr>
          <p:nvPr/>
        </p:nvSpPr>
        <p:spPr bwMode="auto">
          <a:xfrm>
            <a:off x="3633788" y="1773238"/>
            <a:ext cx="0" cy="1655762"/>
          </a:xfrm>
          <a:prstGeom prst="line">
            <a:avLst/>
          </a:prstGeom>
          <a:noFill/>
          <a:ln w="9525">
            <a:solidFill>
              <a:schemeClr val="tx1"/>
            </a:solidFill>
            <a:prstDash val="dash"/>
            <a:round/>
            <a:headEnd/>
            <a:tailEnd/>
          </a:ln>
        </p:spPr>
        <p:txBody>
          <a:bodyPr/>
          <a:lstStyle/>
          <a:p>
            <a:endParaRPr lang="ja-JP" altLang="en-US"/>
          </a:p>
        </p:txBody>
      </p:sp>
      <p:graphicFrame>
        <p:nvGraphicFramePr>
          <p:cNvPr id="84003" name="Object 35"/>
          <p:cNvGraphicFramePr>
            <a:graphicFrameLocks noChangeAspect="1"/>
          </p:cNvGraphicFramePr>
          <p:nvPr/>
        </p:nvGraphicFramePr>
        <p:xfrm>
          <a:off x="3548063" y="3500438"/>
          <a:ext cx="254000" cy="203200"/>
        </p:xfrm>
        <a:graphic>
          <a:graphicData uri="http://schemas.openxmlformats.org/presentationml/2006/ole">
            <p:oleObj spid="_x0000_s84003" name="数式" r:id="rId10" imgW="253800" imgH="203040" progId="Equation.3">
              <p:embed/>
            </p:oleObj>
          </a:graphicData>
        </a:graphic>
      </p:graphicFrame>
      <p:graphicFrame>
        <p:nvGraphicFramePr>
          <p:cNvPr id="84004" name="Object 36"/>
          <p:cNvGraphicFramePr>
            <a:graphicFrameLocks noChangeAspect="1"/>
          </p:cNvGraphicFramePr>
          <p:nvPr/>
        </p:nvGraphicFramePr>
        <p:xfrm>
          <a:off x="5759450" y="2619375"/>
          <a:ext cx="339725" cy="322263"/>
        </p:xfrm>
        <a:graphic>
          <a:graphicData uri="http://schemas.openxmlformats.org/presentationml/2006/ole">
            <p:oleObj spid="_x0000_s84004" name="数式" r:id="rId11" imgW="253800" imgH="241200" progId="Equation.3">
              <p:embed/>
            </p:oleObj>
          </a:graphicData>
        </a:graphic>
      </p:graphicFrame>
      <p:graphicFrame>
        <p:nvGraphicFramePr>
          <p:cNvPr id="84005" name="Object 37"/>
          <p:cNvGraphicFramePr>
            <a:graphicFrameLocks noChangeAspect="1"/>
          </p:cNvGraphicFramePr>
          <p:nvPr/>
        </p:nvGraphicFramePr>
        <p:xfrm>
          <a:off x="5040313" y="2044700"/>
          <a:ext cx="303212" cy="320675"/>
        </p:xfrm>
        <a:graphic>
          <a:graphicData uri="http://schemas.openxmlformats.org/presentationml/2006/ole">
            <p:oleObj spid="_x0000_s84005" name="数式" r:id="rId12" imgW="228600" imgH="241200" progId="Equation.3">
              <p:embed/>
            </p:oleObj>
          </a:graphicData>
        </a:graphic>
      </p:graphicFrame>
      <p:sp>
        <p:nvSpPr>
          <p:cNvPr id="84006" name="Oval 38"/>
          <p:cNvSpPr>
            <a:spLocks noChangeArrowheads="1"/>
          </p:cNvSpPr>
          <p:nvPr/>
        </p:nvSpPr>
        <p:spPr bwMode="auto">
          <a:xfrm>
            <a:off x="4568825" y="1412875"/>
            <a:ext cx="431800" cy="287338"/>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84007" name="Oval 39"/>
          <p:cNvSpPr>
            <a:spLocks noChangeArrowheads="1"/>
          </p:cNvSpPr>
          <p:nvPr/>
        </p:nvSpPr>
        <p:spPr bwMode="auto">
          <a:xfrm>
            <a:off x="4497388" y="3429000"/>
            <a:ext cx="431800" cy="287338"/>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84033" name="Text Box 40"/>
          <p:cNvSpPr txBox="1">
            <a:spLocks noChangeArrowheads="1"/>
          </p:cNvSpPr>
          <p:nvPr/>
        </p:nvSpPr>
        <p:spPr bwMode="auto">
          <a:xfrm>
            <a:off x="5145088" y="1484313"/>
            <a:ext cx="504825" cy="336550"/>
          </a:xfrm>
          <a:prstGeom prst="rect">
            <a:avLst/>
          </a:prstGeom>
          <a:noFill/>
          <a:ln w="9525">
            <a:noFill/>
            <a:miter lim="800000"/>
            <a:headEnd/>
            <a:tailEnd/>
          </a:ln>
        </p:spPr>
        <p:txBody>
          <a:bodyPr>
            <a:spAutoFit/>
          </a:bodyPr>
          <a:lstStyle/>
          <a:p>
            <a:pPr>
              <a:spcBef>
                <a:spcPct val="50000"/>
              </a:spcBef>
            </a:pPr>
            <a:r>
              <a:rPr kumimoji="0" lang="en-US" altLang="ja-JP" sz="1600"/>
              <a:t>A</a:t>
            </a:r>
          </a:p>
        </p:txBody>
      </p:sp>
      <p:sp>
        <p:nvSpPr>
          <p:cNvPr id="2" name="Line 41"/>
          <p:cNvSpPr>
            <a:spLocks noChangeShapeType="1"/>
          </p:cNvSpPr>
          <p:nvPr/>
        </p:nvSpPr>
        <p:spPr bwMode="auto">
          <a:xfrm>
            <a:off x="3633790" y="1706563"/>
            <a:ext cx="1655763" cy="0"/>
          </a:xfrm>
          <a:prstGeom prst="line">
            <a:avLst/>
          </a:prstGeom>
          <a:ln>
            <a:headEnd/>
            <a:tailEnd/>
          </a:ln>
        </p:spPr>
        <p:style>
          <a:lnRef idx="3">
            <a:schemeClr val="accent4"/>
          </a:lnRef>
          <a:fillRef idx="0">
            <a:schemeClr val="accent4"/>
          </a:fillRef>
          <a:effectRef idx="2">
            <a:schemeClr val="accent4"/>
          </a:effectRef>
          <a:fontRef idx="minor">
            <a:schemeClr val="tx1"/>
          </a:fontRef>
        </p:style>
        <p:txBody>
          <a:bodyPr/>
          <a:lstStyle/>
          <a:p>
            <a:pPr>
              <a:defRPr/>
            </a:pPr>
            <a:endParaRPr kumimoji="0"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83989"/>
                                        </p:tgtEl>
                                        <p:attrNameLst>
                                          <p:attrName>style.visibility</p:attrName>
                                        </p:attrNameLst>
                                      </p:cBhvr>
                                      <p:to>
                                        <p:strVal val="visible"/>
                                      </p:to>
                                    </p:set>
                                    <p:anim calcmode="lin" valueType="num">
                                      <p:cBhvr>
                                        <p:cTn id="7" dur="500" fill="hold"/>
                                        <p:tgtEl>
                                          <p:spTgt spid="83989"/>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83989"/>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83989"/>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83989"/>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83985"/>
                                        </p:tgtEl>
                                        <p:attrNameLst>
                                          <p:attrName>style.visibility</p:attrName>
                                        </p:attrNameLst>
                                      </p:cBhvr>
                                      <p:to>
                                        <p:strVal val="visible"/>
                                      </p:to>
                                    </p:set>
                                    <p:anim calcmode="lin" valueType="num">
                                      <p:cBhvr>
                                        <p:cTn id="15" dur="500" fill="hold"/>
                                        <p:tgtEl>
                                          <p:spTgt spid="8398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8398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8398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8398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39" presetClass="entr" presetSubtype="0" accel="100000" fill="hold" grpId="0" nodeType="afterEffect">
                                  <p:stCondLst>
                                    <p:cond delay="0"/>
                                  </p:stCondLst>
                                  <p:childTnLst>
                                    <p:set>
                                      <p:cBhvr>
                                        <p:cTn id="21" dur="1" fill="hold">
                                          <p:stCondLst>
                                            <p:cond delay="0"/>
                                          </p:stCondLst>
                                        </p:cTn>
                                        <p:tgtEl>
                                          <p:spTgt spid="83980"/>
                                        </p:tgtEl>
                                        <p:attrNameLst>
                                          <p:attrName>style.visibility</p:attrName>
                                        </p:attrNameLst>
                                      </p:cBhvr>
                                      <p:to>
                                        <p:strVal val="visible"/>
                                      </p:to>
                                    </p:set>
                                    <p:anim calcmode="lin" valueType="num">
                                      <p:cBhvr>
                                        <p:cTn id="22" dur="500" fill="hold"/>
                                        <p:tgtEl>
                                          <p:spTgt spid="83980"/>
                                        </p:tgtEl>
                                        <p:attrNameLst>
                                          <p:attrName>ppt_h</p:attrName>
                                        </p:attrNameLst>
                                      </p:cBhvr>
                                      <p:tavLst>
                                        <p:tav tm="0">
                                          <p:val>
                                            <p:strVal val="#ppt_h/20"/>
                                          </p:val>
                                        </p:tav>
                                        <p:tav tm="50000">
                                          <p:val>
                                            <p:strVal val="#ppt_h/20"/>
                                          </p:val>
                                        </p:tav>
                                        <p:tav tm="100000">
                                          <p:val>
                                            <p:strVal val="#ppt_h"/>
                                          </p:val>
                                        </p:tav>
                                      </p:tavLst>
                                    </p:anim>
                                    <p:anim calcmode="lin" valueType="num">
                                      <p:cBhvr>
                                        <p:cTn id="23" dur="500" fill="hold"/>
                                        <p:tgtEl>
                                          <p:spTgt spid="83980"/>
                                        </p:tgtEl>
                                        <p:attrNameLst>
                                          <p:attrName>ppt_w</p:attrName>
                                        </p:attrNameLst>
                                      </p:cBhvr>
                                      <p:tavLst>
                                        <p:tav tm="0">
                                          <p:val>
                                            <p:strVal val="#ppt_w+.3"/>
                                          </p:val>
                                        </p:tav>
                                        <p:tav tm="50000">
                                          <p:val>
                                            <p:strVal val="#ppt_w+.3"/>
                                          </p:val>
                                        </p:tav>
                                        <p:tav tm="100000">
                                          <p:val>
                                            <p:strVal val="#ppt_w"/>
                                          </p:val>
                                        </p:tav>
                                      </p:tavLst>
                                    </p:anim>
                                    <p:anim calcmode="lin" valueType="num">
                                      <p:cBhvr>
                                        <p:cTn id="24" dur="500" fill="hold"/>
                                        <p:tgtEl>
                                          <p:spTgt spid="83980"/>
                                        </p:tgtEl>
                                        <p:attrNameLst>
                                          <p:attrName>ppt_x</p:attrName>
                                        </p:attrNameLst>
                                      </p:cBhvr>
                                      <p:tavLst>
                                        <p:tav tm="0">
                                          <p:val>
                                            <p:strVal val="#ppt_x-.3"/>
                                          </p:val>
                                        </p:tav>
                                        <p:tav tm="50000">
                                          <p:val>
                                            <p:strVal val="#ppt_x"/>
                                          </p:val>
                                        </p:tav>
                                        <p:tav tm="100000">
                                          <p:val>
                                            <p:strVal val="#ppt_x"/>
                                          </p:val>
                                        </p:tav>
                                      </p:tavLst>
                                    </p:anim>
                                    <p:anim calcmode="lin" valueType="num">
                                      <p:cBhvr>
                                        <p:cTn id="25" dur="500" fill="hold"/>
                                        <p:tgtEl>
                                          <p:spTgt spid="83980"/>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3999"/>
                                        </p:tgtEl>
                                        <p:attrNameLst>
                                          <p:attrName>style.visibility</p:attrName>
                                        </p:attrNameLst>
                                      </p:cBhvr>
                                      <p:to>
                                        <p:strVal val="visible"/>
                                      </p:to>
                                    </p:set>
                                    <p:anim calcmode="lin" valueType="num">
                                      <p:cBhvr additive="base">
                                        <p:cTn id="30" dur="500" fill="hold"/>
                                        <p:tgtEl>
                                          <p:spTgt spid="83999"/>
                                        </p:tgtEl>
                                        <p:attrNameLst>
                                          <p:attrName>ppt_x</p:attrName>
                                        </p:attrNameLst>
                                      </p:cBhvr>
                                      <p:tavLst>
                                        <p:tav tm="0">
                                          <p:val>
                                            <p:strVal val="#ppt_x"/>
                                          </p:val>
                                        </p:tav>
                                        <p:tav tm="100000">
                                          <p:val>
                                            <p:strVal val="#ppt_x"/>
                                          </p:val>
                                        </p:tav>
                                      </p:tavLst>
                                    </p:anim>
                                    <p:anim calcmode="lin" valueType="num">
                                      <p:cBhvr additive="base">
                                        <p:cTn id="31" dur="500" fill="hold"/>
                                        <p:tgtEl>
                                          <p:spTgt spid="83999"/>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9" presetClass="entr" presetSubtype="0" accel="100000" fill="hold" nodeType="clickEffect">
                                  <p:stCondLst>
                                    <p:cond delay="0"/>
                                  </p:stCondLst>
                                  <p:childTnLst>
                                    <p:set>
                                      <p:cBhvr>
                                        <p:cTn id="35" dur="1" fill="hold">
                                          <p:stCondLst>
                                            <p:cond delay="0"/>
                                          </p:stCondLst>
                                        </p:cTn>
                                        <p:tgtEl>
                                          <p:spTgt spid="83986"/>
                                        </p:tgtEl>
                                        <p:attrNameLst>
                                          <p:attrName>style.visibility</p:attrName>
                                        </p:attrNameLst>
                                      </p:cBhvr>
                                      <p:to>
                                        <p:strVal val="visible"/>
                                      </p:to>
                                    </p:set>
                                    <p:anim calcmode="lin" valueType="num">
                                      <p:cBhvr>
                                        <p:cTn id="36" dur="500" fill="hold"/>
                                        <p:tgtEl>
                                          <p:spTgt spid="83986"/>
                                        </p:tgtEl>
                                        <p:attrNameLst>
                                          <p:attrName>ppt_h</p:attrName>
                                        </p:attrNameLst>
                                      </p:cBhvr>
                                      <p:tavLst>
                                        <p:tav tm="0">
                                          <p:val>
                                            <p:strVal val="#ppt_h/20"/>
                                          </p:val>
                                        </p:tav>
                                        <p:tav tm="50000">
                                          <p:val>
                                            <p:strVal val="#ppt_h/20"/>
                                          </p:val>
                                        </p:tav>
                                        <p:tav tm="100000">
                                          <p:val>
                                            <p:strVal val="#ppt_h"/>
                                          </p:val>
                                        </p:tav>
                                      </p:tavLst>
                                    </p:anim>
                                    <p:anim calcmode="lin" valueType="num">
                                      <p:cBhvr>
                                        <p:cTn id="37" dur="500" fill="hold"/>
                                        <p:tgtEl>
                                          <p:spTgt spid="83986"/>
                                        </p:tgtEl>
                                        <p:attrNameLst>
                                          <p:attrName>ppt_w</p:attrName>
                                        </p:attrNameLst>
                                      </p:cBhvr>
                                      <p:tavLst>
                                        <p:tav tm="0">
                                          <p:val>
                                            <p:strVal val="#ppt_w+.3"/>
                                          </p:val>
                                        </p:tav>
                                        <p:tav tm="50000">
                                          <p:val>
                                            <p:strVal val="#ppt_w+.3"/>
                                          </p:val>
                                        </p:tav>
                                        <p:tav tm="100000">
                                          <p:val>
                                            <p:strVal val="#ppt_w"/>
                                          </p:val>
                                        </p:tav>
                                      </p:tavLst>
                                    </p:anim>
                                    <p:anim calcmode="lin" valueType="num">
                                      <p:cBhvr>
                                        <p:cTn id="38" dur="500" fill="hold"/>
                                        <p:tgtEl>
                                          <p:spTgt spid="83986"/>
                                        </p:tgtEl>
                                        <p:attrNameLst>
                                          <p:attrName>ppt_x</p:attrName>
                                        </p:attrNameLst>
                                      </p:cBhvr>
                                      <p:tavLst>
                                        <p:tav tm="0">
                                          <p:val>
                                            <p:strVal val="#ppt_x-.3"/>
                                          </p:val>
                                        </p:tav>
                                        <p:tav tm="50000">
                                          <p:val>
                                            <p:strVal val="#ppt_x"/>
                                          </p:val>
                                        </p:tav>
                                        <p:tav tm="100000">
                                          <p:val>
                                            <p:strVal val="#ppt_x"/>
                                          </p:val>
                                        </p:tav>
                                      </p:tavLst>
                                    </p:anim>
                                    <p:anim calcmode="lin" valueType="num">
                                      <p:cBhvr>
                                        <p:cTn id="39" dur="500" fill="hold"/>
                                        <p:tgtEl>
                                          <p:spTgt spid="83986"/>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39" presetClass="entr" presetSubtype="0" accel="100000" fill="hold" nodeType="afterEffect">
                                  <p:stCondLst>
                                    <p:cond delay="0"/>
                                  </p:stCondLst>
                                  <p:childTnLst>
                                    <p:set>
                                      <p:cBhvr>
                                        <p:cTn id="42" dur="1" fill="hold">
                                          <p:stCondLst>
                                            <p:cond delay="0"/>
                                          </p:stCondLst>
                                        </p:cTn>
                                        <p:tgtEl>
                                          <p:spTgt spid="83997"/>
                                        </p:tgtEl>
                                        <p:attrNameLst>
                                          <p:attrName>style.visibility</p:attrName>
                                        </p:attrNameLst>
                                      </p:cBhvr>
                                      <p:to>
                                        <p:strVal val="visible"/>
                                      </p:to>
                                    </p:set>
                                    <p:anim calcmode="lin" valueType="num">
                                      <p:cBhvr>
                                        <p:cTn id="43" dur="500" fill="hold"/>
                                        <p:tgtEl>
                                          <p:spTgt spid="83997"/>
                                        </p:tgtEl>
                                        <p:attrNameLst>
                                          <p:attrName>ppt_h</p:attrName>
                                        </p:attrNameLst>
                                      </p:cBhvr>
                                      <p:tavLst>
                                        <p:tav tm="0">
                                          <p:val>
                                            <p:strVal val="#ppt_h/20"/>
                                          </p:val>
                                        </p:tav>
                                        <p:tav tm="50000">
                                          <p:val>
                                            <p:strVal val="#ppt_h/20"/>
                                          </p:val>
                                        </p:tav>
                                        <p:tav tm="100000">
                                          <p:val>
                                            <p:strVal val="#ppt_h"/>
                                          </p:val>
                                        </p:tav>
                                      </p:tavLst>
                                    </p:anim>
                                    <p:anim calcmode="lin" valueType="num">
                                      <p:cBhvr>
                                        <p:cTn id="44" dur="500" fill="hold"/>
                                        <p:tgtEl>
                                          <p:spTgt spid="83997"/>
                                        </p:tgtEl>
                                        <p:attrNameLst>
                                          <p:attrName>ppt_w</p:attrName>
                                        </p:attrNameLst>
                                      </p:cBhvr>
                                      <p:tavLst>
                                        <p:tav tm="0">
                                          <p:val>
                                            <p:strVal val="#ppt_w+.3"/>
                                          </p:val>
                                        </p:tav>
                                        <p:tav tm="50000">
                                          <p:val>
                                            <p:strVal val="#ppt_w+.3"/>
                                          </p:val>
                                        </p:tav>
                                        <p:tav tm="100000">
                                          <p:val>
                                            <p:strVal val="#ppt_w"/>
                                          </p:val>
                                        </p:tav>
                                      </p:tavLst>
                                    </p:anim>
                                    <p:anim calcmode="lin" valueType="num">
                                      <p:cBhvr>
                                        <p:cTn id="45" dur="500" fill="hold"/>
                                        <p:tgtEl>
                                          <p:spTgt spid="83997"/>
                                        </p:tgtEl>
                                        <p:attrNameLst>
                                          <p:attrName>ppt_x</p:attrName>
                                        </p:attrNameLst>
                                      </p:cBhvr>
                                      <p:tavLst>
                                        <p:tav tm="0">
                                          <p:val>
                                            <p:strVal val="#ppt_x-.3"/>
                                          </p:val>
                                        </p:tav>
                                        <p:tav tm="50000">
                                          <p:val>
                                            <p:strVal val="#ppt_x"/>
                                          </p:val>
                                        </p:tav>
                                        <p:tav tm="100000">
                                          <p:val>
                                            <p:strVal val="#ppt_x"/>
                                          </p:val>
                                        </p:tav>
                                      </p:tavLst>
                                    </p:anim>
                                    <p:anim calcmode="lin" valueType="num">
                                      <p:cBhvr>
                                        <p:cTn id="46" dur="500" fill="hold"/>
                                        <p:tgtEl>
                                          <p:spTgt spid="83997"/>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3991"/>
                                        </p:tgtEl>
                                        <p:attrNameLst>
                                          <p:attrName>style.visibility</p:attrName>
                                        </p:attrNameLst>
                                      </p:cBhvr>
                                      <p:to>
                                        <p:strVal val="visible"/>
                                      </p:to>
                                    </p:set>
                                    <p:anim calcmode="lin" valueType="num">
                                      <p:cBhvr additive="base">
                                        <p:cTn id="51" dur="500" fill="hold"/>
                                        <p:tgtEl>
                                          <p:spTgt spid="83991"/>
                                        </p:tgtEl>
                                        <p:attrNameLst>
                                          <p:attrName>ppt_x</p:attrName>
                                        </p:attrNameLst>
                                      </p:cBhvr>
                                      <p:tavLst>
                                        <p:tav tm="0">
                                          <p:val>
                                            <p:strVal val="#ppt_x"/>
                                          </p:val>
                                        </p:tav>
                                        <p:tav tm="100000">
                                          <p:val>
                                            <p:strVal val="#ppt_x"/>
                                          </p:val>
                                        </p:tav>
                                      </p:tavLst>
                                    </p:anim>
                                    <p:anim calcmode="lin" valueType="num">
                                      <p:cBhvr additive="base">
                                        <p:cTn id="52" dur="500" fill="hold"/>
                                        <p:tgtEl>
                                          <p:spTgt spid="83991"/>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nodeType="clickEffect">
                                  <p:stCondLst>
                                    <p:cond delay="0"/>
                                  </p:stCondLst>
                                  <p:childTnLst>
                                    <p:set>
                                      <p:cBhvr>
                                        <p:cTn id="56" dur="1" fill="hold">
                                          <p:stCondLst>
                                            <p:cond delay="0"/>
                                          </p:stCondLst>
                                        </p:cTn>
                                        <p:tgtEl>
                                          <p:spTgt spid="83972"/>
                                        </p:tgtEl>
                                        <p:attrNameLst>
                                          <p:attrName>style.visibility</p:attrName>
                                        </p:attrNameLst>
                                      </p:cBhvr>
                                      <p:to>
                                        <p:strVal val="visible"/>
                                      </p:to>
                                    </p:set>
                                    <p:anim calcmode="lin" valueType="num">
                                      <p:cBhvr>
                                        <p:cTn id="57" dur="500" fill="hold"/>
                                        <p:tgtEl>
                                          <p:spTgt spid="83972"/>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83972"/>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83972"/>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83972"/>
                                        </p:tgtEl>
                                        <p:attrNameLst>
                                          <p:attrName>ppt_y</p:attrName>
                                        </p:attrNameLst>
                                      </p:cBhvr>
                                      <p:tavLst>
                                        <p:tav tm="0">
                                          <p:val>
                                            <p:strVal val="#ppt_y"/>
                                          </p:val>
                                        </p:tav>
                                        <p:tav tm="100000">
                                          <p:val>
                                            <p:strVal val="#ppt_y"/>
                                          </p:val>
                                        </p:tav>
                                      </p:tavLst>
                                    </p:anim>
                                  </p:childTnLst>
                                </p:cTn>
                              </p:par>
                            </p:childTnLst>
                          </p:cTn>
                        </p:par>
                        <p:par>
                          <p:cTn id="61" fill="hold">
                            <p:stCondLst>
                              <p:cond delay="500"/>
                            </p:stCondLst>
                            <p:childTnLst>
                              <p:par>
                                <p:cTn id="62" presetID="39" presetClass="entr" presetSubtype="0" accel="100000" fill="hold" grpId="0" nodeType="afterEffect">
                                  <p:stCondLst>
                                    <p:cond delay="0"/>
                                  </p:stCondLst>
                                  <p:childTnLst>
                                    <p:set>
                                      <p:cBhvr>
                                        <p:cTn id="63" dur="1" fill="hold">
                                          <p:stCondLst>
                                            <p:cond delay="0"/>
                                          </p:stCondLst>
                                        </p:cTn>
                                        <p:tgtEl>
                                          <p:spTgt spid="83992"/>
                                        </p:tgtEl>
                                        <p:attrNameLst>
                                          <p:attrName>style.visibility</p:attrName>
                                        </p:attrNameLst>
                                      </p:cBhvr>
                                      <p:to>
                                        <p:strVal val="visible"/>
                                      </p:to>
                                    </p:set>
                                    <p:anim calcmode="lin" valueType="num">
                                      <p:cBhvr>
                                        <p:cTn id="64" dur="500" fill="hold"/>
                                        <p:tgtEl>
                                          <p:spTgt spid="83992"/>
                                        </p:tgtEl>
                                        <p:attrNameLst>
                                          <p:attrName>ppt_h</p:attrName>
                                        </p:attrNameLst>
                                      </p:cBhvr>
                                      <p:tavLst>
                                        <p:tav tm="0">
                                          <p:val>
                                            <p:strVal val="#ppt_h/20"/>
                                          </p:val>
                                        </p:tav>
                                        <p:tav tm="50000">
                                          <p:val>
                                            <p:strVal val="#ppt_h/20"/>
                                          </p:val>
                                        </p:tav>
                                        <p:tav tm="100000">
                                          <p:val>
                                            <p:strVal val="#ppt_h"/>
                                          </p:val>
                                        </p:tav>
                                      </p:tavLst>
                                    </p:anim>
                                    <p:anim calcmode="lin" valueType="num">
                                      <p:cBhvr>
                                        <p:cTn id="65" dur="500" fill="hold"/>
                                        <p:tgtEl>
                                          <p:spTgt spid="83992"/>
                                        </p:tgtEl>
                                        <p:attrNameLst>
                                          <p:attrName>ppt_w</p:attrName>
                                        </p:attrNameLst>
                                      </p:cBhvr>
                                      <p:tavLst>
                                        <p:tav tm="0">
                                          <p:val>
                                            <p:strVal val="#ppt_w+.3"/>
                                          </p:val>
                                        </p:tav>
                                        <p:tav tm="50000">
                                          <p:val>
                                            <p:strVal val="#ppt_w+.3"/>
                                          </p:val>
                                        </p:tav>
                                        <p:tav tm="100000">
                                          <p:val>
                                            <p:strVal val="#ppt_w"/>
                                          </p:val>
                                        </p:tav>
                                      </p:tavLst>
                                    </p:anim>
                                    <p:anim calcmode="lin" valueType="num">
                                      <p:cBhvr>
                                        <p:cTn id="66" dur="500" fill="hold"/>
                                        <p:tgtEl>
                                          <p:spTgt spid="83992"/>
                                        </p:tgtEl>
                                        <p:attrNameLst>
                                          <p:attrName>ppt_x</p:attrName>
                                        </p:attrNameLst>
                                      </p:cBhvr>
                                      <p:tavLst>
                                        <p:tav tm="0">
                                          <p:val>
                                            <p:strVal val="#ppt_x-.3"/>
                                          </p:val>
                                        </p:tav>
                                        <p:tav tm="50000">
                                          <p:val>
                                            <p:strVal val="#ppt_x"/>
                                          </p:val>
                                        </p:tav>
                                        <p:tav tm="100000">
                                          <p:val>
                                            <p:strVal val="#ppt_x"/>
                                          </p:val>
                                        </p:tav>
                                      </p:tavLst>
                                    </p:anim>
                                    <p:anim calcmode="lin" valueType="num">
                                      <p:cBhvr>
                                        <p:cTn id="67" dur="500" fill="hold"/>
                                        <p:tgtEl>
                                          <p:spTgt spid="83992"/>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8" presetClass="entr" presetSubtype="16" fill="hold" grpId="0" nodeType="clickEffect">
                                  <p:stCondLst>
                                    <p:cond delay="0"/>
                                  </p:stCondLst>
                                  <p:childTnLst>
                                    <p:set>
                                      <p:cBhvr>
                                        <p:cTn id="71" dur="1" fill="hold">
                                          <p:stCondLst>
                                            <p:cond delay="0"/>
                                          </p:stCondLst>
                                        </p:cTn>
                                        <p:tgtEl>
                                          <p:spTgt spid="84006"/>
                                        </p:tgtEl>
                                        <p:attrNameLst>
                                          <p:attrName>style.visibility</p:attrName>
                                        </p:attrNameLst>
                                      </p:cBhvr>
                                      <p:to>
                                        <p:strVal val="visible"/>
                                      </p:to>
                                    </p:set>
                                    <p:animEffect transition="in" filter="diamond(in)">
                                      <p:cBhvr>
                                        <p:cTn id="72" dur="2000"/>
                                        <p:tgtEl>
                                          <p:spTgt spid="84006"/>
                                        </p:tgtEl>
                                      </p:cBhvr>
                                    </p:animEffect>
                                  </p:childTnLst>
                                </p:cTn>
                              </p:par>
                            </p:childTnLst>
                          </p:cTn>
                        </p:par>
                      </p:childTnLst>
                    </p:cTn>
                  </p:par>
                  <p:par>
                    <p:cTn id="73" fill="hold">
                      <p:stCondLst>
                        <p:cond delay="indefinite"/>
                      </p:stCondLst>
                      <p:childTnLst>
                        <p:par>
                          <p:cTn id="74" fill="hold">
                            <p:stCondLst>
                              <p:cond delay="0"/>
                            </p:stCondLst>
                            <p:childTnLst>
                              <p:par>
                                <p:cTn id="75" presetID="8" presetClass="entr" presetSubtype="16" fill="hold" grpId="0" nodeType="clickEffect">
                                  <p:stCondLst>
                                    <p:cond delay="0"/>
                                  </p:stCondLst>
                                  <p:childTnLst>
                                    <p:set>
                                      <p:cBhvr>
                                        <p:cTn id="76" dur="1" fill="hold">
                                          <p:stCondLst>
                                            <p:cond delay="0"/>
                                          </p:stCondLst>
                                        </p:cTn>
                                        <p:tgtEl>
                                          <p:spTgt spid="84007"/>
                                        </p:tgtEl>
                                        <p:attrNameLst>
                                          <p:attrName>style.visibility</p:attrName>
                                        </p:attrNameLst>
                                      </p:cBhvr>
                                      <p:to>
                                        <p:strVal val="visible"/>
                                      </p:to>
                                    </p:set>
                                    <p:animEffect transition="in" filter="diamond(in)">
                                      <p:cBhvr>
                                        <p:cTn id="77" dur="2000"/>
                                        <p:tgtEl>
                                          <p:spTgt spid="84007"/>
                                        </p:tgtEl>
                                      </p:cBhvr>
                                    </p:animEffect>
                                  </p:childTnLst>
                                </p:cTn>
                              </p:par>
                            </p:childTnLst>
                          </p:cTn>
                        </p:par>
                      </p:childTnLst>
                    </p:cTn>
                  </p:par>
                  <p:par>
                    <p:cTn id="78" fill="hold">
                      <p:stCondLst>
                        <p:cond delay="indefinite"/>
                      </p:stCondLst>
                      <p:childTnLst>
                        <p:par>
                          <p:cTn id="79" fill="hold">
                            <p:stCondLst>
                              <p:cond delay="0"/>
                            </p:stCondLst>
                            <p:childTnLst>
                              <p:par>
                                <p:cTn id="80" presetID="39" presetClass="entr" presetSubtype="0" accel="100000" fill="hold" nodeType="clickEffect">
                                  <p:stCondLst>
                                    <p:cond delay="0"/>
                                  </p:stCondLst>
                                  <p:childTnLst>
                                    <p:set>
                                      <p:cBhvr>
                                        <p:cTn id="81" dur="1" fill="hold">
                                          <p:stCondLst>
                                            <p:cond delay="0"/>
                                          </p:stCondLst>
                                        </p:cTn>
                                        <p:tgtEl>
                                          <p:spTgt spid="84001"/>
                                        </p:tgtEl>
                                        <p:attrNameLst>
                                          <p:attrName>style.visibility</p:attrName>
                                        </p:attrNameLst>
                                      </p:cBhvr>
                                      <p:to>
                                        <p:strVal val="visible"/>
                                      </p:to>
                                    </p:set>
                                    <p:anim calcmode="lin" valueType="num">
                                      <p:cBhvr>
                                        <p:cTn id="82" dur="500" fill="hold"/>
                                        <p:tgtEl>
                                          <p:spTgt spid="84001"/>
                                        </p:tgtEl>
                                        <p:attrNameLst>
                                          <p:attrName>ppt_h</p:attrName>
                                        </p:attrNameLst>
                                      </p:cBhvr>
                                      <p:tavLst>
                                        <p:tav tm="0">
                                          <p:val>
                                            <p:strVal val="#ppt_h/20"/>
                                          </p:val>
                                        </p:tav>
                                        <p:tav tm="50000">
                                          <p:val>
                                            <p:strVal val="#ppt_h/20"/>
                                          </p:val>
                                        </p:tav>
                                        <p:tav tm="100000">
                                          <p:val>
                                            <p:strVal val="#ppt_h"/>
                                          </p:val>
                                        </p:tav>
                                      </p:tavLst>
                                    </p:anim>
                                    <p:anim calcmode="lin" valueType="num">
                                      <p:cBhvr>
                                        <p:cTn id="83" dur="500" fill="hold"/>
                                        <p:tgtEl>
                                          <p:spTgt spid="84001"/>
                                        </p:tgtEl>
                                        <p:attrNameLst>
                                          <p:attrName>ppt_w</p:attrName>
                                        </p:attrNameLst>
                                      </p:cBhvr>
                                      <p:tavLst>
                                        <p:tav tm="0">
                                          <p:val>
                                            <p:strVal val="#ppt_w+.3"/>
                                          </p:val>
                                        </p:tav>
                                        <p:tav tm="50000">
                                          <p:val>
                                            <p:strVal val="#ppt_w+.3"/>
                                          </p:val>
                                        </p:tav>
                                        <p:tav tm="100000">
                                          <p:val>
                                            <p:strVal val="#ppt_w"/>
                                          </p:val>
                                        </p:tav>
                                      </p:tavLst>
                                    </p:anim>
                                    <p:anim calcmode="lin" valueType="num">
                                      <p:cBhvr>
                                        <p:cTn id="84" dur="500" fill="hold"/>
                                        <p:tgtEl>
                                          <p:spTgt spid="84001"/>
                                        </p:tgtEl>
                                        <p:attrNameLst>
                                          <p:attrName>ppt_x</p:attrName>
                                        </p:attrNameLst>
                                      </p:cBhvr>
                                      <p:tavLst>
                                        <p:tav tm="0">
                                          <p:val>
                                            <p:strVal val="#ppt_x-.3"/>
                                          </p:val>
                                        </p:tav>
                                        <p:tav tm="50000">
                                          <p:val>
                                            <p:strVal val="#ppt_x"/>
                                          </p:val>
                                        </p:tav>
                                        <p:tav tm="100000">
                                          <p:val>
                                            <p:strVal val="#ppt_x"/>
                                          </p:val>
                                        </p:tav>
                                      </p:tavLst>
                                    </p:anim>
                                    <p:anim calcmode="lin" valueType="num">
                                      <p:cBhvr>
                                        <p:cTn id="85" dur="500" fill="hold"/>
                                        <p:tgtEl>
                                          <p:spTgt spid="84001"/>
                                        </p:tgtEl>
                                        <p:attrNameLst>
                                          <p:attrName>ppt_y</p:attrName>
                                        </p:attrNameLst>
                                      </p:cBhvr>
                                      <p:tavLst>
                                        <p:tav tm="0">
                                          <p:val>
                                            <p:strVal val="#ppt_y"/>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nodeType="clickEffect">
                                  <p:stCondLst>
                                    <p:cond delay="0"/>
                                  </p:stCondLst>
                                  <p:childTnLst>
                                    <p:set>
                                      <p:cBhvr>
                                        <p:cTn id="89" dur="1" fill="hold">
                                          <p:stCondLst>
                                            <p:cond delay="0"/>
                                          </p:stCondLst>
                                        </p:cTn>
                                        <p:tgtEl>
                                          <p:spTgt spid="2"/>
                                        </p:tgtEl>
                                        <p:attrNameLst>
                                          <p:attrName>style.visibility</p:attrName>
                                        </p:attrNameLst>
                                      </p:cBhvr>
                                      <p:to>
                                        <p:strVal val="visible"/>
                                      </p:to>
                                    </p:set>
                                    <p:anim calcmode="lin" valueType="num">
                                      <p:cBhvr additive="base">
                                        <p:cTn id="90" dur="500" fill="hold"/>
                                        <p:tgtEl>
                                          <p:spTgt spid="2"/>
                                        </p:tgtEl>
                                        <p:attrNameLst>
                                          <p:attrName>ppt_x</p:attrName>
                                        </p:attrNameLst>
                                      </p:cBhvr>
                                      <p:tavLst>
                                        <p:tav tm="0">
                                          <p:val>
                                            <p:strVal val="#ppt_x"/>
                                          </p:val>
                                        </p:tav>
                                        <p:tav tm="100000">
                                          <p:val>
                                            <p:strVal val="#ppt_x"/>
                                          </p:val>
                                        </p:tav>
                                      </p:tavLst>
                                    </p:anim>
                                    <p:anim calcmode="lin" valueType="num">
                                      <p:cBhvr additive="base">
                                        <p:cTn id="9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39" presetClass="entr" presetSubtype="0" accel="100000" fill="hold" grpId="0" nodeType="clickEffect">
                                  <p:stCondLst>
                                    <p:cond delay="0"/>
                                  </p:stCondLst>
                                  <p:childTnLst>
                                    <p:set>
                                      <p:cBhvr>
                                        <p:cTn id="95" dur="1" fill="hold">
                                          <p:stCondLst>
                                            <p:cond delay="0"/>
                                          </p:stCondLst>
                                        </p:cTn>
                                        <p:tgtEl>
                                          <p:spTgt spid="84002"/>
                                        </p:tgtEl>
                                        <p:attrNameLst>
                                          <p:attrName>style.visibility</p:attrName>
                                        </p:attrNameLst>
                                      </p:cBhvr>
                                      <p:to>
                                        <p:strVal val="visible"/>
                                      </p:to>
                                    </p:set>
                                    <p:anim calcmode="lin" valueType="num">
                                      <p:cBhvr>
                                        <p:cTn id="96" dur="500" fill="hold"/>
                                        <p:tgtEl>
                                          <p:spTgt spid="84002"/>
                                        </p:tgtEl>
                                        <p:attrNameLst>
                                          <p:attrName>ppt_h</p:attrName>
                                        </p:attrNameLst>
                                      </p:cBhvr>
                                      <p:tavLst>
                                        <p:tav tm="0">
                                          <p:val>
                                            <p:strVal val="#ppt_h/20"/>
                                          </p:val>
                                        </p:tav>
                                        <p:tav tm="50000">
                                          <p:val>
                                            <p:strVal val="#ppt_h/20"/>
                                          </p:val>
                                        </p:tav>
                                        <p:tav tm="100000">
                                          <p:val>
                                            <p:strVal val="#ppt_h"/>
                                          </p:val>
                                        </p:tav>
                                      </p:tavLst>
                                    </p:anim>
                                    <p:anim calcmode="lin" valueType="num">
                                      <p:cBhvr>
                                        <p:cTn id="97" dur="500" fill="hold"/>
                                        <p:tgtEl>
                                          <p:spTgt spid="84002"/>
                                        </p:tgtEl>
                                        <p:attrNameLst>
                                          <p:attrName>ppt_w</p:attrName>
                                        </p:attrNameLst>
                                      </p:cBhvr>
                                      <p:tavLst>
                                        <p:tav tm="0">
                                          <p:val>
                                            <p:strVal val="#ppt_w+.3"/>
                                          </p:val>
                                        </p:tav>
                                        <p:tav tm="50000">
                                          <p:val>
                                            <p:strVal val="#ppt_w+.3"/>
                                          </p:val>
                                        </p:tav>
                                        <p:tav tm="100000">
                                          <p:val>
                                            <p:strVal val="#ppt_w"/>
                                          </p:val>
                                        </p:tav>
                                      </p:tavLst>
                                    </p:anim>
                                    <p:anim calcmode="lin" valueType="num">
                                      <p:cBhvr>
                                        <p:cTn id="98" dur="500" fill="hold"/>
                                        <p:tgtEl>
                                          <p:spTgt spid="84002"/>
                                        </p:tgtEl>
                                        <p:attrNameLst>
                                          <p:attrName>ppt_x</p:attrName>
                                        </p:attrNameLst>
                                      </p:cBhvr>
                                      <p:tavLst>
                                        <p:tav tm="0">
                                          <p:val>
                                            <p:strVal val="#ppt_x-.3"/>
                                          </p:val>
                                        </p:tav>
                                        <p:tav tm="50000">
                                          <p:val>
                                            <p:strVal val="#ppt_x"/>
                                          </p:val>
                                        </p:tav>
                                        <p:tav tm="100000">
                                          <p:val>
                                            <p:strVal val="#ppt_x"/>
                                          </p:val>
                                        </p:tav>
                                      </p:tavLst>
                                    </p:anim>
                                    <p:anim calcmode="lin" valueType="num">
                                      <p:cBhvr>
                                        <p:cTn id="99" dur="500" fill="hold"/>
                                        <p:tgtEl>
                                          <p:spTgt spid="84002"/>
                                        </p:tgtEl>
                                        <p:attrNameLst>
                                          <p:attrName>ppt_y</p:attrName>
                                        </p:attrNameLst>
                                      </p:cBhvr>
                                      <p:tavLst>
                                        <p:tav tm="0">
                                          <p:val>
                                            <p:strVal val="#ppt_y"/>
                                          </p:val>
                                        </p:tav>
                                        <p:tav tm="100000">
                                          <p:val>
                                            <p:strVal val="#ppt_y"/>
                                          </p:val>
                                        </p:tav>
                                      </p:tavLst>
                                    </p:anim>
                                  </p:childTnLst>
                                </p:cTn>
                              </p:par>
                            </p:childTnLst>
                          </p:cTn>
                        </p:par>
                        <p:par>
                          <p:cTn id="100" fill="hold">
                            <p:stCondLst>
                              <p:cond delay="500"/>
                            </p:stCondLst>
                            <p:childTnLst>
                              <p:par>
                                <p:cTn id="101" presetID="39" presetClass="entr" presetSubtype="0" accel="100000" fill="hold" nodeType="afterEffect">
                                  <p:stCondLst>
                                    <p:cond delay="0"/>
                                  </p:stCondLst>
                                  <p:childTnLst>
                                    <p:set>
                                      <p:cBhvr>
                                        <p:cTn id="102" dur="1" fill="hold">
                                          <p:stCondLst>
                                            <p:cond delay="0"/>
                                          </p:stCondLst>
                                        </p:cTn>
                                        <p:tgtEl>
                                          <p:spTgt spid="84003"/>
                                        </p:tgtEl>
                                        <p:attrNameLst>
                                          <p:attrName>style.visibility</p:attrName>
                                        </p:attrNameLst>
                                      </p:cBhvr>
                                      <p:to>
                                        <p:strVal val="visible"/>
                                      </p:to>
                                    </p:set>
                                    <p:anim calcmode="lin" valueType="num">
                                      <p:cBhvr>
                                        <p:cTn id="103" dur="500" fill="hold"/>
                                        <p:tgtEl>
                                          <p:spTgt spid="84003"/>
                                        </p:tgtEl>
                                        <p:attrNameLst>
                                          <p:attrName>ppt_h</p:attrName>
                                        </p:attrNameLst>
                                      </p:cBhvr>
                                      <p:tavLst>
                                        <p:tav tm="0">
                                          <p:val>
                                            <p:strVal val="#ppt_h/20"/>
                                          </p:val>
                                        </p:tav>
                                        <p:tav tm="50000">
                                          <p:val>
                                            <p:strVal val="#ppt_h/20"/>
                                          </p:val>
                                        </p:tav>
                                        <p:tav tm="100000">
                                          <p:val>
                                            <p:strVal val="#ppt_h"/>
                                          </p:val>
                                        </p:tav>
                                      </p:tavLst>
                                    </p:anim>
                                    <p:anim calcmode="lin" valueType="num">
                                      <p:cBhvr>
                                        <p:cTn id="104" dur="500" fill="hold"/>
                                        <p:tgtEl>
                                          <p:spTgt spid="84003"/>
                                        </p:tgtEl>
                                        <p:attrNameLst>
                                          <p:attrName>ppt_w</p:attrName>
                                        </p:attrNameLst>
                                      </p:cBhvr>
                                      <p:tavLst>
                                        <p:tav tm="0">
                                          <p:val>
                                            <p:strVal val="#ppt_w+.3"/>
                                          </p:val>
                                        </p:tav>
                                        <p:tav tm="50000">
                                          <p:val>
                                            <p:strVal val="#ppt_w+.3"/>
                                          </p:val>
                                        </p:tav>
                                        <p:tav tm="100000">
                                          <p:val>
                                            <p:strVal val="#ppt_w"/>
                                          </p:val>
                                        </p:tav>
                                      </p:tavLst>
                                    </p:anim>
                                    <p:anim calcmode="lin" valueType="num">
                                      <p:cBhvr>
                                        <p:cTn id="105" dur="500" fill="hold"/>
                                        <p:tgtEl>
                                          <p:spTgt spid="84003"/>
                                        </p:tgtEl>
                                        <p:attrNameLst>
                                          <p:attrName>ppt_x</p:attrName>
                                        </p:attrNameLst>
                                      </p:cBhvr>
                                      <p:tavLst>
                                        <p:tav tm="0">
                                          <p:val>
                                            <p:strVal val="#ppt_x-.3"/>
                                          </p:val>
                                        </p:tav>
                                        <p:tav tm="50000">
                                          <p:val>
                                            <p:strVal val="#ppt_x"/>
                                          </p:val>
                                        </p:tav>
                                        <p:tav tm="100000">
                                          <p:val>
                                            <p:strVal val="#ppt_x"/>
                                          </p:val>
                                        </p:tav>
                                      </p:tavLst>
                                    </p:anim>
                                    <p:anim calcmode="lin" valueType="num">
                                      <p:cBhvr>
                                        <p:cTn id="106" dur="500" fill="hold"/>
                                        <p:tgtEl>
                                          <p:spTgt spid="84003"/>
                                        </p:tgtEl>
                                        <p:attrNameLst>
                                          <p:attrName>ppt_y</p:attrName>
                                        </p:attrNameLst>
                                      </p:cBhvr>
                                      <p:tavLst>
                                        <p:tav tm="0">
                                          <p:val>
                                            <p:strVal val="#ppt_y"/>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8" presetClass="entr" presetSubtype="16" fill="hold" nodeType="clickEffect">
                                  <p:stCondLst>
                                    <p:cond delay="0"/>
                                  </p:stCondLst>
                                  <p:childTnLst>
                                    <p:set>
                                      <p:cBhvr>
                                        <p:cTn id="110" dur="1" fill="hold">
                                          <p:stCondLst>
                                            <p:cond delay="0"/>
                                          </p:stCondLst>
                                        </p:cTn>
                                        <p:tgtEl>
                                          <p:spTgt spid="84004"/>
                                        </p:tgtEl>
                                        <p:attrNameLst>
                                          <p:attrName>style.visibility</p:attrName>
                                        </p:attrNameLst>
                                      </p:cBhvr>
                                      <p:to>
                                        <p:strVal val="visible"/>
                                      </p:to>
                                    </p:set>
                                    <p:animEffect transition="in" filter="diamond(in)">
                                      <p:cBhvr>
                                        <p:cTn id="111" dur="2000"/>
                                        <p:tgtEl>
                                          <p:spTgt spid="84004"/>
                                        </p:tgtEl>
                                      </p:cBhvr>
                                    </p:animEffect>
                                  </p:childTnLst>
                                </p:cTn>
                              </p:par>
                            </p:childTnLst>
                          </p:cTn>
                        </p:par>
                      </p:childTnLst>
                    </p:cTn>
                  </p:par>
                  <p:par>
                    <p:cTn id="112" fill="hold">
                      <p:stCondLst>
                        <p:cond delay="indefinite"/>
                      </p:stCondLst>
                      <p:childTnLst>
                        <p:par>
                          <p:cTn id="113" fill="hold">
                            <p:stCondLst>
                              <p:cond delay="0"/>
                            </p:stCondLst>
                            <p:childTnLst>
                              <p:par>
                                <p:cTn id="114" presetID="39" presetClass="entr" presetSubtype="0" accel="100000" fill="hold" nodeType="clickEffect">
                                  <p:stCondLst>
                                    <p:cond delay="0"/>
                                  </p:stCondLst>
                                  <p:childTnLst>
                                    <p:set>
                                      <p:cBhvr>
                                        <p:cTn id="115" dur="1" fill="hold">
                                          <p:stCondLst>
                                            <p:cond delay="0"/>
                                          </p:stCondLst>
                                        </p:cTn>
                                        <p:tgtEl>
                                          <p:spTgt spid="83997"/>
                                        </p:tgtEl>
                                        <p:attrNameLst>
                                          <p:attrName>style.visibility</p:attrName>
                                        </p:attrNameLst>
                                      </p:cBhvr>
                                      <p:to>
                                        <p:strVal val="visible"/>
                                      </p:to>
                                    </p:set>
                                    <p:anim calcmode="lin" valueType="num">
                                      <p:cBhvr>
                                        <p:cTn id="116" dur="500" fill="hold"/>
                                        <p:tgtEl>
                                          <p:spTgt spid="83997"/>
                                        </p:tgtEl>
                                        <p:attrNameLst>
                                          <p:attrName>ppt_h</p:attrName>
                                        </p:attrNameLst>
                                      </p:cBhvr>
                                      <p:tavLst>
                                        <p:tav tm="0">
                                          <p:val>
                                            <p:strVal val="#ppt_h/20"/>
                                          </p:val>
                                        </p:tav>
                                        <p:tav tm="50000">
                                          <p:val>
                                            <p:strVal val="#ppt_h/20"/>
                                          </p:val>
                                        </p:tav>
                                        <p:tav tm="100000">
                                          <p:val>
                                            <p:strVal val="#ppt_h"/>
                                          </p:val>
                                        </p:tav>
                                      </p:tavLst>
                                    </p:anim>
                                    <p:anim calcmode="lin" valueType="num">
                                      <p:cBhvr>
                                        <p:cTn id="117" dur="500" fill="hold"/>
                                        <p:tgtEl>
                                          <p:spTgt spid="83997"/>
                                        </p:tgtEl>
                                        <p:attrNameLst>
                                          <p:attrName>ppt_w</p:attrName>
                                        </p:attrNameLst>
                                      </p:cBhvr>
                                      <p:tavLst>
                                        <p:tav tm="0">
                                          <p:val>
                                            <p:strVal val="#ppt_w+.3"/>
                                          </p:val>
                                        </p:tav>
                                        <p:tav tm="50000">
                                          <p:val>
                                            <p:strVal val="#ppt_w+.3"/>
                                          </p:val>
                                        </p:tav>
                                        <p:tav tm="100000">
                                          <p:val>
                                            <p:strVal val="#ppt_w"/>
                                          </p:val>
                                        </p:tav>
                                      </p:tavLst>
                                    </p:anim>
                                    <p:anim calcmode="lin" valueType="num">
                                      <p:cBhvr>
                                        <p:cTn id="118" dur="500" fill="hold"/>
                                        <p:tgtEl>
                                          <p:spTgt spid="83997"/>
                                        </p:tgtEl>
                                        <p:attrNameLst>
                                          <p:attrName>ppt_x</p:attrName>
                                        </p:attrNameLst>
                                      </p:cBhvr>
                                      <p:tavLst>
                                        <p:tav tm="0">
                                          <p:val>
                                            <p:strVal val="#ppt_x-.3"/>
                                          </p:val>
                                        </p:tav>
                                        <p:tav tm="50000">
                                          <p:val>
                                            <p:strVal val="#ppt_x"/>
                                          </p:val>
                                        </p:tav>
                                        <p:tav tm="100000">
                                          <p:val>
                                            <p:strVal val="#ppt_x"/>
                                          </p:val>
                                        </p:tav>
                                      </p:tavLst>
                                    </p:anim>
                                    <p:anim calcmode="lin" valueType="num">
                                      <p:cBhvr>
                                        <p:cTn id="119" dur="500" fill="hold"/>
                                        <p:tgtEl>
                                          <p:spTgt spid="83997"/>
                                        </p:tgtEl>
                                        <p:attrNameLst>
                                          <p:attrName>ppt_y</p:attrName>
                                        </p:attrNameLst>
                                      </p:cBhvr>
                                      <p:tavLst>
                                        <p:tav tm="0">
                                          <p:val>
                                            <p:strVal val="#ppt_y"/>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8" presetClass="entr" presetSubtype="16" fill="hold" nodeType="clickEffect">
                                  <p:stCondLst>
                                    <p:cond delay="0"/>
                                  </p:stCondLst>
                                  <p:childTnLst>
                                    <p:set>
                                      <p:cBhvr>
                                        <p:cTn id="123" dur="1" fill="hold">
                                          <p:stCondLst>
                                            <p:cond delay="0"/>
                                          </p:stCondLst>
                                        </p:cTn>
                                        <p:tgtEl>
                                          <p:spTgt spid="84005"/>
                                        </p:tgtEl>
                                        <p:attrNameLst>
                                          <p:attrName>style.visibility</p:attrName>
                                        </p:attrNameLst>
                                      </p:cBhvr>
                                      <p:to>
                                        <p:strVal val="visible"/>
                                      </p:to>
                                    </p:set>
                                    <p:animEffect transition="in" filter="diamond(in)">
                                      <p:cBhvr>
                                        <p:cTn id="124" dur="2000"/>
                                        <p:tgtEl>
                                          <p:spTgt spid="840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80" grpId="0"/>
      <p:bldP spid="83989" grpId="0" animBg="1"/>
      <p:bldP spid="83991" grpId="0" animBg="1"/>
      <p:bldP spid="83992" grpId="0"/>
      <p:bldP spid="83999" grpId="0" animBg="1"/>
      <p:bldP spid="84002" grpId="0" animBg="1"/>
      <p:bldP spid="84006" grpId="0" animBg="1"/>
      <p:bldP spid="8400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06" name="Text Box 4"/>
          <p:cNvSpPr txBox="1">
            <a:spLocks noChangeArrowheads="1"/>
          </p:cNvSpPr>
          <p:nvPr/>
        </p:nvSpPr>
        <p:spPr bwMode="auto">
          <a:xfrm>
            <a:off x="1328738" y="552450"/>
            <a:ext cx="7815262" cy="1328738"/>
          </a:xfrm>
          <a:prstGeom prst="rect">
            <a:avLst/>
          </a:prstGeom>
          <a:noFill/>
          <a:ln w="9525">
            <a:noFill/>
            <a:miter lim="800000"/>
            <a:headEnd/>
            <a:tailEnd/>
          </a:ln>
        </p:spPr>
        <p:txBody>
          <a:bodyPr>
            <a:spAutoFit/>
          </a:bodyPr>
          <a:lstStyle/>
          <a:p>
            <a:pPr>
              <a:spcBef>
                <a:spcPct val="50000"/>
              </a:spcBef>
            </a:pPr>
            <a:r>
              <a:rPr kumimoji="0" lang="ja-JP" altLang="en-US" sz="1800"/>
              <a:t>次に、小さな政府を目指すという構造改革の目的はどのような影響を経済に与えるのだろうか。</a:t>
            </a:r>
          </a:p>
          <a:p>
            <a:pPr>
              <a:spcBef>
                <a:spcPct val="50000"/>
              </a:spcBef>
            </a:pPr>
            <a:r>
              <a:rPr kumimoji="0" lang="ja-JP" altLang="en-US" sz="1800"/>
              <a:t>無駄な公共事業を減らし、公務員を削減する。これはすべて政府支出の削減だから、総需要の減少要因である。</a:t>
            </a:r>
          </a:p>
        </p:txBody>
      </p:sp>
      <p:sp>
        <p:nvSpPr>
          <p:cNvPr id="85007" name="Line 5"/>
          <p:cNvSpPr>
            <a:spLocks noChangeShapeType="1"/>
          </p:cNvSpPr>
          <p:nvPr/>
        </p:nvSpPr>
        <p:spPr bwMode="auto">
          <a:xfrm>
            <a:off x="3994150" y="1847850"/>
            <a:ext cx="0" cy="360363"/>
          </a:xfrm>
          <a:prstGeom prst="line">
            <a:avLst/>
          </a:prstGeom>
          <a:noFill/>
          <a:ln w="9525">
            <a:solidFill>
              <a:schemeClr val="tx1"/>
            </a:solidFill>
            <a:round/>
            <a:headEnd/>
            <a:tailEnd type="triangle" w="med" len="med"/>
          </a:ln>
        </p:spPr>
        <p:txBody>
          <a:bodyPr/>
          <a:lstStyle/>
          <a:p>
            <a:endParaRPr lang="ja-JP" altLang="en-US"/>
          </a:p>
        </p:txBody>
      </p:sp>
      <p:sp>
        <p:nvSpPr>
          <p:cNvPr id="85008" name="Text Box 6"/>
          <p:cNvSpPr txBox="1">
            <a:spLocks noChangeArrowheads="1"/>
          </p:cNvSpPr>
          <p:nvPr/>
        </p:nvSpPr>
        <p:spPr bwMode="auto">
          <a:xfrm>
            <a:off x="1473200" y="2281238"/>
            <a:ext cx="5472113" cy="366712"/>
          </a:xfrm>
          <a:prstGeom prst="rect">
            <a:avLst/>
          </a:prstGeom>
          <a:noFill/>
          <a:ln w="9525">
            <a:noFill/>
            <a:miter lim="800000"/>
            <a:headEnd/>
            <a:tailEnd/>
          </a:ln>
        </p:spPr>
        <p:txBody>
          <a:bodyPr>
            <a:spAutoFit/>
          </a:bodyPr>
          <a:lstStyle/>
          <a:p>
            <a:pPr>
              <a:spcBef>
                <a:spcPct val="50000"/>
              </a:spcBef>
            </a:pPr>
            <a:r>
              <a:rPr kumimoji="0" lang="ja-JP" altLang="en-US" sz="1800"/>
              <a:t>総需要曲線を</a:t>
            </a:r>
            <a:r>
              <a:rPr kumimoji="0" lang="en-US" altLang="ja-JP" sz="1800"/>
              <a:t>AD1</a:t>
            </a:r>
            <a:r>
              <a:rPr kumimoji="0" lang="ja-JP" altLang="en-US" sz="1800"/>
              <a:t>から</a:t>
            </a:r>
            <a:r>
              <a:rPr kumimoji="0" lang="en-US" altLang="ja-JP" sz="1800"/>
              <a:t>AD2</a:t>
            </a:r>
            <a:r>
              <a:rPr kumimoji="0" lang="ja-JP" altLang="en-US" sz="1800"/>
              <a:t>のように左にシフトさせる。</a:t>
            </a:r>
          </a:p>
        </p:txBody>
      </p:sp>
      <p:sp>
        <p:nvSpPr>
          <p:cNvPr id="85009" name="Text Box 7"/>
          <p:cNvSpPr txBox="1">
            <a:spLocks noChangeArrowheads="1"/>
          </p:cNvSpPr>
          <p:nvPr/>
        </p:nvSpPr>
        <p:spPr bwMode="auto">
          <a:xfrm>
            <a:off x="1401763" y="2928938"/>
            <a:ext cx="7527925" cy="2586037"/>
          </a:xfrm>
          <a:prstGeom prst="rect">
            <a:avLst/>
          </a:prstGeom>
          <a:noFill/>
          <a:ln w="9525">
            <a:noFill/>
            <a:miter lim="800000"/>
            <a:headEnd/>
            <a:tailEnd/>
          </a:ln>
        </p:spPr>
        <p:txBody>
          <a:bodyPr>
            <a:spAutoFit/>
          </a:bodyPr>
          <a:lstStyle/>
          <a:p>
            <a:pPr>
              <a:spcBef>
                <a:spcPct val="50000"/>
              </a:spcBef>
            </a:pPr>
            <a:r>
              <a:rPr kumimoji="0" lang="ja-JP" altLang="en-US" sz="1800"/>
              <a:t>図</a:t>
            </a:r>
            <a:r>
              <a:rPr kumimoji="0" lang="en-US" altLang="ja-JP" sz="1800"/>
              <a:t>11-3</a:t>
            </a:r>
            <a:r>
              <a:rPr kumimoji="0" lang="ja-JP" altLang="en-US" sz="1800"/>
              <a:t>を参照すると、構造改革が始まる時点ですでに経済は完全雇用の状態になく、点　　のような均衡にいたと思われる。経済の生産水準は完全雇用の水準　　　を下回る　　　にある。</a:t>
            </a:r>
          </a:p>
          <a:p>
            <a:pPr>
              <a:spcBef>
                <a:spcPct val="50000"/>
              </a:spcBef>
            </a:pPr>
            <a:r>
              <a:rPr kumimoji="0" lang="ja-JP" altLang="en-US" sz="1800"/>
              <a:t>構造改革の結果、経済の均衡は短期的にどこになるのだろうか。政策実行以前の均衡は　　。短期的には価格が変化しないので、経済の均衡は　　に変化する。</a:t>
            </a:r>
          </a:p>
          <a:p>
            <a:pPr>
              <a:spcBef>
                <a:spcPct val="50000"/>
              </a:spcBef>
            </a:pPr>
            <a:r>
              <a:rPr kumimoji="0" lang="ja-JP" altLang="en-US" sz="1800"/>
              <a:t>しかし同時に経済の短期的な供給能力は</a:t>
            </a:r>
            <a:r>
              <a:rPr kumimoji="0" lang="en-US" altLang="ja-JP" sz="1800"/>
              <a:t>AS2</a:t>
            </a:r>
            <a:r>
              <a:rPr kumimoji="0" lang="ja-JP" altLang="en-US" sz="1800"/>
              <a:t>のところまである。よって、　　の長さに対応する供給と需要のギャップが存在してしまう。</a:t>
            </a:r>
          </a:p>
        </p:txBody>
      </p:sp>
      <p:graphicFrame>
        <p:nvGraphicFramePr>
          <p:cNvPr id="85000" name="Object 8"/>
          <p:cNvGraphicFramePr>
            <a:graphicFrameLocks noChangeAspect="1"/>
          </p:cNvGraphicFramePr>
          <p:nvPr/>
        </p:nvGraphicFramePr>
        <p:xfrm>
          <a:off x="2684463" y="3252788"/>
          <a:ext cx="236537" cy="287337"/>
        </p:xfrm>
        <a:graphic>
          <a:graphicData uri="http://schemas.openxmlformats.org/presentationml/2006/ole">
            <p:oleObj spid="_x0000_s85000" name="数式" r:id="rId4" imgW="177480" imgH="215640" progId="Equation.3">
              <p:embed/>
            </p:oleObj>
          </a:graphicData>
        </a:graphic>
      </p:graphicFrame>
      <p:graphicFrame>
        <p:nvGraphicFramePr>
          <p:cNvPr id="85001" name="Object 9"/>
          <p:cNvGraphicFramePr>
            <a:graphicFrameLocks noChangeAspect="1"/>
          </p:cNvGraphicFramePr>
          <p:nvPr/>
        </p:nvGraphicFramePr>
        <p:xfrm>
          <a:off x="2214563" y="3503613"/>
          <a:ext cx="379412" cy="355600"/>
        </p:xfrm>
        <a:graphic>
          <a:graphicData uri="http://schemas.openxmlformats.org/presentationml/2006/ole">
            <p:oleObj spid="_x0000_s85001" name="数式" r:id="rId5" imgW="228600" imgH="215640" progId="Equation.3">
              <p:embed/>
            </p:oleObj>
          </a:graphicData>
        </a:graphic>
      </p:graphicFrame>
      <p:graphicFrame>
        <p:nvGraphicFramePr>
          <p:cNvPr id="85002" name="Object 10"/>
          <p:cNvGraphicFramePr>
            <a:graphicFrameLocks noChangeAspect="1"/>
          </p:cNvGraphicFramePr>
          <p:nvPr/>
        </p:nvGraphicFramePr>
        <p:xfrm>
          <a:off x="3429000" y="3503613"/>
          <a:ext cx="406400" cy="361950"/>
        </p:xfrm>
        <a:graphic>
          <a:graphicData uri="http://schemas.openxmlformats.org/presentationml/2006/ole">
            <p:oleObj spid="_x0000_s85002" name="数式" r:id="rId6" imgW="228600" imgH="203040" progId="Equation.3">
              <p:embed/>
            </p:oleObj>
          </a:graphicData>
        </a:graphic>
      </p:graphicFrame>
      <p:graphicFrame>
        <p:nvGraphicFramePr>
          <p:cNvPr id="85003" name="Object 11"/>
          <p:cNvGraphicFramePr>
            <a:graphicFrameLocks noChangeAspect="1"/>
          </p:cNvGraphicFramePr>
          <p:nvPr/>
        </p:nvGraphicFramePr>
        <p:xfrm>
          <a:off x="2857500" y="4217988"/>
          <a:ext cx="236538" cy="287337"/>
        </p:xfrm>
        <a:graphic>
          <a:graphicData uri="http://schemas.openxmlformats.org/presentationml/2006/ole">
            <p:oleObj spid="_x0000_s85003" name="数式" r:id="rId7" imgW="177480" imgH="215640" progId="Equation.3">
              <p:embed/>
            </p:oleObj>
          </a:graphicData>
        </a:graphic>
      </p:graphicFrame>
      <p:graphicFrame>
        <p:nvGraphicFramePr>
          <p:cNvPr id="85004" name="Object 12"/>
          <p:cNvGraphicFramePr>
            <a:graphicFrameLocks noChangeAspect="1"/>
          </p:cNvGraphicFramePr>
          <p:nvPr/>
        </p:nvGraphicFramePr>
        <p:xfrm>
          <a:off x="8143875" y="4217988"/>
          <a:ext cx="271463" cy="287337"/>
        </p:xfrm>
        <a:graphic>
          <a:graphicData uri="http://schemas.openxmlformats.org/presentationml/2006/ole">
            <p:oleObj spid="_x0000_s85004" name="数式" r:id="rId8" imgW="203040" imgH="215640" progId="Equation.3">
              <p:embed/>
            </p:oleObj>
          </a:graphicData>
        </a:graphic>
      </p:graphicFrame>
      <p:graphicFrame>
        <p:nvGraphicFramePr>
          <p:cNvPr id="85005" name="Object 13"/>
          <p:cNvGraphicFramePr>
            <a:graphicFrameLocks noChangeAspect="1"/>
          </p:cNvGraphicFramePr>
          <p:nvPr/>
        </p:nvGraphicFramePr>
        <p:xfrm>
          <a:off x="8358188" y="4857750"/>
          <a:ext cx="423862" cy="357188"/>
        </p:xfrm>
        <a:graphic>
          <a:graphicData uri="http://schemas.openxmlformats.org/presentationml/2006/ole">
            <p:oleObj spid="_x0000_s85005" name="数式" r:id="rId9" imgW="317160" imgH="215640" progId="Equation.3">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 Box 4"/>
          <p:cNvSpPr txBox="1">
            <a:spLocks noChangeArrowheads="1"/>
          </p:cNvSpPr>
          <p:nvPr/>
        </p:nvSpPr>
        <p:spPr bwMode="auto">
          <a:xfrm>
            <a:off x="1214438" y="928688"/>
            <a:ext cx="5689600" cy="1062037"/>
          </a:xfrm>
          <a:prstGeom prst="rect">
            <a:avLst/>
          </a:prstGeom>
          <a:noFill/>
          <a:ln w="9525">
            <a:noFill/>
            <a:miter lim="800000"/>
            <a:headEnd/>
            <a:tailEnd/>
          </a:ln>
        </p:spPr>
        <p:txBody>
          <a:bodyPr>
            <a:spAutoFit/>
          </a:bodyPr>
          <a:lstStyle/>
          <a:p>
            <a:pPr>
              <a:spcBef>
                <a:spcPct val="50000"/>
              </a:spcBef>
            </a:pPr>
            <a:r>
              <a:rPr kumimoji="0" lang="ja-JP" altLang="en-US" sz="1800"/>
              <a:t>企業や労働者が持っている情報が不完全である場合に物価水準の上昇は企業の生産水準を増加させる。</a:t>
            </a:r>
          </a:p>
          <a:p>
            <a:pPr>
              <a:spcBef>
                <a:spcPct val="50000"/>
              </a:spcBef>
            </a:pPr>
            <a:r>
              <a:rPr kumimoji="0" lang="ja-JP" altLang="en-US" sz="1800"/>
              <a:t>ある</a:t>
            </a:r>
            <a:r>
              <a:rPr kumimoji="0" lang="en-US" altLang="ja-JP" sz="1800"/>
              <a:t>1</a:t>
            </a:r>
            <a:r>
              <a:rPr kumimoji="0" lang="ja-JP" altLang="en-US" sz="1800"/>
              <a:t>つの企業を考えよう。</a:t>
            </a:r>
          </a:p>
        </p:txBody>
      </p:sp>
      <p:sp>
        <p:nvSpPr>
          <p:cNvPr id="47106" name="Text Box 6"/>
          <p:cNvSpPr txBox="1">
            <a:spLocks noChangeArrowheads="1"/>
          </p:cNvSpPr>
          <p:nvPr/>
        </p:nvSpPr>
        <p:spPr bwMode="auto">
          <a:xfrm>
            <a:off x="1257300" y="2133600"/>
            <a:ext cx="5616575" cy="641350"/>
          </a:xfrm>
          <a:prstGeom prst="rect">
            <a:avLst/>
          </a:prstGeom>
          <a:noFill/>
          <a:ln w="9525">
            <a:noFill/>
            <a:miter lim="800000"/>
            <a:headEnd/>
            <a:tailEnd/>
          </a:ln>
        </p:spPr>
        <p:txBody>
          <a:bodyPr>
            <a:spAutoFit/>
          </a:bodyPr>
          <a:lstStyle/>
          <a:p>
            <a:pPr>
              <a:spcBef>
                <a:spcPct val="50000"/>
              </a:spcBef>
            </a:pPr>
            <a:r>
              <a:rPr kumimoji="0" lang="ja-JP" altLang="en-US" sz="1800"/>
              <a:t>この企業の経営者　　　は自分が生産している財・サービスの生産量について完全な情報をもっている。</a:t>
            </a:r>
          </a:p>
        </p:txBody>
      </p:sp>
      <p:sp>
        <p:nvSpPr>
          <p:cNvPr id="47107" name="Text Box 7"/>
          <p:cNvSpPr txBox="1">
            <a:spLocks noChangeArrowheads="1"/>
          </p:cNvSpPr>
          <p:nvPr/>
        </p:nvSpPr>
        <p:spPr bwMode="auto">
          <a:xfrm>
            <a:off x="1285875" y="2928938"/>
            <a:ext cx="7858125" cy="3278187"/>
          </a:xfrm>
          <a:prstGeom prst="rect">
            <a:avLst/>
          </a:prstGeom>
          <a:noFill/>
          <a:ln w="9525">
            <a:noFill/>
            <a:miter lim="800000"/>
            <a:headEnd/>
            <a:tailEnd/>
          </a:ln>
        </p:spPr>
        <p:txBody>
          <a:bodyPr>
            <a:spAutoFit/>
          </a:bodyPr>
          <a:lstStyle/>
          <a:p>
            <a:pPr>
              <a:spcBef>
                <a:spcPct val="50000"/>
              </a:spcBef>
            </a:pPr>
            <a:r>
              <a:rPr kumimoji="0" lang="ja-JP" altLang="en-US" sz="1800"/>
              <a:t>しかし、他の企業の生産物について多くの情報を持っているわけではない。</a:t>
            </a:r>
          </a:p>
          <a:p>
            <a:pPr>
              <a:spcBef>
                <a:spcPct val="50000"/>
              </a:spcBef>
            </a:pPr>
            <a:r>
              <a:rPr kumimoji="0" lang="ja-JP" altLang="en-US" sz="1800"/>
              <a:t>したがって経済全体で物価水準が上昇していることに気付くことなく、個々の企業は自分の製品価格のみから情報を得る。　　　　</a:t>
            </a:r>
            <a:endParaRPr kumimoji="0" lang="en-US" altLang="ja-JP" sz="1800"/>
          </a:p>
          <a:p>
            <a:pPr>
              <a:spcBef>
                <a:spcPct val="50000"/>
              </a:spcBef>
            </a:pPr>
            <a:r>
              <a:rPr kumimoji="0" lang="ja-JP" altLang="en-US" sz="1800"/>
              <a:t>　　　が購入して生産に投入している他の企業が生産する財の価格についての情報は遅れてやってくる。　そこで、企業の投入している財の購入価格の上昇も起こっていないと判断。　　　</a:t>
            </a:r>
            <a:endParaRPr kumimoji="0" lang="en-US" altLang="ja-JP" sz="1800"/>
          </a:p>
          <a:p>
            <a:pPr>
              <a:spcBef>
                <a:spcPct val="50000"/>
              </a:spcBef>
            </a:pPr>
            <a:r>
              <a:rPr kumimoji="0" lang="ja-JP" altLang="en-US" sz="1800"/>
              <a:t>　　　は自分達の得ている利潤が上昇したと考える。</a:t>
            </a:r>
            <a:endParaRPr kumimoji="0" lang="en-US" altLang="ja-JP" sz="1800"/>
          </a:p>
          <a:p>
            <a:pPr>
              <a:spcBef>
                <a:spcPct val="50000"/>
              </a:spcBef>
            </a:pPr>
            <a:r>
              <a:rPr kumimoji="0" lang="ja-JP" altLang="en-US" sz="1800"/>
              <a:t>　　　は生産水準を上げよう！とする。</a:t>
            </a:r>
          </a:p>
          <a:p>
            <a:pPr>
              <a:spcBef>
                <a:spcPct val="50000"/>
              </a:spcBef>
            </a:pPr>
            <a:endParaRPr kumimoji="0" lang="en-US" altLang="ja-JP" sz="1800"/>
          </a:p>
        </p:txBody>
      </p:sp>
      <p:pic>
        <p:nvPicPr>
          <p:cNvPr id="47108" name="Picture 8" descr="MIXHU161"/>
          <p:cNvPicPr>
            <a:picLocks noChangeAspect="1" noChangeArrowheads="1"/>
          </p:cNvPicPr>
          <p:nvPr/>
        </p:nvPicPr>
        <p:blipFill>
          <a:blip r:embed="rId3"/>
          <a:srcRect/>
          <a:stretch>
            <a:fillRect/>
          </a:stretch>
        </p:blipFill>
        <p:spPr bwMode="auto">
          <a:xfrm>
            <a:off x="3214688" y="2143125"/>
            <a:ext cx="360362" cy="312738"/>
          </a:xfrm>
          <a:prstGeom prst="rect">
            <a:avLst/>
          </a:prstGeom>
          <a:noFill/>
          <a:ln w="9525">
            <a:noFill/>
            <a:miter lim="800000"/>
            <a:headEnd/>
            <a:tailEnd/>
          </a:ln>
        </p:spPr>
      </p:pic>
      <p:pic>
        <p:nvPicPr>
          <p:cNvPr id="47109" name="Picture 10" descr="MIXHU161"/>
          <p:cNvPicPr>
            <a:picLocks noChangeAspect="1" noChangeArrowheads="1"/>
          </p:cNvPicPr>
          <p:nvPr/>
        </p:nvPicPr>
        <p:blipFill>
          <a:blip r:embed="rId3"/>
          <a:srcRect/>
          <a:stretch>
            <a:fillRect/>
          </a:stretch>
        </p:blipFill>
        <p:spPr bwMode="auto">
          <a:xfrm>
            <a:off x="1428750" y="4000500"/>
            <a:ext cx="360363" cy="312738"/>
          </a:xfrm>
          <a:prstGeom prst="rect">
            <a:avLst/>
          </a:prstGeom>
          <a:noFill/>
          <a:ln w="9525">
            <a:noFill/>
            <a:miter lim="800000"/>
            <a:headEnd/>
            <a:tailEnd/>
          </a:ln>
        </p:spPr>
      </p:pic>
      <p:pic>
        <p:nvPicPr>
          <p:cNvPr id="47110" name="Picture 11" descr="MIXHU161"/>
          <p:cNvPicPr>
            <a:picLocks noChangeAspect="1" noChangeArrowheads="1"/>
          </p:cNvPicPr>
          <p:nvPr/>
        </p:nvPicPr>
        <p:blipFill>
          <a:blip r:embed="rId3"/>
          <a:srcRect/>
          <a:stretch>
            <a:fillRect/>
          </a:stretch>
        </p:blipFill>
        <p:spPr bwMode="auto">
          <a:xfrm>
            <a:off x="1428750" y="5429250"/>
            <a:ext cx="358775" cy="311150"/>
          </a:xfrm>
          <a:prstGeom prst="rect">
            <a:avLst/>
          </a:prstGeom>
          <a:noFill/>
          <a:ln w="9525">
            <a:noFill/>
            <a:miter lim="800000"/>
            <a:headEnd/>
            <a:tailEnd/>
          </a:ln>
        </p:spPr>
      </p:pic>
      <p:pic>
        <p:nvPicPr>
          <p:cNvPr id="47111" name="Picture 12" descr="MIXHU161"/>
          <p:cNvPicPr>
            <a:picLocks noChangeAspect="1" noChangeArrowheads="1"/>
          </p:cNvPicPr>
          <p:nvPr/>
        </p:nvPicPr>
        <p:blipFill>
          <a:blip r:embed="rId3"/>
          <a:srcRect/>
          <a:stretch>
            <a:fillRect/>
          </a:stretch>
        </p:blipFill>
        <p:spPr bwMode="auto">
          <a:xfrm>
            <a:off x="3214688" y="5857875"/>
            <a:ext cx="360362" cy="312738"/>
          </a:xfrm>
          <a:prstGeom prst="rect">
            <a:avLst/>
          </a:prstGeom>
          <a:noFill/>
          <a:ln w="9525">
            <a:noFill/>
            <a:miter lim="800000"/>
            <a:headEnd/>
            <a:tailEnd/>
          </a:ln>
        </p:spPr>
      </p:pic>
      <p:pic>
        <p:nvPicPr>
          <p:cNvPr id="47112" name="Picture 13" descr="MIXHU161"/>
          <p:cNvPicPr>
            <a:picLocks noChangeAspect="1" noChangeArrowheads="1"/>
          </p:cNvPicPr>
          <p:nvPr/>
        </p:nvPicPr>
        <p:blipFill>
          <a:blip r:embed="rId3"/>
          <a:srcRect/>
          <a:stretch>
            <a:fillRect/>
          </a:stretch>
        </p:blipFill>
        <p:spPr bwMode="auto">
          <a:xfrm>
            <a:off x="1428750" y="5000625"/>
            <a:ext cx="360363" cy="312738"/>
          </a:xfrm>
          <a:prstGeom prst="rect">
            <a:avLst/>
          </a:prstGeom>
          <a:noFill/>
          <a:ln w="9525">
            <a:noFill/>
            <a:miter lim="800000"/>
            <a:headEnd/>
            <a:tailEnd/>
          </a:ln>
        </p:spPr>
      </p:pic>
      <p:pic>
        <p:nvPicPr>
          <p:cNvPr id="47113" name="Picture 14" descr="MIXHU161"/>
          <p:cNvPicPr>
            <a:picLocks noChangeAspect="1" noChangeArrowheads="1"/>
          </p:cNvPicPr>
          <p:nvPr/>
        </p:nvPicPr>
        <p:blipFill>
          <a:blip r:embed="rId3"/>
          <a:srcRect/>
          <a:stretch>
            <a:fillRect/>
          </a:stretch>
        </p:blipFill>
        <p:spPr bwMode="auto">
          <a:xfrm>
            <a:off x="8215313" y="1571625"/>
            <a:ext cx="649287" cy="563563"/>
          </a:xfrm>
          <a:prstGeom prst="rect">
            <a:avLst/>
          </a:prstGeom>
          <a:noFill/>
          <a:ln w="9525">
            <a:noFill/>
            <a:miter lim="800000"/>
            <a:headEnd/>
            <a:tailEnd/>
          </a:ln>
        </p:spPr>
      </p:pic>
      <p:pic>
        <p:nvPicPr>
          <p:cNvPr id="47114" name="Picture 15" descr="MIXSY112"/>
          <p:cNvPicPr>
            <a:picLocks noChangeAspect="1" noChangeArrowheads="1"/>
          </p:cNvPicPr>
          <p:nvPr/>
        </p:nvPicPr>
        <p:blipFill>
          <a:blip r:embed="rId4"/>
          <a:srcRect/>
          <a:stretch>
            <a:fillRect/>
          </a:stretch>
        </p:blipFill>
        <p:spPr bwMode="auto">
          <a:xfrm>
            <a:off x="7018338" y="1125538"/>
            <a:ext cx="1000125" cy="1000125"/>
          </a:xfrm>
          <a:prstGeom prst="rect">
            <a:avLst/>
          </a:prstGeom>
          <a:noFill/>
          <a:ln w="9525">
            <a:noFill/>
            <a:miter lim="800000"/>
            <a:headEnd/>
            <a:tailEnd/>
          </a:ln>
        </p:spPr>
      </p:pic>
      <p:sp>
        <p:nvSpPr>
          <p:cNvPr id="47115" name="Text Box 16"/>
          <p:cNvSpPr txBox="1">
            <a:spLocks noChangeArrowheads="1"/>
          </p:cNvSpPr>
          <p:nvPr/>
        </p:nvSpPr>
        <p:spPr bwMode="auto">
          <a:xfrm>
            <a:off x="8072438" y="2143125"/>
            <a:ext cx="863600" cy="336550"/>
          </a:xfrm>
          <a:prstGeom prst="rect">
            <a:avLst/>
          </a:prstGeom>
          <a:noFill/>
          <a:ln w="9525">
            <a:noFill/>
            <a:miter lim="800000"/>
            <a:headEnd/>
            <a:tailEnd/>
          </a:ln>
        </p:spPr>
        <p:txBody>
          <a:bodyPr>
            <a:spAutoFit/>
          </a:bodyPr>
          <a:lstStyle/>
          <a:p>
            <a:pPr>
              <a:spcBef>
                <a:spcPct val="50000"/>
              </a:spcBef>
            </a:pPr>
            <a:r>
              <a:rPr kumimoji="0" lang="ja-JP" altLang="en-US" sz="1600"/>
              <a:t>経営者</a:t>
            </a:r>
          </a:p>
        </p:txBody>
      </p:sp>
      <p:graphicFrame>
        <p:nvGraphicFramePr>
          <p:cNvPr id="18" name="図表 17"/>
          <p:cNvGraphicFramePr/>
          <p:nvPr/>
        </p:nvGraphicFramePr>
        <p:xfrm>
          <a:off x="1285852" y="214290"/>
          <a:ext cx="7286676" cy="64294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7117" name="テキスト ボックス 18"/>
          <p:cNvSpPr txBox="1">
            <a:spLocks noChangeArrowheads="1"/>
          </p:cNvSpPr>
          <p:nvPr/>
        </p:nvSpPr>
        <p:spPr bwMode="auto">
          <a:xfrm>
            <a:off x="1428750" y="5857875"/>
            <a:ext cx="6735763" cy="784225"/>
          </a:xfrm>
          <a:prstGeom prst="rect">
            <a:avLst/>
          </a:prstGeom>
          <a:noFill/>
          <a:ln w="9525">
            <a:noFill/>
            <a:miter lim="800000"/>
            <a:headEnd/>
            <a:tailEnd/>
          </a:ln>
        </p:spPr>
        <p:txBody>
          <a:bodyPr wrap="none">
            <a:spAutoFit/>
          </a:bodyPr>
          <a:lstStyle/>
          <a:p>
            <a:pPr>
              <a:spcBef>
                <a:spcPct val="50000"/>
              </a:spcBef>
            </a:pPr>
            <a:r>
              <a:rPr kumimoji="0" lang="ja-JP" altLang="en-US" sz="1800"/>
              <a:t>このような事態は　　　だけでなくすべての企業に共通しているため、</a:t>
            </a:r>
            <a:endParaRPr kumimoji="0" lang="en-US" altLang="ja-JP" sz="1800"/>
          </a:p>
          <a:p>
            <a:pPr>
              <a:spcBef>
                <a:spcPct val="50000"/>
              </a:spcBef>
            </a:pPr>
            <a:r>
              <a:rPr kumimoji="0" lang="ja-JP" altLang="en-US" sz="1800" b="1">
                <a:solidFill>
                  <a:srgbClr val="FF0000"/>
                </a:solidFill>
              </a:rPr>
              <a:t>物価水準の上昇により経済全体での生産水準は上昇する。</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2" name="Text Box 4"/>
          <p:cNvSpPr txBox="1">
            <a:spLocks noChangeArrowheads="1"/>
          </p:cNvSpPr>
          <p:nvPr/>
        </p:nvSpPr>
        <p:spPr bwMode="auto">
          <a:xfrm>
            <a:off x="1214438" y="571500"/>
            <a:ext cx="7743825" cy="5216525"/>
          </a:xfrm>
          <a:prstGeom prst="rect">
            <a:avLst/>
          </a:prstGeom>
          <a:noFill/>
          <a:ln w="9525">
            <a:noFill/>
            <a:miter lim="800000"/>
            <a:headEnd/>
            <a:tailEnd/>
          </a:ln>
        </p:spPr>
        <p:txBody>
          <a:bodyPr>
            <a:spAutoFit/>
          </a:bodyPr>
          <a:lstStyle/>
          <a:p>
            <a:pPr>
              <a:spcBef>
                <a:spcPct val="50000"/>
              </a:spcBef>
            </a:pPr>
            <a:r>
              <a:rPr kumimoji="0" lang="ja-JP" altLang="en-US" sz="1800"/>
              <a:t>つまり供給が需要を上回るので、それだけ物価下落の圧力、デフレ圧力が高まることになる。</a:t>
            </a:r>
          </a:p>
          <a:p>
            <a:pPr>
              <a:spcBef>
                <a:spcPct val="50000"/>
              </a:spcBef>
            </a:pPr>
            <a:r>
              <a:rPr kumimoji="0" lang="ja-JP" altLang="en-US" sz="1800"/>
              <a:t>生産水準は　　まで落ち込むので多くの資本は遊休し、失業者も増加することになる。</a:t>
            </a:r>
          </a:p>
          <a:p>
            <a:pPr>
              <a:spcBef>
                <a:spcPct val="50000"/>
              </a:spcBef>
            </a:pPr>
            <a:r>
              <a:rPr kumimoji="0" lang="ja-JP" altLang="en-US" sz="1800"/>
              <a:t>小泉首相の発言である「米百俵」の精神、「痛みを伴う構造改革」はこのような事態をさす。</a:t>
            </a:r>
          </a:p>
          <a:p>
            <a:pPr>
              <a:spcBef>
                <a:spcPct val="50000"/>
              </a:spcBef>
            </a:pPr>
            <a:r>
              <a:rPr kumimoji="0" lang="ja-JP" altLang="en-US" sz="1800"/>
              <a:t>しかしこのような発言は家計の消費意欲を衰退させる効果を持つので、小さな政府を目指すということで生じる総需要の減少をさらに加速させ、デフレ圧力をより強力なものにしてしまう可能性がある。実際に小泉内閣発足の後、最初は失業率が悪化している。</a:t>
            </a:r>
          </a:p>
          <a:p>
            <a:pPr>
              <a:spcBef>
                <a:spcPct val="50000"/>
              </a:spcBef>
            </a:pPr>
            <a:r>
              <a:rPr kumimoji="0" lang="ja-JP" altLang="en-US" sz="1800"/>
              <a:t>ここで、政府支出の増加はクラウディング・アウト効果を弱めて企業の投資を活発にさせるという可能性がある。</a:t>
            </a:r>
          </a:p>
          <a:p>
            <a:pPr>
              <a:spcBef>
                <a:spcPct val="50000"/>
              </a:spcBef>
            </a:pPr>
            <a:r>
              <a:rPr kumimoji="0" lang="ja-JP" altLang="en-US" sz="1800"/>
              <a:t>しかし、最近の投資の活発化はクラウディング･アウト効果の弱まりというよりも、</a:t>
            </a:r>
            <a:r>
              <a:rPr kumimoji="0" lang="en-US" altLang="ja-JP" sz="1800"/>
              <a:t>1990</a:t>
            </a:r>
            <a:r>
              <a:rPr kumimoji="0" lang="ja-JP" altLang="en-US" sz="1800"/>
              <a:t>年代に落ち込んだ投資により企業は設備の更新ができず設備は老朽化したため企業は設備の更新のために自発的に設備投資を強めたという事実に説得力がある。</a:t>
            </a:r>
          </a:p>
        </p:txBody>
      </p:sp>
      <p:graphicFrame>
        <p:nvGraphicFramePr>
          <p:cNvPr id="86021" name="Object 5"/>
          <p:cNvGraphicFramePr>
            <a:graphicFrameLocks noChangeAspect="1"/>
          </p:cNvGraphicFramePr>
          <p:nvPr/>
        </p:nvGraphicFramePr>
        <p:xfrm>
          <a:off x="2511425" y="1290638"/>
          <a:ext cx="358775" cy="287337"/>
        </p:xfrm>
        <a:graphic>
          <a:graphicData uri="http://schemas.openxmlformats.org/presentationml/2006/ole">
            <p:oleObj spid="_x0000_s86021" name="数式" r:id="rId4" imgW="253800" imgH="203040" progId="Equation.3">
              <p:embed/>
            </p:oleObj>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52" name="Text Box 4"/>
          <p:cNvSpPr txBox="1">
            <a:spLocks noChangeArrowheads="1"/>
          </p:cNvSpPr>
          <p:nvPr/>
        </p:nvSpPr>
        <p:spPr bwMode="auto">
          <a:xfrm>
            <a:off x="1214438" y="571500"/>
            <a:ext cx="7743825" cy="4662488"/>
          </a:xfrm>
          <a:prstGeom prst="rect">
            <a:avLst/>
          </a:prstGeom>
          <a:noFill/>
          <a:ln w="9525">
            <a:noFill/>
            <a:miter lim="800000"/>
            <a:headEnd/>
            <a:tailEnd/>
          </a:ln>
        </p:spPr>
        <p:txBody>
          <a:bodyPr>
            <a:spAutoFit/>
          </a:bodyPr>
          <a:lstStyle/>
          <a:p>
            <a:pPr>
              <a:spcBef>
                <a:spcPct val="50000"/>
              </a:spcBef>
            </a:pPr>
            <a:r>
              <a:rPr kumimoji="0" lang="ja-JP" altLang="en-US" sz="1800"/>
              <a:t>もちろん経済の調整が進めば経済の均衡は新しい総需要曲線</a:t>
            </a:r>
            <a:r>
              <a:rPr kumimoji="0" lang="en-US" altLang="ja-JP" sz="1800"/>
              <a:t>AD2</a:t>
            </a:r>
            <a:r>
              <a:rPr kumimoji="0" lang="ja-JP" altLang="en-US" sz="1800"/>
              <a:t>に沿って　　まで進み、経済の生産水準は　　というより大きな生産水準を達成できる。これは構造改革、規制緩和は長期的には経済にプラスの影響を受けるということを示している。</a:t>
            </a:r>
          </a:p>
          <a:p>
            <a:pPr>
              <a:spcBef>
                <a:spcPct val="50000"/>
              </a:spcBef>
            </a:pPr>
            <a:r>
              <a:rPr kumimoji="0" lang="ja-JP" altLang="en-US" sz="1800"/>
              <a:t>しかし、首相の「痛みを伴う構造改革」という発言は企業や家計の投資意欲や消費意欲をそいでしまった可能性は十分にある。</a:t>
            </a:r>
          </a:p>
          <a:p>
            <a:pPr>
              <a:spcBef>
                <a:spcPct val="50000"/>
              </a:spcBef>
            </a:pPr>
            <a:r>
              <a:rPr kumimoji="0" lang="ja-JP" altLang="en-US" sz="1800"/>
              <a:t>では、構造改革のほかに道はなかったのだろうか。</a:t>
            </a:r>
          </a:p>
          <a:p>
            <a:pPr>
              <a:spcBef>
                <a:spcPct val="50000"/>
              </a:spcBef>
            </a:pPr>
            <a:r>
              <a:rPr kumimoji="0" lang="ja-JP" altLang="en-US" sz="1800"/>
              <a:t>「総需要を財政政策によって増やす」</a:t>
            </a:r>
          </a:p>
          <a:p>
            <a:pPr>
              <a:spcBef>
                <a:spcPct val="50000"/>
              </a:spcBef>
            </a:pPr>
            <a:r>
              <a:rPr kumimoji="0" lang="ja-JP" altLang="en-US" sz="1800"/>
              <a:t>無駄な公共事業を増やすという批判があるため、これは世論の反対が強い。もちろん公共事業のタイプを変更し、公共投資が不足する大都市に重点的に投資することは可能。その他効率的な公共投資が可能な余地はあるかもしれないが、いずれにしても政府は総需要を増やしもしないが減少させるという行動もしないとする。</a:t>
            </a:r>
          </a:p>
          <a:p>
            <a:pPr>
              <a:spcBef>
                <a:spcPct val="50000"/>
              </a:spcBef>
            </a:pPr>
            <a:endParaRPr kumimoji="0" lang="en-US" altLang="ja-JP" sz="1800"/>
          </a:p>
        </p:txBody>
      </p:sp>
      <p:graphicFrame>
        <p:nvGraphicFramePr>
          <p:cNvPr id="87045" name="Object 5"/>
          <p:cNvGraphicFramePr>
            <a:graphicFrameLocks noChangeAspect="1"/>
          </p:cNvGraphicFramePr>
          <p:nvPr/>
        </p:nvGraphicFramePr>
        <p:xfrm>
          <a:off x="8501063" y="571500"/>
          <a:ext cx="339725" cy="322263"/>
        </p:xfrm>
        <a:graphic>
          <a:graphicData uri="http://schemas.openxmlformats.org/presentationml/2006/ole">
            <p:oleObj spid="_x0000_s87045" name="数式" r:id="rId4" imgW="253800" imgH="241200" progId="Equation.3">
              <p:embed/>
            </p:oleObj>
          </a:graphicData>
        </a:graphic>
      </p:graphicFrame>
      <p:graphicFrame>
        <p:nvGraphicFramePr>
          <p:cNvPr id="87046" name="Object 6"/>
          <p:cNvGraphicFramePr>
            <a:graphicFrameLocks noChangeAspect="1"/>
          </p:cNvGraphicFramePr>
          <p:nvPr/>
        </p:nvGraphicFramePr>
        <p:xfrm>
          <a:off x="4106863" y="874713"/>
          <a:ext cx="360362" cy="320675"/>
        </p:xfrm>
        <a:graphic>
          <a:graphicData uri="http://schemas.openxmlformats.org/presentationml/2006/ole">
            <p:oleObj spid="_x0000_s87046" name="数式" r:id="rId5" imgW="241200" imgH="215640" progId="Equation.3">
              <p:embed/>
            </p:oleObj>
          </a:graphicData>
        </a:graphic>
      </p:graphicFrame>
      <p:sp>
        <p:nvSpPr>
          <p:cNvPr id="87053" name="Line 7"/>
          <p:cNvSpPr>
            <a:spLocks noChangeShapeType="1"/>
          </p:cNvSpPr>
          <p:nvPr/>
        </p:nvSpPr>
        <p:spPr bwMode="auto">
          <a:xfrm>
            <a:off x="5072063" y="4714875"/>
            <a:ext cx="0" cy="287338"/>
          </a:xfrm>
          <a:prstGeom prst="line">
            <a:avLst/>
          </a:prstGeom>
          <a:noFill/>
          <a:ln w="9525">
            <a:solidFill>
              <a:schemeClr val="tx1"/>
            </a:solidFill>
            <a:round/>
            <a:headEnd/>
            <a:tailEnd type="triangle" w="med" len="med"/>
          </a:ln>
        </p:spPr>
        <p:txBody>
          <a:bodyPr/>
          <a:lstStyle/>
          <a:p>
            <a:endParaRPr lang="ja-JP" altLang="en-US"/>
          </a:p>
        </p:txBody>
      </p:sp>
      <p:sp>
        <p:nvSpPr>
          <p:cNvPr id="87054" name="Text Box 8"/>
          <p:cNvSpPr txBox="1">
            <a:spLocks noChangeArrowheads="1"/>
          </p:cNvSpPr>
          <p:nvPr/>
        </p:nvSpPr>
        <p:spPr bwMode="auto">
          <a:xfrm>
            <a:off x="2500313" y="5214938"/>
            <a:ext cx="5256212" cy="641350"/>
          </a:xfrm>
          <a:prstGeom prst="rect">
            <a:avLst/>
          </a:prstGeom>
          <a:noFill/>
          <a:ln w="9525">
            <a:noFill/>
            <a:miter lim="800000"/>
            <a:headEnd/>
            <a:tailEnd/>
          </a:ln>
        </p:spPr>
        <p:txBody>
          <a:bodyPr>
            <a:spAutoFit/>
          </a:bodyPr>
          <a:lstStyle/>
          <a:p>
            <a:pPr>
              <a:spcBef>
                <a:spcPct val="50000"/>
              </a:spcBef>
            </a:pPr>
            <a:r>
              <a:rPr kumimoji="0" lang="en-US" altLang="ja-JP" sz="1800"/>
              <a:t>AD1</a:t>
            </a:r>
            <a:r>
              <a:rPr kumimoji="0" lang="ja-JP" altLang="en-US" sz="1800"/>
              <a:t>にそって　　から　　へと進む。そこでは労働や資本といった生産要素は完全に雇用されている。</a:t>
            </a:r>
          </a:p>
        </p:txBody>
      </p:sp>
      <p:graphicFrame>
        <p:nvGraphicFramePr>
          <p:cNvPr id="87050" name="Object 10"/>
          <p:cNvGraphicFramePr>
            <a:graphicFrameLocks noChangeAspect="1"/>
          </p:cNvGraphicFramePr>
          <p:nvPr/>
        </p:nvGraphicFramePr>
        <p:xfrm>
          <a:off x="4587875" y="5214938"/>
          <a:ext cx="341313" cy="360362"/>
        </p:xfrm>
        <a:graphic>
          <a:graphicData uri="http://schemas.openxmlformats.org/presentationml/2006/ole">
            <p:oleObj spid="_x0000_s87050" name="数式" r:id="rId6" imgW="228600" imgH="241200" progId="Equation.3">
              <p:embed/>
            </p:oleObj>
          </a:graphicData>
        </a:graphic>
      </p:graphicFrame>
      <p:graphicFrame>
        <p:nvGraphicFramePr>
          <p:cNvPr id="87051" name="Object 11"/>
          <p:cNvGraphicFramePr>
            <a:graphicFrameLocks noChangeAspect="1"/>
          </p:cNvGraphicFramePr>
          <p:nvPr/>
        </p:nvGraphicFramePr>
        <p:xfrm>
          <a:off x="3868738" y="5214938"/>
          <a:ext cx="296862" cy="360362"/>
        </p:xfrm>
        <a:graphic>
          <a:graphicData uri="http://schemas.openxmlformats.org/presentationml/2006/ole">
            <p:oleObj spid="_x0000_s87051" name="数式" r:id="rId7" imgW="177480" imgH="215640" progId="Equation.3">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Text Box 4"/>
          <p:cNvSpPr txBox="1">
            <a:spLocks noChangeArrowheads="1"/>
          </p:cNvSpPr>
          <p:nvPr/>
        </p:nvSpPr>
        <p:spPr bwMode="auto">
          <a:xfrm>
            <a:off x="1285875" y="571500"/>
            <a:ext cx="7600950" cy="3000375"/>
          </a:xfrm>
          <a:prstGeom prst="rect">
            <a:avLst/>
          </a:prstGeom>
          <a:noFill/>
          <a:ln w="9525">
            <a:noFill/>
            <a:miter lim="800000"/>
            <a:headEnd/>
            <a:tailEnd/>
          </a:ln>
        </p:spPr>
        <p:txBody>
          <a:bodyPr>
            <a:spAutoFit/>
          </a:bodyPr>
          <a:lstStyle/>
          <a:p>
            <a:pPr>
              <a:spcBef>
                <a:spcPct val="50000"/>
              </a:spcBef>
            </a:pPr>
            <a:r>
              <a:rPr kumimoji="0" lang="ja-JP" altLang="en-US" sz="1800"/>
              <a:t>このように進んだ方がはるかに痛みは少ないことがわかる。</a:t>
            </a:r>
          </a:p>
          <a:p>
            <a:pPr>
              <a:spcBef>
                <a:spcPct val="50000"/>
              </a:spcBef>
            </a:pPr>
            <a:r>
              <a:rPr kumimoji="0" lang="ja-JP" altLang="en-US" sz="1800"/>
              <a:t>このようにして完全雇用を回復した後に構造改革や規制緩和を行えばよりスムーズに改革が行われるのではないだろうか。完全雇用は達成されているので構造改革や規制緩和による供給能力の拡大は、ある産業で失業者が発生しても他の産業で吸収してくれるだろう。</a:t>
            </a:r>
          </a:p>
          <a:p>
            <a:pPr>
              <a:spcBef>
                <a:spcPct val="50000"/>
              </a:spcBef>
            </a:pPr>
            <a:r>
              <a:rPr kumimoji="0" lang="ja-JP" altLang="en-US" sz="1800"/>
              <a:t>金融政策の出番はなかったのだろうか。</a:t>
            </a:r>
          </a:p>
          <a:p>
            <a:pPr>
              <a:spcBef>
                <a:spcPct val="50000"/>
              </a:spcBef>
            </a:pPr>
            <a:r>
              <a:rPr kumimoji="0" lang="ja-JP" altLang="en-US" sz="1800"/>
              <a:t>日本銀行が金利をゼロに貼り付けるという政策を行なっている限り利子率を通じたルートは遮断されてしまっているので、この時期に金融政策を通じて積極的に経済に働きかけるということは困難になっていた。</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Grp="1" noChangeArrowheads="1"/>
          </p:cNvSpPr>
          <p:nvPr>
            <p:ph type="ctrTitle"/>
          </p:nvPr>
        </p:nvSpPr>
        <p:spPr>
          <a:xfrm>
            <a:off x="1431925" y="360363"/>
            <a:ext cx="7407275" cy="1471612"/>
          </a:xfrm>
        </p:spPr>
        <p:txBody>
          <a:bodyPr/>
          <a:lstStyle/>
          <a:p>
            <a:pPr fontAlgn="auto">
              <a:spcAft>
                <a:spcPts val="0"/>
              </a:spcAft>
              <a:defRPr/>
            </a:pPr>
            <a:r>
              <a:rPr lang="ja-JP" altLang="en-US">
                <a:solidFill>
                  <a:schemeClr val="tx2">
                    <a:satMod val="130000"/>
                  </a:schemeClr>
                </a:solidFill>
              </a:rPr>
              <a:t>１１章　失業</a:t>
            </a:r>
          </a:p>
        </p:txBody>
      </p:sp>
      <p:sp>
        <p:nvSpPr>
          <p:cNvPr id="89093" name="Rectangle 5"/>
          <p:cNvSpPr>
            <a:spLocks noGrp="1" noChangeArrowheads="1"/>
          </p:cNvSpPr>
          <p:nvPr>
            <p:ph type="subTitle" idx="1"/>
          </p:nvPr>
        </p:nvSpPr>
        <p:spPr>
          <a:xfrm>
            <a:off x="1431925" y="1849438"/>
            <a:ext cx="7407275" cy="1752600"/>
          </a:xfrm>
        </p:spPr>
        <p:txBody>
          <a:bodyPr>
            <a:normAutofit/>
          </a:bodyPr>
          <a:lstStyle/>
          <a:p>
            <a:pPr fontAlgn="auto">
              <a:spcAft>
                <a:spcPts val="0"/>
              </a:spcAft>
              <a:buFont typeface="Wingdings 2"/>
              <a:buNone/>
              <a:defRPr/>
            </a:pPr>
            <a:endParaRPr lang="ja-JP" alt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2514" name="Rectangle 3"/>
          <p:cNvSpPr>
            <a:spLocks noGrp="1" noChangeArrowheads="1"/>
          </p:cNvSpPr>
          <p:nvPr>
            <p:ph idx="1"/>
          </p:nvPr>
        </p:nvSpPr>
        <p:spPr>
          <a:xfrm>
            <a:off x="1285875" y="2332038"/>
            <a:ext cx="6935788" cy="4525962"/>
          </a:xfrm>
        </p:spPr>
        <p:txBody>
          <a:bodyPr/>
          <a:lstStyle/>
          <a:p>
            <a:pPr>
              <a:lnSpc>
                <a:spcPct val="90000"/>
              </a:lnSpc>
              <a:buFontTx/>
              <a:buNone/>
            </a:pPr>
            <a:r>
              <a:rPr lang="ja-JP" altLang="en-US" sz="1800" smtClean="0"/>
              <a:t>労働力人口：</a:t>
            </a:r>
            <a:r>
              <a:rPr lang="en-US" altLang="ja-JP" sz="1800" smtClean="0"/>
              <a:t>15</a:t>
            </a:r>
            <a:r>
              <a:rPr lang="ja-JP" altLang="en-US" sz="1800" smtClean="0"/>
              <a:t>歳以上人口のうち就業者と完全失業者を合わせた</a:t>
            </a:r>
            <a:endParaRPr lang="en-US" altLang="ja-JP" sz="1800" smtClean="0"/>
          </a:p>
          <a:p>
            <a:pPr>
              <a:lnSpc>
                <a:spcPct val="90000"/>
              </a:lnSpc>
              <a:buFontTx/>
              <a:buNone/>
            </a:pPr>
            <a:r>
              <a:rPr lang="ja-JP" altLang="en-US" sz="1800" smtClean="0"/>
              <a:t>　　　　　　もの。次の</a:t>
            </a:r>
            <a:r>
              <a:rPr lang="en-US" altLang="ja-JP" sz="1800" smtClean="0"/>
              <a:t>2</a:t>
            </a:r>
            <a:r>
              <a:rPr lang="ja-JP" altLang="en-US" sz="1800" smtClean="0"/>
              <a:t>つから構成される。</a:t>
            </a:r>
          </a:p>
          <a:p>
            <a:pPr>
              <a:lnSpc>
                <a:spcPct val="90000"/>
              </a:lnSpc>
              <a:buFontTx/>
              <a:buNone/>
            </a:pPr>
            <a:endParaRPr lang="en-US" altLang="ja-JP" sz="1800" smtClean="0"/>
          </a:p>
          <a:p>
            <a:pPr>
              <a:lnSpc>
                <a:spcPct val="90000"/>
              </a:lnSpc>
              <a:buFontTx/>
              <a:buNone/>
            </a:pPr>
            <a:endParaRPr lang="en-US" altLang="ja-JP" sz="1800" smtClean="0"/>
          </a:p>
          <a:p>
            <a:pPr>
              <a:lnSpc>
                <a:spcPct val="90000"/>
              </a:lnSpc>
              <a:buFontTx/>
              <a:buNone/>
            </a:pPr>
            <a:r>
              <a:rPr lang="ja-JP" altLang="en-US" sz="1800" smtClean="0"/>
              <a:t>①</a:t>
            </a:r>
            <a:r>
              <a:rPr lang="ja-JP" altLang="en-US" sz="1800" b="1" smtClean="0">
                <a:solidFill>
                  <a:srgbClr val="FF0000"/>
                </a:solidFill>
              </a:rPr>
              <a:t>就業者（従業者＋休業者）</a:t>
            </a:r>
          </a:p>
          <a:p>
            <a:pPr>
              <a:lnSpc>
                <a:spcPct val="90000"/>
              </a:lnSpc>
              <a:buFontTx/>
              <a:buNone/>
            </a:pPr>
            <a:r>
              <a:rPr lang="ja-JP" altLang="en-US" sz="1800" smtClean="0"/>
              <a:t>　従業者：調査期間中に収入を伴う仕事を</a:t>
            </a:r>
            <a:r>
              <a:rPr lang="en-US" altLang="ja-JP" sz="1800" smtClean="0"/>
              <a:t>1</a:t>
            </a:r>
            <a:r>
              <a:rPr lang="ja-JP" altLang="en-US" sz="1800" smtClean="0"/>
              <a:t>時間以上した者。</a:t>
            </a:r>
          </a:p>
          <a:p>
            <a:pPr>
              <a:lnSpc>
                <a:spcPct val="90000"/>
              </a:lnSpc>
              <a:buFontTx/>
              <a:buNone/>
            </a:pPr>
            <a:endParaRPr lang="en-US" altLang="ja-JP" sz="1800" smtClean="0"/>
          </a:p>
          <a:p>
            <a:pPr>
              <a:lnSpc>
                <a:spcPct val="90000"/>
              </a:lnSpc>
              <a:buFontTx/>
              <a:buNone/>
            </a:pPr>
            <a:r>
              <a:rPr lang="ja-JP" altLang="en-US" sz="1800" smtClean="0"/>
              <a:t>②</a:t>
            </a:r>
            <a:r>
              <a:rPr lang="ja-JP" altLang="en-US" sz="1800" b="1" smtClean="0">
                <a:solidFill>
                  <a:srgbClr val="FF0000"/>
                </a:solidFill>
              </a:rPr>
              <a:t>完全失業者</a:t>
            </a:r>
            <a:r>
              <a:rPr lang="ja-JP" altLang="en-US" sz="1800" smtClean="0"/>
              <a:t>：仕事が無くて調査期間中に仕事を少しもしなかった者のうち、就業が可能でこれを希望し、仕事を探していた者および仕事に就ける状態で過去に行なった求職活動の結果を待っている者。</a:t>
            </a:r>
          </a:p>
          <a:p>
            <a:pPr>
              <a:lnSpc>
                <a:spcPct val="90000"/>
              </a:lnSpc>
              <a:buFontTx/>
              <a:buNone/>
            </a:pPr>
            <a:r>
              <a:rPr lang="ja-JP" altLang="en-US" sz="1800" smtClean="0"/>
              <a:t>注意！！したがって、求職活動をしない、働く意思もないもの</a:t>
            </a:r>
          </a:p>
          <a:p>
            <a:pPr>
              <a:lnSpc>
                <a:spcPct val="90000"/>
              </a:lnSpc>
              <a:buFontTx/>
              <a:buNone/>
            </a:pPr>
            <a:r>
              <a:rPr lang="ja-JP" altLang="en-US" sz="1800" smtClean="0"/>
              <a:t>は労働力人口にも完全失業者にも入っていない。</a:t>
            </a:r>
          </a:p>
        </p:txBody>
      </p:sp>
      <p:graphicFrame>
        <p:nvGraphicFramePr>
          <p:cNvPr id="7" name="図表 6"/>
          <p:cNvGraphicFramePr/>
          <p:nvPr/>
        </p:nvGraphicFramePr>
        <p:xfrm>
          <a:off x="1357290" y="1428736"/>
          <a:ext cx="4429156" cy="71438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7" name="Rectangle 7"/>
          <p:cNvSpPr>
            <a:spLocks noChangeArrowheads="1"/>
          </p:cNvSpPr>
          <p:nvPr/>
        </p:nvSpPr>
        <p:spPr bwMode="auto">
          <a:xfrm>
            <a:off x="1357289" y="1765306"/>
            <a:ext cx="6006069" cy="252095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defRPr/>
            </a:pPr>
            <a:endParaRPr kumimoji="0" lang="ja-JP" altLang="en-US"/>
          </a:p>
        </p:txBody>
      </p:sp>
      <p:graphicFrame>
        <p:nvGraphicFramePr>
          <p:cNvPr id="92165" name="Object 5"/>
          <p:cNvGraphicFramePr>
            <a:graphicFrameLocks noChangeAspect="1"/>
          </p:cNvGraphicFramePr>
          <p:nvPr/>
        </p:nvGraphicFramePr>
        <p:xfrm>
          <a:off x="1457325" y="565150"/>
          <a:ext cx="4125913" cy="752475"/>
        </p:xfrm>
        <a:graphic>
          <a:graphicData uri="http://schemas.openxmlformats.org/presentationml/2006/ole">
            <p:oleObj spid="_x0000_s92165" name="数式" r:id="rId4" imgW="2286000" imgH="419040" progId="Equation.3">
              <p:embed/>
            </p:oleObj>
          </a:graphicData>
        </a:graphic>
      </p:graphicFrame>
      <p:sp>
        <p:nvSpPr>
          <p:cNvPr id="92169" name="Text Box 6"/>
          <p:cNvSpPr txBox="1">
            <a:spLocks noChangeArrowheads="1"/>
          </p:cNvSpPr>
          <p:nvPr/>
        </p:nvSpPr>
        <p:spPr bwMode="auto">
          <a:xfrm>
            <a:off x="1428750" y="1406525"/>
            <a:ext cx="5862638" cy="2843213"/>
          </a:xfrm>
          <a:prstGeom prst="rect">
            <a:avLst/>
          </a:prstGeom>
          <a:noFill/>
          <a:ln w="9525">
            <a:noFill/>
            <a:miter lim="800000"/>
            <a:headEnd/>
            <a:tailEnd/>
          </a:ln>
        </p:spPr>
        <p:txBody>
          <a:bodyPr>
            <a:spAutoFit/>
          </a:bodyPr>
          <a:lstStyle/>
          <a:p>
            <a:pPr>
              <a:spcBef>
                <a:spcPct val="50000"/>
              </a:spcBef>
            </a:pPr>
            <a:r>
              <a:rPr kumimoji="0" lang="ja-JP" altLang="en-US" sz="1800"/>
              <a:t>最近の雇用状況を見てみよう。</a:t>
            </a:r>
          </a:p>
          <a:p>
            <a:pPr>
              <a:spcBef>
                <a:spcPct val="50000"/>
              </a:spcBef>
            </a:pPr>
            <a:r>
              <a:rPr kumimoji="0" lang="en-US" altLang="ja-JP" sz="1800"/>
              <a:t>2004</a:t>
            </a:r>
            <a:r>
              <a:rPr kumimoji="0" lang="ja-JP" altLang="en-US" sz="1800"/>
              <a:t>年の日本の雇用状況</a:t>
            </a:r>
          </a:p>
          <a:p>
            <a:pPr>
              <a:spcBef>
                <a:spcPct val="50000"/>
              </a:spcBef>
            </a:pPr>
            <a:r>
              <a:rPr kumimoji="0" lang="en-US" altLang="ja-JP" sz="1800"/>
              <a:t>15</a:t>
            </a:r>
            <a:r>
              <a:rPr kumimoji="0" lang="ja-JP" altLang="en-US" sz="1800"/>
              <a:t>歳以上人口＝</a:t>
            </a:r>
            <a:r>
              <a:rPr kumimoji="0" lang="en-US" altLang="ja-JP" sz="1800"/>
              <a:t>10990</a:t>
            </a:r>
            <a:r>
              <a:rPr kumimoji="0" lang="ja-JP" altLang="en-US" sz="1800"/>
              <a:t>万人（男</a:t>
            </a:r>
            <a:r>
              <a:rPr kumimoji="0" lang="en-US" altLang="ja-JP" sz="1800"/>
              <a:t>5318</a:t>
            </a:r>
            <a:r>
              <a:rPr kumimoji="0" lang="ja-JP" altLang="en-US" sz="1800"/>
              <a:t>万人、女</a:t>
            </a:r>
            <a:r>
              <a:rPr kumimoji="0" lang="en-US" altLang="ja-JP" sz="1800"/>
              <a:t>5672</a:t>
            </a:r>
            <a:r>
              <a:rPr kumimoji="0" lang="ja-JP" altLang="en-US" sz="1800"/>
              <a:t>万人）</a:t>
            </a:r>
          </a:p>
          <a:p>
            <a:pPr>
              <a:spcBef>
                <a:spcPct val="50000"/>
              </a:spcBef>
            </a:pPr>
            <a:r>
              <a:rPr kumimoji="0" lang="ja-JP" altLang="en-US" sz="1800"/>
              <a:t>労働力人口＝</a:t>
            </a:r>
            <a:r>
              <a:rPr kumimoji="0" lang="en-US" altLang="ja-JP" sz="1800"/>
              <a:t>6642</a:t>
            </a:r>
            <a:r>
              <a:rPr kumimoji="0" lang="ja-JP" altLang="en-US" sz="1800"/>
              <a:t>万人（男</a:t>
            </a:r>
            <a:r>
              <a:rPr kumimoji="0" lang="en-US" altLang="ja-JP" sz="1800"/>
              <a:t>3905</a:t>
            </a:r>
            <a:r>
              <a:rPr kumimoji="0" lang="ja-JP" altLang="en-US" sz="1800"/>
              <a:t>万人、女</a:t>
            </a:r>
            <a:r>
              <a:rPr kumimoji="0" lang="en-US" altLang="ja-JP" sz="1800"/>
              <a:t>2737</a:t>
            </a:r>
            <a:r>
              <a:rPr kumimoji="0" lang="ja-JP" altLang="en-US" sz="1800"/>
              <a:t>万人）</a:t>
            </a:r>
          </a:p>
          <a:p>
            <a:pPr>
              <a:spcBef>
                <a:spcPct val="50000"/>
              </a:spcBef>
            </a:pPr>
            <a:r>
              <a:rPr kumimoji="0" lang="ja-JP" altLang="en-US" sz="1800"/>
              <a:t>完全失業者＝</a:t>
            </a:r>
            <a:r>
              <a:rPr kumimoji="0" lang="en-US" altLang="ja-JP" sz="1800"/>
              <a:t>313</a:t>
            </a:r>
            <a:r>
              <a:rPr kumimoji="0" lang="ja-JP" altLang="en-US" sz="1800"/>
              <a:t>万人（男</a:t>
            </a:r>
            <a:r>
              <a:rPr kumimoji="0" lang="en-US" altLang="ja-JP" sz="1800"/>
              <a:t>192</a:t>
            </a:r>
            <a:r>
              <a:rPr kumimoji="0" lang="ja-JP" altLang="en-US" sz="1800"/>
              <a:t>万人、女</a:t>
            </a:r>
            <a:r>
              <a:rPr kumimoji="0" lang="en-US" altLang="ja-JP" sz="1800"/>
              <a:t>121</a:t>
            </a:r>
            <a:r>
              <a:rPr kumimoji="0" lang="ja-JP" altLang="en-US" sz="1800"/>
              <a:t>万人）</a:t>
            </a:r>
          </a:p>
          <a:p>
            <a:pPr>
              <a:spcBef>
                <a:spcPct val="50000"/>
              </a:spcBef>
            </a:pPr>
            <a:r>
              <a:rPr kumimoji="0" lang="ja-JP" altLang="en-US" sz="1800"/>
              <a:t>　　　　　離職理由（非自発的</a:t>
            </a:r>
            <a:r>
              <a:rPr kumimoji="0" lang="en-US" altLang="ja-JP" sz="1800"/>
              <a:t>118</a:t>
            </a:r>
            <a:r>
              <a:rPr kumimoji="0" lang="ja-JP" altLang="en-US" sz="1800"/>
              <a:t>万人、自己都合</a:t>
            </a:r>
            <a:r>
              <a:rPr kumimoji="0" lang="en-US" altLang="ja-JP" sz="1800"/>
              <a:t>106</a:t>
            </a:r>
            <a:r>
              <a:rPr kumimoji="0" lang="ja-JP" altLang="en-US" sz="1800"/>
              <a:t>万人）</a:t>
            </a:r>
          </a:p>
          <a:p>
            <a:pPr>
              <a:spcBef>
                <a:spcPct val="50000"/>
              </a:spcBef>
            </a:pPr>
            <a:r>
              <a:rPr kumimoji="0" lang="ja-JP" altLang="en-US" sz="1800"/>
              <a:t>失業率＝</a:t>
            </a:r>
            <a:r>
              <a:rPr kumimoji="0" lang="en-US" altLang="ja-JP" sz="1800"/>
              <a:t>313÷6642</a:t>
            </a:r>
            <a:r>
              <a:rPr kumimoji="0" lang="ja-JP" altLang="en-US" sz="1800"/>
              <a:t>≒</a:t>
            </a:r>
            <a:r>
              <a:rPr kumimoji="0" lang="en-US" altLang="ja-JP" sz="1800"/>
              <a:t>0.047</a:t>
            </a:r>
          </a:p>
        </p:txBody>
      </p:sp>
      <p:sp>
        <p:nvSpPr>
          <p:cNvPr id="92170" name="Text Box 8"/>
          <p:cNvSpPr txBox="1">
            <a:spLocks noChangeArrowheads="1"/>
          </p:cNvSpPr>
          <p:nvPr/>
        </p:nvSpPr>
        <p:spPr bwMode="auto">
          <a:xfrm>
            <a:off x="1357313" y="4286250"/>
            <a:ext cx="7000875" cy="1754188"/>
          </a:xfrm>
          <a:prstGeom prst="rect">
            <a:avLst/>
          </a:prstGeom>
          <a:noFill/>
          <a:ln w="9525">
            <a:noFill/>
            <a:miter lim="800000"/>
            <a:headEnd/>
            <a:tailEnd/>
          </a:ln>
        </p:spPr>
        <p:txBody>
          <a:bodyPr>
            <a:spAutoFit/>
          </a:bodyPr>
          <a:lstStyle/>
          <a:p>
            <a:pPr>
              <a:spcBef>
                <a:spcPct val="50000"/>
              </a:spcBef>
            </a:pPr>
            <a:r>
              <a:rPr kumimoji="0" lang="ja-JP" altLang="en-US" sz="1800"/>
              <a:t>完全失業率の推移は教科書図</a:t>
            </a:r>
            <a:r>
              <a:rPr kumimoji="0" lang="en-US" altLang="ja-JP" sz="1800"/>
              <a:t>11-1</a:t>
            </a:r>
            <a:r>
              <a:rPr kumimoji="0" lang="ja-JP" altLang="en-US" sz="1800"/>
              <a:t>を参照。</a:t>
            </a:r>
          </a:p>
          <a:p>
            <a:pPr>
              <a:spcBef>
                <a:spcPct val="50000"/>
              </a:spcBef>
            </a:pPr>
            <a:r>
              <a:rPr kumimoji="0" lang="ja-JP" altLang="en-US" sz="1800"/>
              <a:t>・ここ</a:t>
            </a:r>
            <a:r>
              <a:rPr kumimoji="0" lang="en-US" altLang="ja-JP" sz="1800"/>
              <a:t>10</a:t>
            </a:r>
            <a:r>
              <a:rPr kumimoji="0" lang="ja-JP" altLang="en-US" sz="1800"/>
              <a:t>年は「失われた</a:t>
            </a:r>
            <a:r>
              <a:rPr kumimoji="0" lang="en-US" altLang="ja-JP" sz="1800"/>
              <a:t>10</a:t>
            </a:r>
            <a:r>
              <a:rPr kumimoji="0" lang="ja-JP" altLang="en-US" sz="1800"/>
              <a:t>年」という状況を明確に示している。</a:t>
            </a:r>
          </a:p>
          <a:p>
            <a:pPr>
              <a:spcBef>
                <a:spcPct val="50000"/>
              </a:spcBef>
            </a:pPr>
            <a:r>
              <a:rPr kumimoji="0" lang="ja-JP" altLang="en-US" sz="1800"/>
              <a:t>・失業率は毎年変動するものの、ある基準となる値の範を変動しているようにみえる。この基準になるような失業率を「自然失業率」という。日本では</a:t>
            </a:r>
            <a:r>
              <a:rPr kumimoji="0" lang="en-US" altLang="ja-JP" sz="1800"/>
              <a:t>80</a:t>
            </a:r>
            <a:r>
              <a:rPr kumimoji="0" lang="ja-JP" altLang="en-US" sz="1800"/>
              <a:t>年代までは自然失業率は</a:t>
            </a:r>
            <a:r>
              <a:rPr kumimoji="0" lang="en-US" altLang="ja-JP" sz="1800"/>
              <a:t>2%</a:t>
            </a:r>
            <a:r>
              <a:rPr kumimoji="0" lang="ja-JP" altLang="en-US" sz="1800"/>
              <a:t>強の水準であった。</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868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4562" name="Rectangle 3"/>
          <p:cNvSpPr>
            <a:spLocks noGrp="1" noChangeArrowheads="1"/>
          </p:cNvSpPr>
          <p:nvPr>
            <p:ph idx="1"/>
          </p:nvPr>
        </p:nvSpPr>
        <p:spPr>
          <a:xfrm>
            <a:off x="1214438" y="1285875"/>
            <a:ext cx="7643812" cy="5105400"/>
          </a:xfrm>
        </p:spPr>
        <p:txBody>
          <a:bodyPr/>
          <a:lstStyle/>
          <a:p>
            <a:pPr>
              <a:buFontTx/>
              <a:buNone/>
            </a:pPr>
            <a:r>
              <a:rPr lang="ja-JP" altLang="en-US" sz="1800" smtClean="0"/>
              <a:t>失業率は経済状況を示す</a:t>
            </a:r>
            <a:r>
              <a:rPr lang="en-US" altLang="ja-JP" sz="1800" smtClean="0"/>
              <a:t>1</a:t>
            </a:r>
            <a:r>
              <a:rPr lang="ja-JP" altLang="en-US" sz="1800" smtClean="0"/>
              <a:t>つの指標の役割を果たす。</a:t>
            </a:r>
            <a:endParaRPr lang="en-US" altLang="ja-JP" sz="1800" smtClean="0"/>
          </a:p>
          <a:p>
            <a:pPr>
              <a:buFontTx/>
              <a:buNone/>
            </a:pPr>
            <a:r>
              <a:rPr lang="ja-JP" altLang="en-US" sz="1800" smtClean="0"/>
              <a:t>しかし、注意が必要！</a:t>
            </a:r>
          </a:p>
          <a:p>
            <a:pPr>
              <a:buFontTx/>
              <a:buNone/>
            </a:pPr>
            <a:r>
              <a:rPr lang="ja-JP" altLang="en-US" sz="1800" smtClean="0"/>
              <a:t>実際には不況は深刻なままであるにもかかわらず、完全失業率は低下</a:t>
            </a:r>
            <a:endParaRPr lang="en-US" altLang="ja-JP" sz="1800" smtClean="0"/>
          </a:p>
          <a:p>
            <a:pPr>
              <a:buFontTx/>
              <a:buNone/>
            </a:pPr>
            <a:r>
              <a:rPr lang="ja-JP" altLang="en-US" sz="1800" smtClean="0"/>
              <a:t>する場合があるから。</a:t>
            </a:r>
          </a:p>
          <a:p>
            <a:pPr>
              <a:buFontTx/>
              <a:buNone/>
            </a:pPr>
            <a:endParaRPr lang="en-US" altLang="ja-JP" sz="1800" smtClean="0"/>
          </a:p>
          <a:p>
            <a:pPr>
              <a:buFontTx/>
              <a:buNone/>
            </a:pPr>
            <a:r>
              <a:rPr lang="ja-JP" altLang="en-US" sz="1800" smtClean="0"/>
              <a:t>例）労働人口</a:t>
            </a:r>
            <a:r>
              <a:rPr lang="en-US" altLang="ja-JP" sz="1800" smtClean="0"/>
              <a:t>100</a:t>
            </a:r>
            <a:r>
              <a:rPr lang="ja-JP" altLang="en-US" sz="1800" smtClean="0"/>
              <a:t>人、就業者</a:t>
            </a:r>
            <a:r>
              <a:rPr lang="en-US" altLang="ja-JP" sz="1800" smtClean="0"/>
              <a:t>80</a:t>
            </a:r>
            <a:r>
              <a:rPr lang="ja-JP" altLang="en-US" sz="1800" smtClean="0"/>
              <a:t>人、完全失業者</a:t>
            </a:r>
            <a:r>
              <a:rPr lang="en-US" altLang="ja-JP" sz="1800" smtClean="0"/>
              <a:t>20</a:t>
            </a:r>
            <a:r>
              <a:rPr lang="ja-JP" altLang="en-US" sz="1800" smtClean="0"/>
              <a:t>人</a:t>
            </a:r>
          </a:p>
          <a:p>
            <a:pPr>
              <a:buFontTx/>
              <a:buNone/>
            </a:pPr>
            <a:r>
              <a:rPr lang="ja-JP" altLang="en-US" sz="1800" smtClean="0"/>
              <a:t>とする。完全失業率＝</a:t>
            </a:r>
            <a:r>
              <a:rPr lang="en-US" altLang="ja-JP" sz="1800" smtClean="0"/>
              <a:t>20÷100×100</a:t>
            </a:r>
            <a:r>
              <a:rPr lang="ja-JP" altLang="en-US" sz="1800" smtClean="0"/>
              <a:t>＝</a:t>
            </a:r>
            <a:r>
              <a:rPr lang="en-US" altLang="ja-JP" sz="1800" smtClean="0"/>
              <a:t>20%</a:t>
            </a:r>
          </a:p>
          <a:p>
            <a:pPr>
              <a:buFontTx/>
              <a:buNone/>
            </a:pPr>
            <a:endParaRPr lang="en-US" altLang="ja-JP" sz="1800" smtClean="0"/>
          </a:p>
          <a:p>
            <a:pPr>
              <a:buFontTx/>
              <a:buNone/>
            </a:pPr>
            <a:r>
              <a:rPr lang="ja-JP" altLang="en-US" sz="1800" smtClean="0"/>
              <a:t>ここで不況が継続したとする。完全失業者のうち</a:t>
            </a:r>
            <a:r>
              <a:rPr lang="en-US" altLang="ja-JP" sz="1800" smtClean="0"/>
              <a:t>10</a:t>
            </a:r>
            <a:r>
              <a:rPr lang="ja-JP" altLang="en-US" sz="1800" smtClean="0"/>
              <a:t>人が職に就くのを</a:t>
            </a:r>
            <a:endParaRPr lang="en-US" altLang="ja-JP" sz="1800" smtClean="0"/>
          </a:p>
          <a:p>
            <a:pPr>
              <a:buFontTx/>
              <a:buNone/>
            </a:pPr>
            <a:r>
              <a:rPr lang="ja-JP" altLang="en-US" sz="1800" smtClean="0"/>
              <a:t>あきらめ、求職活動をしないとすると、</a:t>
            </a:r>
          </a:p>
          <a:p>
            <a:pPr>
              <a:buFontTx/>
              <a:buNone/>
            </a:pPr>
            <a:r>
              <a:rPr lang="ja-JP" altLang="en-US" sz="1800" smtClean="0"/>
              <a:t>労働力人口は</a:t>
            </a:r>
            <a:r>
              <a:rPr lang="en-US" altLang="ja-JP" sz="1800" smtClean="0"/>
              <a:t>90</a:t>
            </a:r>
            <a:r>
              <a:rPr lang="ja-JP" altLang="en-US" sz="1800" smtClean="0"/>
              <a:t>人になり、完全失業者は</a:t>
            </a:r>
            <a:r>
              <a:rPr lang="en-US" altLang="ja-JP" sz="1800" smtClean="0"/>
              <a:t>10</a:t>
            </a:r>
            <a:r>
              <a:rPr lang="ja-JP" altLang="en-US" sz="1800" smtClean="0"/>
              <a:t>人になり。</a:t>
            </a:r>
          </a:p>
          <a:p>
            <a:pPr>
              <a:buFontTx/>
              <a:buNone/>
            </a:pPr>
            <a:r>
              <a:rPr lang="ja-JP" altLang="en-US" sz="1800" smtClean="0"/>
              <a:t>完全失業率＝</a:t>
            </a:r>
            <a:r>
              <a:rPr lang="en-US" altLang="ja-JP" sz="1800" smtClean="0"/>
              <a:t>10÷90×100</a:t>
            </a:r>
            <a:r>
              <a:rPr lang="ja-JP" altLang="en-US" sz="1800" smtClean="0"/>
              <a:t>≒</a:t>
            </a:r>
            <a:r>
              <a:rPr lang="en-US" altLang="ja-JP" sz="1800" smtClean="0">
                <a:solidFill>
                  <a:srgbClr val="FF0000"/>
                </a:solidFill>
              </a:rPr>
              <a:t>11.1%</a:t>
            </a:r>
          </a:p>
          <a:p>
            <a:pPr>
              <a:buFontTx/>
              <a:buNone/>
            </a:pPr>
            <a:r>
              <a:rPr lang="ja-JP" altLang="en-US" sz="1800" smtClean="0"/>
              <a:t>最初の</a:t>
            </a:r>
            <a:r>
              <a:rPr lang="en-US" altLang="ja-JP" sz="1800" smtClean="0"/>
              <a:t>20</a:t>
            </a:r>
            <a:r>
              <a:rPr lang="ja-JP" altLang="en-US" sz="1800" smtClean="0"/>
              <a:t>％よりも減少しているではないか！！</a:t>
            </a:r>
          </a:p>
          <a:p>
            <a:pPr>
              <a:buFontTx/>
              <a:buNone/>
            </a:pPr>
            <a:r>
              <a:rPr lang="ja-JP" altLang="en-US" sz="1800" smtClean="0">
                <a:solidFill>
                  <a:srgbClr val="FF0000"/>
                </a:solidFill>
              </a:rPr>
              <a:t>経済状況は改善していないのに、失業率は改善するという現象が起こる。</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Text Box 4"/>
          <p:cNvSpPr txBox="1">
            <a:spLocks noChangeArrowheads="1"/>
          </p:cNvSpPr>
          <p:nvPr/>
        </p:nvSpPr>
        <p:spPr bwMode="auto">
          <a:xfrm>
            <a:off x="1185863" y="255588"/>
            <a:ext cx="7958137" cy="6602412"/>
          </a:xfrm>
          <a:prstGeom prst="rect">
            <a:avLst/>
          </a:prstGeom>
          <a:noFill/>
          <a:ln w="9525">
            <a:noFill/>
            <a:miter lim="800000"/>
            <a:headEnd/>
            <a:tailEnd/>
          </a:ln>
        </p:spPr>
        <p:txBody>
          <a:bodyPr>
            <a:spAutoFit/>
          </a:bodyPr>
          <a:lstStyle/>
          <a:p>
            <a:pPr>
              <a:spcBef>
                <a:spcPct val="50000"/>
              </a:spcBef>
            </a:pPr>
            <a:r>
              <a:rPr kumimoji="0" lang="ja-JP" altLang="en-US" sz="1800"/>
              <a:t>このパラドックスが示すもの・・・</a:t>
            </a:r>
          </a:p>
          <a:p>
            <a:pPr>
              <a:spcBef>
                <a:spcPct val="50000"/>
              </a:spcBef>
            </a:pPr>
            <a:r>
              <a:rPr kumimoji="0" lang="ja-JP" altLang="en-US" sz="1800"/>
              <a:t>失業の中身を次の</a:t>
            </a:r>
            <a:r>
              <a:rPr kumimoji="0" lang="en-US" altLang="ja-JP" sz="1800"/>
              <a:t>2</a:t>
            </a:r>
            <a:r>
              <a:rPr kumimoji="0" lang="ja-JP" altLang="en-US" sz="1800"/>
              <a:t>点から注意深く見ることが大切☆</a:t>
            </a:r>
          </a:p>
          <a:p>
            <a:pPr>
              <a:spcBef>
                <a:spcPct val="50000"/>
              </a:spcBef>
            </a:pPr>
            <a:r>
              <a:rPr kumimoji="0" lang="ja-JP" altLang="en-US" sz="1800"/>
              <a:t>①長期にわたって失業している人がどれくらいいるのか</a:t>
            </a:r>
          </a:p>
          <a:p>
            <a:pPr>
              <a:spcBef>
                <a:spcPct val="50000"/>
              </a:spcBef>
            </a:pPr>
            <a:r>
              <a:rPr kumimoji="0" lang="ja-JP" altLang="en-US" sz="1800"/>
              <a:t>②世帯主が失業している家計はどれくらいいるか</a:t>
            </a:r>
          </a:p>
          <a:p>
            <a:pPr>
              <a:spcBef>
                <a:spcPct val="50000"/>
              </a:spcBef>
            </a:pPr>
            <a:endParaRPr kumimoji="0" lang="en-US" altLang="ja-JP" sz="1800"/>
          </a:p>
          <a:p>
            <a:pPr>
              <a:spcBef>
                <a:spcPct val="50000"/>
              </a:spcBef>
            </a:pPr>
            <a:endParaRPr kumimoji="0" lang="en-US" altLang="ja-JP" sz="1800"/>
          </a:p>
          <a:p>
            <a:pPr>
              <a:spcBef>
                <a:spcPct val="50000"/>
              </a:spcBef>
            </a:pPr>
            <a:endParaRPr kumimoji="0" lang="en-US" altLang="ja-JP" sz="1800"/>
          </a:p>
          <a:p>
            <a:pPr>
              <a:spcBef>
                <a:spcPct val="50000"/>
              </a:spcBef>
            </a:pPr>
            <a:r>
              <a:rPr kumimoji="0" lang="ja-JP" altLang="en-US" sz="1800"/>
              <a:t>では、常にいくらかの失業者が存在するのはなぜだろうか？？＝失業率が</a:t>
            </a:r>
            <a:r>
              <a:rPr kumimoji="0" lang="en-US" altLang="ja-JP" sz="1800"/>
              <a:t>0%</a:t>
            </a:r>
            <a:r>
              <a:rPr kumimoji="0" lang="ja-JP" altLang="en-US" sz="1800"/>
              <a:t>にならないのはなんで？？</a:t>
            </a:r>
          </a:p>
          <a:p>
            <a:pPr>
              <a:spcBef>
                <a:spcPct val="50000"/>
              </a:spcBef>
            </a:pPr>
            <a:r>
              <a:rPr kumimoji="0" lang="ja-JP" altLang="en-US" sz="1800"/>
              <a:t>いくつかの理由を考えてゆこう。</a:t>
            </a:r>
          </a:p>
          <a:p>
            <a:pPr>
              <a:spcBef>
                <a:spcPct val="50000"/>
              </a:spcBef>
            </a:pPr>
            <a:endParaRPr kumimoji="0" lang="en-US" altLang="ja-JP" sz="1800"/>
          </a:p>
          <a:p>
            <a:pPr>
              <a:spcBef>
                <a:spcPct val="50000"/>
              </a:spcBef>
            </a:pPr>
            <a:endParaRPr kumimoji="0" lang="en-US" altLang="ja-JP" sz="1800"/>
          </a:p>
          <a:p>
            <a:pPr>
              <a:spcBef>
                <a:spcPct val="50000"/>
              </a:spcBef>
            </a:pPr>
            <a:r>
              <a:rPr kumimoji="0" lang="ja-JP" altLang="en-US" sz="1800"/>
              <a:t>総需要の水準が低い場合・総供給ショック　　完全雇用ＧＤＰの水準を生産レベルが下回る。（</a:t>
            </a:r>
            <a:r>
              <a:rPr kumimoji="0" lang="en-US" altLang="ja-JP" sz="1800"/>
              <a:t>10</a:t>
            </a:r>
            <a:r>
              <a:rPr kumimoji="0" lang="ja-JP" altLang="en-US" sz="1800"/>
              <a:t>章参照）</a:t>
            </a:r>
          </a:p>
          <a:p>
            <a:pPr>
              <a:spcBef>
                <a:spcPct val="50000"/>
              </a:spcBef>
            </a:pPr>
            <a:r>
              <a:rPr kumimoji="0" lang="ja-JP" altLang="en-US" sz="1800"/>
              <a:t>このとき、労働者の失業や遊休資本が発生。</a:t>
            </a:r>
          </a:p>
          <a:p>
            <a:pPr>
              <a:spcBef>
                <a:spcPct val="50000"/>
              </a:spcBef>
            </a:pPr>
            <a:r>
              <a:rPr kumimoji="0" lang="ja-JP" altLang="en-US" sz="1800"/>
              <a:t>しかし、名目賃金の調整が速やかであれば、労働者の失業は解消してゆく。（</a:t>
            </a:r>
            <a:r>
              <a:rPr kumimoji="0" lang="en-US" altLang="ja-JP" sz="1800"/>
              <a:t>4</a:t>
            </a:r>
            <a:r>
              <a:rPr kumimoji="0" lang="ja-JP" altLang="en-US" sz="1800"/>
              <a:t>章参照）</a:t>
            </a:r>
          </a:p>
        </p:txBody>
      </p:sp>
      <p:cxnSp>
        <p:nvCxnSpPr>
          <p:cNvPr id="195586" name="直線矢印コネクタ 2"/>
          <p:cNvCxnSpPr>
            <a:cxnSpLocks noChangeShapeType="1"/>
          </p:cNvCxnSpPr>
          <p:nvPr/>
        </p:nvCxnSpPr>
        <p:spPr bwMode="auto">
          <a:xfrm>
            <a:off x="5286375" y="5256213"/>
            <a:ext cx="285750" cy="1587"/>
          </a:xfrm>
          <a:prstGeom prst="straightConnector1">
            <a:avLst/>
          </a:prstGeom>
          <a:noFill/>
          <a:ln w="9525" algn="ctr">
            <a:solidFill>
              <a:srgbClr val="FF0000"/>
            </a:solidFill>
            <a:round/>
            <a:headEnd/>
            <a:tailEnd type="arrow" w="med" len="med"/>
          </a:ln>
        </p:spPr>
      </p:cxnSp>
      <p:graphicFrame>
        <p:nvGraphicFramePr>
          <p:cNvPr id="5" name="図表 4"/>
          <p:cNvGraphicFramePr/>
          <p:nvPr/>
        </p:nvGraphicFramePr>
        <p:xfrm>
          <a:off x="1214382" y="1970704"/>
          <a:ext cx="6500858" cy="1071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図表 6"/>
          <p:cNvGraphicFramePr/>
          <p:nvPr/>
        </p:nvGraphicFramePr>
        <p:xfrm>
          <a:off x="1285820" y="4328158"/>
          <a:ext cx="5174430" cy="64294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2428860" y="2714620"/>
            <a:ext cx="4929222" cy="242889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95254" name="Text Box 4"/>
          <p:cNvSpPr txBox="1">
            <a:spLocks noChangeArrowheads="1"/>
          </p:cNvSpPr>
          <p:nvPr/>
        </p:nvSpPr>
        <p:spPr bwMode="auto">
          <a:xfrm>
            <a:off x="1143000" y="428625"/>
            <a:ext cx="7743825" cy="641350"/>
          </a:xfrm>
          <a:prstGeom prst="rect">
            <a:avLst/>
          </a:prstGeom>
          <a:noFill/>
          <a:ln w="9525">
            <a:noFill/>
            <a:miter lim="800000"/>
            <a:headEnd/>
            <a:tailEnd/>
          </a:ln>
        </p:spPr>
        <p:txBody>
          <a:bodyPr>
            <a:spAutoFit/>
          </a:bodyPr>
          <a:lstStyle/>
          <a:p>
            <a:r>
              <a:rPr kumimoji="0" lang="ja-JP" altLang="en-US" sz="1800"/>
              <a:t>しかし、いくつかの理由により名目賃金の調整が遅くなる可能性がある。</a:t>
            </a:r>
          </a:p>
          <a:p>
            <a:r>
              <a:rPr kumimoji="0" lang="ja-JP" altLang="en-US" sz="1800"/>
              <a:t>以下ではそれを見てゆこう。</a:t>
            </a:r>
            <a:endParaRPr kumimoji="0" lang="en-US" altLang="ja-JP"/>
          </a:p>
        </p:txBody>
      </p:sp>
      <p:sp>
        <p:nvSpPr>
          <p:cNvPr id="95255" name="Line 6"/>
          <p:cNvSpPr>
            <a:spLocks noChangeShapeType="1"/>
          </p:cNvSpPr>
          <p:nvPr/>
        </p:nvSpPr>
        <p:spPr bwMode="auto">
          <a:xfrm>
            <a:off x="3643313" y="4572000"/>
            <a:ext cx="2447925" cy="0"/>
          </a:xfrm>
          <a:prstGeom prst="line">
            <a:avLst/>
          </a:prstGeom>
          <a:noFill/>
          <a:ln w="9525">
            <a:solidFill>
              <a:schemeClr val="tx1"/>
            </a:solidFill>
            <a:round/>
            <a:headEnd/>
            <a:tailEnd type="triangle" w="med" len="med"/>
          </a:ln>
        </p:spPr>
        <p:txBody>
          <a:bodyPr/>
          <a:lstStyle/>
          <a:p>
            <a:endParaRPr lang="ja-JP" altLang="en-US"/>
          </a:p>
        </p:txBody>
      </p:sp>
      <p:sp>
        <p:nvSpPr>
          <p:cNvPr id="95239" name="Line 7"/>
          <p:cNvSpPr>
            <a:spLocks noChangeShapeType="1"/>
          </p:cNvSpPr>
          <p:nvPr/>
        </p:nvSpPr>
        <p:spPr bwMode="auto">
          <a:xfrm flipV="1">
            <a:off x="4075106" y="3205170"/>
            <a:ext cx="1368425" cy="1150938"/>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95240" name="Line 8"/>
          <p:cNvSpPr>
            <a:spLocks noChangeShapeType="1"/>
          </p:cNvSpPr>
          <p:nvPr/>
        </p:nvSpPr>
        <p:spPr bwMode="auto">
          <a:xfrm>
            <a:off x="4003668" y="3205170"/>
            <a:ext cx="1871663" cy="1150938"/>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95258" name="Line 9"/>
          <p:cNvSpPr>
            <a:spLocks noChangeShapeType="1"/>
          </p:cNvSpPr>
          <p:nvPr/>
        </p:nvSpPr>
        <p:spPr bwMode="auto">
          <a:xfrm flipH="1">
            <a:off x="3643313" y="3708400"/>
            <a:ext cx="1223962" cy="0"/>
          </a:xfrm>
          <a:prstGeom prst="line">
            <a:avLst/>
          </a:prstGeom>
          <a:noFill/>
          <a:ln w="9525">
            <a:solidFill>
              <a:schemeClr val="tx1"/>
            </a:solidFill>
            <a:prstDash val="dash"/>
            <a:round/>
            <a:headEnd/>
            <a:tailEnd/>
          </a:ln>
        </p:spPr>
        <p:txBody>
          <a:bodyPr/>
          <a:lstStyle/>
          <a:p>
            <a:endParaRPr lang="ja-JP" altLang="en-US"/>
          </a:p>
        </p:txBody>
      </p:sp>
      <p:sp>
        <p:nvSpPr>
          <p:cNvPr id="95242" name="Line 10"/>
          <p:cNvSpPr>
            <a:spLocks noChangeShapeType="1"/>
          </p:cNvSpPr>
          <p:nvPr/>
        </p:nvSpPr>
        <p:spPr bwMode="auto">
          <a:xfrm>
            <a:off x="3643313" y="3348038"/>
            <a:ext cx="1655762" cy="0"/>
          </a:xfrm>
          <a:prstGeom prst="line">
            <a:avLst/>
          </a:prstGeom>
          <a:noFill/>
          <a:ln w="9525">
            <a:solidFill>
              <a:schemeClr val="tx1"/>
            </a:solidFill>
            <a:prstDash val="dash"/>
            <a:round/>
            <a:headEnd/>
            <a:tailEnd/>
          </a:ln>
        </p:spPr>
        <p:txBody>
          <a:bodyPr/>
          <a:lstStyle/>
          <a:p>
            <a:endParaRPr lang="ja-JP" altLang="en-US"/>
          </a:p>
        </p:txBody>
      </p:sp>
      <p:sp>
        <p:nvSpPr>
          <p:cNvPr id="95243" name="Line 11"/>
          <p:cNvSpPr>
            <a:spLocks noChangeShapeType="1"/>
          </p:cNvSpPr>
          <p:nvPr/>
        </p:nvSpPr>
        <p:spPr bwMode="auto">
          <a:xfrm>
            <a:off x="4219568" y="3279775"/>
            <a:ext cx="1079500" cy="0"/>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pPr>
              <a:defRPr/>
            </a:pPr>
            <a:endParaRPr kumimoji="0" lang="ja-JP" altLang="en-US"/>
          </a:p>
        </p:txBody>
      </p:sp>
      <p:sp>
        <p:nvSpPr>
          <p:cNvPr id="95261" name="Text Box 12"/>
          <p:cNvSpPr txBox="1">
            <a:spLocks noChangeArrowheads="1"/>
          </p:cNvSpPr>
          <p:nvPr/>
        </p:nvSpPr>
        <p:spPr bwMode="auto">
          <a:xfrm>
            <a:off x="5715000" y="4643438"/>
            <a:ext cx="1081088" cy="336550"/>
          </a:xfrm>
          <a:prstGeom prst="rect">
            <a:avLst/>
          </a:prstGeom>
          <a:noFill/>
          <a:ln w="9525">
            <a:noFill/>
            <a:miter lim="800000"/>
            <a:headEnd/>
            <a:tailEnd/>
          </a:ln>
        </p:spPr>
        <p:txBody>
          <a:bodyPr>
            <a:spAutoFit/>
          </a:bodyPr>
          <a:lstStyle/>
          <a:p>
            <a:pPr>
              <a:spcBef>
                <a:spcPct val="50000"/>
              </a:spcBef>
            </a:pPr>
            <a:r>
              <a:rPr kumimoji="0" lang="ja-JP" altLang="en-US" sz="1600"/>
              <a:t>雇用量</a:t>
            </a:r>
          </a:p>
        </p:txBody>
      </p:sp>
      <p:sp>
        <p:nvSpPr>
          <p:cNvPr id="95245" name="Text Box 13"/>
          <p:cNvSpPr txBox="1">
            <a:spLocks noChangeArrowheads="1"/>
          </p:cNvSpPr>
          <p:nvPr/>
        </p:nvSpPr>
        <p:spPr bwMode="auto">
          <a:xfrm>
            <a:off x="4435475" y="3060700"/>
            <a:ext cx="865188" cy="336550"/>
          </a:xfrm>
          <a:prstGeom prst="rect">
            <a:avLst/>
          </a:prstGeom>
          <a:noFill/>
          <a:ln w="9525">
            <a:noFill/>
            <a:miter lim="800000"/>
            <a:headEnd/>
            <a:tailEnd/>
          </a:ln>
        </p:spPr>
        <p:txBody>
          <a:bodyPr>
            <a:spAutoFit/>
          </a:bodyPr>
          <a:lstStyle/>
          <a:p>
            <a:pPr>
              <a:spcBef>
                <a:spcPct val="50000"/>
              </a:spcBef>
            </a:pPr>
            <a:r>
              <a:rPr kumimoji="0" lang="ja-JP" altLang="en-US" sz="1600"/>
              <a:t>失業</a:t>
            </a:r>
          </a:p>
        </p:txBody>
      </p:sp>
      <p:sp>
        <p:nvSpPr>
          <p:cNvPr id="95263" name="Text Box 14"/>
          <p:cNvSpPr txBox="1">
            <a:spLocks noChangeArrowheads="1"/>
          </p:cNvSpPr>
          <p:nvPr/>
        </p:nvSpPr>
        <p:spPr bwMode="auto">
          <a:xfrm>
            <a:off x="2500313" y="2786063"/>
            <a:ext cx="1295400" cy="336550"/>
          </a:xfrm>
          <a:prstGeom prst="rect">
            <a:avLst/>
          </a:prstGeom>
          <a:noFill/>
          <a:ln w="9525">
            <a:noFill/>
            <a:miter lim="800000"/>
            <a:headEnd/>
            <a:tailEnd/>
          </a:ln>
        </p:spPr>
        <p:txBody>
          <a:bodyPr>
            <a:spAutoFit/>
          </a:bodyPr>
          <a:lstStyle/>
          <a:p>
            <a:pPr>
              <a:spcBef>
                <a:spcPct val="50000"/>
              </a:spcBef>
            </a:pPr>
            <a:r>
              <a:rPr kumimoji="0" lang="ja-JP" altLang="en-US" sz="1600"/>
              <a:t>名目賃金率</a:t>
            </a:r>
          </a:p>
        </p:txBody>
      </p:sp>
      <p:sp>
        <p:nvSpPr>
          <p:cNvPr id="95264" name="Text Box 15"/>
          <p:cNvSpPr txBox="1">
            <a:spLocks noChangeArrowheads="1"/>
          </p:cNvSpPr>
          <p:nvPr/>
        </p:nvSpPr>
        <p:spPr bwMode="auto">
          <a:xfrm>
            <a:off x="3282950" y="4500563"/>
            <a:ext cx="504825" cy="336550"/>
          </a:xfrm>
          <a:prstGeom prst="rect">
            <a:avLst/>
          </a:prstGeom>
          <a:noFill/>
          <a:ln w="9525">
            <a:noFill/>
            <a:miter lim="800000"/>
            <a:headEnd/>
            <a:tailEnd/>
          </a:ln>
        </p:spPr>
        <p:txBody>
          <a:bodyPr>
            <a:spAutoFit/>
          </a:bodyPr>
          <a:lstStyle/>
          <a:p>
            <a:pPr>
              <a:spcBef>
                <a:spcPct val="50000"/>
              </a:spcBef>
            </a:pPr>
            <a:r>
              <a:rPr kumimoji="0" lang="ja-JP" altLang="en-US" sz="1600"/>
              <a:t>０</a:t>
            </a:r>
          </a:p>
        </p:txBody>
      </p:sp>
      <p:graphicFrame>
        <p:nvGraphicFramePr>
          <p:cNvPr id="95248" name="Object 16"/>
          <p:cNvGraphicFramePr>
            <a:graphicFrameLocks noChangeAspect="1"/>
          </p:cNvGraphicFramePr>
          <p:nvPr/>
        </p:nvGraphicFramePr>
        <p:xfrm>
          <a:off x="3355975" y="3276600"/>
          <a:ext cx="190500" cy="203200"/>
        </p:xfrm>
        <a:graphic>
          <a:graphicData uri="http://schemas.openxmlformats.org/presentationml/2006/ole">
            <p:oleObj spid="_x0000_s95248" name="数式" r:id="rId4" imgW="190440" imgH="203040" progId="Equation.3">
              <p:embed/>
            </p:oleObj>
          </a:graphicData>
        </a:graphic>
      </p:graphicFrame>
      <p:graphicFrame>
        <p:nvGraphicFramePr>
          <p:cNvPr id="95249" name="Object 17"/>
          <p:cNvGraphicFramePr>
            <a:graphicFrameLocks noChangeAspect="1"/>
          </p:cNvGraphicFramePr>
          <p:nvPr/>
        </p:nvGraphicFramePr>
        <p:xfrm>
          <a:off x="5516563" y="3060700"/>
          <a:ext cx="341312" cy="296863"/>
        </p:xfrm>
        <a:graphic>
          <a:graphicData uri="http://schemas.openxmlformats.org/presentationml/2006/ole">
            <p:oleObj spid="_x0000_s95249" name="数式" r:id="rId5" imgW="190440" imgH="190440" progId="Equation.3">
              <p:embed/>
            </p:oleObj>
          </a:graphicData>
        </a:graphic>
      </p:graphicFrame>
      <p:graphicFrame>
        <p:nvGraphicFramePr>
          <p:cNvPr id="95250" name="Object 18"/>
          <p:cNvGraphicFramePr>
            <a:graphicFrameLocks noChangeAspect="1"/>
          </p:cNvGraphicFramePr>
          <p:nvPr/>
        </p:nvGraphicFramePr>
        <p:xfrm>
          <a:off x="5942013" y="4143375"/>
          <a:ext cx="273050" cy="331788"/>
        </p:xfrm>
        <a:graphic>
          <a:graphicData uri="http://schemas.openxmlformats.org/presentationml/2006/ole">
            <p:oleObj spid="_x0000_s95250" name="数式" r:id="rId6" imgW="203040" imgH="190440" progId="Equation.3">
              <p:embed/>
            </p:oleObj>
          </a:graphicData>
        </a:graphic>
      </p:graphicFrame>
      <p:sp>
        <p:nvSpPr>
          <p:cNvPr id="95265" name="Text Box 19"/>
          <p:cNvSpPr txBox="1">
            <a:spLocks noChangeArrowheads="1"/>
          </p:cNvSpPr>
          <p:nvPr/>
        </p:nvSpPr>
        <p:spPr bwMode="auto">
          <a:xfrm>
            <a:off x="4435475" y="4645025"/>
            <a:ext cx="2160588" cy="304800"/>
          </a:xfrm>
          <a:prstGeom prst="rect">
            <a:avLst/>
          </a:prstGeom>
          <a:noFill/>
          <a:ln w="9525">
            <a:noFill/>
            <a:miter lim="800000"/>
            <a:headEnd/>
            <a:tailEnd/>
          </a:ln>
        </p:spPr>
        <p:txBody>
          <a:bodyPr>
            <a:spAutoFit/>
          </a:bodyPr>
          <a:lstStyle/>
          <a:p>
            <a:pPr>
              <a:spcBef>
                <a:spcPct val="50000"/>
              </a:spcBef>
            </a:pPr>
            <a:r>
              <a:rPr kumimoji="0" lang="ja-JP" altLang="en-US" sz="1400"/>
              <a:t>図</a:t>
            </a:r>
            <a:r>
              <a:rPr kumimoji="0" lang="en-US" altLang="ja-JP" sz="1400"/>
              <a:t>11-2</a:t>
            </a:r>
          </a:p>
        </p:txBody>
      </p:sp>
      <p:sp>
        <p:nvSpPr>
          <p:cNvPr id="95266" name="Text Box 20"/>
          <p:cNvSpPr txBox="1">
            <a:spLocks noChangeArrowheads="1"/>
          </p:cNvSpPr>
          <p:nvPr/>
        </p:nvSpPr>
        <p:spPr bwMode="auto">
          <a:xfrm>
            <a:off x="1928813" y="5214938"/>
            <a:ext cx="5761037" cy="1328737"/>
          </a:xfrm>
          <a:prstGeom prst="rect">
            <a:avLst/>
          </a:prstGeom>
          <a:noFill/>
          <a:ln w="9525">
            <a:noFill/>
            <a:miter lim="800000"/>
            <a:headEnd/>
            <a:tailEnd/>
          </a:ln>
        </p:spPr>
        <p:txBody>
          <a:bodyPr>
            <a:spAutoFit/>
          </a:bodyPr>
          <a:lstStyle/>
          <a:p>
            <a:pPr>
              <a:spcBef>
                <a:spcPct val="50000"/>
              </a:spcBef>
            </a:pPr>
            <a:r>
              <a:rPr kumimoji="0" lang="ja-JP" altLang="en-US" sz="1800"/>
              <a:t>労働市場が均衡する水準よりも高い水準に最低賃金が決められると、失業が発生する。</a:t>
            </a:r>
          </a:p>
          <a:p>
            <a:pPr>
              <a:spcBef>
                <a:spcPct val="50000"/>
              </a:spcBef>
            </a:pPr>
            <a:r>
              <a:rPr kumimoji="0" lang="ja-JP" altLang="en-US" sz="1800"/>
              <a:t>しかし、現実にはこのようなことはあまり無く、未熟練の労働者が雇用されるような市場においてのみ成り立つ。</a:t>
            </a:r>
          </a:p>
        </p:txBody>
      </p:sp>
      <p:cxnSp>
        <p:nvCxnSpPr>
          <p:cNvPr id="20" name="直線矢印コネクタ 19"/>
          <p:cNvCxnSpPr>
            <a:stCxn id="95255" idx="0"/>
          </p:cNvCxnSpPr>
          <p:nvPr/>
        </p:nvCxnSpPr>
        <p:spPr>
          <a:xfrm rot="5400000" flipH="1">
            <a:off x="2748756" y="3679032"/>
            <a:ext cx="1787525"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5268" name="テキスト ボックス 21"/>
          <p:cNvSpPr txBox="1">
            <a:spLocks noChangeArrowheads="1"/>
          </p:cNvSpPr>
          <p:nvPr/>
        </p:nvSpPr>
        <p:spPr bwMode="auto">
          <a:xfrm>
            <a:off x="1214438" y="2000250"/>
            <a:ext cx="7240587" cy="646113"/>
          </a:xfrm>
          <a:prstGeom prst="rect">
            <a:avLst/>
          </a:prstGeom>
          <a:noFill/>
          <a:ln w="9525">
            <a:noFill/>
            <a:miter lim="800000"/>
            <a:headEnd/>
            <a:tailEnd/>
          </a:ln>
        </p:spPr>
        <p:txBody>
          <a:bodyPr wrap="none">
            <a:spAutoFit/>
          </a:bodyPr>
          <a:lstStyle/>
          <a:p>
            <a:r>
              <a:rPr kumimoji="0" lang="ja-JP" altLang="en-US" sz="1800"/>
              <a:t>労働者の賃金が非常に低い水準に押し下げられてしまうことがないように</a:t>
            </a:r>
            <a:endParaRPr kumimoji="0" lang="en-US" altLang="ja-JP" sz="1800"/>
          </a:p>
          <a:p>
            <a:r>
              <a:rPr kumimoji="0" lang="ja-JP" altLang="en-US" sz="1800"/>
              <a:t>最低賃金法という法律がある。</a:t>
            </a:r>
          </a:p>
        </p:txBody>
      </p:sp>
      <p:graphicFrame>
        <p:nvGraphicFramePr>
          <p:cNvPr id="24" name="図表 23"/>
          <p:cNvGraphicFramePr/>
          <p:nvPr/>
        </p:nvGraphicFramePr>
        <p:xfrm>
          <a:off x="1214414" y="1214422"/>
          <a:ext cx="4000528" cy="74741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95242"/>
                                        </p:tgtEl>
                                        <p:attrNameLst>
                                          <p:attrName>style.visibility</p:attrName>
                                        </p:attrNameLst>
                                      </p:cBhvr>
                                      <p:to>
                                        <p:strVal val="visible"/>
                                      </p:to>
                                    </p:set>
                                    <p:anim calcmode="lin" valueType="num">
                                      <p:cBhvr>
                                        <p:cTn id="7" dur="500" fill="hold"/>
                                        <p:tgtEl>
                                          <p:spTgt spid="9524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9524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9524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9524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9" presetClass="entr" presetSubtype="0" accel="100000" fill="hold" nodeType="afterEffect">
                                  <p:stCondLst>
                                    <p:cond delay="0"/>
                                  </p:stCondLst>
                                  <p:childTnLst>
                                    <p:set>
                                      <p:cBhvr>
                                        <p:cTn id="13" dur="1" fill="hold">
                                          <p:stCondLst>
                                            <p:cond delay="0"/>
                                          </p:stCondLst>
                                        </p:cTn>
                                        <p:tgtEl>
                                          <p:spTgt spid="95248"/>
                                        </p:tgtEl>
                                        <p:attrNameLst>
                                          <p:attrName>style.visibility</p:attrName>
                                        </p:attrNameLst>
                                      </p:cBhvr>
                                      <p:to>
                                        <p:strVal val="visible"/>
                                      </p:to>
                                    </p:set>
                                    <p:anim calcmode="lin" valueType="num">
                                      <p:cBhvr>
                                        <p:cTn id="14" dur="500" fill="hold"/>
                                        <p:tgtEl>
                                          <p:spTgt spid="95248"/>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95248"/>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95248"/>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95248"/>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95245"/>
                                        </p:tgtEl>
                                        <p:attrNameLst>
                                          <p:attrName>style.visibility</p:attrName>
                                        </p:attrNameLst>
                                      </p:cBhvr>
                                      <p:to>
                                        <p:strVal val="visible"/>
                                      </p:to>
                                    </p:set>
                                    <p:animEffect transition="in" filter="diamond(in)">
                                      <p:cBhvr>
                                        <p:cTn id="22" dur="2000"/>
                                        <p:tgtEl>
                                          <p:spTgt spid="95245"/>
                                        </p:tgtEl>
                                      </p:cBhvr>
                                    </p:animEffect>
                                  </p:childTnLst>
                                </p:cTn>
                              </p:par>
                            </p:childTnLst>
                          </p:cTn>
                        </p:par>
                        <p:par>
                          <p:cTn id="23" fill="hold">
                            <p:stCondLst>
                              <p:cond delay="2000"/>
                            </p:stCondLst>
                            <p:childTnLst>
                              <p:par>
                                <p:cTn id="24" presetID="8" presetClass="entr" presetSubtype="16" fill="hold" nodeType="afterEffect">
                                  <p:stCondLst>
                                    <p:cond delay="0"/>
                                  </p:stCondLst>
                                  <p:childTnLst>
                                    <p:set>
                                      <p:cBhvr>
                                        <p:cTn id="25" dur="1" fill="hold">
                                          <p:stCondLst>
                                            <p:cond delay="0"/>
                                          </p:stCondLst>
                                        </p:cTn>
                                        <p:tgtEl>
                                          <p:spTgt spid="95243"/>
                                        </p:tgtEl>
                                        <p:attrNameLst>
                                          <p:attrName>style.visibility</p:attrName>
                                        </p:attrNameLst>
                                      </p:cBhvr>
                                      <p:to>
                                        <p:strVal val="visible"/>
                                      </p:to>
                                    </p:set>
                                    <p:animEffect transition="in" filter="diamond(in)">
                                      <p:cBhvr>
                                        <p:cTn id="26" dur="2000"/>
                                        <p:tgtEl>
                                          <p:spTgt spid="95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42" grpId="0" animBg="1"/>
      <p:bldP spid="9524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Text Box 4"/>
          <p:cNvSpPr txBox="1">
            <a:spLocks noChangeArrowheads="1"/>
          </p:cNvSpPr>
          <p:nvPr/>
        </p:nvSpPr>
        <p:spPr bwMode="auto">
          <a:xfrm>
            <a:off x="1257300" y="500063"/>
            <a:ext cx="7886700" cy="3832225"/>
          </a:xfrm>
          <a:prstGeom prst="rect">
            <a:avLst/>
          </a:prstGeom>
          <a:noFill/>
          <a:ln w="9525">
            <a:noFill/>
            <a:miter lim="800000"/>
            <a:headEnd/>
            <a:tailEnd/>
          </a:ln>
        </p:spPr>
        <p:txBody>
          <a:bodyPr>
            <a:spAutoFit/>
          </a:bodyPr>
          <a:lstStyle/>
          <a:p>
            <a:pPr>
              <a:spcBef>
                <a:spcPct val="50000"/>
              </a:spcBef>
            </a:pPr>
            <a:r>
              <a:rPr kumimoji="0" lang="ja-JP" altLang="en-US" sz="1800"/>
              <a:t>最低賃金についての事件</a:t>
            </a:r>
          </a:p>
          <a:p>
            <a:pPr>
              <a:spcBef>
                <a:spcPct val="50000"/>
              </a:spcBef>
            </a:pPr>
            <a:r>
              <a:rPr kumimoji="0" lang="en-US" altLang="ja-JP" sz="1800"/>
              <a:t>2005</a:t>
            </a:r>
            <a:r>
              <a:rPr kumimoji="0" lang="ja-JP" altLang="en-US" sz="1800"/>
              <a:t>年</a:t>
            </a:r>
            <a:r>
              <a:rPr kumimoji="0" lang="en-US" altLang="ja-JP" sz="1800"/>
              <a:t>4</a:t>
            </a:r>
            <a:r>
              <a:rPr kumimoji="0" lang="ja-JP" altLang="en-US" sz="1800"/>
              <a:t>月、釧路のあるタクシー会社が最低賃金を払えないために営業停止に追い込まれた。</a:t>
            </a:r>
            <a:r>
              <a:rPr kumimoji="0" lang="en-US" altLang="ja-JP" sz="1800"/>
              <a:t>3</a:t>
            </a:r>
            <a:r>
              <a:rPr kumimoji="0" lang="ja-JP" altLang="en-US" sz="1800"/>
              <a:t>月まで最低賃金を保証していなかったが、労働基準監督署は最低賃金を保証するように指導した。これを受けてこのタクシー会社は一部の労働者の解雇を進めた。</a:t>
            </a:r>
          </a:p>
          <a:p>
            <a:pPr>
              <a:spcBef>
                <a:spcPct val="50000"/>
              </a:spcBef>
            </a:pPr>
            <a:r>
              <a:rPr kumimoji="0" lang="ja-JP" altLang="en-US" sz="1800"/>
              <a:t>最低賃金がもらえないどころか、解雇までされるなんて・・・</a:t>
            </a:r>
          </a:p>
          <a:p>
            <a:pPr>
              <a:spcBef>
                <a:spcPct val="50000"/>
              </a:spcBef>
            </a:pPr>
            <a:r>
              <a:rPr kumimoji="0" lang="ja-JP" altLang="en-US" sz="1800"/>
              <a:t>これは最低賃金の存在が失業を生み出す典型的な例。</a:t>
            </a:r>
          </a:p>
          <a:p>
            <a:pPr>
              <a:spcBef>
                <a:spcPct val="50000"/>
              </a:spcBef>
            </a:pPr>
            <a:r>
              <a:rPr kumimoji="0" lang="ja-JP" altLang="en-US" sz="1800"/>
              <a:t>注意！！図</a:t>
            </a:r>
            <a:r>
              <a:rPr kumimoji="0" lang="en-US" altLang="ja-JP" sz="1800"/>
              <a:t>11-2</a:t>
            </a:r>
            <a:r>
              <a:rPr kumimoji="0" lang="ja-JP" altLang="en-US" sz="1800"/>
              <a:t>は何らかの理由により、労働市場の均衡賃金水準よりも高い賃金が支払われているときに、失業が発生するということを示している。</a:t>
            </a:r>
          </a:p>
          <a:p>
            <a:pPr>
              <a:spcBef>
                <a:spcPct val="50000"/>
              </a:spcBef>
            </a:pPr>
            <a:r>
              <a:rPr kumimoji="0" lang="ja-JP" altLang="en-US" sz="1800"/>
              <a:t>では、均衡賃金水準よりも高い賃金が支払われることになるいくつかの理由をみてゆこう。</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 Box 4"/>
          <p:cNvSpPr txBox="1">
            <a:spLocks noChangeArrowheads="1"/>
          </p:cNvSpPr>
          <p:nvPr/>
        </p:nvSpPr>
        <p:spPr bwMode="auto">
          <a:xfrm>
            <a:off x="1357313" y="500063"/>
            <a:ext cx="5976937" cy="5770562"/>
          </a:xfrm>
          <a:prstGeom prst="rect">
            <a:avLst/>
          </a:prstGeom>
          <a:noFill/>
          <a:ln w="9525">
            <a:noFill/>
            <a:miter lim="800000"/>
            <a:headEnd/>
            <a:tailEnd/>
          </a:ln>
        </p:spPr>
        <p:txBody>
          <a:bodyPr>
            <a:spAutoFit/>
          </a:bodyPr>
          <a:lstStyle/>
          <a:p>
            <a:pPr>
              <a:spcBef>
                <a:spcPct val="50000"/>
              </a:spcBef>
            </a:pPr>
            <a:r>
              <a:rPr kumimoji="0" lang="ja-JP" altLang="en-US" sz="1800"/>
              <a:t>労働者たちが情報を得るのが遅れてしまうことも物価の上昇が企業の生産水準を上昇させる要因になる。</a:t>
            </a:r>
          </a:p>
          <a:p>
            <a:pPr>
              <a:spcBef>
                <a:spcPct val="50000"/>
              </a:spcBef>
            </a:pPr>
            <a:r>
              <a:rPr kumimoji="0" lang="ja-JP" altLang="en-US" sz="1800"/>
              <a:t>企業は自分の製品の価格上昇は知っているので、より多くの労働者を雇おうとする。このとき、労働者をより多く雇用するためには名目賃金を上げなければならない。</a:t>
            </a:r>
          </a:p>
          <a:p>
            <a:pPr>
              <a:spcBef>
                <a:spcPct val="50000"/>
              </a:spcBef>
            </a:pPr>
            <a:r>
              <a:rPr kumimoji="0" lang="ja-JP" altLang="en-US" sz="1800"/>
              <a:t>ここで、労働者たちが物価の上昇に気付いていれば、この名目賃金の上昇は実質的には上がっていない！と気がつく。</a:t>
            </a:r>
          </a:p>
          <a:p>
            <a:pPr>
              <a:spcBef>
                <a:spcPct val="50000"/>
              </a:spcBef>
            </a:pPr>
            <a:endParaRPr kumimoji="0" lang="en-US" altLang="ja-JP" sz="1800"/>
          </a:p>
          <a:p>
            <a:pPr>
              <a:spcBef>
                <a:spcPct val="50000"/>
              </a:spcBef>
            </a:pPr>
            <a:r>
              <a:rPr kumimoji="0" lang="ja-JP" altLang="en-US" sz="1800"/>
              <a:t>労働供給を増やそうとしない。</a:t>
            </a:r>
          </a:p>
          <a:p>
            <a:pPr>
              <a:spcBef>
                <a:spcPct val="50000"/>
              </a:spcBef>
            </a:pPr>
            <a:r>
              <a:rPr kumimoji="0" lang="ja-JP" altLang="en-US" sz="1800"/>
              <a:t>しかし、労働者たちが物価の上昇に気がついていないとすると、この名目賃金の上昇を実質賃金の上昇と錯覚してしまう。</a:t>
            </a:r>
          </a:p>
          <a:p>
            <a:pPr>
              <a:spcBef>
                <a:spcPct val="50000"/>
              </a:spcBef>
            </a:pPr>
            <a:endParaRPr kumimoji="0" lang="en-US" altLang="ja-JP" sz="1800"/>
          </a:p>
          <a:p>
            <a:pPr>
              <a:spcBef>
                <a:spcPct val="50000"/>
              </a:spcBef>
            </a:pPr>
            <a:r>
              <a:rPr kumimoji="0" lang="ja-JP" altLang="en-US" sz="1800"/>
              <a:t>労働供給を増やす。</a:t>
            </a:r>
          </a:p>
          <a:p>
            <a:pPr>
              <a:spcBef>
                <a:spcPct val="50000"/>
              </a:spcBef>
            </a:pPr>
            <a:endParaRPr kumimoji="0" lang="en-US" altLang="ja-JP" sz="1800"/>
          </a:p>
          <a:p>
            <a:pPr>
              <a:spcBef>
                <a:spcPct val="50000"/>
              </a:spcBef>
            </a:pPr>
            <a:r>
              <a:rPr kumimoji="0" lang="ja-JP" altLang="en-US" sz="1800"/>
              <a:t>企業は生産を増やすことができる。この場合も</a:t>
            </a:r>
            <a:r>
              <a:rPr kumimoji="0" lang="ja-JP" altLang="en-US" sz="1800" b="1">
                <a:solidFill>
                  <a:srgbClr val="FF0000"/>
                </a:solidFill>
              </a:rPr>
              <a:t>物価水準の上昇により経済全体での生産水準は上昇する。</a:t>
            </a:r>
          </a:p>
        </p:txBody>
      </p:sp>
      <p:sp>
        <p:nvSpPr>
          <p:cNvPr id="48130" name="Line 5"/>
          <p:cNvSpPr>
            <a:spLocks noChangeShapeType="1"/>
          </p:cNvSpPr>
          <p:nvPr/>
        </p:nvSpPr>
        <p:spPr bwMode="auto">
          <a:xfrm>
            <a:off x="1979613" y="1989138"/>
            <a:ext cx="0" cy="215900"/>
          </a:xfrm>
          <a:prstGeom prst="line">
            <a:avLst/>
          </a:prstGeom>
          <a:noFill/>
          <a:ln w="9525">
            <a:solidFill>
              <a:schemeClr val="tx1"/>
            </a:solidFill>
            <a:round/>
            <a:headEnd/>
            <a:tailEnd type="triangle" w="med" len="med"/>
          </a:ln>
        </p:spPr>
        <p:txBody>
          <a:bodyPr/>
          <a:lstStyle/>
          <a:p>
            <a:endParaRPr lang="ja-JP" altLang="en-US"/>
          </a:p>
        </p:txBody>
      </p:sp>
      <p:sp>
        <p:nvSpPr>
          <p:cNvPr id="48131" name="Line 6"/>
          <p:cNvSpPr>
            <a:spLocks noChangeShapeType="1"/>
          </p:cNvSpPr>
          <p:nvPr/>
        </p:nvSpPr>
        <p:spPr bwMode="auto">
          <a:xfrm>
            <a:off x="1979613" y="2924175"/>
            <a:ext cx="0" cy="215900"/>
          </a:xfrm>
          <a:prstGeom prst="line">
            <a:avLst/>
          </a:prstGeom>
          <a:noFill/>
          <a:ln w="9525">
            <a:solidFill>
              <a:schemeClr val="tx1"/>
            </a:solidFill>
            <a:round/>
            <a:headEnd/>
            <a:tailEnd type="triangle" w="med" len="med"/>
          </a:ln>
        </p:spPr>
        <p:txBody>
          <a:bodyPr/>
          <a:lstStyle/>
          <a:p>
            <a:endParaRPr lang="ja-JP" altLang="en-US"/>
          </a:p>
        </p:txBody>
      </p:sp>
      <p:sp>
        <p:nvSpPr>
          <p:cNvPr id="48132" name="Line 7"/>
          <p:cNvSpPr>
            <a:spLocks noChangeShapeType="1"/>
          </p:cNvSpPr>
          <p:nvPr/>
        </p:nvSpPr>
        <p:spPr bwMode="auto">
          <a:xfrm>
            <a:off x="2000250" y="4429125"/>
            <a:ext cx="0" cy="215900"/>
          </a:xfrm>
          <a:prstGeom prst="line">
            <a:avLst/>
          </a:prstGeom>
          <a:noFill/>
          <a:ln w="9525">
            <a:solidFill>
              <a:schemeClr val="tx1"/>
            </a:solidFill>
            <a:round/>
            <a:headEnd/>
            <a:tailEnd type="triangle" w="med" len="med"/>
          </a:ln>
        </p:spPr>
        <p:txBody>
          <a:bodyPr/>
          <a:lstStyle/>
          <a:p>
            <a:endParaRPr lang="ja-JP" altLang="en-US"/>
          </a:p>
        </p:txBody>
      </p:sp>
      <p:sp>
        <p:nvSpPr>
          <p:cNvPr id="48133" name="Line 8"/>
          <p:cNvSpPr>
            <a:spLocks noChangeShapeType="1"/>
          </p:cNvSpPr>
          <p:nvPr/>
        </p:nvSpPr>
        <p:spPr bwMode="auto">
          <a:xfrm>
            <a:off x="2000250" y="5214938"/>
            <a:ext cx="0" cy="215900"/>
          </a:xfrm>
          <a:prstGeom prst="line">
            <a:avLst/>
          </a:prstGeom>
          <a:noFill/>
          <a:ln w="9525">
            <a:solidFill>
              <a:schemeClr val="tx1"/>
            </a:solidFill>
            <a:round/>
            <a:headEnd/>
            <a:tailEnd type="triangle" w="med" len="med"/>
          </a:ln>
        </p:spPr>
        <p:txBody>
          <a:bodyPr/>
          <a:lstStyle/>
          <a:p>
            <a:endParaRPr lang="ja-JP" alt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図表 14"/>
          <p:cNvGraphicFramePr/>
          <p:nvPr/>
        </p:nvGraphicFramePr>
        <p:xfrm>
          <a:off x="1279525" y="500042"/>
          <a:ext cx="7086600" cy="7683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8658" name="Rectangle 3"/>
          <p:cNvSpPr>
            <a:spLocks noGrp="1" noChangeArrowheads="1"/>
          </p:cNvSpPr>
          <p:nvPr>
            <p:ph idx="1"/>
          </p:nvPr>
        </p:nvSpPr>
        <p:spPr>
          <a:xfrm>
            <a:off x="1279525" y="1341438"/>
            <a:ext cx="7435850" cy="1087437"/>
          </a:xfrm>
        </p:spPr>
        <p:txBody>
          <a:bodyPr/>
          <a:lstStyle/>
          <a:p>
            <a:pPr>
              <a:buFontTx/>
              <a:buNone/>
            </a:pPr>
            <a:r>
              <a:rPr lang="ja-JP" altLang="en-US" sz="1800" smtClean="0"/>
              <a:t>労働組合の役割・・・労働者が統一して、賃金をはじめさまざまな労</a:t>
            </a:r>
            <a:endParaRPr lang="en-US" altLang="ja-JP" sz="1800" smtClean="0"/>
          </a:p>
          <a:p>
            <a:pPr>
              <a:buFontTx/>
              <a:buNone/>
            </a:pPr>
            <a:r>
              <a:rPr lang="ja-JP" altLang="en-US" sz="1800" smtClean="0"/>
              <a:t>働条件について企業と交渉する。そのために就業拒否（ストライキ）</a:t>
            </a:r>
            <a:endParaRPr lang="en-US" altLang="ja-JP" sz="1800" smtClean="0"/>
          </a:p>
          <a:p>
            <a:pPr>
              <a:buFontTx/>
              <a:buNone/>
            </a:pPr>
            <a:r>
              <a:rPr lang="ja-JP" altLang="en-US" sz="1800" smtClean="0"/>
              <a:t>を行使したりする。</a:t>
            </a:r>
          </a:p>
          <a:p>
            <a:pPr>
              <a:buFontTx/>
              <a:buNone/>
            </a:pPr>
            <a:endParaRPr lang="ja-JP" altLang="en-US" sz="1800" smtClean="0"/>
          </a:p>
        </p:txBody>
      </p:sp>
      <p:graphicFrame>
        <p:nvGraphicFramePr>
          <p:cNvPr id="12" name="図表 11"/>
          <p:cNvGraphicFramePr/>
          <p:nvPr/>
        </p:nvGraphicFramePr>
        <p:xfrm>
          <a:off x="2143108" y="2714620"/>
          <a:ext cx="5040312" cy="6413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7286" name="Line 6"/>
          <p:cNvSpPr>
            <a:spLocks noChangeShapeType="1"/>
          </p:cNvSpPr>
          <p:nvPr/>
        </p:nvSpPr>
        <p:spPr bwMode="auto">
          <a:xfrm>
            <a:off x="4340225" y="3571876"/>
            <a:ext cx="0" cy="287337"/>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graphicFrame>
        <p:nvGraphicFramePr>
          <p:cNvPr id="13" name="図表 12"/>
          <p:cNvGraphicFramePr/>
          <p:nvPr/>
        </p:nvGraphicFramePr>
        <p:xfrm>
          <a:off x="2285984" y="3992573"/>
          <a:ext cx="4537075" cy="64135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7288" name="Line 8"/>
          <p:cNvSpPr>
            <a:spLocks noChangeShapeType="1"/>
          </p:cNvSpPr>
          <p:nvPr/>
        </p:nvSpPr>
        <p:spPr bwMode="auto">
          <a:xfrm>
            <a:off x="4340225" y="4714884"/>
            <a:ext cx="0" cy="288925"/>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graphicFrame>
        <p:nvGraphicFramePr>
          <p:cNvPr id="14" name="図表 13"/>
          <p:cNvGraphicFramePr/>
          <p:nvPr/>
        </p:nvGraphicFramePr>
        <p:xfrm>
          <a:off x="2285984" y="5143512"/>
          <a:ext cx="4752975" cy="64135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cxnSp>
        <p:nvCxnSpPr>
          <p:cNvPr id="11" name="直線矢印コネクタ 10"/>
          <p:cNvCxnSpPr/>
          <p:nvPr/>
        </p:nvCxnSpPr>
        <p:spPr>
          <a:xfrm rot="5400000">
            <a:off x="4357686" y="2500306"/>
            <a:ext cx="28575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97286"/>
                                        </p:tgtEl>
                                        <p:attrNameLst>
                                          <p:attrName>style.visibility</p:attrName>
                                        </p:attrNameLst>
                                      </p:cBhvr>
                                      <p:to>
                                        <p:strVal val="visible"/>
                                      </p:to>
                                    </p:set>
                                    <p:anim calcmode="lin" valueType="num">
                                      <p:cBhvr>
                                        <p:cTn id="7" dur="500" fill="hold"/>
                                        <p:tgtEl>
                                          <p:spTgt spid="97286"/>
                                        </p:tgtEl>
                                        <p:attrNameLst>
                                          <p:attrName>ppt_w</p:attrName>
                                        </p:attrNameLst>
                                      </p:cBhvr>
                                      <p:tavLst>
                                        <p:tav tm="0">
                                          <p:val>
                                            <p:fltVal val="0"/>
                                          </p:val>
                                        </p:tav>
                                        <p:tav tm="100000">
                                          <p:val>
                                            <p:strVal val="#ppt_w"/>
                                          </p:val>
                                        </p:tav>
                                      </p:tavLst>
                                    </p:anim>
                                    <p:anim calcmode="lin" valueType="num">
                                      <p:cBhvr>
                                        <p:cTn id="8" dur="500" fill="hold"/>
                                        <p:tgtEl>
                                          <p:spTgt spid="9728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97288"/>
                                        </p:tgtEl>
                                        <p:attrNameLst>
                                          <p:attrName>style.visibility</p:attrName>
                                        </p:attrNameLst>
                                      </p:cBhvr>
                                      <p:to>
                                        <p:strVal val="visible"/>
                                      </p:to>
                                    </p:set>
                                    <p:anim calcmode="lin" valueType="num">
                                      <p:cBhvr>
                                        <p:cTn id="13" dur="500" fill="hold"/>
                                        <p:tgtEl>
                                          <p:spTgt spid="97288"/>
                                        </p:tgtEl>
                                        <p:attrNameLst>
                                          <p:attrName>ppt_w</p:attrName>
                                        </p:attrNameLst>
                                      </p:cBhvr>
                                      <p:tavLst>
                                        <p:tav tm="0">
                                          <p:val>
                                            <p:fltVal val="0"/>
                                          </p:val>
                                        </p:tav>
                                        <p:tav tm="100000">
                                          <p:val>
                                            <p:strVal val="#ppt_w"/>
                                          </p:val>
                                        </p:tav>
                                      </p:tavLst>
                                    </p:anim>
                                    <p:anim calcmode="lin" valueType="num">
                                      <p:cBhvr>
                                        <p:cTn id="14" dur="500" fill="hold"/>
                                        <p:tgtEl>
                                          <p:spTgt spid="9728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Text Box 4"/>
          <p:cNvSpPr txBox="1">
            <a:spLocks noChangeArrowheads="1"/>
          </p:cNvSpPr>
          <p:nvPr/>
        </p:nvSpPr>
        <p:spPr bwMode="auto">
          <a:xfrm>
            <a:off x="1643063" y="571500"/>
            <a:ext cx="5905500" cy="4765675"/>
          </a:xfrm>
          <a:prstGeom prst="rect">
            <a:avLst/>
          </a:prstGeom>
          <a:noFill/>
          <a:ln w="9525">
            <a:noFill/>
            <a:miter lim="800000"/>
            <a:headEnd/>
            <a:tailEnd/>
          </a:ln>
        </p:spPr>
        <p:txBody>
          <a:bodyPr>
            <a:spAutoFit/>
          </a:bodyPr>
          <a:lstStyle/>
          <a:p>
            <a:pPr>
              <a:spcBef>
                <a:spcPct val="50000"/>
              </a:spcBef>
            </a:pPr>
            <a:r>
              <a:rPr kumimoji="0" lang="ja-JP" altLang="en-US" sz="1800"/>
              <a:t>一方、</a:t>
            </a:r>
            <a:r>
              <a:rPr kumimoji="0" lang="ja-JP" altLang="en-US" sz="1800">
                <a:solidFill>
                  <a:srgbClr val="0000CC"/>
                </a:solidFill>
              </a:rPr>
              <a:t>労働組合に属さない者（アウトサイダー）</a:t>
            </a:r>
            <a:r>
              <a:rPr kumimoji="0" lang="ja-JP" altLang="en-US" sz="1800"/>
              <a:t>は労働組合に入っていないために高い賃金機会に恵まれない。</a:t>
            </a:r>
          </a:p>
          <a:p>
            <a:pPr>
              <a:spcBef>
                <a:spcPct val="50000"/>
              </a:spcBef>
            </a:pPr>
            <a:endParaRPr kumimoji="0" lang="ja-JP" altLang="en-US" sz="1800"/>
          </a:p>
          <a:p>
            <a:pPr>
              <a:spcBef>
                <a:spcPct val="50000"/>
              </a:spcBef>
            </a:pPr>
            <a:r>
              <a:rPr kumimoji="0" lang="ja-JP" altLang="en-US" sz="1800"/>
              <a:t>このため</a:t>
            </a:r>
            <a:r>
              <a:rPr kumimoji="0" lang="ja-JP" altLang="en-US" sz="1800">
                <a:solidFill>
                  <a:srgbClr val="FF0000"/>
                </a:solidFill>
              </a:rPr>
              <a:t>労働組合に属する労働者たち（インサイダー）</a:t>
            </a:r>
            <a:r>
              <a:rPr kumimoji="0" lang="ja-JP" altLang="en-US" sz="1800"/>
              <a:t>と</a:t>
            </a:r>
            <a:r>
              <a:rPr kumimoji="0" lang="ja-JP" altLang="en-US" sz="1800">
                <a:solidFill>
                  <a:srgbClr val="0000CC"/>
                </a:solidFill>
              </a:rPr>
              <a:t>労働組合に属さない労働者たち（アウトサイダー）</a:t>
            </a:r>
            <a:r>
              <a:rPr kumimoji="0" lang="ja-JP" altLang="en-US" sz="1800"/>
              <a:t>の間に賃金格差や生活条件の差が発生。</a:t>
            </a:r>
          </a:p>
          <a:p>
            <a:pPr>
              <a:spcBef>
                <a:spcPct val="50000"/>
              </a:spcBef>
            </a:pPr>
            <a:endParaRPr kumimoji="0" lang="ja-JP" altLang="en-US" sz="1800"/>
          </a:p>
          <a:p>
            <a:pPr>
              <a:spcBef>
                <a:spcPct val="50000"/>
              </a:spcBef>
            </a:pPr>
            <a:r>
              <a:rPr kumimoji="0" lang="ja-JP" altLang="en-US" sz="1800">
                <a:solidFill>
                  <a:srgbClr val="0000CC"/>
                </a:solidFill>
              </a:rPr>
              <a:t>労働組合に属していないアウトサイダー</a:t>
            </a:r>
            <a:r>
              <a:rPr kumimoji="0" lang="ja-JP" altLang="en-US" sz="1800"/>
              <a:t>たちは、本当はもっと低い賃金でも働きたいにもかかわらず希望するような職種に就けない。</a:t>
            </a:r>
          </a:p>
          <a:p>
            <a:pPr>
              <a:spcBef>
                <a:spcPct val="50000"/>
              </a:spcBef>
            </a:pPr>
            <a:r>
              <a:rPr kumimoji="0" lang="ja-JP" altLang="en-US" sz="1800"/>
              <a:t>これも一種の「失業」と考えることが可能。</a:t>
            </a:r>
          </a:p>
          <a:p>
            <a:pPr>
              <a:spcBef>
                <a:spcPct val="50000"/>
              </a:spcBef>
            </a:pPr>
            <a:r>
              <a:rPr kumimoji="0" lang="ja-JP" altLang="en-US" sz="1800"/>
              <a:t>このように</a:t>
            </a:r>
            <a:r>
              <a:rPr kumimoji="0" lang="ja-JP" altLang="en-US" sz="1800">
                <a:solidFill>
                  <a:srgbClr val="FF0000"/>
                </a:solidFill>
              </a:rPr>
              <a:t>インサイダー</a:t>
            </a:r>
            <a:r>
              <a:rPr kumimoji="0" lang="ja-JP" altLang="en-US" sz="1800"/>
              <a:t>と</a:t>
            </a:r>
            <a:r>
              <a:rPr kumimoji="0" lang="ja-JP" altLang="en-US" sz="1800">
                <a:solidFill>
                  <a:srgbClr val="0000CC"/>
                </a:solidFill>
              </a:rPr>
              <a:t>アウトサイダー</a:t>
            </a:r>
            <a:r>
              <a:rPr kumimoji="0" lang="ja-JP" altLang="en-US" sz="1800"/>
              <a:t>の</a:t>
            </a:r>
            <a:r>
              <a:rPr kumimoji="0" lang="en-US" altLang="ja-JP" sz="1800"/>
              <a:t>2</a:t>
            </a:r>
            <a:r>
              <a:rPr kumimoji="0" lang="ja-JP" altLang="en-US" sz="1800"/>
              <a:t>種類に労働者が分断されると次のような履歴効果（ヒステレシス）が発生する可能性がある。</a:t>
            </a:r>
          </a:p>
        </p:txBody>
      </p:sp>
      <p:sp>
        <p:nvSpPr>
          <p:cNvPr id="199682" name="Line 5"/>
          <p:cNvSpPr>
            <a:spLocks noChangeShapeType="1"/>
          </p:cNvSpPr>
          <p:nvPr/>
        </p:nvSpPr>
        <p:spPr bwMode="auto">
          <a:xfrm>
            <a:off x="4164013" y="1219200"/>
            <a:ext cx="0" cy="431800"/>
          </a:xfrm>
          <a:prstGeom prst="line">
            <a:avLst/>
          </a:prstGeom>
          <a:noFill/>
          <a:ln w="9525">
            <a:solidFill>
              <a:schemeClr val="tx1"/>
            </a:solidFill>
            <a:round/>
            <a:headEnd/>
            <a:tailEnd type="triangle" w="med" len="med"/>
          </a:ln>
        </p:spPr>
        <p:txBody>
          <a:bodyPr/>
          <a:lstStyle/>
          <a:p>
            <a:endParaRPr lang="ja-JP" altLang="en-US"/>
          </a:p>
        </p:txBody>
      </p:sp>
      <p:sp>
        <p:nvSpPr>
          <p:cNvPr id="199683" name="Line 6"/>
          <p:cNvSpPr>
            <a:spLocks noChangeShapeType="1"/>
          </p:cNvSpPr>
          <p:nvPr/>
        </p:nvSpPr>
        <p:spPr bwMode="auto">
          <a:xfrm>
            <a:off x="4164013" y="2587625"/>
            <a:ext cx="0" cy="503238"/>
          </a:xfrm>
          <a:prstGeom prst="line">
            <a:avLst/>
          </a:prstGeom>
          <a:noFill/>
          <a:ln w="9525">
            <a:solidFill>
              <a:schemeClr val="tx1"/>
            </a:solidFill>
            <a:round/>
            <a:headEnd/>
            <a:tailEnd type="triangle" w="med" len="med"/>
          </a:ln>
        </p:spPr>
        <p:txBody>
          <a:bodyPr/>
          <a:lstStyle/>
          <a:p>
            <a:endParaRPr lang="ja-JP" alt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Text Box 4"/>
          <p:cNvSpPr txBox="1">
            <a:spLocks noChangeArrowheads="1"/>
          </p:cNvSpPr>
          <p:nvPr/>
        </p:nvSpPr>
        <p:spPr bwMode="auto">
          <a:xfrm>
            <a:off x="1571625" y="642938"/>
            <a:ext cx="7286625" cy="5354637"/>
          </a:xfrm>
          <a:prstGeom prst="rect">
            <a:avLst/>
          </a:prstGeom>
          <a:noFill/>
          <a:ln w="9525">
            <a:noFill/>
            <a:miter lim="800000"/>
            <a:headEnd/>
            <a:tailEnd/>
          </a:ln>
        </p:spPr>
        <p:txBody>
          <a:bodyPr>
            <a:spAutoFit/>
          </a:bodyPr>
          <a:lstStyle/>
          <a:p>
            <a:pPr>
              <a:spcBef>
                <a:spcPct val="50000"/>
              </a:spcBef>
            </a:pPr>
            <a:r>
              <a:rPr kumimoji="0" lang="ja-JP" altLang="en-US" sz="1800"/>
              <a:t>例えば・・・</a:t>
            </a:r>
          </a:p>
          <a:p>
            <a:pPr>
              <a:spcBef>
                <a:spcPct val="50000"/>
              </a:spcBef>
            </a:pPr>
            <a:r>
              <a:rPr kumimoji="0" lang="ja-JP" altLang="en-US" sz="1800"/>
              <a:t>ある数の労働者たちがいったん企業に雇用されて正社員となり</a:t>
            </a:r>
            <a:r>
              <a:rPr kumimoji="0" lang="ja-JP" altLang="en-US" sz="1800">
                <a:solidFill>
                  <a:srgbClr val="FF0000"/>
                </a:solidFill>
              </a:rPr>
              <a:t>インサイダー</a:t>
            </a:r>
            <a:r>
              <a:rPr kumimoji="0" lang="ja-JP" altLang="en-US" sz="1800"/>
              <a:t>になったとする。</a:t>
            </a:r>
          </a:p>
          <a:p>
            <a:pPr>
              <a:spcBef>
                <a:spcPct val="50000"/>
              </a:spcBef>
            </a:pPr>
            <a:r>
              <a:rPr kumimoji="0" lang="ja-JP" altLang="en-US" sz="1800"/>
              <a:t>このとき、</a:t>
            </a:r>
            <a:r>
              <a:rPr kumimoji="0" lang="ja-JP" altLang="en-US" sz="1800">
                <a:solidFill>
                  <a:srgbClr val="FF0000"/>
                </a:solidFill>
              </a:rPr>
              <a:t>インサイダー</a:t>
            </a:r>
            <a:r>
              <a:rPr kumimoji="0" lang="ja-JP" altLang="en-US" sz="1800"/>
              <a:t>となった労働者たちもこれから何かショックが企業に発生したら企業から解雇されてしまうリスクを持つ。</a:t>
            </a:r>
          </a:p>
          <a:p>
            <a:pPr>
              <a:spcBef>
                <a:spcPct val="50000"/>
              </a:spcBef>
            </a:pPr>
            <a:r>
              <a:rPr kumimoji="0" lang="ja-JP" altLang="en-US" sz="1800">
                <a:solidFill>
                  <a:srgbClr val="FF0000"/>
                </a:solidFill>
              </a:rPr>
              <a:t>インサイダー</a:t>
            </a:r>
            <a:r>
              <a:rPr kumimoji="0" lang="ja-JP" altLang="en-US" sz="1800"/>
              <a:t>たちが企業との交渉に当たって関心があること。</a:t>
            </a:r>
            <a:endParaRPr kumimoji="0" lang="en-US" altLang="ja-JP" sz="1800"/>
          </a:p>
          <a:p>
            <a:pPr>
              <a:spcBef>
                <a:spcPct val="50000"/>
              </a:spcBef>
            </a:pPr>
            <a:r>
              <a:rPr kumimoji="0" lang="en-US" altLang="ja-JP" sz="1800"/>
              <a:t>1.</a:t>
            </a:r>
            <a:r>
              <a:rPr kumimoji="0" lang="ja-JP" altLang="en-US" sz="1800"/>
              <a:t>受け取る賃金の高さ</a:t>
            </a:r>
          </a:p>
          <a:p>
            <a:pPr>
              <a:spcBef>
                <a:spcPct val="50000"/>
              </a:spcBef>
            </a:pPr>
            <a:r>
              <a:rPr kumimoji="0" lang="en-US" altLang="ja-JP" sz="1800"/>
              <a:t>2.</a:t>
            </a:r>
            <a:r>
              <a:rPr kumimoji="0" lang="ja-JP" altLang="en-US" sz="1800"/>
              <a:t>企業にショックが発生しても</a:t>
            </a:r>
            <a:r>
              <a:rPr kumimoji="0" lang="ja-JP" altLang="en-US" sz="1800">
                <a:solidFill>
                  <a:srgbClr val="FF0000"/>
                </a:solidFill>
              </a:rPr>
              <a:t>インサイダー</a:t>
            </a:r>
            <a:r>
              <a:rPr kumimoji="0" lang="ja-JP" altLang="en-US" sz="1800"/>
              <a:t>として雇用関係を継続していたいという希望</a:t>
            </a:r>
          </a:p>
          <a:p>
            <a:pPr>
              <a:spcBef>
                <a:spcPct val="50000"/>
              </a:spcBef>
            </a:pPr>
            <a:r>
              <a:rPr kumimoji="0" lang="ja-JP" altLang="en-US" sz="1800"/>
              <a:t>この</a:t>
            </a:r>
            <a:r>
              <a:rPr kumimoji="0" lang="en-US" altLang="ja-JP" sz="1800"/>
              <a:t>2</a:t>
            </a:r>
            <a:r>
              <a:rPr kumimoji="0" lang="ja-JP" altLang="en-US" sz="1800"/>
              <a:t>つを念頭に企業と交渉を進める。</a:t>
            </a:r>
          </a:p>
          <a:p>
            <a:pPr>
              <a:spcBef>
                <a:spcPct val="50000"/>
              </a:spcBef>
            </a:pPr>
            <a:r>
              <a:rPr kumimoji="0" lang="ja-JP" altLang="en-US" sz="1800"/>
              <a:t>このとき雇用を確保するために賃金率の引き下げをも受け入れると思われる。しかし、大きなショックが起きると企業は賃金を引き下げて、さらに雇用も減少させる。</a:t>
            </a:r>
          </a:p>
          <a:p>
            <a:pPr>
              <a:spcBef>
                <a:spcPct val="50000"/>
              </a:spcBef>
            </a:pPr>
            <a:r>
              <a:rPr kumimoji="0" lang="ja-JP" altLang="en-US" sz="1800"/>
              <a:t>ここで解雇されなかった</a:t>
            </a:r>
            <a:r>
              <a:rPr kumimoji="0" lang="ja-JP" altLang="en-US" sz="1800">
                <a:solidFill>
                  <a:srgbClr val="FF0000"/>
                </a:solidFill>
              </a:rPr>
              <a:t>インサイダー</a:t>
            </a:r>
            <a:r>
              <a:rPr kumimoji="0" lang="ja-JP" altLang="en-US" sz="1800"/>
              <a:t>たちは、解雇された労働者たちの雇用を犠牲にすることで次のメリットを得る。</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Text Box 4"/>
          <p:cNvSpPr txBox="1">
            <a:spLocks noChangeArrowheads="1"/>
          </p:cNvSpPr>
          <p:nvPr/>
        </p:nvSpPr>
        <p:spPr bwMode="auto">
          <a:xfrm>
            <a:off x="1785938" y="571500"/>
            <a:ext cx="5976937" cy="457200"/>
          </a:xfrm>
          <a:prstGeom prst="rect">
            <a:avLst/>
          </a:prstGeom>
          <a:noFill/>
          <a:ln w="9525">
            <a:noFill/>
            <a:miter lim="800000"/>
            <a:headEnd/>
            <a:tailEnd/>
          </a:ln>
        </p:spPr>
        <p:txBody>
          <a:bodyPr>
            <a:spAutoFit/>
          </a:bodyPr>
          <a:lstStyle/>
          <a:p>
            <a:pPr>
              <a:spcBef>
                <a:spcPct val="50000"/>
              </a:spcBef>
            </a:pPr>
            <a:endParaRPr kumimoji="0" lang="ja-JP" altLang="en-US"/>
          </a:p>
        </p:txBody>
      </p:sp>
      <p:sp>
        <p:nvSpPr>
          <p:cNvPr id="201730" name="Text Box 5"/>
          <p:cNvSpPr txBox="1">
            <a:spLocks noChangeArrowheads="1"/>
          </p:cNvSpPr>
          <p:nvPr/>
        </p:nvSpPr>
        <p:spPr bwMode="auto">
          <a:xfrm>
            <a:off x="1500188" y="857250"/>
            <a:ext cx="7072312" cy="4800600"/>
          </a:xfrm>
          <a:prstGeom prst="rect">
            <a:avLst/>
          </a:prstGeom>
          <a:noFill/>
          <a:ln w="9525">
            <a:noFill/>
            <a:miter lim="800000"/>
            <a:headEnd/>
            <a:tailEnd/>
          </a:ln>
        </p:spPr>
        <p:txBody>
          <a:bodyPr>
            <a:spAutoFit/>
          </a:bodyPr>
          <a:lstStyle/>
          <a:p>
            <a:pPr>
              <a:spcBef>
                <a:spcPct val="50000"/>
              </a:spcBef>
            </a:pPr>
            <a:r>
              <a:rPr kumimoji="0" lang="ja-JP" altLang="en-US" sz="1800"/>
              <a:t>大きなショックの後ショックが回復したときに企業は解雇されずに残った</a:t>
            </a:r>
            <a:r>
              <a:rPr kumimoji="0" lang="ja-JP" altLang="en-US" sz="1800">
                <a:solidFill>
                  <a:srgbClr val="FF0000"/>
                </a:solidFill>
              </a:rPr>
              <a:t>インサイダー</a:t>
            </a:r>
            <a:r>
              <a:rPr kumimoji="0" lang="ja-JP" altLang="en-US" sz="1800"/>
              <a:t>を雇用しなければならないが、多くの労働者が解雇されたので残っている</a:t>
            </a:r>
            <a:r>
              <a:rPr kumimoji="0" lang="ja-JP" altLang="en-US" sz="1800">
                <a:solidFill>
                  <a:srgbClr val="FF0000"/>
                </a:solidFill>
              </a:rPr>
              <a:t>インサイダー</a:t>
            </a:r>
            <a:r>
              <a:rPr kumimoji="0" lang="ja-JP" altLang="en-US" sz="1800"/>
              <a:t>の数は少ない状態になっている。</a:t>
            </a:r>
          </a:p>
          <a:p>
            <a:pPr>
              <a:spcBef>
                <a:spcPct val="50000"/>
              </a:spcBef>
            </a:pPr>
            <a:endParaRPr kumimoji="0" lang="ja-JP" altLang="en-US" sz="1800"/>
          </a:p>
          <a:p>
            <a:pPr>
              <a:spcBef>
                <a:spcPct val="50000"/>
              </a:spcBef>
            </a:pPr>
            <a:r>
              <a:rPr kumimoji="0" lang="ja-JP" altLang="en-US" sz="1800"/>
              <a:t>少ない</a:t>
            </a:r>
            <a:r>
              <a:rPr kumimoji="0" lang="ja-JP" altLang="en-US" sz="1800">
                <a:solidFill>
                  <a:srgbClr val="FF0000"/>
                </a:solidFill>
              </a:rPr>
              <a:t>インサイダー</a:t>
            </a:r>
            <a:r>
              <a:rPr kumimoji="0" lang="ja-JP" altLang="en-US" sz="1800"/>
              <a:t>たちによる労働供給は当然少ないので彼らは大きな交渉力を持つことになる。</a:t>
            </a:r>
          </a:p>
          <a:p>
            <a:pPr>
              <a:spcBef>
                <a:spcPct val="50000"/>
              </a:spcBef>
            </a:pPr>
            <a:endParaRPr kumimoji="0" lang="ja-JP" altLang="en-US" sz="1800"/>
          </a:p>
          <a:p>
            <a:pPr>
              <a:spcBef>
                <a:spcPct val="50000"/>
              </a:spcBef>
            </a:pPr>
            <a:r>
              <a:rPr kumimoji="0" lang="ja-JP" altLang="en-US" sz="1800"/>
              <a:t>高い賃金を要求することが可能になり企業はショックが回復しても多くの労働者を雇用することが困難になる。</a:t>
            </a:r>
          </a:p>
          <a:p>
            <a:pPr>
              <a:spcBef>
                <a:spcPct val="50000"/>
              </a:spcBef>
            </a:pPr>
            <a:r>
              <a:rPr kumimoji="0" lang="ja-JP" altLang="en-US" sz="1800"/>
              <a:t>このように大きな負のショックのときに一度</a:t>
            </a:r>
            <a:r>
              <a:rPr kumimoji="0" lang="ja-JP" altLang="en-US" sz="1800">
                <a:solidFill>
                  <a:srgbClr val="FF0000"/>
                </a:solidFill>
              </a:rPr>
              <a:t>インサイダー</a:t>
            </a:r>
            <a:r>
              <a:rPr kumimoji="0" lang="ja-JP" altLang="en-US" sz="1800"/>
              <a:t>を解雇し、多くの失業者を生み出してしまうと、ショックの回復後も企業の雇用は回復せず高い失業率が続いてしまう。</a:t>
            </a:r>
          </a:p>
          <a:p>
            <a:pPr>
              <a:spcBef>
                <a:spcPct val="50000"/>
              </a:spcBef>
            </a:pPr>
            <a:r>
              <a:rPr kumimoji="0" lang="ja-JP" altLang="en-US" sz="1800"/>
              <a:t>このような履歴効果はヨーロッパでの高い失業率が比較的長い期間続いている事態を説明している。</a:t>
            </a:r>
          </a:p>
        </p:txBody>
      </p:sp>
      <p:sp>
        <p:nvSpPr>
          <p:cNvPr id="201731" name="Line 6"/>
          <p:cNvSpPr>
            <a:spLocks noChangeShapeType="1"/>
          </p:cNvSpPr>
          <p:nvPr/>
        </p:nvSpPr>
        <p:spPr bwMode="auto">
          <a:xfrm>
            <a:off x="4233863" y="1795463"/>
            <a:ext cx="0" cy="360362"/>
          </a:xfrm>
          <a:prstGeom prst="line">
            <a:avLst/>
          </a:prstGeom>
          <a:noFill/>
          <a:ln w="9525">
            <a:solidFill>
              <a:schemeClr val="tx1"/>
            </a:solidFill>
            <a:round/>
            <a:headEnd/>
            <a:tailEnd type="triangle" w="med" len="med"/>
          </a:ln>
        </p:spPr>
        <p:txBody>
          <a:bodyPr/>
          <a:lstStyle/>
          <a:p>
            <a:endParaRPr lang="ja-JP" altLang="en-US"/>
          </a:p>
        </p:txBody>
      </p:sp>
      <p:sp>
        <p:nvSpPr>
          <p:cNvPr id="201732" name="Line 7"/>
          <p:cNvSpPr>
            <a:spLocks noChangeShapeType="1"/>
          </p:cNvSpPr>
          <p:nvPr/>
        </p:nvSpPr>
        <p:spPr bwMode="auto">
          <a:xfrm>
            <a:off x="4233863" y="2874963"/>
            <a:ext cx="0" cy="431800"/>
          </a:xfrm>
          <a:prstGeom prst="line">
            <a:avLst/>
          </a:prstGeom>
          <a:noFill/>
          <a:ln w="9525">
            <a:solidFill>
              <a:schemeClr val="tx1"/>
            </a:solidFill>
            <a:round/>
            <a:headEnd/>
            <a:tailEnd type="triangle" w="med" len="med"/>
          </a:ln>
        </p:spPr>
        <p:txBody>
          <a:bodyPr/>
          <a:lstStyle/>
          <a:p>
            <a:endParaRPr lang="ja-JP" alt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Text Box 4"/>
          <p:cNvSpPr txBox="1">
            <a:spLocks noChangeArrowheads="1"/>
          </p:cNvSpPr>
          <p:nvPr/>
        </p:nvSpPr>
        <p:spPr bwMode="auto">
          <a:xfrm>
            <a:off x="1257300" y="714375"/>
            <a:ext cx="7886700" cy="2724150"/>
          </a:xfrm>
          <a:prstGeom prst="rect">
            <a:avLst/>
          </a:prstGeom>
          <a:noFill/>
          <a:ln w="9525">
            <a:noFill/>
            <a:miter lim="800000"/>
            <a:headEnd/>
            <a:tailEnd/>
          </a:ln>
        </p:spPr>
        <p:txBody>
          <a:bodyPr>
            <a:spAutoFit/>
          </a:bodyPr>
          <a:lstStyle/>
          <a:p>
            <a:pPr>
              <a:spcBef>
                <a:spcPct val="50000"/>
              </a:spcBef>
            </a:pPr>
            <a:r>
              <a:rPr kumimoji="0" lang="ja-JP" altLang="en-US" sz="1800"/>
              <a:t>またこのように長く続く高い失業率は更なるダメージを経済に与える可能性がある。</a:t>
            </a:r>
          </a:p>
          <a:p>
            <a:pPr>
              <a:spcBef>
                <a:spcPct val="50000"/>
              </a:spcBef>
            </a:pPr>
            <a:r>
              <a:rPr kumimoji="0" lang="ja-JP" altLang="en-US" sz="1800"/>
              <a:t>・労働者は長い間失業しているとその労働意欲を失い、労働力人口から出て行ってしまうこともある。</a:t>
            </a:r>
          </a:p>
          <a:p>
            <a:pPr>
              <a:spcBef>
                <a:spcPct val="50000"/>
              </a:spcBef>
            </a:pPr>
            <a:r>
              <a:rPr kumimoji="0" lang="ja-JP" altLang="en-US" sz="1800"/>
              <a:t>・また、長い期間労働者として現場にいないとその労働者が持っている能力が時代遅れのものになってしまい、失業している人は雇ってもらえない可能性が高まる。</a:t>
            </a:r>
          </a:p>
          <a:p>
            <a:pPr>
              <a:spcBef>
                <a:spcPct val="50000"/>
              </a:spcBef>
            </a:pPr>
            <a:r>
              <a:rPr kumimoji="0" lang="ja-JP" altLang="en-US" sz="1800"/>
              <a:t>これも高い失業率をよりいっそう長引かせてしまうことにつながる。</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1214414" y="3786190"/>
            <a:ext cx="7643866" cy="1571636"/>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graphicFrame>
        <p:nvGraphicFramePr>
          <p:cNvPr id="8" name="図表 7"/>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3781" name="Rectangle 7"/>
          <p:cNvSpPr>
            <a:spLocks noGrp="1" noChangeArrowheads="1"/>
          </p:cNvSpPr>
          <p:nvPr>
            <p:ph idx="1"/>
          </p:nvPr>
        </p:nvSpPr>
        <p:spPr>
          <a:xfrm>
            <a:off x="1258888" y="1412875"/>
            <a:ext cx="7599362" cy="2373313"/>
          </a:xfrm>
        </p:spPr>
        <p:txBody>
          <a:bodyPr/>
          <a:lstStyle/>
          <a:p>
            <a:pPr>
              <a:buFontTx/>
              <a:buNone/>
            </a:pPr>
            <a:r>
              <a:rPr lang="ja-JP" altLang="en-US" sz="1800" smtClean="0"/>
              <a:t>企業は自発的に自ら進んで賃金を上昇させることがある。</a:t>
            </a:r>
          </a:p>
          <a:p>
            <a:pPr>
              <a:buFontTx/>
              <a:buNone/>
            </a:pPr>
            <a:r>
              <a:rPr lang="ja-JP" altLang="en-US" sz="1800" smtClean="0"/>
              <a:t>企業が労働者に対して、労働市場を均衡させる均衡賃金率以上の賃金を</a:t>
            </a:r>
            <a:endParaRPr lang="en-US" altLang="ja-JP" sz="1800" smtClean="0"/>
          </a:p>
          <a:p>
            <a:pPr>
              <a:buFontTx/>
              <a:buNone/>
            </a:pPr>
            <a:r>
              <a:rPr lang="ja-JP" altLang="en-US" sz="1800" smtClean="0"/>
              <a:t>払うことにより企業の生産効率や経営効率が改善することが考えられる</a:t>
            </a:r>
            <a:endParaRPr lang="en-US" altLang="ja-JP" sz="1800" smtClean="0"/>
          </a:p>
          <a:p>
            <a:pPr>
              <a:buFontTx/>
              <a:buNone/>
            </a:pPr>
            <a:r>
              <a:rPr lang="ja-JP" altLang="en-US" sz="1800" smtClean="0"/>
              <a:t>ため。</a:t>
            </a:r>
          </a:p>
          <a:p>
            <a:pPr>
              <a:buFontTx/>
              <a:buNone/>
            </a:pPr>
            <a:endParaRPr lang="ja-JP" altLang="en-US" sz="1800" smtClean="0"/>
          </a:p>
          <a:p>
            <a:pPr>
              <a:buFontTx/>
              <a:buNone/>
            </a:pPr>
            <a:r>
              <a:rPr lang="ja-JP" altLang="en-US" sz="1800" smtClean="0"/>
              <a:t>その理由として以下のようなものが考えられる。</a:t>
            </a:r>
          </a:p>
        </p:txBody>
      </p:sp>
      <p:sp>
        <p:nvSpPr>
          <p:cNvPr id="203782" name="テキスト ボックス 3"/>
          <p:cNvSpPr txBox="1">
            <a:spLocks noChangeArrowheads="1"/>
          </p:cNvSpPr>
          <p:nvPr/>
        </p:nvSpPr>
        <p:spPr bwMode="auto">
          <a:xfrm>
            <a:off x="1214438" y="3857625"/>
            <a:ext cx="7762875" cy="1477963"/>
          </a:xfrm>
          <a:prstGeom prst="rect">
            <a:avLst/>
          </a:prstGeom>
          <a:noFill/>
          <a:ln w="9525">
            <a:noFill/>
            <a:miter lim="800000"/>
            <a:headEnd/>
            <a:tailEnd/>
          </a:ln>
        </p:spPr>
        <p:txBody>
          <a:bodyPr wrap="none">
            <a:spAutoFit/>
          </a:bodyPr>
          <a:lstStyle/>
          <a:p>
            <a:r>
              <a:rPr kumimoji="0" lang="en-US" altLang="ja-JP" sz="1800">
                <a:ea typeface="HGｺﾞｼｯｸE" pitchFamily="49" charset="-128"/>
              </a:rPr>
              <a:t>1.</a:t>
            </a:r>
            <a:r>
              <a:rPr kumimoji="0" lang="ja-JP" altLang="en-US" sz="1800">
                <a:ea typeface="HGｺﾞｼｯｸE" pitchFamily="49" charset="-128"/>
              </a:rPr>
              <a:t>高い賃金を得ることができれば労働者はその消費を増やすことができ、</a:t>
            </a:r>
            <a:endParaRPr kumimoji="0" lang="en-US" altLang="ja-JP" sz="1800">
              <a:ea typeface="HGｺﾞｼｯｸE" pitchFamily="49" charset="-128"/>
            </a:endParaRPr>
          </a:p>
          <a:p>
            <a:r>
              <a:rPr kumimoji="0" lang="ja-JP" altLang="en-US" sz="1800">
                <a:ea typeface="HGｺﾞｼｯｸE" pitchFamily="49" charset="-128"/>
              </a:rPr>
              <a:t>　栄養状態を改善することができる。</a:t>
            </a:r>
          </a:p>
          <a:p>
            <a:r>
              <a:rPr kumimoji="0" lang="ja-JP" altLang="en-US" sz="1800">
                <a:ea typeface="HGｺﾞｼｯｸE" pitchFamily="49" charset="-128"/>
              </a:rPr>
              <a:t>これは労働者の健康にとってプラスであり、労働者の生産効率を高めて</a:t>
            </a:r>
            <a:endParaRPr kumimoji="0" lang="en-US" altLang="ja-JP" sz="1800">
              <a:ea typeface="HGｺﾞｼｯｸE" pitchFamily="49" charset="-128"/>
            </a:endParaRPr>
          </a:p>
          <a:p>
            <a:r>
              <a:rPr kumimoji="0" lang="ja-JP" altLang="en-US" sz="1800">
                <a:ea typeface="HGｺﾞｼｯｸE" pitchFamily="49" charset="-128"/>
              </a:rPr>
              <a:t>企業の収益にも改善をもたらす可能性がある。</a:t>
            </a:r>
            <a:endParaRPr kumimoji="0" lang="en-US" altLang="ja-JP" sz="1800">
              <a:ea typeface="HGｺﾞｼｯｸE" pitchFamily="49" charset="-128"/>
            </a:endParaRPr>
          </a:p>
          <a:p>
            <a:r>
              <a:rPr kumimoji="0" lang="ja-JP" altLang="en-US" sz="1800">
                <a:ea typeface="HGｺﾞｼｯｸE" pitchFamily="49" charset="-128"/>
              </a:rPr>
              <a:t>これは発展途上国にあてはまる説明。（コラム</a:t>
            </a:r>
            <a:r>
              <a:rPr kumimoji="0" lang="en-US" altLang="ja-JP" sz="1800">
                <a:ea typeface="HGｺﾞｼｯｸE" pitchFamily="49" charset="-128"/>
              </a:rPr>
              <a:t>11.3</a:t>
            </a:r>
            <a:r>
              <a:rPr kumimoji="0" lang="ja-JP" altLang="en-US" sz="1800">
                <a:ea typeface="HGｺﾞｼｯｸE" pitchFamily="49" charset="-128"/>
              </a:rPr>
              <a:t>参照）</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1285820" y="4000504"/>
            <a:ext cx="7715304" cy="1571636"/>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4" name="角丸四角形 3"/>
          <p:cNvSpPr/>
          <p:nvPr/>
        </p:nvSpPr>
        <p:spPr>
          <a:xfrm>
            <a:off x="1285820" y="1928802"/>
            <a:ext cx="7715304" cy="1857388"/>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3" name="角丸四角形 2"/>
          <p:cNvSpPr/>
          <p:nvPr/>
        </p:nvSpPr>
        <p:spPr>
          <a:xfrm>
            <a:off x="1285820" y="571480"/>
            <a:ext cx="7715304" cy="1143008"/>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204810" name="Text Box 4"/>
          <p:cNvSpPr txBox="1">
            <a:spLocks noChangeArrowheads="1"/>
          </p:cNvSpPr>
          <p:nvPr/>
        </p:nvSpPr>
        <p:spPr bwMode="auto">
          <a:xfrm>
            <a:off x="1257300" y="620713"/>
            <a:ext cx="7886700" cy="4800600"/>
          </a:xfrm>
          <a:prstGeom prst="rect">
            <a:avLst/>
          </a:prstGeom>
          <a:noFill/>
          <a:ln w="9525">
            <a:noFill/>
            <a:miter lim="800000"/>
            <a:headEnd/>
            <a:tailEnd/>
          </a:ln>
        </p:spPr>
        <p:txBody>
          <a:bodyPr>
            <a:spAutoFit/>
          </a:bodyPr>
          <a:lstStyle/>
          <a:p>
            <a:pPr>
              <a:spcBef>
                <a:spcPct val="50000"/>
              </a:spcBef>
            </a:pPr>
            <a:r>
              <a:rPr kumimoji="0" lang="en-US" altLang="ja-JP" sz="1800"/>
              <a:t>2.</a:t>
            </a:r>
            <a:r>
              <a:rPr kumimoji="0" lang="ja-JP" altLang="en-US" sz="1800"/>
              <a:t>高い賃金を労働者に払うことで労働者の努力向上を図ることも可能となる。労働者は怠けているのが発見されると、解雇されてしまう。すると、均衡賃金よりも高い賃金を犠牲にしてしまうので、労働者の努力する意欲が増す。</a:t>
            </a:r>
          </a:p>
          <a:p>
            <a:pPr>
              <a:spcBef>
                <a:spcPct val="50000"/>
              </a:spcBef>
            </a:pPr>
            <a:endParaRPr kumimoji="0" lang="en-US" altLang="ja-JP" sz="1800"/>
          </a:p>
          <a:p>
            <a:pPr>
              <a:spcBef>
                <a:spcPct val="50000"/>
              </a:spcBef>
            </a:pPr>
            <a:r>
              <a:rPr kumimoji="0" lang="en-US" altLang="ja-JP" sz="1800"/>
              <a:t>3.</a:t>
            </a:r>
            <a:r>
              <a:rPr kumimoji="0" lang="ja-JP" altLang="en-US" sz="1800"/>
              <a:t>労働者に高い賃金を払っていると労働者の離職を防止することが可能になる。高い賃金を払っていると、離職後に他の企業で得られると期待できる賃金が低い可能性があるので、離職する誘因を減らすことができる。したがって、企業は新しい労働者を再教育するコストを下げることができる。これは企業の収益が低いからといって賃金を下げてしまうとそれが優秀な労働者の離職を招いてしまう可能性を生みかねないということを示す。</a:t>
            </a:r>
          </a:p>
          <a:p>
            <a:pPr>
              <a:spcBef>
                <a:spcPct val="50000"/>
              </a:spcBef>
            </a:pPr>
            <a:endParaRPr kumimoji="0" lang="en-US" altLang="ja-JP" sz="1800"/>
          </a:p>
          <a:p>
            <a:pPr>
              <a:spcBef>
                <a:spcPct val="50000"/>
              </a:spcBef>
            </a:pPr>
            <a:r>
              <a:rPr kumimoji="0" lang="en-US" altLang="ja-JP" sz="1800"/>
              <a:t>4.</a:t>
            </a:r>
            <a:r>
              <a:rPr kumimoji="0" lang="ja-JP" altLang="en-US" sz="1800"/>
              <a:t>高い賃金を払っていると労働者の質を高めることにも貢献する可能性がある。企業が他の企業よりも高い賃金を払うことにより優秀な労働者が来る確率が高くなる。時間がたてば、他の企業も同じことを考えるだろうから長期的には労働市場の均衡賃金よりも高い賃金率が成立する可能性がある。</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4"/>
          <p:cNvSpPr>
            <a:spLocks noGrp="1" noChangeArrowheads="1"/>
          </p:cNvSpPr>
          <p:nvPr>
            <p:ph type="ctrTitle"/>
          </p:nvPr>
        </p:nvSpPr>
        <p:spPr>
          <a:xfrm>
            <a:off x="1143000" y="360363"/>
            <a:ext cx="7696200" cy="1471612"/>
          </a:xfrm>
        </p:spPr>
        <p:txBody>
          <a:bodyPr/>
          <a:lstStyle/>
          <a:p>
            <a:pPr fontAlgn="auto">
              <a:spcAft>
                <a:spcPts val="0"/>
              </a:spcAft>
              <a:defRPr/>
            </a:pPr>
            <a:r>
              <a:rPr lang="en-US" altLang="ja-JP" sz="3200" dirty="0">
                <a:solidFill>
                  <a:schemeClr val="tx2">
                    <a:satMod val="130000"/>
                  </a:schemeClr>
                </a:solidFill>
              </a:rPr>
              <a:t>12</a:t>
            </a:r>
            <a:r>
              <a:rPr lang="ja-JP" altLang="en-US" sz="3200" dirty="0">
                <a:solidFill>
                  <a:schemeClr val="tx2">
                    <a:satMod val="130000"/>
                  </a:schemeClr>
                </a:solidFill>
              </a:rPr>
              <a:t>章　財政赤字はどこまで続けられるか</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図表 7"/>
          <p:cNvGraphicFramePr/>
          <p:nvPr/>
        </p:nvGraphicFramePr>
        <p:xfrm>
          <a:off x="1285852" y="285728"/>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6850" name="Rectangle 3"/>
          <p:cNvSpPr>
            <a:spLocks noGrp="1" noChangeArrowheads="1"/>
          </p:cNvSpPr>
          <p:nvPr>
            <p:ph idx="1"/>
          </p:nvPr>
        </p:nvSpPr>
        <p:spPr>
          <a:xfrm>
            <a:off x="1279525" y="1268413"/>
            <a:ext cx="7435850" cy="4857750"/>
          </a:xfrm>
        </p:spPr>
        <p:txBody>
          <a:bodyPr/>
          <a:lstStyle/>
          <a:p>
            <a:pPr>
              <a:buFontTx/>
              <a:buNone/>
            </a:pPr>
            <a:r>
              <a:rPr lang="ja-JP" altLang="en-US" sz="1800" smtClean="0"/>
              <a:t>戦後日本の財政赤字の推移について振り返ってみよう。</a:t>
            </a:r>
          </a:p>
          <a:p>
            <a:pPr>
              <a:buFontTx/>
              <a:buNone/>
            </a:pPr>
            <a:endParaRPr lang="en-US" altLang="ja-JP" sz="1800" smtClean="0"/>
          </a:p>
          <a:p>
            <a:pPr>
              <a:buFontTx/>
              <a:buNone/>
            </a:pPr>
            <a:r>
              <a:rPr lang="ja-JP" altLang="en-US" sz="1800" smtClean="0"/>
              <a:t>図</a:t>
            </a:r>
            <a:r>
              <a:rPr lang="en-US" altLang="ja-JP" sz="1800" smtClean="0"/>
              <a:t>12-1</a:t>
            </a:r>
            <a:r>
              <a:rPr lang="ja-JP" altLang="en-US" sz="1800" smtClean="0"/>
              <a:t>・・・</a:t>
            </a:r>
            <a:r>
              <a:rPr lang="en-US" altLang="ja-JP" sz="1800" smtClean="0"/>
              <a:t>2003</a:t>
            </a:r>
            <a:r>
              <a:rPr lang="ja-JP" altLang="en-US" sz="1800" smtClean="0"/>
              <a:t>年までの国債発行額の推移</a:t>
            </a:r>
          </a:p>
          <a:p>
            <a:pPr>
              <a:buFontTx/>
              <a:buNone/>
            </a:pPr>
            <a:r>
              <a:rPr lang="ja-JP" altLang="en-US" sz="1800" smtClean="0"/>
              <a:t>図</a:t>
            </a:r>
            <a:r>
              <a:rPr lang="en-US" altLang="ja-JP" sz="1800" smtClean="0"/>
              <a:t>12-2</a:t>
            </a:r>
            <a:r>
              <a:rPr lang="ja-JP" altLang="en-US" sz="1800" smtClean="0"/>
              <a:t>・・・</a:t>
            </a:r>
            <a:r>
              <a:rPr lang="en-US" altLang="ja-JP" sz="1800" smtClean="0"/>
              <a:t>2003</a:t>
            </a:r>
            <a:r>
              <a:rPr lang="ja-JP" altLang="en-US" sz="1800" smtClean="0"/>
              <a:t>年までの発行済みの国債残高（国が抱える借金を示</a:t>
            </a:r>
            <a:endParaRPr lang="en-US" altLang="ja-JP" sz="1800" smtClean="0"/>
          </a:p>
          <a:p>
            <a:pPr>
              <a:buFontTx/>
              <a:buNone/>
            </a:pPr>
            <a:r>
              <a:rPr lang="ja-JP" altLang="en-US" sz="1800" smtClean="0"/>
              <a:t>　　　　　　　　　　　　　　　　　　　　　　している）</a:t>
            </a:r>
          </a:p>
          <a:p>
            <a:pPr>
              <a:buFontTx/>
              <a:buNone/>
            </a:pPr>
            <a:endParaRPr lang="ja-JP" altLang="en-US" sz="1800" smtClean="0"/>
          </a:p>
          <a:p>
            <a:pPr>
              <a:buFontTx/>
              <a:buNone/>
            </a:pPr>
            <a:r>
              <a:rPr lang="ja-JP" altLang="en-US" sz="1800" smtClean="0"/>
              <a:t>・戦後直後の日本経済</a:t>
            </a:r>
          </a:p>
          <a:p>
            <a:pPr>
              <a:buFontTx/>
              <a:buNone/>
            </a:pPr>
            <a:r>
              <a:rPr lang="ja-JP" altLang="en-US" sz="1800" smtClean="0"/>
              <a:t>企業の生産性も低く政府は多額の補助金を企業に出していた。</a:t>
            </a:r>
          </a:p>
          <a:p>
            <a:pPr>
              <a:buFontTx/>
              <a:buNone/>
            </a:pPr>
            <a:endParaRPr lang="en-US" altLang="ja-JP" sz="1800" smtClean="0"/>
          </a:p>
          <a:p>
            <a:pPr>
              <a:buFontTx/>
              <a:buNone/>
            </a:pPr>
            <a:r>
              <a:rPr lang="ja-JP" altLang="en-US" sz="1800" smtClean="0"/>
              <a:t>政府が定めた公定価格を企業のコストが上回る場合</a:t>
            </a:r>
          </a:p>
          <a:p>
            <a:pPr>
              <a:buFontTx/>
              <a:buNone/>
            </a:pPr>
            <a:r>
              <a:rPr lang="ja-JP" altLang="en-US" sz="1800" smtClean="0"/>
              <a:t>その差額を企業に支給。</a:t>
            </a:r>
          </a:p>
          <a:p>
            <a:pPr>
              <a:buFontTx/>
              <a:buNone/>
            </a:pPr>
            <a:endParaRPr lang="ja-JP" altLang="en-US" sz="1800" smtClean="0"/>
          </a:p>
        </p:txBody>
      </p:sp>
      <p:sp>
        <p:nvSpPr>
          <p:cNvPr id="206851" name="Oval 4"/>
          <p:cNvSpPr>
            <a:spLocks noChangeArrowheads="1"/>
          </p:cNvSpPr>
          <p:nvPr/>
        </p:nvSpPr>
        <p:spPr bwMode="auto">
          <a:xfrm>
            <a:off x="4929188" y="3643313"/>
            <a:ext cx="720725" cy="431800"/>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206852" name="Line 5"/>
          <p:cNvSpPr>
            <a:spLocks noChangeShapeType="1"/>
          </p:cNvSpPr>
          <p:nvPr/>
        </p:nvSpPr>
        <p:spPr bwMode="auto">
          <a:xfrm flipH="1">
            <a:off x="4786313" y="4071938"/>
            <a:ext cx="431800" cy="360362"/>
          </a:xfrm>
          <a:prstGeom prst="line">
            <a:avLst/>
          </a:prstGeom>
          <a:noFill/>
          <a:ln w="9525">
            <a:solidFill>
              <a:srgbClr val="FF0000"/>
            </a:solidFill>
            <a:round/>
            <a:headEnd/>
            <a:tailEnd type="triangle" w="med" len="med"/>
          </a:ln>
        </p:spPr>
        <p:txBody>
          <a:bodyPr/>
          <a:lstStyle/>
          <a:p>
            <a:endParaRPr lang="ja-JP" altLang="en-US"/>
          </a:p>
        </p:txBody>
      </p:sp>
      <p:sp>
        <p:nvSpPr>
          <p:cNvPr id="206853" name="Line 6"/>
          <p:cNvSpPr>
            <a:spLocks noChangeShapeType="1"/>
          </p:cNvSpPr>
          <p:nvPr/>
        </p:nvSpPr>
        <p:spPr bwMode="auto">
          <a:xfrm>
            <a:off x="3429000" y="5072063"/>
            <a:ext cx="0" cy="215900"/>
          </a:xfrm>
          <a:prstGeom prst="line">
            <a:avLst/>
          </a:prstGeom>
          <a:noFill/>
          <a:ln w="9525">
            <a:solidFill>
              <a:schemeClr val="tx1"/>
            </a:solidFill>
            <a:round/>
            <a:headEnd/>
            <a:tailEnd type="triangle" w="med" len="med"/>
          </a:ln>
        </p:spPr>
        <p:txBody>
          <a:bodyPr/>
          <a:lstStyle/>
          <a:p>
            <a:endParaRPr lang="ja-JP" altLang="en-US"/>
          </a:p>
        </p:txBody>
      </p:sp>
      <p:sp>
        <p:nvSpPr>
          <p:cNvPr id="206854" name="Text Box 7"/>
          <p:cNvSpPr txBox="1">
            <a:spLocks noChangeArrowheads="1"/>
          </p:cNvSpPr>
          <p:nvPr/>
        </p:nvSpPr>
        <p:spPr bwMode="auto">
          <a:xfrm>
            <a:off x="1331913" y="5229225"/>
            <a:ext cx="7312025" cy="641350"/>
          </a:xfrm>
          <a:prstGeom prst="rect">
            <a:avLst/>
          </a:prstGeom>
          <a:noFill/>
          <a:ln w="9525">
            <a:noFill/>
            <a:miter lim="800000"/>
            <a:headEnd/>
            <a:tailEnd/>
          </a:ln>
        </p:spPr>
        <p:txBody>
          <a:bodyPr>
            <a:spAutoFit/>
          </a:bodyPr>
          <a:lstStyle/>
          <a:p>
            <a:pPr>
              <a:spcBef>
                <a:spcPct val="50000"/>
              </a:spcBef>
            </a:pPr>
            <a:r>
              <a:rPr kumimoji="0" lang="ja-JP" altLang="en-US" sz="1800"/>
              <a:t>このため政府の支出は大きく膨らんだが、税収は不足したので巨額の財政赤字が生じた。</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Text Box 4"/>
          <p:cNvSpPr txBox="1">
            <a:spLocks noChangeArrowheads="1"/>
          </p:cNvSpPr>
          <p:nvPr/>
        </p:nvSpPr>
        <p:spPr bwMode="auto">
          <a:xfrm>
            <a:off x="1357313" y="500063"/>
            <a:ext cx="5473700" cy="5313362"/>
          </a:xfrm>
          <a:prstGeom prst="rect">
            <a:avLst/>
          </a:prstGeom>
          <a:noFill/>
          <a:ln w="9525">
            <a:noFill/>
            <a:miter lim="800000"/>
            <a:headEnd/>
            <a:tailEnd/>
          </a:ln>
        </p:spPr>
        <p:txBody>
          <a:bodyPr>
            <a:spAutoFit/>
          </a:bodyPr>
          <a:lstStyle/>
          <a:p>
            <a:pPr>
              <a:spcBef>
                <a:spcPct val="50000"/>
              </a:spcBef>
            </a:pPr>
            <a:r>
              <a:rPr kumimoji="0" lang="ja-JP" altLang="en-US" sz="1800"/>
              <a:t>当時日本は連合軍の占領下であったので、アメリカはこの事態に対して、デトロイト銀行頭取のジョセフ・ドッジを派遣し、財政構造にメスを入れた。これを</a:t>
            </a:r>
            <a:r>
              <a:rPr kumimoji="0" lang="ja-JP" altLang="en-US" sz="1800">
                <a:solidFill>
                  <a:srgbClr val="FF0000"/>
                </a:solidFill>
              </a:rPr>
              <a:t>ドッジ・ライン</a:t>
            </a:r>
            <a:r>
              <a:rPr kumimoji="0" lang="ja-JP" altLang="en-US" sz="1800"/>
              <a:t>という。</a:t>
            </a:r>
          </a:p>
          <a:p>
            <a:pPr>
              <a:spcBef>
                <a:spcPct val="50000"/>
              </a:spcBef>
            </a:pPr>
            <a:r>
              <a:rPr kumimoji="0" lang="ja-JP" altLang="en-US" sz="1800"/>
              <a:t>これは均衡財政主義ともいえる厳しいものだった。つまり政府のすべての予算にわたって支出と収入を一致させるというもので、彼の行った改革により財政赤字はなくなった。</a:t>
            </a:r>
          </a:p>
          <a:p>
            <a:pPr>
              <a:spcBef>
                <a:spcPct val="50000"/>
              </a:spcBef>
            </a:pPr>
            <a:r>
              <a:rPr kumimoji="0" lang="ja-JP" altLang="en-US" sz="1800"/>
              <a:t>・昭和</a:t>
            </a:r>
            <a:r>
              <a:rPr kumimoji="0" lang="en-US" altLang="ja-JP" sz="1800"/>
              <a:t>30</a:t>
            </a:r>
            <a:r>
              <a:rPr kumimoji="0" lang="ja-JP" altLang="en-US" sz="1800"/>
              <a:t>年代（</a:t>
            </a:r>
            <a:r>
              <a:rPr kumimoji="0" lang="en-US" altLang="ja-JP" sz="1800"/>
              <a:t>1995</a:t>
            </a:r>
            <a:r>
              <a:rPr kumimoji="0" lang="ja-JP" altLang="en-US" sz="1800"/>
              <a:t>年以降）～高度経済成長時代</a:t>
            </a:r>
          </a:p>
          <a:p>
            <a:pPr>
              <a:spcBef>
                <a:spcPct val="50000"/>
              </a:spcBef>
            </a:pPr>
            <a:r>
              <a:rPr kumimoji="0" lang="ja-JP" altLang="en-US" sz="1800"/>
              <a:t>高速道路の建設、東海道新幹線の開通、東京オリンピックの開催など大きな公共事業が相次いだが、高い経済成長のおかげで税収も膨らみ均衡財政を維持することができた。</a:t>
            </a:r>
          </a:p>
          <a:p>
            <a:pPr>
              <a:spcBef>
                <a:spcPct val="50000"/>
              </a:spcBef>
            </a:pPr>
            <a:r>
              <a:rPr kumimoji="0" lang="ja-JP" altLang="en-US" sz="1800"/>
              <a:t>しかし、昭和</a:t>
            </a:r>
            <a:r>
              <a:rPr kumimoji="0" lang="en-US" altLang="ja-JP" sz="1800"/>
              <a:t>40</a:t>
            </a:r>
            <a:r>
              <a:rPr kumimoji="0" lang="ja-JP" altLang="en-US" sz="1800"/>
              <a:t>年（</a:t>
            </a:r>
            <a:r>
              <a:rPr kumimoji="0" lang="en-US" altLang="ja-JP" sz="1800"/>
              <a:t>1965</a:t>
            </a:r>
            <a:r>
              <a:rPr kumimoji="0" lang="ja-JP" altLang="en-US" sz="1800"/>
              <a:t>年）に均衡財政は終わりを告げる。この年オリンピックの終了の反動で不況が始まる。これに対して国債の発行による政府支出の増加という景気対策が採られた。</a:t>
            </a:r>
          </a:p>
        </p:txBody>
      </p:sp>
      <p:sp>
        <p:nvSpPr>
          <p:cNvPr id="207874" name="AutoShape 5"/>
          <p:cNvSpPr>
            <a:spLocks noChangeArrowheads="1"/>
          </p:cNvSpPr>
          <p:nvPr/>
        </p:nvSpPr>
        <p:spPr bwMode="auto">
          <a:xfrm>
            <a:off x="7045325" y="3524250"/>
            <a:ext cx="1657350" cy="1943100"/>
          </a:xfrm>
          <a:prstGeom prst="wedgeEllipseCallout">
            <a:avLst>
              <a:gd name="adj1" fmla="val -64944"/>
              <a:gd name="adj2" fmla="val 29250"/>
            </a:avLst>
          </a:prstGeom>
          <a:solidFill>
            <a:schemeClr val="accent1"/>
          </a:solidFill>
          <a:ln w="9525">
            <a:solidFill>
              <a:schemeClr val="tx1"/>
            </a:solidFill>
            <a:miter lim="800000"/>
            <a:headEnd/>
            <a:tailEnd/>
          </a:ln>
        </p:spPr>
        <p:txBody>
          <a:bodyPr/>
          <a:lstStyle/>
          <a:p>
            <a:pPr algn="ctr"/>
            <a:r>
              <a:rPr kumimoji="0" lang="ja-JP" altLang="en-US" sz="1800"/>
              <a:t>北京オリンピックが終ったらどうなるんだろ・・・</a:t>
            </a:r>
          </a:p>
        </p:txBody>
      </p:sp>
      <p:pic>
        <p:nvPicPr>
          <p:cNvPr id="207875" name="Picture 6" descr="MIXAN055"/>
          <p:cNvPicPr>
            <a:picLocks noChangeAspect="1" noChangeArrowheads="1" noCrop="1"/>
          </p:cNvPicPr>
          <p:nvPr/>
        </p:nvPicPr>
        <p:blipFill>
          <a:blip r:embed="rId3"/>
          <a:srcRect/>
          <a:stretch>
            <a:fillRect/>
          </a:stretch>
        </p:blipFill>
        <p:spPr bwMode="auto">
          <a:xfrm>
            <a:off x="7262813" y="2443163"/>
            <a:ext cx="1238250" cy="1057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図表 9"/>
          <p:cNvGraphicFramePr/>
          <p:nvPr/>
        </p:nvGraphicFramePr>
        <p:xfrm>
          <a:off x="1214414" y="428604"/>
          <a:ext cx="7086600" cy="714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0179" name="Rectangle 3"/>
          <p:cNvSpPr>
            <a:spLocks noGrp="1" noChangeArrowheads="1"/>
          </p:cNvSpPr>
          <p:nvPr>
            <p:ph idx="1"/>
          </p:nvPr>
        </p:nvSpPr>
        <p:spPr>
          <a:xfrm>
            <a:off x="1285875" y="1285875"/>
            <a:ext cx="7315200" cy="4857750"/>
          </a:xfrm>
        </p:spPr>
        <p:txBody>
          <a:bodyPr>
            <a:normAutofit lnSpcReduction="10000"/>
          </a:bodyPr>
          <a:lstStyle/>
          <a:p>
            <a:pPr marL="365760" indent="-283464" fontAlgn="auto">
              <a:spcAft>
                <a:spcPts val="0"/>
              </a:spcAft>
              <a:buFontTx/>
              <a:buNone/>
              <a:defRPr/>
            </a:pPr>
            <a:r>
              <a:rPr lang="ja-JP" altLang="en-US" sz="1800" dirty="0"/>
              <a:t>名目賃金が短期には容易に変更できない。</a:t>
            </a:r>
          </a:p>
          <a:p>
            <a:pPr marL="365760" indent="-283464" fontAlgn="auto">
              <a:spcAft>
                <a:spcPts val="0"/>
              </a:spcAft>
              <a:buFontTx/>
              <a:buNone/>
              <a:defRPr/>
            </a:pPr>
            <a:r>
              <a:rPr lang="ja-JP" altLang="en-US" sz="1800" dirty="0"/>
              <a:t>名目賃金が短期的に固定されている理由・・・</a:t>
            </a:r>
            <a:r>
              <a:rPr lang="ja-JP" altLang="en-US" sz="1800" dirty="0">
                <a:solidFill>
                  <a:srgbClr val="FF0000"/>
                </a:solidFill>
              </a:rPr>
              <a:t>賃金契約の制約</a:t>
            </a:r>
          </a:p>
          <a:p>
            <a:pPr marL="365760" indent="-283464" fontAlgn="auto">
              <a:spcAft>
                <a:spcPts val="0"/>
              </a:spcAft>
              <a:buFontTx/>
              <a:buNone/>
              <a:defRPr/>
            </a:pPr>
            <a:r>
              <a:rPr lang="ja-JP" altLang="en-US" sz="1800" dirty="0"/>
              <a:t>企業は業績が良いときには高い賃金契約を結んでも構わないと考え</a:t>
            </a:r>
          </a:p>
          <a:p>
            <a:pPr marL="365760" indent="-283464" fontAlgn="auto">
              <a:spcAft>
                <a:spcPts val="0"/>
              </a:spcAft>
              <a:buFontTx/>
              <a:buNone/>
              <a:defRPr/>
            </a:pPr>
            <a:r>
              <a:rPr lang="ja-JP" altLang="en-US" sz="1800" dirty="0"/>
              <a:t>る。逆に業績が不振のときには支払う賃金を下げたいと考える。</a:t>
            </a:r>
          </a:p>
          <a:p>
            <a:pPr marL="365760" indent="-283464" fontAlgn="auto">
              <a:spcAft>
                <a:spcPts val="0"/>
              </a:spcAft>
              <a:buFontTx/>
              <a:buNone/>
              <a:defRPr/>
            </a:pPr>
            <a:endParaRPr lang="ja-JP" altLang="en-US" sz="1800" dirty="0"/>
          </a:p>
          <a:p>
            <a:pPr marL="365760" indent="-283464" fontAlgn="auto">
              <a:spcAft>
                <a:spcPts val="0"/>
              </a:spcAft>
              <a:buFontTx/>
              <a:buNone/>
              <a:defRPr/>
            </a:pPr>
            <a:r>
              <a:rPr lang="ja-JP" altLang="en-US" sz="1800" dirty="0"/>
              <a:t>このように賃金支払いが行われると、賃金契約は経済の生産の</a:t>
            </a:r>
          </a:p>
          <a:p>
            <a:pPr marL="365760" indent="-283464" fontAlgn="auto">
              <a:spcAft>
                <a:spcPts val="0"/>
              </a:spcAft>
              <a:buFontTx/>
              <a:buNone/>
              <a:defRPr/>
            </a:pPr>
            <a:r>
              <a:rPr lang="ja-JP" altLang="en-US" sz="1800" dirty="0"/>
              <a:t>活動水準によって大きく変動してしまい、労働者の多くは</a:t>
            </a:r>
          </a:p>
          <a:p>
            <a:pPr marL="365760" indent="-283464" fontAlgn="auto">
              <a:spcAft>
                <a:spcPts val="0"/>
              </a:spcAft>
              <a:buFontTx/>
              <a:buNone/>
              <a:defRPr/>
            </a:pPr>
            <a:r>
              <a:rPr lang="ja-JP" altLang="en-US" sz="1800" dirty="0"/>
              <a:t>この大きな変動を嫌う。</a:t>
            </a:r>
          </a:p>
          <a:p>
            <a:pPr marL="365760" indent="-283464" fontAlgn="auto">
              <a:spcAft>
                <a:spcPts val="0"/>
              </a:spcAft>
              <a:buFontTx/>
              <a:buNone/>
              <a:defRPr/>
            </a:pPr>
            <a:endParaRPr lang="ja-JP" altLang="en-US" sz="1800" dirty="0"/>
          </a:p>
          <a:p>
            <a:pPr marL="365760" indent="-283464" fontAlgn="auto">
              <a:spcAft>
                <a:spcPts val="0"/>
              </a:spcAft>
              <a:buFontTx/>
              <a:buNone/>
              <a:defRPr/>
            </a:pPr>
            <a:r>
              <a:rPr lang="ja-JP" altLang="en-US" sz="1800" dirty="0"/>
              <a:t>そこで、労働者は経済の浮き沈みに左右されないような</a:t>
            </a:r>
          </a:p>
          <a:p>
            <a:pPr marL="365760" indent="-283464" fontAlgn="auto">
              <a:spcAft>
                <a:spcPts val="0"/>
              </a:spcAft>
              <a:buFontTx/>
              <a:buNone/>
              <a:defRPr/>
            </a:pPr>
            <a:r>
              <a:rPr lang="ja-JP" altLang="en-US" sz="1800" dirty="0"/>
              <a:t>賃金契約を企業と結ぼうとする。</a:t>
            </a:r>
          </a:p>
          <a:p>
            <a:pPr marL="365760" indent="-283464" fontAlgn="auto">
              <a:spcAft>
                <a:spcPts val="0"/>
              </a:spcAft>
              <a:buFontTx/>
              <a:buNone/>
              <a:defRPr/>
            </a:pPr>
            <a:endParaRPr lang="ja-JP" altLang="en-US" sz="1800" dirty="0"/>
          </a:p>
          <a:p>
            <a:pPr marL="365760" indent="-283464" fontAlgn="auto">
              <a:spcAft>
                <a:spcPts val="0"/>
              </a:spcAft>
              <a:buFontTx/>
              <a:buNone/>
              <a:defRPr/>
            </a:pPr>
            <a:r>
              <a:rPr lang="ja-JP" altLang="en-US" sz="1800" dirty="0"/>
              <a:t>企業は経済の変動リスクを避ける手段を持っているので、</a:t>
            </a:r>
          </a:p>
          <a:p>
            <a:pPr marL="365760" indent="-283464" fontAlgn="auto">
              <a:spcAft>
                <a:spcPts val="0"/>
              </a:spcAft>
              <a:buFontTx/>
              <a:buNone/>
              <a:defRPr/>
            </a:pPr>
            <a:r>
              <a:rPr lang="ja-JP" altLang="en-US" sz="1800" dirty="0"/>
              <a:t>このような労働者の意向を考慮して賃金契約を結ぶ用意がある。</a:t>
            </a:r>
          </a:p>
        </p:txBody>
      </p:sp>
      <p:sp>
        <p:nvSpPr>
          <p:cNvPr id="7" name="下矢印 6"/>
          <p:cNvSpPr/>
          <p:nvPr/>
        </p:nvSpPr>
        <p:spPr>
          <a:xfrm>
            <a:off x="4386263" y="2589213"/>
            <a:ext cx="214312" cy="285750"/>
          </a:xfrm>
          <a:prstGeom prst="down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sp>
        <p:nvSpPr>
          <p:cNvPr id="8" name="下矢印 7"/>
          <p:cNvSpPr/>
          <p:nvPr/>
        </p:nvSpPr>
        <p:spPr>
          <a:xfrm>
            <a:off x="4386263" y="3732213"/>
            <a:ext cx="214312" cy="285750"/>
          </a:xfrm>
          <a:prstGeom prst="down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sp>
        <p:nvSpPr>
          <p:cNvPr id="9" name="下矢印 8"/>
          <p:cNvSpPr/>
          <p:nvPr/>
        </p:nvSpPr>
        <p:spPr>
          <a:xfrm>
            <a:off x="4386263" y="4872038"/>
            <a:ext cx="214312" cy="285750"/>
          </a:xfrm>
          <a:prstGeom prst="down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Text Box 4"/>
          <p:cNvSpPr txBox="1">
            <a:spLocks noChangeArrowheads="1"/>
          </p:cNvSpPr>
          <p:nvPr/>
        </p:nvSpPr>
        <p:spPr bwMode="auto">
          <a:xfrm>
            <a:off x="1214438" y="500063"/>
            <a:ext cx="7743825" cy="5354637"/>
          </a:xfrm>
          <a:prstGeom prst="rect">
            <a:avLst/>
          </a:prstGeom>
          <a:noFill/>
          <a:ln w="9525">
            <a:noFill/>
            <a:miter lim="800000"/>
            <a:headEnd/>
            <a:tailEnd/>
          </a:ln>
        </p:spPr>
        <p:txBody>
          <a:bodyPr>
            <a:spAutoFit/>
          </a:bodyPr>
          <a:lstStyle/>
          <a:p>
            <a:pPr>
              <a:spcBef>
                <a:spcPct val="50000"/>
              </a:spcBef>
            </a:pPr>
            <a:r>
              <a:rPr kumimoji="0" lang="ja-JP" altLang="en-US" sz="1800"/>
              <a:t>財政特例法により国債が発行されたが、このときの発行額は</a:t>
            </a:r>
            <a:r>
              <a:rPr kumimoji="0" lang="en-US" altLang="ja-JP" sz="1800"/>
              <a:t>2500</a:t>
            </a:r>
            <a:r>
              <a:rPr kumimoji="0" lang="ja-JP" altLang="en-US" sz="1800"/>
              <a:t>億円だった。このときに発行された国債は</a:t>
            </a:r>
            <a:r>
              <a:rPr kumimoji="0" lang="ja-JP" altLang="en-US" sz="1800">
                <a:solidFill>
                  <a:srgbClr val="FF0000"/>
                </a:solidFill>
              </a:rPr>
              <a:t>建設国債</a:t>
            </a:r>
            <a:r>
              <a:rPr kumimoji="0" lang="ja-JP" altLang="en-US" sz="1800"/>
              <a:t>というもので、公共事業などを中心にまかなうものだった。つまり将来への投資という色合いが強かった。</a:t>
            </a:r>
          </a:p>
          <a:p>
            <a:pPr>
              <a:spcBef>
                <a:spcPct val="50000"/>
              </a:spcBef>
            </a:pPr>
            <a:r>
              <a:rPr kumimoji="0" lang="ja-JP" altLang="en-US" sz="1800"/>
              <a:t>・</a:t>
            </a:r>
            <a:r>
              <a:rPr kumimoji="0" lang="en-US" altLang="ja-JP" sz="1800"/>
              <a:t>1970</a:t>
            </a:r>
            <a:r>
              <a:rPr kumimoji="0" lang="ja-JP" altLang="en-US" sz="1800"/>
              <a:t>年代</a:t>
            </a:r>
          </a:p>
          <a:p>
            <a:pPr>
              <a:spcBef>
                <a:spcPct val="50000"/>
              </a:spcBef>
            </a:pPr>
            <a:r>
              <a:rPr kumimoji="0" lang="ja-JP" altLang="en-US" sz="1800"/>
              <a:t>石油ショックの発生。これは第</a:t>
            </a:r>
            <a:r>
              <a:rPr kumimoji="0" lang="en-US" altLang="ja-JP" sz="1800"/>
              <a:t>4</a:t>
            </a:r>
            <a:r>
              <a:rPr kumimoji="0" lang="ja-JP" altLang="en-US" sz="1800"/>
              <a:t>次中東戦争のときに、石油輸出国が原油価格を大幅に値上げしたことに起因。</a:t>
            </a:r>
          </a:p>
          <a:p>
            <a:pPr>
              <a:spcBef>
                <a:spcPct val="50000"/>
              </a:spcBef>
            </a:pPr>
            <a:r>
              <a:rPr kumimoji="0" lang="ja-JP" altLang="en-US" sz="1800"/>
              <a:t>この原油価格の上昇は石油に頼る日本経済に大きな打撃を与えた。（この場合の理論的帰結は</a:t>
            </a:r>
            <a:r>
              <a:rPr kumimoji="0" lang="en-US" altLang="ja-JP" sz="1800"/>
              <a:t>10.6</a:t>
            </a:r>
            <a:r>
              <a:rPr kumimoji="0" lang="ja-JP" altLang="en-US" sz="1800"/>
              <a:t>節を参照）</a:t>
            </a:r>
          </a:p>
          <a:p>
            <a:pPr>
              <a:spcBef>
                <a:spcPct val="50000"/>
              </a:spcBef>
            </a:pPr>
            <a:r>
              <a:rPr kumimoji="0" lang="ja-JP" altLang="en-US" sz="1800"/>
              <a:t>スタグフレーションと呼ばれる物価の上昇と生産水準の低下、それに伴う失業の増加が起こった。</a:t>
            </a:r>
          </a:p>
          <a:p>
            <a:pPr>
              <a:spcBef>
                <a:spcPct val="50000"/>
              </a:spcBef>
            </a:pPr>
            <a:r>
              <a:rPr kumimoji="0" lang="ja-JP" altLang="en-US" sz="1800"/>
              <a:t>これに対して政府は</a:t>
            </a:r>
            <a:r>
              <a:rPr kumimoji="0" lang="en-US" altLang="ja-JP" sz="1800"/>
              <a:t>1975</a:t>
            </a:r>
            <a:r>
              <a:rPr kumimoji="0" lang="ja-JP" altLang="en-US" sz="1800"/>
              <a:t>年に初めて</a:t>
            </a:r>
            <a:r>
              <a:rPr kumimoji="0" lang="ja-JP" altLang="en-US" sz="1800">
                <a:solidFill>
                  <a:srgbClr val="FF0000"/>
                </a:solidFill>
              </a:rPr>
              <a:t>赤字国債</a:t>
            </a:r>
            <a:r>
              <a:rPr kumimoji="0" lang="ja-JP" altLang="en-US" sz="1800"/>
              <a:t>を発行することになった。　</a:t>
            </a:r>
          </a:p>
          <a:p>
            <a:pPr>
              <a:spcBef>
                <a:spcPct val="50000"/>
              </a:spcBef>
            </a:pPr>
            <a:endParaRPr kumimoji="0" lang="en-US" altLang="ja-JP" sz="1800"/>
          </a:p>
          <a:p>
            <a:pPr>
              <a:spcBef>
                <a:spcPct val="50000"/>
              </a:spcBef>
            </a:pPr>
            <a:r>
              <a:rPr kumimoji="0" lang="ja-JP" altLang="en-US" sz="1800"/>
              <a:t>建設国債と異なり政府の経常的な出費（社会保障費や人件費など）をまかなうために発行するもの。　</a:t>
            </a:r>
          </a:p>
          <a:p>
            <a:pPr>
              <a:spcBef>
                <a:spcPct val="50000"/>
              </a:spcBef>
            </a:pPr>
            <a:r>
              <a:rPr kumimoji="0" lang="ja-JP" altLang="en-US" sz="1800"/>
              <a:t>これ以降、財政赤字は拡大を続け、国債の発行も加速する。　　</a:t>
            </a:r>
          </a:p>
        </p:txBody>
      </p:sp>
      <p:sp>
        <p:nvSpPr>
          <p:cNvPr id="208898" name="Oval 5"/>
          <p:cNvSpPr>
            <a:spLocks noChangeArrowheads="1"/>
          </p:cNvSpPr>
          <p:nvPr/>
        </p:nvSpPr>
        <p:spPr bwMode="auto">
          <a:xfrm>
            <a:off x="4743450" y="3879850"/>
            <a:ext cx="936625" cy="503238"/>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208899" name="Line 6"/>
          <p:cNvSpPr>
            <a:spLocks noChangeShapeType="1"/>
          </p:cNvSpPr>
          <p:nvPr/>
        </p:nvSpPr>
        <p:spPr bwMode="auto">
          <a:xfrm flipH="1">
            <a:off x="4743450" y="4451350"/>
            <a:ext cx="431800" cy="288925"/>
          </a:xfrm>
          <a:prstGeom prst="line">
            <a:avLst/>
          </a:prstGeom>
          <a:noFill/>
          <a:ln w="9525">
            <a:solidFill>
              <a:srgbClr val="FF0000"/>
            </a:solidFill>
            <a:round/>
            <a:headEnd/>
            <a:tailEnd type="triangle" w="med" len="med"/>
          </a:ln>
        </p:spPr>
        <p:txBody>
          <a:bodyPr/>
          <a:lstStyle/>
          <a:p>
            <a:endParaRPr lang="ja-JP" alt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Text Box 4"/>
          <p:cNvSpPr txBox="1">
            <a:spLocks noChangeArrowheads="1"/>
          </p:cNvSpPr>
          <p:nvPr/>
        </p:nvSpPr>
        <p:spPr bwMode="auto">
          <a:xfrm>
            <a:off x="1328738" y="571500"/>
            <a:ext cx="7815262" cy="4940300"/>
          </a:xfrm>
          <a:prstGeom prst="rect">
            <a:avLst/>
          </a:prstGeom>
          <a:noFill/>
          <a:ln w="9525">
            <a:noFill/>
            <a:miter lim="800000"/>
            <a:headEnd/>
            <a:tailEnd/>
          </a:ln>
        </p:spPr>
        <p:txBody>
          <a:bodyPr>
            <a:spAutoFit/>
          </a:bodyPr>
          <a:lstStyle/>
          <a:p>
            <a:pPr>
              <a:spcBef>
                <a:spcPct val="50000"/>
              </a:spcBef>
            </a:pPr>
            <a:r>
              <a:rPr kumimoji="0" lang="ja-JP" altLang="en-US" sz="1800"/>
              <a:t>・</a:t>
            </a:r>
            <a:r>
              <a:rPr kumimoji="0" lang="en-US" altLang="ja-JP" sz="1800"/>
              <a:t>1980</a:t>
            </a:r>
            <a:r>
              <a:rPr kumimoji="0" lang="ja-JP" altLang="en-US" sz="1800"/>
              <a:t>年代</a:t>
            </a:r>
          </a:p>
          <a:p>
            <a:pPr>
              <a:spcBef>
                <a:spcPct val="50000"/>
              </a:spcBef>
            </a:pPr>
            <a:r>
              <a:rPr kumimoji="0" lang="ja-JP" altLang="en-US" sz="1800"/>
              <a:t>財政再建を行うように政策が転換する。</a:t>
            </a:r>
          </a:p>
          <a:p>
            <a:pPr>
              <a:spcBef>
                <a:spcPct val="50000"/>
              </a:spcBef>
            </a:pPr>
            <a:r>
              <a:rPr kumimoji="0" lang="ja-JP" altLang="en-US" sz="1800"/>
              <a:t>当初は</a:t>
            </a:r>
            <a:r>
              <a:rPr kumimoji="0" lang="en-US" altLang="ja-JP" sz="1800"/>
              <a:t>1978</a:t>
            </a:r>
            <a:r>
              <a:rPr kumimoji="0" lang="ja-JP" altLang="en-US" sz="1800"/>
              <a:t>年に起こった第</a:t>
            </a:r>
            <a:r>
              <a:rPr kumimoji="0" lang="en-US" altLang="ja-JP" sz="1800"/>
              <a:t>2</a:t>
            </a:r>
            <a:r>
              <a:rPr kumimoji="0" lang="ja-JP" altLang="en-US" sz="1800"/>
              <a:t>次石油ショックにより財政再建は難航。</a:t>
            </a:r>
          </a:p>
          <a:p>
            <a:pPr>
              <a:spcBef>
                <a:spcPct val="50000"/>
              </a:spcBef>
            </a:pPr>
            <a:r>
              <a:rPr kumimoji="0" lang="en-US" altLang="ja-JP" sz="1800"/>
              <a:t>1983</a:t>
            </a:r>
            <a:r>
              <a:rPr kumimoji="0" lang="ja-JP" altLang="en-US" sz="1800"/>
              <a:t>年度から</a:t>
            </a:r>
            <a:r>
              <a:rPr kumimoji="0" lang="en-US" altLang="ja-JP" sz="1800"/>
              <a:t>1987</a:t>
            </a:r>
            <a:r>
              <a:rPr kumimoji="0" lang="ja-JP" altLang="en-US" sz="1800"/>
              <a:t>年度まで政府は政府支出を削減し続ける。</a:t>
            </a:r>
          </a:p>
          <a:p>
            <a:pPr>
              <a:spcBef>
                <a:spcPct val="50000"/>
              </a:spcBef>
            </a:pPr>
            <a:r>
              <a:rPr kumimoji="0" lang="en-US" altLang="ja-JP" sz="1800"/>
              <a:t>1980</a:t>
            </a:r>
            <a:r>
              <a:rPr kumimoji="0" lang="ja-JP" altLang="en-US" sz="1800"/>
              <a:t>年代後半はバブル景気ともいわれるように経済活動は活発になったために税収も伸び財政再建を達成する。建設国債への依存は続くが、赤字国債への依存からは脱却した。</a:t>
            </a:r>
          </a:p>
          <a:p>
            <a:pPr>
              <a:spcBef>
                <a:spcPct val="50000"/>
              </a:spcBef>
            </a:pPr>
            <a:r>
              <a:rPr kumimoji="0" lang="ja-JP" altLang="en-US" sz="1800"/>
              <a:t>・</a:t>
            </a:r>
            <a:r>
              <a:rPr kumimoji="0" lang="en-US" altLang="ja-JP" sz="1800"/>
              <a:t>1990</a:t>
            </a:r>
            <a:r>
              <a:rPr kumimoji="0" lang="ja-JP" altLang="en-US" sz="1800"/>
              <a:t>年代</a:t>
            </a:r>
          </a:p>
          <a:p>
            <a:pPr>
              <a:spcBef>
                <a:spcPct val="50000"/>
              </a:spcBef>
            </a:pPr>
            <a:r>
              <a:rPr kumimoji="0" lang="ja-JP" altLang="en-US" sz="1800"/>
              <a:t>事態は一変する。</a:t>
            </a:r>
            <a:r>
              <a:rPr kumimoji="0" lang="en-US" altLang="ja-JP" sz="1800"/>
              <a:t>1980</a:t>
            </a:r>
            <a:r>
              <a:rPr kumimoji="0" lang="ja-JP" altLang="en-US" sz="1800"/>
              <a:t>年代後半のバブル期に急上昇した地価や株価のような資産価格を押さえ込むための政策が採られた。</a:t>
            </a:r>
          </a:p>
          <a:p>
            <a:pPr>
              <a:spcBef>
                <a:spcPct val="50000"/>
              </a:spcBef>
            </a:pPr>
            <a:r>
              <a:rPr kumimoji="0" lang="ja-JP" altLang="en-US" sz="1800"/>
              <a:t>＊土地に対する税を強化して地価税を導入。</a:t>
            </a:r>
          </a:p>
          <a:p>
            <a:pPr>
              <a:spcBef>
                <a:spcPct val="50000"/>
              </a:spcBef>
            </a:pPr>
            <a:r>
              <a:rPr kumimoji="0" lang="ja-JP" altLang="en-US" sz="1800"/>
              <a:t>＊不動産融資の総量規制と呼ばれる金融機関に対する政策を実施。</a:t>
            </a:r>
          </a:p>
          <a:p>
            <a:pPr>
              <a:spcBef>
                <a:spcPct val="50000"/>
              </a:spcBef>
            </a:pPr>
            <a:r>
              <a:rPr kumimoji="0" lang="ja-JP" altLang="en-US" sz="1800"/>
              <a:t>＊金融機関の土地に対する融資を制限。</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Text Box 4"/>
          <p:cNvSpPr txBox="1">
            <a:spLocks noChangeArrowheads="1"/>
          </p:cNvSpPr>
          <p:nvPr/>
        </p:nvSpPr>
        <p:spPr bwMode="auto">
          <a:xfrm>
            <a:off x="1185863" y="620713"/>
            <a:ext cx="7743825" cy="1338262"/>
          </a:xfrm>
          <a:prstGeom prst="rect">
            <a:avLst/>
          </a:prstGeom>
          <a:noFill/>
          <a:ln w="9525">
            <a:noFill/>
            <a:miter lim="800000"/>
            <a:headEnd/>
            <a:tailEnd/>
          </a:ln>
        </p:spPr>
        <p:txBody>
          <a:bodyPr>
            <a:spAutoFit/>
          </a:bodyPr>
          <a:lstStyle/>
          <a:p>
            <a:pPr>
              <a:spcBef>
                <a:spcPct val="50000"/>
              </a:spcBef>
            </a:pPr>
            <a:r>
              <a:rPr kumimoji="0" lang="ja-JP" altLang="en-US" sz="1800"/>
              <a:t>そのため不動産価格は下落していった。土地を担保にして融資を行っていた銀行は貸し出した資金を回収できなくなり、銀行は多額の不良債権を抱えることになった。</a:t>
            </a:r>
          </a:p>
          <a:p>
            <a:pPr>
              <a:spcBef>
                <a:spcPct val="50000"/>
              </a:spcBef>
            </a:pPr>
            <a:r>
              <a:rPr kumimoji="0" lang="ja-JP" altLang="en-US" sz="1800"/>
              <a:t>これらが引き金となり</a:t>
            </a:r>
            <a:r>
              <a:rPr kumimoji="0" lang="en-US" altLang="ja-JP" sz="1800"/>
              <a:t>1991</a:t>
            </a:r>
            <a:r>
              <a:rPr kumimoji="0" lang="ja-JP" altLang="en-US" sz="1800"/>
              <a:t>年以降の長い不況へと突入してゆく。</a:t>
            </a:r>
          </a:p>
        </p:txBody>
      </p:sp>
      <p:sp>
        <p:nvSpPr>
          <p:cNvPr id="210946" name="Line 5"/>
          <p:cNvSpPr>
            <a:spLocks noChangeShapeType="1"/>
          </p:cNvSpPr>
          <p:nvPr/>
        </p:nvSpPr>
        <p:spPr bwMode="auto">
          <a:xfrm>
            <a:off x="3786188" y="1357313"/>
            <a:ext cx="0" cy="144462"/>
          </a:xfrm>
          <a:prstGeom prst="line">
            <a:avLst/>
          </a:prstGeom>
          <a:noFill/>
          <a:ln w="9525">
            <a:solidFill>
              <a:schemeClr val="tx1"/>
            </a:solidFill>
            <a:round/>
            <a:headEnd/>
            <a:tailEnd type="triangle" w="med" len="med"/>
          </a:ln>
        </p:spPr>
        <p:txBody>
          <a:bodyPr/>
          <a:lstStyle/>
          <a:p>
            <a:endParaRPr lang="ja-JP" altLang="en-US"/>
          </a:p>
        </p:txBody>
      </p:sp>
      <p:sp>
        <p:nvSpPr>
          <p:cNvPr id="210947" name="Line 6"/>
          <p:cNvSpPr>
            <a:spLocks noChangeShapeType="1"/>
          </p:cNvSpPr>
          <p:nvPr/>
        </p:nvSpPr>
        <p:spPr bwMode="auto">
          <a:xfrm>
            <a:off x="3778250" y="1989138"/>
            <a:ext cx="0" cy="215900"/>
          </a:xfrm>
          <a:prstGeom prst="line">
            <a:avLst/>
          </a:prstGeom>
          <a:noFill/>
          <a:ln w="9525">
            <a:solidFill>
              <a:schemeClr val="tx1"/>
            </a:solidFill>
            <a:round/>
            <a:headEnd/>
            <a:tailEnd type="triangle" w="med" len="med"/>
          </a:ln>
        </p:spPr>
        <p:txBody>
          <a:bodyPr/>
          <a:lstStyle/>
          <a:p>
            <a:endParaRPr lang="ja-JP" altLang="en-US"/>
          </a:p>
        </p:txBody>
      </p:sp>
      <p:sp>
        <p:nvSpPr>
          <p:cNvPr id="210948" name="Text Box 7"/>
          <p:cNvSpPr txBox="1">
            <a:spLocks noChangeArrowheads="1"/>
          </p:cNvSpPr>
          <p:nvPr/>
        </p:nvSpPr>
        <p:spPr bwMode="auto">
          <a:xfrm>
            <a:off x="1214438" y="2500313"/>
            <a:ext cx="7672387" cy="2724150"/>
          </a:xfrm>
          <a:prstGeom prst="rect">
            <a:avLst/>
          </a:prstGeom>
          <a:noFill/>
          <a:ln w="9525">
            <a:noFill/>
            <a:miter lim="800000"/>
            <a:headEnd/>
            <a:tailEnd/>
          </a:ln>
        </p:spPr>
        <p:txBody>
          <a:bodyPr>
            <a:spAutoFit/>
          </a:bodyPr>
          <a:lstStyle/>
          <a:p>
            <a:pPr>
              <a:spcBef>
                <a:spcPct val="50000"/>
              </a:spcBef>
            </a:pPr>
            <a:r>
              <a:rPr kumimoji="0" lang="ja-JP" altLang="en-US" sz="1800"/>
              <a:t>このような不況に対処するために</a:t>
            </a:r>
            <a:r>
              <a:rPr kumimoji="0" lang="en-US" altLang="ja-JP" sz="1800"/>
              <a:t>1994</a:t>
            </a:r>
            <a:r>
              <a:rPr kumimoji="0" lang="ja-JP" altLang="en-US" sz="1800"/>
              <a:t>年に再び赤字国債が発行された。</a:t>
            </a:r>
          </a:p>
          <a:p>
            <a:pPr>
              <a:spcBef>
                <a:spcPct val="50000"/>
              </a:spcBef>
            </a:pPr>
            <a:r>
              <a:rPr kumimoji="0" lang="en-US" altLang="ja-JP" sz="1800"/>
              <a:t>1996</a:t>
            </a:r>
            <a:r>
              <a:rPr kumimoji="0" lang="ja-JP" altLang="en-US" sz="1800"/>
              <a:t>年に景気の回復が始まり、それを受けて</a:t>
            </a:r>
            <a:r>
              <a:rPr kumimoji="0" lang="en-US" altLang="ja-JP" sz="1800"/>
              <a:t>1996</a:t>
            </a:r>
            <a:r>
              <a:rPr kumimoji="0" lang="ja-JP" altLang="en-US" sz="1800"/>
              <a:t>年に財政構造改革法が施行され財政再建が再び試みられようとした。</a:t>
            </a:r>
          </a:p>
          <a:p>
            <a:pPr>
              <a:spcBef>
                <a:spcPct val="50000"/>
              </a:spcBef>
            </a:pPr>
            <a:r>
              <a:rPr kumimoji="0" lang="ja-JP" altLang="en-US" sz="1800"/>
              <a:t>一方、このときに政府は消費税率を</a:t>
            </a:r>
            <a:r>
              <a:rPr kumimoji="0" lang="en-US" altLang="ja-JP" sz="1800"/>
              <a:t>3%</a:t>
            </a:r>
            <a:r>
              <a:rPr kumimoji="0" lang="ja-JP" altLang="en-US" sz="1800"/>
              <a:t>から</a:t>
            </a:r>
            <a:r>
              <a:rPr kumimoji="0" lang="en-US" altLang="ja-JP" sz="1800"/>
              <a:t>5%</a:t>
            </a:r>
            <a:r>
              <a:rPr kumimoji="0" lang="ja-JP" altLang="en-US" sz="1800"/>
              <a:t>へと上昇させた。その結果、景気は再び落ち込み多数の金融機関が破綻する。そのため政府は再び国債の発行を進めてゆくことになってしまう。</a:t>
            </a:r>
          </a:p>
          <a:p>
            <a:pPr>
              <a:spcBef>
                <a:spcPct val="50000"/>
              </a:spcBef>
            </a:pPr>
            <a:r>
              <a:rPr kumimoji="0" lang="ja-JP" altLang="en-US" sz="1800"/>
              <a:t>現在の政府はその方針として、国債の発行額を</a:t>
            </a:r>
            <a:r>
              <a:rPr kumimoji="0" lang="en-US" altLang="ja-JP" sz="1800"/>
              <a:t>30</a:t>
            </a:r>
            <a:r>
              <a:rPr kumimoji="0" lang="ja-JP" altLang="en-US" sz="1800"/>
              <a:t>兆以下に押さえ込むことを目標にし、財政赤字を</a:t>
            </a:r>
            <a:r>
              <a:rPr kumimoji="0" lang="en-US" altLang="ja-JP" sz="1800"/>
              <a:t>2010</a:t>
            </a:r>
            <a:r>
              <a:rPr kumimoji="0" lang="ja-JP" altLang="en-US" sz="1800"/>
              <a:t>年代には黒字化することを目指す。</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142976" y="2643182"/>
            <a:ext cx="7358114" cy="121444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graphicFrame>
        <p:nvGraphicFramePr>
          <p:cNvPr id="9" name="図表 8"/>
          <p:cNvGraphicFramePr/>
          <p:nvPr/>
        </p:nvGraphicFramePr>
        <p:xfrm>
          <a:off x="1285852" y="214290"/>
          <a:ext cx="7498080" cy="1011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1973" name="Rectangle 3"/>
          <p:cNvSpPr>
            <a:spLocks noGrp="1" noChangeArrowheads="1"/>
          </p:cNvSpPr>
          <p:nvPr>
            <p:ph idx="1"/>
          </p:nvPr>
        </p:nvSpPr>
        <p:spPr>
          <a:xfrm>
            <a:off x="1279525" y="1412875"/>
            <a:ext cx="7650163" cy="4713288"/>
          </a:xfrm>
        </p:spPr>
        <p:txBody>
          <a:bodyPr/>
          <a:lstStyle/>
          <a:p>
            <a:pPr>
              <a:buFontTx/>
              <a:buNone/>
            </a:pPr>
            <a:r>
              <a:rPr lang="ja-JP" altLang="en-US" sz="1800" smtClean="0"/>
              <a:t>政府の予算制約はどのように表せるだろうか。</a:t>
            </a:r>
          </a:p>
          <a:p>
            <a:pPr>
              <a:buFontTx/>
              <a:buNone/>
            </a:pPr>
            <a:r>
              <a:rPr lang="ja-JP" altLang="en-US" sz="1800" smtClean="0"/>
              <a:t>まず初めに政府がどれほどの借金をする必要があるか見てみよう。</a:t>
            </a:r>
            <a:endParaRPr lang="en-US" altLang="ja-JP" sz="1800" smtClean="0"/>
          </a:p>
          <a:p>
            <a:pPr>
              <a:buFontTx/>
              <a:buNone/>
            </a:pPr>
            <a:r>
              <a:rPr lang="ja-JP" altLang="en-US" sz="1800" smtClean="0"/>
              <a:t>基本となるのは財政赤字で、次のように定義される。</a:t>
            </a:r>
          </a:p>
          <a:p>
            <a:pPr>
              <a:buFontTx/>
              <a:buNone/>
            </a:pPr>
            <a:endParaRPr lang="en-US" altLang="ja-JP" sz="1800" smtClean="0"/>
          </a:p>
          <a:p>
            <a:pPr>
              <a:buFontTx/>
              <a:buNone/>
            </a:pPr>
            <a:r>
              <a:rPr lang="ja-JP" altLang="en-US" sz="1800" smtClean="0"/>
              <a:t>（第</a:t>
            </a:r>
            <a:r>
              <a:rPr lang="en-US" altLang="ja-JP" sz="1800" smtClean="0"/>
              <a:t>1</a:t>
            </a:r>
            <a:r>
              <a:rPr lang="ja-JP" altLang="en-US" sz="1800" smtClean="0"/>
              <a:t>次的）財政赤字＝政府支出－税収</a:t>
            </a:r>
          </a:p>
        </p:txBody>
      </p:sp>
      <p:sp>
        <p:nvSpPr>
          <p:cNvPr id="211974" name="Oval 4"/>
          <p:cNvSpPr>
            <a:spLocks noChangeArrowheads="1"/>
          </p:cNvSpPr>
          <p:nvPr/>
        </p:nvSpPr>
        <p:spPr bwMode="auto">
          <a:xfrm>
            <a:off x="1500188" y="2786063"/>
            <a:ext cx="2160587" cy="433387"/>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211975" name="Line 5"/>
          <p:cNvSpPr>
            <a:spLocks noChangeShapeType="1"/>
          </p:cNvSpPr>
          <p:nvPr/>
        </p:nvSpPr>
        <p:spPr bwMode="auto">
          <a:xfrm>
            <a:off x="2268538" y="3141663"/>
            <a:ext cx="0" cy="287337"/>
          </a:xfrm>
          <a:prstGeom prst="line">
            <a:avLst/>
          </a:prstGeom>
          <a:noFill/>
          <a:ln w="9525">
            <a:solidFill>
              <a:srgbClr val="FF0000"/>
            </a:solidFill>
            <a:round/>
            <a:headEnd/>
            <a:tailEnd type="triangle" w="med" len="med"/>
          </a:ln>
        </p:spPr>
        <p:txBody>
          <a:bodyPr/>
          <a:lstStyle/>
          <a:p>
            <a:endParaRPr lang="ja-JP" altLang="en-US"/>
          </a:p>
        </p:txBody>
      </p:sp>
      <p:sp>
        <p:nvSpPr>
          <p:cNvPr id="211976" name="Text Box 6"/>
          <p:cNvSpPr txBox="1">
            <a:spLocks noChangeArrowheads="1"/>
          </p:cNvSpPr>
          <p:nvPr/>
        </p:nvSpPr>
        <p:spPr bwMode="auto">
          <a:xfrm>
            <a:off x="1331913" y="3357563"/>
            <a:ext cx="5256212" cy="366712"/>
          </a:xfrm>
          <a:prstGeom prst="rect">
            <a:avLst/>
          </a:prstGeom>
          <a:noFill/>
          <a:ln w="9525">
            <a:noFill/>
            <a:miter lim="800000"/>
            <a:headEnd/>
            <a:tailEnd/>
          </a:ln>
        </p:spPr>
        <p:txBody>
          <a:bodyPr>
            <a:spAutoFit/>
          </a:bodyPr>
          <a:lstStyle/>
          <a:p>
            <a:pPr>
              <a:spcBef>
                <a:spcPct val="50000"/>
              </a:spcBef>
            </a:pPr>
            <a:r>
              <a:rPr kumimoji="0" lang="ja-JP" altLang="en-US" sz="1800"/>
              <a:t>プライマリーバランスまたは基礎的財政収支という。</a:t>
            </a:r>
          </a:p>
        </p:txBody>
      </p:sp>
      <p:sp>
        <p:nvSpPr>
          <p:cNvPr id="211977" name="Text Box 7"/>
          <p:cNvSpPr txBox="1">
            <a:spLocks noChangeArrowheads="1"/>
          </p:cNvSpPr>
          <p:nvPr/>
        </p:nvSpPr>
        <p:spPr bwMode="auto">
          <a:xfrm>
            <a:off x="1285875" y="4071938"/>
            <a:ext cx="7527925" cy="2446337"/>
          </a:xfrm>
          <a:prstGeom prst="rect">
            <a:avLst/>
          </a:prstGeom>
          <a:noFill/>
          <a:ln w="9525">
            <a:noFill/>
            <a:miter lim="800000"/>
            <a:headEnd/>
            <a:tailEnd/>
          </a:ln>
        </p:spPr>
        <p:txBody>
          <a:bodyPr>
            <a:spAutoFit/>
          </a:bodyPr>
          <a:lstStyle/>
          <a:p>
            <a:pPr>
              <a:spcBef>
                <a:spcPct val="50000"/>
              </a:spcBef>
            </a:pPr>
            <a:r>
              <a:rPr kumimoji="0" lang="ja-JP" altLang="en-US" sz="1800"/>
              <a:t>しかし、政府が借金をしていれば利子の返済もしなければならない。</a:t>
            </a:r>
          </a:p>
          <a:p>
            <a:pPr>
              <a:spcBef>
                <a:spcPct val="50000"/>
              </a:spcBef>
            </a:pPr>
            <a:r>
              <a:rPr kumimoji="0" lang="ja-JP" altLang="en-US" sz="1800"/>
              <a:t>また借金には以下のように異なる返済の期限がある。</a:t>
            </a:r>
          </a:p>
          <a:p>
            <a:pPr>
              <a:spcBef>
                <a:spcPct val="50000"/>
              </a:spcBef>
            </a:pPr>
            <a:r>
              <a:rPr kumimoji="0" lang="ja-JP" altLang="en-US" sz="1800"/>
              <a:t>１年の政府短期証券　　　　</a:t>
            </a:r>
            <a:endParaRPr kumimoji="0" lang="en-US" altLang="ja-JP" sz="1800"/>
          </a:p>
          <a:p>
            <a:pPr>
              <a:spcBef>
                <a:spcPct val="50000"/>
              </a:spcBef>
            </a:pPr>
            <a:r>
              <a:rPr kumimoji="0" lang="en-US" altLang="ja-JP" sz="1800"/>
              <a:t>2,3,4,5</a:t>
            </a:r>
            <a:r>
              <a:rPr kumimoji="0" lang="ja-JP" altLang="en-US" sz="1800"/>
              <a:t>年の中期国債　　　　　　　　　　　　　　　　　　　　　</a:t>
            </a:r>
            <a:endParaRPr kumimoji="0" lang="en-US" altLang="ja-JP" sz="1800"/>
          </a:p>
          <a:p>
            <a:pPr>
              <a:spcBef>
                <a:spcPct val="50000"/>
              </a:spcBef>
            </a:pPr>
            <a:r>
              <a:rPr kumimoji="0" lang="en-US" altLang="ja-JP" sz="1800"/>
              <a:t>6,10,15,20</a:t>
            </a:r>
            <a:r>
              <a:rPr kumimoji="0" lang="ja-JP" altLang="en-US" sz="1800"/>
              <a:t>年の長期国債</a:t>
            </a:r>
          </a:p>
          <a:p>
            <a:pPr>
              <a:spcBef>
                <a:spcPct val="50000"/>
              </a:spcBef>
            </a:pPr>
            <a:r>
              <a:rPr kumimoji="0" lang="ja-JP" altLang="en-US" sz="1800"/>
              <a:t>もちろん、満期が来たら償還しなければいけない！</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Text Box 4"/>
          <p:cNvSpPr txBox="1">
            <a:spLocks noChangeArrowheads="1"/>
          </p:cNvSpPr>
          <p:nvPr/>
        </p:nvSpPr>
        <p:spPr bwMode="auto">
          <a:xfrm>
            <a:off x="1000125" y="214313"/>
            <a:ext cx="8386763" cy="2862262"/>
          </a:xfrm>
          <a:prstGeom prst="rect">
            <a:avLst/>
          </a:prstGeom>
          <a:noFill/>
          <a:ln w="9525">
            <a:noFill/>
            <a:miter lim="800000"/>
            <a:headEnd/>
            <a:tailEnd/>
          </a:ln>
        </p:spPr>
        <p:txBody>
          <a:bodyPr>
            <a:spAutoFit/>
          </a:bodyPr>
          <a:lstStyle/>
          <a:p>
            <a:pPr>
              <a:spcBef>
                <a:spcPct val="50000"/>
              </a:spcBef>
            </a:pPr>
            <a:r>
              <a:rPr kumimoji="0" lang="ja-JP" altLang="en-US" sz="1800"/>
              <a:t>このようないろいろな満期の公債を一度に考えるのはメンドーなので、公債は</a:t>
            </a:r>
            <a:r>
              <a:rPr kumimoji="0" lang="en-US" altLang="ja-JP" sz="1800"/>
              <a:t>1</a:t>
            </a:r>
            <a:r>
              <a:rPr kumimoji="0" lang="ja-JP" altLang="en-US" sz="1800"/>
              <a:t>年で</a:t>
            </a:r>
            <a:endParaRPr kumimoji="0" lang="en-US" altLang="ja-JP" sz="1800"/>
          </a:p>
          <a:p>
            <a:pPr>
              <a:spcBef>
                <a:spcPct val="50000"/>
              </a:spcBef>
            </a:pPr>
            <a:r>
              <a:rPr kumimoji="0" lang="ja-JP" altLang="en-US" sz="1800"/>
              <a:t>償還されるものとする。</a:t>
            </a:r>
          </a:p>
          <a:p>
            <a:pPr>
              <a:spcBef>
                <a:spcPct val="50000"/>
              </a:spcBef>
            </a:pPr>
            <a:r>
              <a:rPr kumimoji="0" lang="ja-JP" altLang="en-US" sz="1800"/>
              <a:t>つまり満期が</a:t>
            </a:r>
            <a:r>
              <a:rPr kumimoji="0" lang="en-US" altLang="ja-JP" sz="1800"/>
              <a:t>1</a:t>
            </a:r>
            <a:r>
              <a:rPr kumimoji="0" lang="ja-JP" altLang="en-US" sz="1800"/>
              <a:t>年。この償還のための資金も必要。結果、政府はこれらの必要な資金</a:t>
            </a:r>
          </a:p>
          <a:p>
            <a:pPr>
              <a:spcBef>
                <a:spcPct val="50000"/>
              </a:spcBef>
            </a:pPr>
            <a:endParaRPr kumimoji="0" lang="en-US" altLang="ja-JP" sz="1800"/>
          </a:p>
          <a:p>
            <a:pPr>
              <a:spcBef>
                <a:spcPct val="50000"/>
              </a:spcBef>
            </a:pPr>
            <a:r>
              <a:rPr kumimoji="0" lang="ja-JP" altLang="en-US" sz="1800"/>
              <a:t>（償還費）＋（利払い）＋（第</a:t>
            </a:r>
            <a:r>
              <a:rPr kumimoji="0" lang="en-US" altLang="ja-JP" sz="1800"/>
              <a:t>1</a:t>
            </a:r>
            <a:r>
              <a:rPr kumimoji="0" lang="ja-JP" altLang="en-US" sz="1800"/>
              <a:t>次的財政赤字）</a:t>
            </a:r>
          </a:p>
          <a:p>
            <a:pPr>
              <a:spcBef>
                <a:spcPct val="50000"/>
              </a:spcBef>
            </a:pPr>
            <a:endParaRPr kumimoji="0" lang="en-US" altLang="ja-JP" sz="1800"/>
          </a:p>
          <a:p>
            <a:pPr>
              <a:spcBef>
                <a:spcPct val="50000"/>
              </a:spcBef>
            </a:pPr>
            <a:endParaRPr kumimoji="0" lang="en-US" altLang="ja-JP" sz="1800"/>
          </a:p>
        </p:txBody>
      </p:sp>
      <p:sp>
        <p:nvSpPr>
          <p:cNvPr id="114693" name="Rectangle 5"/>
          <p:cNvSpPr>
            <a:spLocks noChangeArrowheads="1"/>
          </p:cNvSpPr>
          <p:nvPr/>
        </p:nvSpPr>
        <p:spPr bwMode="auto">
          <a:xfrm>
            <a:off x="1071563" y="1857375"/>
            <a:ext cx="1008062" cy="360363"/>
          </a:xfrm>
          <a:prstGeom prst="rect">
            <a:avLst/>
          </a:prstGeom>
          <a:noFill/>
          <a:ln>
            <a:headEnd/>
            <a:tailEnd/>
          </a:ln>
        </p:spPr>
        <p:style>
          <a:lnRef idx="2">
            <a:schemeClr val="accent3"/>
          </a:lnRef>
          <a:fillRef idx="1">
            <a:schemeClr val="lt1"/>
          </a:fillRef>
          <a:effectRef idx="0">
            <a:schemeClr val="accent3"/>
          </a:effectRef>
          <a:fontRef idx="minor">
            <a:schemeClr val="dk1"/>
          </a:fontRef>
        </p:style>
        <p:txBody>
          <a:bodyPr wrap="none" anchor="ctr"/>
          <a:lstStyle/>
          <a:p>
            <a:pPr>
              <a:defRPr/>
            </a:pPr>
            <a:endParaRPr kumimoji="0" lang="ja-JP" altLang="en-US"/>
          </a:p>
        </p:txBody>
      </p:sp>
      <p:cxnSp>
        <p:nvCxnSpPr>
          <p:cNvPr id="212995" name="AutoShape 8"/>
          <p:cNvCxnSpPr>
            <a:cxnSpLocks noChangeShapeType="1"/>
            <a:stCxn id="15" idx="1"/>
            <a:endCxn id="114693" idx="1"/>
          </p:cNvCxnSpPr>
          <p:nvPr/>
        </p:nvCxnSpPr>
        <p:spPr bwMode="auto">
          <a:xfrm rot="10800000">
            <a:off x="1071563" y="2036763"/>
            <a:ext cx="106362" cy="1212850"/>
          </a:xfrm>
          <a:prstGeom prst="curvedConnector3">
            <a:avLst>
              <a:gd name="adj1" fmla="val 316171"/>
            </a:avLst>
          </a:prstGeom>
          <a:noFill/>
          <a:ln w="9525">
            <a:solidFill>
              <a:srgbClr val="FF6600"/>
            </a:solidFill>
            <a:round/>
            <a:headEnd/>
            <a:tailEnd type="triangle" w="med" len="med"/>
          </a:ln>
        </p:spPr>
      </p:cxnSp>
      <p:sp>
        <p:nvSpPr>
          <p:cNvPr id="114697" name="Rectangle 9"/>
          <p:cNvSpPr>
            <a:spLocks noChangeArrowheads="1"/>
          </p:cNvSpPr>
          <p:nvPr/>
        </p:nvSpPr>
        <p:spPr bwMode="auto">
          <a:xfrm>
            <a:off x="2214563" y="1857375"/>
            <a:ext cx="936625" cy="360363"/>
          </a:xfrm>
          <a:prstGeom prst="rect">
            <a:avLst/>
          </a:prstGeom>
          <a:noFill/>
          <a:ln>
            <a:headEnd/>
            <a:tailEnd/>
          </a:ln>
        </p:spPr>
        <p:style>
          <a:lnRef idx="2">
            <a:schemeClr val="accent1"/>
          </a:lnRef>
          <a:fillRef idx="1">
            <a:schemeClr val="lt1"/>
          </a:fillRef>
          <a:effectRef idx="0">
            <a:schemeClr val="accent1"/>
          </a:effectRef>
          <a:fontRef idx="minor">
            <a:schemeClr val="dk1"/>
          </a:fontRef>
        </p:style>
        <p:txBody>
          <a:bodyPr wrap="none" anchor="ctr"/>
          <a:lstStyle/>
          <a:p>
            <a:pPr>
              <a:defRPr/>
            </a:pPr>
            <a:endParaRPr kumimoji="0" lang="ja-JP" altLang="en-US"/>
          </a:p>
        </p:txBody>
      </p:sp>
      <p:sp>
        <p:nvSpPr>
          <p:cNvPr id="114698" name="Text Box 10"/>
          <p:cNvSpPr txBox="1">
            <a:spLocks noChangeArrowheads="1"/>
          </p:cNvSpPr>
          <p:nvPr/>
        </p:nvSpPr>
        <p:spPr bwMode="auto">
          <a:xfrm>
            <a:off x="1177925" y="3713163"/>
            <a:ext cx="5976938" cy="6413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spcBef>
                <a:spcPct val="50000"/>
              </a:spcBef>
              <a:defRPr/>
            </a:pPr>
            <a:r>
              <a:rPr kumimoji="0" lang="ja-JP" altLang="en-US" sz="1800" dirty="0">
                <a:ea typeface="ＭＳ Ｐゴシック" charset="-128"/>
              </a:rPr>
              <a:t>現在存在している公債に対する利払いであるから、　　　　　　（名目利子率）</a:t>
            </a:r>
            <a:r>
              <a:rPr kumimoji="0" lang="en-US" altLang="ja-JP" sz="1800" dirty="0">
                <a:ea typeface="ＭＳ Ｐゴシック" charset="-128"/>
              </a:rPr>
              <a:t>×</a:t>
            </a:r>
            <a:r>
              <a:rPr kumimoji="0" lang="ja-JP" altLang="en-US" sz="1800" dirty="0">
                <a:ea typeface="ＭＳ Ｐゴシック" charset="-128"/>
              </a:rPr>
              <a:t>（今年の公債残高）となる。</a:t>
            </a:r>
          </a:p>
        </p:txBody>
      </p:sp>
      <p:cxnSp>
        <p:nvCxnSpPr>
          <p:cNvPr id="212998" name="AutoShape 12"/>
          <p:cNvCxnSpPr>
            <a:cxnSpLocks noChangeShapeType="1"/>
          </p:cNvCxnSpPr>
          <p:nvPr/>
        </p:nvCxnSpPr>
        <p:spPr bwMode="auto">
          <a:xfrm flipH="1" flipV="1">
            <a:off x="3143250" y="2214563"/>
            <a:ext cx="3916363" cy="1687512"/>
          </a:xfrm>
          <a:prstGeom prst="curvedConnector3">
            <a:avLst>
              <a:gd name="adj1" fmla="val -5838"/>
            </a:avLst>
          </a:prstGeom>
          <a:noFill/>
          <a:ln w="9525">
            <a:solidFill>
              <a:srgbClr val="0099FF"/>
            </a:solidFill>
            <a:round/>
            <a:headEnd/>
            <a:tailEnd type="triangle" w="med" len="med"/>
          </a:ln>
        </p:spPr>
      </p:cxnSp>
      <p:sp>
        <p:nvSpPr>
          <p:cNvPr id="212999" name="Text Box 13"/>
          <p:cNvSpPr txBox="1">
            <a:spLocks noChangeArrowheads="1"/>
          </p:cNvSpPr>
          <p:nvPr/>
        </p:nvSpPr>
        <p:spPr bwMode="auto">
          <a:xfrm>
            <a:off x="1077913" y="4784725"/>
            <a:ext cx="8172450" cy="1616075"/>
          </a:xfrm>
          <a:prstGeom prst="rect">
            <a:avLst/>
          </a:prstGeom>
          <a:noFill/>
          <a:ln w="9525">
            <a:noFill/>
            <a:miter lim="800000"/>
            <a:headEnd/>
            <a:tailEnd/>
          </a:ln>
        </p:spPr>
        <p:txBody>
          <a:bodyPr>
            <a:spAutoFit/>
          </a:bodyPr>
          <a:lstStyle/>
          <a:p>
            <a:pPr>
              <a:spcBef>
                <a:spcPct val="50000"/>
              </a:spcBef>
            </a:pPr>
            <a:r>
              <a:rPr kumimoji="0" lang="ja-JP" altLang="en-US" sz="1800" b="1"/>
              <a:t>（新規の公債発行額）≡（来年の公債残高）</a:t>
            </a:r>
            <a:r>
              <a:rPr kumimoji="0" lang="ja-JP" altLang="en-US" sz="1800"/>
              <a:t>　　　　　　　　　　　　</a:t>
            </a:r>
            <a:endParaRPr kumimoji="0" lang="en-US" altLang="ja-JP" sz="1800"/>
          </a:p>
          <a:p>
            <a:pPr>
              <a:spcBef>
                <a:spcPct val="50000"/>
              </a:spcBef>
            </a:pPr>
            <a:r>
              <a:rPr kumimoji="0" lang="ja-JP" altLang="en-US" sz="1800"/>
              <a:t>＝（今年の公債残高）＋（名目利子率）</a:t>
            </a:r>
            <a:r>
              <a:rPr kumimoji="0" lang="en-US" altLang="ja-JP" sz="1800"/>
              <a:t>×</a:t>
            </a:r>
            <a:r>
              <a:rPr kumimoji="0" lang="ja-JP" altLang="en-US" sz="1800"/>
              <a:t>（今年の公債残高）＋（第１次的財政赤字）　　　　　　　　　　　　　　　　　　　　　　　　　</a:t>
            </a:r>
            <a:endParaRPr kumimoji="0" lang="en-US" altLang="ja-JP" sz="1800"/>
          </a:p>
          <a:p>
            <a:pPr>
              <a:spcBef>
                <a:spcPct val="50000"/>
              </a:spcBef>
            </a:pPr>
            <a:r>
              <a:rPr kumimoji="0" lang="ja-JP" altLang="en-US" sz="1800"/>
              <a:t>　＝（</a:t>
            </a:r>
            <a:r>
              <a:rPr kumimoji="0" lang="en-US" altLang="ja-JP" sz="1800"/>
              <a:t>1+</a:t>
            </a:r>
            <a:r>
              <a:rPr kumimoji="0" lang="ja-JP" altLang="en-US" sz="1800"/>
              <a:t>名目利子率）</a:t>
            </a:r>
            <a:r>
              <a:rPr kumimoji="0" lang="en-US" altLang="ja-JP" sz="1800"/>
              <a:t>×</a:t>
            </a:r>
            <a:r>
              <a:rPr kumimoji="0" lang="ja-JP" altLang="en-US" sz="1800"/>
              <a:t>（今年の公債残高）＋（第</a:t>
            </a:r>
            <a:r>
              <a:rPr kumimoji="0" lang="en-US" altLang="ja-JP" sz="1800"/>
              <a:t>1</a:t>
            </a:r>
            <a:r>
              <a:rPr kumimoji="0" lang="ja-JP" altLang="en-US" sz="1800"/>
              <a:t>次的財政赤字）</a:t>
            </a:r>
          </a:p>
          <a:p>
            <a:pPr>
              <a:spcBef>
                <a:spcPct val="50000"/>
              </a:spcBef>
            </a:pPr>
            <a:r>
              <a:rPr kumimoji="0" lang="ja-JP" altLang="en-US" sz="1800"/>
              <a:t>注意！！今年に新規発行した公債は来年に存在する公債残高に等しい。</a:t>
            </a:r>
          </a:p>
        </p:txBody>
      </p:sp>
      <p:sp>
        <p:nvSpPr>
          <p:cNvPr id="114702" name="Rectangle 14"/>
          <p:cNvSpPr>
            <a:spLocks noChangeArrowheads="1"/>
          </p:cNvSpPr>
          <p:nvPr/>
        </p:nvSpPr>
        <p:spPr bwMode="auto">
          <a:xfrm>
            <a:off x="1392238" y="5213350"/>
            <a:ext cx="1873250" cy="288925"/>
          </a:xfrm>
          <a:prstGeom prst="rect">
            <a:avLst/>
          </a:prstGeom>
          <a:noFill/>
          <a:ln>
            <a:headEnd/>
            <a:tailEnd/>
          </a:ln>
        </p:spPr>
        <p:style>
          <a:lnRef idx="2">
            <a:schemeClr val="accent3"/>
          </a:lnRef>
          <a:fillRef idx="1">
            <a:schemeClr val="lt1"/>
          </a:fillRef>
          <a:effectRef idx="0">
            <a:schemeClr val="accent3"/>
          </a:effectRef>
          <a:fontRef idx="minor">
            <a:schemeClr val="dk1"/>
          </a:fontRef>
        </p:style>
        <p:txBody>
          <a:bodyPr wrap="none" anchor="ctr"/>
          <a:lstStyle/>
          <a:p>
            <a:pPr>
              <a:defRPr/>
            </a:pPr>
            <a:endParaRPr kumimoji="0" lang="ja-JP" altLang="en-US"/>
          </a:p>
        </p:txBody>
      </p:sp>
      <p:sp>
        <p:nvSpPr>
          <p:cNvPr id="114703" name="Rectangle 15"/>
          <p:cNvSpPr>
            <a:spLocks noChangeArrowheads="1"/>
          </p:cNvSpPr>
          <p:nvPr/>
        </p:nvSpPr>
        <p:spPr bwMode="auto">
          <a:xfrm>
            <a:off x="3463925" y="5213350"/>
            <a:ext cx="3455988" cy="288925"/>
          </a:xfrm>
          <a:prstGeom prst="rect">
            <a:avLst/>
          </a:prstGeom>
          <a:noFill/>
          <a:ln>
            <a:headEnd/>
            <a:tailEnd/>
          </a:ln>
        </p:spPr>
        <p:style>
          <a:lnRef idx="2">
            <a:schemeClr val="accent1"/>
          </a:lnRef>
          <a:fillRef idx="1">
            <a:schemeClr val="lt1"/>
          </a:fillRef>
          <a:effectRef idx="0">
            <a:schemeClr val="accent1"/>
          </a:effectRef>
          <a:fontRef idx="minor">
            <a:schemeClr val="dk1"/>
          </a:fontRef>
        </p:style>
        <p:txBody>
          <a:bodyPr wrap="none" anchor="ctr"/>
          <a:lstStyle/>
          <a:p>
            <a:pPr>
              <a:defRPr/>
            </a:pPr>
            <a:endParaRPr kumimoji="0" lang="ja-JP" altLang="en-US"/>
          </a:p>
        </p:txBody>
      </p:sp>
      <p:sp>
        <p:nvSpPr>
          <p:cNvPr id="213002" name="テキスト ボックス 12"/>
          <p:cNvSpPr txBox="1">
            <a:spLocks noChangeArrowheads="1"/>
          </p:cNvSpPr>
          <p:nvPr/>
        </p:nvSpPr>
        <p:spPr bwMode="auto">
          <a:xfrm>
            <a:off x="1177925" y="2427288"/>
            <a:ext cx="4692650" cy="369887"/>
          </a:xfrm>
          <a:prstGeom prst="rect">
            <a:avLst/>
          </a:prstGeom>
          <a:noFill/>
          <a:ln w="9525">
            <a:noFill/>
            <a:miter lim="800000"/>
            <a:headEnd/>
            <a:tailEnd/>
          </a:ln>
        </p:spPr>
        <p:txBody>
          <a:bodyPr wrap="none">
            <a:spAutoFit/>
          </a:bodyPr>
          <a:lstStyle/>
          <a:p>
            <a:pPr>
              <a:spcBef>
                <a:spcPct val="50000"/>
              </a:spcBef>
            </a:pPr>
            <a:r>
              <a:rPr kumimoji="0" lang="ja-JP" altLang="en-US" sz="1800"/>
              <a:t>を新たに公債を発行して調達する必要がある。</a:t>
            </a:r>
          </a:p>
        </p:txBody>
      </p:sp>
      <p:sp>
        <p:nvSpPr>
          <p:cNvPr id="15" name="正方形/長方形 14"/>
          <p:cNvSpPr/>
          <p:nvPr/>
        </p:nvSpPr>
        <p:spPr>
          <a:xfrm>
            <a:off x="1177925" y="2855913"/>
            <a:ext cx="6858000" cy="785812"/>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defRPr/>
            </a:pPr>
            <a:r>
              <a:rPr kumimoji="0" lang="ja-JP" altLang="en-US" sz="1800" dirty="0">
                <a:ea typeface="ＭＳ Ｐゴシック" charset="-128"/>
              </a:rPr>
              <a:t>昨年発行して今年存在している公債を償還するものだから、</a:t>
            </a:r>
            <a:endParaRPr kumimoji="0" lang="en-US" altLang="ja-JP" sz="1800" dirty="0">
              <a:ea typeface="ＭＳ Ｐゴシック" charset="-128"/>
            </a:endParaRPr>
          </a:p>
          <a:p>
            <a:pPr>
              <a:spcBef>
                <a:spcPct val="50000"/>
              </a:spcBef>
              <a:defRPr/>
            </a:pPr>
            <a:r>
              <a:rPr kumimoji="0" lang="ja-JP" altLang="en-US" sz="1800" dirty="0">
                <a:ea typeface="ＭＳ Ｐゴシック" charset="-128"/>
              </a:rPr>
              <a:t>今年の公債額に等しくなる。</a:t>
            </a:r>
            <a:endParaRPr kumimoji="0" lang="ja-JP" altLang="en-US" sz="1800" dirty="0">
              <a:ea typeface="ＭＳ Ｐゴシック" charset="-128"/>
            </a:endParaRPr>
          </a:p>
        </p:txBody>
      </p:sp>
      <p:sp>
        <p:nvSpPr>
          <p:cNvPr id="213004" name="テキスト ボックス 18"/>
          <p:cNvSpPr txBox="1">
            <a:spLocks noChangeArrowheads="1"/>
          </p:cNvSpPr>
          <p:nvPr/>
        </p:nvSpPr>
        <p:spPr bwMode="auto">
          <a:xfrm>
            <a:off x="1249363" y="4356100"/>
            <a:ext cx="6786562" cy="461963"/>
          </a:xfrm>
          <a:prstGeom prst="rect">
            <a:avLst/>
          </a:prstGeom>
          <a:noFill/>
          <a:ln w="9525">
            <a:noFill/>
            <a:miter lim="800000"/>
            <a:headEnd/>
            <a:tailEnd/>
          </a:ln>
        </p:spPr>
        <p:txBody>
          <a:bodyPr>
            <a:spAutoFit/>
          </a:bodyPr>
          <a:lstStyle/>
          <a:p>
            <a:r>
              <a:rPr kumimoji="0" lang="ja-JP" altLang="en-US" sz="1800"/>
              <a:t>よって新たに発行する必要のある公債額は次のようになる</a:t>
            </a:r>
            <a:r>
              <a:rPr kumimoji="0" lang="ja-JP" altLang="en-US"/>
              <a:t>。</a:t>
            </a:r>
            <a:endParaRPr lang="ja-JP" altLang="en-US">
              <a:ea typeface="HGｺﾞｼｯｸE" pitchFamily="49" charset="-128"/>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7" name="Text Box 4"/>
          <p:cNvSpPr txBox="1">
            <a:spLocks noChangeArrowheads="1"/>
          </p:cNvSpPr>
          <p:nvPr/>
        </p:nvSpPr>
        <p:spPr bwMode="auto">
          <a:xfrm>
            <a:off x="1257300" y="357188"/>
            <a:ext cx="7886700" cy="6186487"/>
          </a:xfrm>
          <a:prstGeom prst="rect">
            <a:avLst/>
          </a:prstGeom>
          <a:noFill/>
          <a:ln w="9525">
            <a:noFill/>
            <a:miter lim="800000"/>
            <a:headEnd/>
            <a:tailEnd/>
          </a:ln>
        </p:spPr>
        <p:txBody>
          <a:bodyPr>
            <a:spAutoFit/>
          </a:bodyPr>
          <a:lstStyle/>
          <a:p>
            <a:pPr>
              <a:spcBef>
                <a:spcPct val="50000"/>
              </a:spcBef>
            </a:pPr>
            <a:r>
              <a:rPr kumimoji="0" lang="ja-JP" altLang="en-US" sz="1800"/>
              <a:t>簡単化のために第</a:t>
            </a:r>
            <a:r>
              <a:rPr kumimoji="0" lang="en-US" altLang="ja-JP" sz="1800"/>
              <a:t>1</a:t>
            </a:r>
            <a:r>
              <a:rPr kumimoji="0" lang="ja-JP" altLang="en-US" sz="1800"/>
              <a:t>次的財政赤字がなかったとする。　すると公債の変化は次のようになる。</a:t>
            </a:r>
          </a:p>
          <a:p>
            <a:pPr>
              <a:spcBef>
                <a:spcPct val="50000"/>
              </a:spcBef>
            </a:pPr>
            <a:r>
              <a:rPr kumimoji="0" lang="ja-JP" altLang="en-US" sz="1800"/>
              <a:t>（来年の公債残高）＝（</a:t>
            </a:r>
            <a:r>
              <a:rPr kumimoji="0" lang="en-US" altLang="ja-JP" sz="1800"/>
              <a:t>1</a:t>
            </a:r>
            <a:r>
              <a:rPr kumimoji="0" lang="ja-JP" altLang="en-US" sz="1800"/>
              <a:t>＋名目利子率）</a:t>
            </a:r>
            <a:r>
              <a:rPr kumimoji="0" lang="en-US" altLang="ja-JP" sz="1800"/>
              <a:t>×</a:t>
            </a:r>
            <a:r>
              <a:rPr kumimoji="0" lang="ja-JP" altLang="en-US" sz="1800"/>
              <a:t>（今年の公債残高）</a:t>
            </a:r>
          </a:p>
          <a:p>
            <a:pPr>
              <a:spcBef>
                <a:spcPct val="50000"/>
              </a:spcBef>
            </a:pPr>
            <a:r>
              <a:rPr kumimoji="0" lang="ja-JP" altLang="en-US" sz="1800"/>
              <a:t>すなわち、公債残高は年々（</a:t>
            </a:r>
            <a:r>
              <a:rPr kumimoji="0" lang="en-US" altLang="ja-JP" sz="1800"/>
              <a:t>1</a:t>
            </a:r>
            <a:r>
              <a:rPr kumimoji="0" lang="ja-JP" altLang="en-US" sz="1800"/>
              <a:t>＋名目利子率）倍に増えてゆく！　</a:t>
            </a:r>
          </a:p>
          <a:p>
            <a:pPr>
              <a:spcBef>
                <a:spcPct val="50000"/>
              </a:spcBef>
            </a:pPr>
            <a:endParaRPr kumimoji="0" lang="en-US" altLang="ja-JP" sz="1800"/>
          </a:p>
          <a:p>
            <a:pPr>
              <a:spcBef>
                <a:spcPct val="50000"/>
              </a:spcBef>
            </a:pPr>
            <a:r>
              <a:rPr kumimoji="0" lang="ja-JP" altLang="en-US" sz="1800"/>
              <a:t>つまり財政赤字をなくしたとしても年々公債の残高は増えてゆくことになってしまう。公債残高を減らすためには財政赤字をなくすだけではだめで財政を黒字の状態にしなければならないことを示している。</a:t>
            </a:r>
          </a:p>
          <a:p>
            <a:pPr>
              <a:spcBef>
                <a:spcPct val="50000"/>
              </a:spcBef>
            </a:pPr>
            <a:endParaRPr kumimoji="0" lang="en-US" altLang="ja-JP" sz="1800"/>
          </a:p>
          <a:p>
            <a:pPr>
              <a:spcBef>
                <a:spcPct val="50000"/>
              </a:spcBef>
            </a:pPr>
            <a:r>
              <a:rPr kumimoji="0" lang="ja-JP" altLang="en-US" sz="1800"/>
              <a:t>では財政赤字がなくならない状況では、公債残高は増え続けて借金財政はなくならずいつか国家財政は破綻してしまうのだろうか？？</a:t>
            </a:r>
          </a:p>
          <a:p>
            <a:pPr>
              <a:spcBef>
                <a:spcPct val="50000"/>
              </a:spcBef>
            </a:pPr>
            <a:endParaRPr kumimoji="0" lang="en-US" altLang="ja-JP" sz="1800"/>
          </a:p>
          <a:p>
            <a:pPr>
              <a:spcBef>
                <a:spcPct val="50000"/>
              </a:spcBef>
            </a:pPr>
            <a:r>
              <a:rPr kumimoji="0" lang="ja-JP" altLang="en-US" sz="1800"/>
              <a:t>政府には寿命が無い！ので、借金の返済をし続けても、公債残高と国の所得の比率が大きくなりすぎない限り国が借金によって破産することはないのだ。</a:t>
            </a:r>
          </a:p>
          <a:p>
            <a:pPr>
              <a:spcBef>
                <a:spcPct val="50000"/>
              </a:spcBef>
            </a:pPr>
            <a:endParaRPr kumimoji="0" lang="en-US" altLang="ja-JP" sz="1800"/>
          </a:p>
          <a:p>
            <a:pPr>
              <a:spcBef>
                <a:spcPct val="50000"/>
              </a:spcBef>
            </a:pPr>
            <a:r>
              <a:rPr kumimoji="0" lang="ja-JP" altLang="en-US" sz="1800"/>
              <a:t>では国の所得って何だろうか？？・・・・・・名目</a:t>
            </a:r>
            <a:r>
              <a:rPr kumimoji="0" lang="en-US" altLang="ja-JP" sz="1800"/>
              <a:t>GDP</a:t>
            </a:r>
            <a:r>
              <a:rPr kumimoji="0" lang="ja-JP" altLang="en-US" sz="1800"/>
              <a:t>のこと。　　なぜ名目かというと、公債も名目値で評価されているから。</a:t>
            </a:r>
          </a:p>
        </p:txBody>
      </p:sp>
      <p:pic>
        <p:nvPicPr>
          <p:cNvPr id="214018" name="Picture 5" descr="MIXAN051"/>
          <p:cNvPicPr>
            <a:picLocks noChangeAspect="1" noChangeArrowheads="1" noCrop="1"/>
          </p:cNvPicPr>
          <p:nvPr/>
        </p:nvPicPr>
        <p:blipFill>
          <a:blip r:embed="rId3"/>
          <a:srcRect/>
          <a:stretch>
            <a:fillRect/>
          </a:stretch>
        </p:blipFill>
        <p:spPr bwMode="auto">
          <a:xfrm>
            <a:off x="7472363" y="1428750"/>
            <a:ext cx="792162" cy="468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6" name="Text Box 4"/>
          <p:cNvSpPr txBox="1">
            <a:spLocks noChangeArrowheads="1"/>
          </p:cNvSpPr>
          <p:nvPr/>
        </p:nvSpPr>
        <p:spPr bwMode="auto">
          <a:xfrm>
            <a:off x="1570038" y="549275"/>
            <a:ext cx="5905500" cy="1054100"/>
          </a:xfrm>
          <a:prstGeom prst="rect">
            <a:avLst/>
          </a:prstGeom>
          <a:noFill/>
          <a:ln w="9525">
            <a:noFill/>
            <a:miter lim="800000"/>
            <a:headEnd/>
            <a:tailEnd/>
          </a:ln>
        </p:spPr>
        <p:txBody>
          <a:bodyPr>
            <a:spAutoFit/>
          </a:bodyPr>
          <a:lstStyle/>
          <a:p>
            <a:pPr>
              <a:spcBef>
                <a:spcPct val="50000"/>
              </a:spcBef>
            </a:pPr>
            <a:r>
              <a:rPr kumimoji="0" lang="ja-JP" altLang="en-US" sz="1800"/>
              <a:t>名目</a:t>
            </a:r>
            <a:r>
              <a:rPr kumimoji="0" lang="en-US" altLang="ja-JP" sz="1800"/>
              <a:t>GDP</a:t>
            </a:r>
            <a:r>
              <a:rPr kumimoji="0" lang="ja-JP" altLang="en-US" sz="1800"/>
              <a:t>はどのように変化してゆくだろうか？？　　　　　　　（名目</a:t>
            </a:r>
            <a:r>
              <a:rPr kumimoji="0" lang="en-US" altLang="ja-JP" sz="1800"/>
              <a:t>GDP</a:t>
            </a:r>
            <a:r>
              <a:rPr kumimoji="0" lang="ja-JP" altLang="en-US" sz="1800"/>
              <a:t>）＝（</a:t>
            </a:r>
            <a:r>
              <a:rPr kumimoji="0" lang="en-US" altLang="ja-JP" sz="1800"/>
              <a:t>GDP</a:t>
            </a:r>
            <a:r>
              <a:rPr kumimoji="0" lang="ja-JP" altLang="en-US" sz="1800"/>
              <a:t>デフレーター）</a:t>
            </a:r>
            <a:r>
              <a:rPr kumimoji="0" lang="en-US" altLang="ja-JP" sz="1800"/>
              <a:t>×</a:t>
            </a:r>
            <a:r>
              <a:rPr kumimoji="0" lang="ja-JP" altLang="en-US" sz="1800"/>
              <a:t>（実質</a:t>
            </a:r>
            <a:r>
              <a:rPr kumimoji="0" lang="en-US" altLang="ja-JP" sz="1800"/>
              <a:t>GDP</a:t>
            </a:r>
            <a:r>
              <a:rPr kumimoji="0" lang="ja-JP" altLang="en-US" sz="1800"/>
              <a:t>）</a:t>
            </a:r>
          </a:p>
          <a:p>
            <a:pPr>
              <a:spcBef>
                <a:spcPct val="50000"/>
              </a:spcBef>
            </a:pPr>
            <a:r>
              <a:rPr kumimoji="0" lang="ja-JP" altLang="en-US" sz="1800"/>
              <a:t>名目</a:t>
            </a:r>
            <a:r>
              <a:rPr kumimoji="0" lang="en-US" altLang="ja-JP" sz="1800"/>
              <a:t>GDP</a:t>
            </a:r>
            <a:r>
              <a:rPr kumimoji="0" lang="ja-JP" altLang="en-US" sz="1800"/>
              <a:t>の増える比率は次のようになっている。</a:t>
            </a:r>
          </a:p>
        </p:txBody>
      </p:sp>
      <p:graphicFrame>
        <p:nvGraphicFramePr>
          <p:cNvPr id="117765" name="Object 5"/>
          <p:cNvGraphicFramePr>
            <a:graphicFrameLocks noChangeAspect="1"/>
          </p:cNvGraphicFramePr>
          <p:nvPr/>
        </p:nvGraphicFramePr>
        <p:xfrm>
          <a:off x="1641475" y="1628775"/>
          <a:ext cx="6697663" cy="1387475"/>
        </p:xfrm>
        <a:graphic>
          <a:graphicData uri="http://schemas.openxmlformats.org/presentationml/2006/ole">
            <p:oleObj spid="_x0000_s117765" name="数式" r:id="rId4" imgW="4406760" imgH="888840" progId="Equation.3">
              <p:embed/>
            </p:oleObj>
          </a:graphicData>
        </a:graphic>
      </p:graphicFrame>
      <p:sp>
        <p:nvSpPr>
          <p:cNvPr id="2" name="Oval 6"/>
          <p:cNvSpPr>
            <a:spLocks noChangeArrowheads="1"/>
          </p:cNvSpPr>
          <p:nvPr/>
        </p:nvSpPr>
        <p:spPr bwMode="auto">
          <a:xfrm>
            <a:off x="1857375" y="2205038"/>
            <a:ext cx="2879725" cy="936625"/>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117767" name="Line 7"/>
          <p:cNvSpPr>
            <a:spLocks noChangeShapeType="1"/>
          </p:cNvSpPr>
          <p:nvPr/>
        </p:nvSpPr>
        <p:spPr bwMode="auto">
          <a:xfrm>
            <a:off x="3154363" y="3141663"/>
            <a:ext cx="0" cy="287337"/>
          </a:xfrm>
          <a:prstGeom prst="line">
            <a:avLst/>
          </a:prstGeom>
          <a:noFill/>
          <a:ln w="9525">
            <a:solidFill>
              <a:srgbClr val="FF0000"/>
            </a:solidFill>
            <a:round/>
            <a:headEnd/>
            <a:tailEnd type="triangle" w="med" len="med"/>
          </a:ln>
        </p:spPr>
        <p:txBody>
          <a:bodyPr/>
          <a:lstStyle/>
          <a:p>
            <a:endParaRPr lang="ja-JP" altLang="en-US"/>
          </a:p>
        </p:txBody>
      </p:sp>
      <p:sp>
        <p:nvSpPr>
          <p:cNvPr id="117768" name="Text Box 8"/>
          <p:cNvSpPr txBox="1">
            <a:spLocks noChangeArrowheads="1"/>
          </p:cNvSpPr>
          <p:nvPr/>
        </p:nvSpPr>
        <p:spPr bwMode="auto">
          <a:xfrm>
            <a:off x="1714500" y="3429000"/>
            <a:ext cx="5688013" cy="1054100"/>
          </a:xfrm>
          <a:prstGeom prst="rect">
            <a:avLst/>
          </a:prstGeom>
          <a:noFill/>
          <a:ln w="9525">
            <a:noFill/>
            <a:miter lim="800000"/>
            <a:headEnd/>
            <a:tailEnd/>
          </a:ln>
        </p:spPr>
        <p:txBody>
          <a:bodyPr>
            <a:spAutoFit/>
          </a:bodyPr>
          <a:lstStyle/>
          <a:p>
            <a:pPr>
              <a:spcBef>
                <a:spcPct val="50000"/>
              </a:spcBef>
            </a:pPr>
            <a:r>
              <a:rPr kumimoji="0" lang="en-US" altLang="ja-JP" sz="1800"/>
              <a:t>GDP</a:t>
            </a:r>
            <a:r>
              <a:rPr kumimoji="0" lang="ja-JP" altLang="en-US" sz="1800"/>
              <a:t>デフレーターの増え方は、年々</a:t>
            </a:r>
            <a:r>
              <a:rPr kumimoji="0" lang="en-US" altLang="ja-JP" sz="1800"/>
              <a:t>GDP</a:t>
            </a:r>
            <a:r>
              <a:rPr kumimoji="0" lang="ja-JP" altLang="en-US" sz="1800"/>
              <a:t>デフレーターが何倍になるかを表すものだから、　　　　　　　　　　　　　　　</a:t>
            </a:r>
          </a:p>
          <a:p>
            <a:pPr>
              <a:spcBef>
                <a:spcPct val="50000"/>
              </a:spcBef>
            </a:pPr>
            <a:r>
              <a:rPr kumimoji="0" lang="en-US" altLang="ja-JP" sz="1800"/>
              <a:t>1</a:t>
            </a:r>
            <a:r>
              <a:rPr kumimoji="0" lang="ja-JP" altLang="en-US" sz="1800"/>
              <a:t>＋インフレ率　の比率で増えてゆく。　　</a:t>
            </a:r>
          </a:p>
        </p:txBody>
      </p:sp>
      <p:sp>
        <p:nvSpPr>
          <p:cNvPr id="117769" name="Oval 9"/>
          <p:cNvSpPr>
            <a:spLocks noChangeArrowheads="1"/>
          </p:cNvSpPr>
          <p:nvPr/>
        </p:nvSpPr>
        <p:spPr bwMode="auto">
          <a:xfrm>
            <a:off x="5026025" y="2205038"/>
            <a:ext cx="1873250" cy="936625"/>
          </a:xfrm>
          <a:prstGeom prst="ellipse">
            <a:avLst/>
          </a:prstGeom>
          <a:noFill/>
          <a:ln w="9525">
            <a:solidFill>
              <a:srgbClr val="0000CC"/>
            </a:solidFill>
            <a:round/>
            <a:headEnd/>
            <a:tailEnd/>
          </a:ln>
        </p:spPr>
        <p:txBody>
          <a:bodyPr wrap="none" anchor="ctr"/>
          <a:lstStyle/>
          <a:p>
            <a:endParaRPr kumimoji="0" lang="ja-JP" altLang="en-US">
              <a:ea typeface="HGｺﾞｼｯｸE" pitchFamily="49" charset="-128"/>
            </a:endParaRPr>
          </a:p>
        </p:txBody>
      </p:sp>
      <p:sp>
        <p:nvSpPr>
          <p:cNvPr id="117770" name="Line 10"/>
          <p:cNvSpPr>
            <a:spLocks noChangeShapeType="1"/>
          </p:cNvSpPr>
          <p:nvPr/>
        </p:nvSpPr>
        <p:spPr bwMode="auto">
          <a:xfrm>
            <a:off x="5891213" y="3141663"/>
            <a:ext cx="0" cy="1295400"/>
          </a:xfrm>
          <a:prstGeom prst="line">
            <a:avLst/>
          </a:prstGeom>
          <a:noFill/>
          <a:ln w="9525">
            <a:solidFill>
              <a:srgbClr val="0000CC"/>
            </a:solidFill>
            <a:round/>
            <a:headEnd/>
            <a:tailEnd type="triangle" w="med" len="med"/>
          </a:ln>
        </p:spPr>
        <p:txBody>
          <a:bodyPr/>
          <a:lstStyle/>
          <a:p>
            <a:endParaRPr lang="ja-JP" altLang="en-US"/>
          </a:p>
        </p:txBody>
      </p:sp>
      <p:sp>
        <p:nvSpPr>
          <p:cNvPr id="117771" name="Text Box 11"/>
          <p:cNvSpPr txBox="1">
            <a:spLocks noChangeArrowheads="1"/>
          </p:cNvSpPr>
          <p:nvPr/>
        </p:nvSpPr>
        <p:spPr bwMode="auto">
          <a:xfrm>
            <a:off x="1714500" y="4508500"/>
            <a:ext cx="5184775" cy="1054100"/>
          </a:xfrm>
          <a:prstGeom prst="rect">
            <a:avLst/>
          </a:prstGeom>
          <a:noFill/>
          <a:ln w="9525">
            <a:noFill/>
            <a:miter lim="800000"/>
            <a:headEnd/>
            <a:tailEnd/>
          </a:ln>
        </p:spPr>
        <p:txBody>
          <a:bodyPr>
            <a:spAutoFit/>
          </a:bodyPr>
          <a:lstStyle/>
          <a:p>
            <a:pPr>
              <a:spcBef>
                <a:spcPct val="50000"/>
              </a:spcBef>
            </a:pPr>
            <a:r>
              <a:rPr kumimoji="0" lang="ja-JP" altLang="en-US" sz="1800"/>
              <a:t>実質</a:t>
            </a:r>
            <a:r>
              <a:rPr kumimoji="0" lang="en-US" altLang="ja-JP" sz="1800"/>
              <a:t>GDP</a:t>
            </a:r>
            <a:r>
              <a:rPr kumimoji="0" lang="ja-JP" altLang="en-US" sz="1800"/>
              <a:t>の増え方は経済で生産されているものの年々の増え方であるから、</a:t>
            </a:r>
          </a:p>
          <a:p>
            <a:pPr>
              <a:spcBef>
                <a:spcPct val="50000"/>
              </a:spcBef>
            </a:pPr>
            <a:r>
              <a:rPr kumimoji="0" lang="en-US" altLang="ja-JP" sz="1800"/>
              <a:t>1</a:t>
            </a:r>
            <a:r>
              <a:rPr kumimoji="0" lang="ja-JP" altLang="en-US" sz="1800"/>
              <a:t>＋経済成長率　の比率で増えてゆく。</a:t>
            </a:r>
          </a:p>
        </p:txBody>
      </p:sp>
      <p:sp>
        <p:nvSpPr>
          <p:cNvPr id="117772" name="Text Box 12"/>
          <p:cNvSpPr txBox="1">
            <a:spLocks noChangeArrowheads="1"/>
          </p:cNvSpPr>
          <p:nvPr/>
        </p:nvSpPr>
        <p:spPr bwMode="auto">
          <a:xfrm>
            <a:off x="1570038" y="5516563"/>
            <a:ext cx="5329237" cy="809625"/>
          </a:xfrm>
          <a:prstGeom prst="rect">
            <a:avLst/>
          </a:prstGeom>
          <a:noFill/>
          <a:ln w="9525">
            <a:noFill/>
            <a:miter lim="800000"/>
            <a:headEnd/>
            <a:tailEnd/>
          </a:ln>
        </p:spPr>
        <p:txBody>
          <a:bodyPr>
            <a:spAutoFit/>
          </a:bodyPr>
          <a:lstStyle/>
          <a:p>
            <a:pPr>
              <a:spcBef>
                <a:spcPct val="50000"/>
              </a:spcBef>
            </a:pPr>
            <a:r>
              <a:rPr kumimoji="0" lang="ja-JP" altLang="en-US" sz="2000"/>
              <a:t>　</a:t>
            </a:r>
            <a:r>
              <a:rPr kumimoji="0" lang="ja-JP" altLang="en-US" sz="1800"/>
              <a:t>したがって名目</a:t>
            </a:r>
            <a:r>
              <a:rPr kumimoji="0" lang="en-US" altLang="ja-JP" sz="1800"/>
              <a:t>GDP</a:t>
            </a:r>
            <a:r>
              <a:rPr kumimoji="0" lang="ja-JP" altLang="en-US" sz="1800"/>
              <a:t>の年々の増え方は、</a:t>
            </a:r>
          </a:p>
          <a:p>
            <a:pPr>
              <a:spcBef>
                <a:spcPct val="50000"/>
              </a:spcBef>
            </a:pPr>
            <a:r>
              <a:rPr kumimoji="0" lang="ja-JP" altLang="en-US" sz="1800"/>
              <a:t>（</a:t>
            </a:r>
            <a:r>
              <a:rPr kumimoji="0" lang="en-US" altLang="ja-JP" sz="1800"/>
              <a:t>1+</a:t>
            </a:r>
            <a:r>
              <a:rPr kumimoji="0" lang="ja-JP" altLang="en-US" sz="1800"/>
              <a:t>インフレ率）</a:t>
            </a:r>
            <a:r>
              <a:rPr kumimoji="0" lang="en-US" altLang="ja-JP" sz="1800"/>
              <a:t>×</a:t>
            </a:r>
            <a:r>
              <a:rPr kumimoji="0" lang="ja-JP" altLang="en-US" sz="1800"/>
              <a:t>（</a:t>
            </a:r>
            <a:r>
              <a:rPr kumimoji="0" lang="en-US" altLang="ja-JP" sz="1800"/>
              <a:t>1</a:t>
            </a:r>
            <a:r>
              <a:rPr kumimoji="0" lang="ja-JP" altLang="en-US" sz="1800"/>
              <a:t>＋経済成長率）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7767"/>
                                        </p:tgtEl>
                                        <p:attrNameLst>
                                          <p:attrName>style.visibility</p:attrName>
                                        </p:attrNameLst>
                                      </p:cBhvr>
                                      <p:to>
                                        <p:strVal val="visible"/>
                                      </p:to>
                                    </p:set>
                                    <p:animEffect transition="in" filter="blinds(horizontal)">
                                      <p:cBhvr>
                                        <p:cTn id="10" dur="500"/>
                                        <p:tgtEl>
                                          <p:spTgt spid="11776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17768"/>
                                        </p:tgtEl>
                                        <p:attrNameLst>
                                          <p:attrName>style.visibility</p:attrName>
                                        </p:attrNameLst>
                                      </p:cBhvr>
                                      <p:to>
                                        <p:strVal val="visible"/>
                                      </p:to>
                                    </p:set>
                                    <p:anim calcmode="lin" valueType="num">
                                      <p:cBhvr additive="base">
                                        <p:cTn id="15" dur="500" fill="hold"/>
                                        <p:tgtEl>
                                          <p:spTgt spid="117768"/>
                                        </p:tgtEl>
                                        <p:attrNameLst>
                                          <p:attrName>ppt_x</p:attrName>
                                        </p:attrNameLst>
                                      </p:cBhvr>
                                      <p:tavLst>
                                        <p:tav tm="0">
                                          <p:val>
                                            <p:strVal val="#ppt_x"/>
                                          </p:val>
                                        </p:tav>
                                        <p:tav tm="100000">
                                          <p:val>
                                            <p:strVal val="#ppt_x"/>
                                          </p:val>
                                        </p:tav>
                                      </p:tavLst>
                                    </p:anim>
                                    <p:anim calcmode="lin" valueType="num">
                                      <p:cBhvr additive="base">
                                        <p:cTn id="16" dur="500" fill="hold"/>
                                        <p:tgtEl>
                                          <p:spTgt spid="11776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17769"/>
                                        </p:tgtEl>
                                        <p:attrNameLst>
                                          <p:attrName>style.visibility</p:attrName>
                                        </p:attrNameLst>
                                      </p:cBhvr>
                                      <p:to>
                                        <p:strVal val="visible"/>
                                      </p:to>
                                    </p:set>
                                    <p:animEffect transition="in" filter="blinds(horizontal)">
                                      <p:cBhvr>
                                        <p:cTn id="21" dur="500"/>
                                        <p:tgtEl>
                                          <p:spTgt spid="117769"/>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17770"/>
                                        </p:tgtEl>
                                        <p:attrNameLst>
                                          <p:attrName>style.visibility</p:attrName>
                                        </p:attrNameLst>
                                      </p:cBhvr>
                                      <p:to>
                                        <p:strVal val="visible"/>
                                      </p:to>
                                    </p:set>
                                    <p:animEffect transition="in" filter="blinds(horizontal)">
                                      <p:cBhvr>
                                        <p:cTn id="24" dur="500"/>
                                        <p:tgtEl>
                                          <p:spTgt spid="117770"/>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17771"/>
                                        </p:tgtEl>
                                        <p:attrNameLst>
                                          <p:attrName>style.visibility</p:attrName>
                                        </p:attrNameLst>
                                      </p:cBhvr>
                                      <p:to>
                                        <p:strVal val="visible"/>
                                      </p:to>
                                    </p:set>
                                    <p:anim calcmode="lin" valueType="num">
                                      <p:cBhvr additive="base">
                                        <p:cTn id="29" dur="500" fill="hold"/>
                                        <p:tgtEl>
                                          <p:spTgt spid="117771"/>
                                        </p:tgtEl>
                                        <p:attrNameLst>
                                          <p:attrName>ppt_x</p:attrName>
                                        </p:attrNameLst>
                                      </p:cBhvr>
                                      <p:tavLst>
                                        <p:tav tm="0">
                                          <p:val>
                                            <p:strVal val="#ppt_x"/>
                                          </p:val>
                                        </p:tav>
                                        <p:tav tm="100000">
                                          <p:val>
                                            <p:strVal val="#ppt_x"/>
                                          </p:val>
                                        </p:tav>
                                      </p:tavLst>
                                    </p:anim>
                                    <p:anim calcmode="lin" valueType="num">
                                      <p:cBhvr additive="base">
                                        <p:cTn id="30" dur="500" fill="hold"/>
                                        <p:tgtEl>
                                          <p:spTgt spid="11777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mph" presetSubtype="0" fill="hold" grpId="0" nodeType="clickEffect">
                                  <p:stCondLst>
                                    <p:cond delay="0"/>
                                  </p:stCondLst>
                                  <p:childTnLst>
                                    <p:animEffect transition="out" filter="fade">
                                      <p:cBhvr>
                                        <p:cTn id="34" dur="500" tmFilter="0, 0; .2, .5; .8, .5; 1, 0"/>
                                        <p:tgtEl>
                                          <p:spTgt spid="117772"/>
                                        </p:tgtEl>
                                      </p:cBhvr>
                                    </p:animEffect>
                                    <p:animScale>
                                      <p:cBhvr>
                                        <p:cTn id="35" dur="250" autoRev="1" fill="hold"/>
                                        <p:tgtEl>
                                          <p:spTgt spid="11777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7767" grpId="0" animBg="1"/>
      <p:bldP spid="117768" grpId="0"/>
      <p:bldP spid="117769" grpId="0" animBg="1"/>
      <p:bldP spid="117770" grpId="0" animBg="1"/>
      <p:bldP spid="117771" grpId="0"/>
      <p:bldP spid="11777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5" name="Text Box 4"/>
          <p:cNvSpPr txBox="1">
            <a:spLocks noChangeArrowheads="1"/>
          </p:cNvSpPr>
          <p:nvPr/>
        </p:nvSpPr>
        <p:spPr bwMode="auto">
          <a:xfrm>
            <a:off x="1328738" y="549275"/>
            <a:ext cx="6985000" cy="2705100"/>
          </a:xfrm>
          <a:prstGeom prst="rect">
            <a:avLst/>
          </a:prstGeom>
          <a:noFill/>
          <a:ln w="9525">
            <a:noFill/>
            <a:miter lim="800000"/>
            <a:headEnd/>
            <a:tailEnd/>
          </a:ln>
        </p:spPr>
        <p:txBody>
          <a:bodyPr>
            <a:spAutoFit/>
          </a:bodyPr>
          <a:lstStyle/>
          <a:p>
            <a:pPr>
              <a:spcBef>
                <a:spcPct val="50000"/>
              </a:spcBef>
            </a:pPr>
            <a:r>
              <a:rPr kumimoji="0" lang="ja-JP" altLang="en-US" sz="1800"/>
              <a:t>さて公債の増え方と名目</a:t>
            </a:r>
            <a:r>
              <a:rPr kumimoji="0" lang="en-US" altLang="ja-JP" sz="1800"/>
              <a:t>GDP</a:t>
            </a:r>
            <a:r>
              <a:rPr kumimoji="0" lang="ja-JP" altLang="en-US" sz="1800"/>
              <a:t>の増え方を比較しよう。</a:t>
            </a:r>
          </a:p>
          <a:p>
            <a:pPr>
              <a:spcBef>
                <a:spcPct val="50000"/>
              </a:spcBef>
            </a:pPr>
            <a:r>
              <a:rPr kumimoji="0" lang="ja-JP" altLang="en-US" sz="1800"/>
              <a:t>名目</a:t>
            </a:r>
            <a:r>
              <a:rPr kumimoji="0" lang="en-US" altLang="ja-JP" sz="1800"/>
              <a:t>GDP</a:t>
            </a:r>
            <a:r>
              <a:rPr kumimoji="0" lang="ja-JP" altLang="en-US" sz="1800"/>
              <a:t>の伸び率が公債残高の伸び率を上回れば国の借金が国の収入（名目</a:t>
            </a:r>
            <a:r>
              <a:rPr kumimoji="0" lang="en-US" altLang="ja-JP" sz="1800"/>
              <a:t>GDP)</a:t>
            </a:r>
            <a:r>
              <a:rPr kumimoji="0" lang="ja-JP" altLang="en-US" sz="1800"/>
              <a:t>に占める割合は減ってゆく。</a:t>
            </a:r>
          </a:p>
          <a:p>
            <a:pPr>
              <a:spcBef>
                <a:spcPct val="50000"/>
              </a:spcBef>
            </a:pPr>
            <a:r>
              <a:rPr kumimoji="0" lang="ja-JP" altLang="en-US" sz="1800"/>
              <a:t>（名目</a:t>
            </a:r>
            <a:r>
              <a:rPr kumimoji="0" lang="en-US" altLang="ja-JP" sz="1800"/>
              <a:t>GDP</a:t>
            </a:r>
            <a:r>
              <a:rPr kumimoji="0" lang="ja-JP" altLang="en-US" sz="1800"/>
              <a:t>の伸び率）＝（</a:t>
            </a:r>
            <a:r>
              <a:rPr kumimoji="0" lang="en-US" altLang="ja-JP" sz="1800"/>
              <a:t>1</a:t>
            </a:r>
            <a:r>
              <a:rPr kumimoji="0" lang="ja-JP" altLang="en-US" sz="1800"/>
              <a:t>＋インフレ率</a:t>
            </a:r>
            <a:r>
              <a:rPr kumimoji="0" lang="en-US" altLang="ja-JP" sz="1800"/>
              <a:t>π</a:t>
            </a:r>
            <a:r>
              <a:rPr kumimoji="0" lang="ja-JP" altLang="en-US" sz="1800"/>
              <a:t>）</a:t>
            </a:r>
            <a:r>
              <a:rPr kumimoji="0" lang="en-US" altLang="ja-JP" sz="1800"/>
              <a:t>×</a:t>
            </a:r>
            <a:r>
              <a:rPr kumimoji="0" lang="ja-JP" altLang="en-US" sz="1800"/>
              <a:t>（</a:t>
            </a:r>
            <a:r>
              <a:rPr kumimoji="0" lang="en-US" altLang="ja-JP" sz="1800"/>
              <a:t>1</a:t>
            </a:r>
            <a:r>
              <a:rPr kumimoji="0" lang="ja-JP" altLang="en-US" sz="1800"/>
              <a:t>＋経済成長率ｇ）</a:t>
            </a:r>
          </a:p>
          <a:p>
            <a:pPr>
              <a:spcBef>
                <a:spcPct val="50000"/>
              </a:spcBef>
            </a:pPr>
            <a:r>
              <a:rPr kumimoji="0" lang="ja-JP" altLang="en-US" sz="1800"/>
              <a:t>　　　　　　　　　　　　　　　＞（</a:t>
            </a:r>
            <a:r>
              <a:rPr kumimoji="0" lang="en-US" altLang="ja-JP" sz="1800"/>
              <a:t>1</a:t>
            </a:r>
            <a:r>
              <a:rPr kumimoji="0" lang="ja-JP" altLang="en-US" sz="1800"/>
              <a:t>＋名目利子率</a:t>
            </a:r>
            <a:r>
              <a:rPr kumimoji="0" lang="en-US" altLang="ja-JP" sz="1800" i="1">
                <a:latin typeface="HG行書体" pitchFamily="65" charset="-128"/>
                <a:ea typeface="HG行書体" pitchFamily="65" charset="-128"/>
              </a:rPr>
              <a:t>i</a:t>
            </a:r>
            <a:r>
              <a:rPr kumimoji="0" lang="ja-JP" altLang="en-US" sz="1800">
                <a:latin typeface="ＭＳ Ｐゴシック" charset="-128"/>
              </a:rPr>
              <a:t>）＝（公債残高の伸び率）</a:t>
            </a:r>
          </a:p>
          <a:p>
            <a:pPr>
              <a:spcBef>
                <a:spcPct val="50000"/>
              </a:spcBef>
            </a:pPr>
            <a:r>
              <a:rPr kumimoji="0" lang="ja-JP" altLang="en-US" sz="1800">
                <a:latin typeface="ＭＳ Ｐゴシック" charset="-128"/>
              </a:rPr>
              <a:t>この不等式の両辺を（</a:t>
            </a:r>
            <a:r>
              <a:rPr kumimoji="0" lang="en-US" altLang="ja-JP" sz="1800">
                <a:latin typeface="ＭＳ Ｐゴシック" charset="-128"/>
              </a:rPr>
              <a:t>1</a:t>
            </a:r>
            <a:r>
              <a:rPr kumimoji="0" lang="ja-JP" altLang="en-US" sz="1800">
                <a:latin typeface="ＭＳ Ｐゴシック" charset="-128"/>
              </a:rPr>
              <a:t>＋インフレ率</a:t>
            </a:r>
            <a:r>
              <a:rPr kumimoji="0" lang="en-US" altLang="ja-JP" sz="1800">
                <a:latin typeface="ＭＳ Ｐゴシック" charset="-128"/>
              </a:rPr>
              <a:t>π</a:t>
            </a:r>
            <a:r>
              <a:rPr kumimoji="0" lang="ja-JP" altLang="en-US" sz="1800">
                <a:latin typeface="ＭＳ Ｐゴシック" charset="-128"/>
              </a:rPr>
              <a:t>）で割ると、</a:t>
            </a:r>
          </a:p>
          <a:p>
            <a:pPr>
              <a:spcBef>
                <a:spcPct val="50000"/>
              </a:spcBef>
            </a:pPr>
            <a:r>
              <a:rPr kumimoji="0" lang="en-US" altLang="ja-JP" sz="1800">
                <a:latin typeface="ＭＳ Ｐゴシック" charset="-128"/>
              </a:rPr>
              <a:t>1</a:t>
            </a:r>
            <a:r>
              <a:rPr kumimoji="0" lang="ja-JP" altLang="en-US" sz="1800">
                <a:latin typeface="ＭＳ Ｐゴシック" charset="-128"/>
              </a:rPr>
              <a:t>＋経済成長率ｇ＞</a:t>
            </a:r>
            <a:r>
              <a:rPr kumimoji="0" lang="en-US" altLang="ja-JP" sz="1800" u="sng">
                <a:latin typeface="ＭＳ Ｐゴシック" charset="-128"/>
              </a:rPr>
              <a:t>1</a:t>
            </a:r>
            <a:r>
              <a:rPr kumimoji="0" lang="ja-JP" altLang="en-US" sz="1800" u="sng">
                <a:latin typeface="ＭＳ Ｐゴシック" charset="-128"/>
              </a:rPr>
              <a:t>＋名目利子率</a:t>
            </a:r>
            <a:r>
              <a:rPr kumimoji="0" lang="en-US" altLang="ja-JP" sz="1800" i="1" u="sng">
                <a:latin typeface="HG行書体" pitchFamily="65" charset="-128"/>
                <a:ea typeface="HG行書体" pitchFamily="65" charset="-128"/>
              </a:rPr>
              <a:t>i</a:t>
            </a:r>
            <a:r>
              <a:rPr kumimoji="0" lang="ja-JP" altLang="en-US" sz="1800">
                <a:latin typeface="HG行書体" pitchFamily="65" charset="-128"/>
                <a:ea typeface="HG行書体" pitchFamily="65" charset="-128"/>
              </a:rPr>
              <a:t> </a:t>
            </a:r>
            <a:r>
              <a:rPr kumimoji="0" lang="ja-JP" altLang="en-US" sz="1800" i="1">
                <a:latin typeface="HG行書体" pitchFamily="65" charset="-128"/>
                <a:ea typeface="HG行書体" pitchFamily="65" charset="-128"/>
              </a:rPr>
              <a:t>　 </a:t>
            </a:r>
            <a:r>
              <a:rPr kumimoji="0" lang="ja-JP" altLang="en-US" sz="1800"/>
              <a:t>　　　　　　　　　　　　　　　　　　　　　　　　　　　　　　　　　　　　　　　　　　　　　　　　　　　　　　　　　　　　　　　　　　　　　　　　　　　　　　　　　　</a:t>
            </a:r>
          </a:p>
        </p:txBody>
      </p:sp>
      <p:sp>
        <p:nvSpPr>
          <p:cNvPr id="216066" name="Text Box 5"/>
          <p:cNvSpPr txBox="1">
            <a:spLocks noChangeArrowheads="1"/>
          </p:cNvSpPr>
          <p:nvPr/>
        </p:nvSpPr>
        <p:spPr bwMode="auto">
          <a:xfrm>
            <a:off x="3200400" y="3141663"/>
            <a:ext cx="2016125" cy="366712"/>
          </a:xfrm>
          <a:prstGeom prst="rect">
            <a:avLst/>
          </a:prstGeom>
          <a:noFill/>
          <a:ln w="9525">
            <a:noFill/>
            <a:miter lim="800000"/>
            <a:headEnd/>
            <a:tailEnd/>
          </a:ln>
        </p:spPr>
        <p:txBody>
          <a:bodyPr>
            <a:spAutoFit/>
          </a:bodyPr>
          <a:lstStyle/>
          <a:p>
            <a:pPr>
              <a:spcBef>
                <a:spcPct val="50000"/>
              </a:spcBef>
            </a:pPr>
            <a:r>
              <a:rPr kumimoji="0" lang="en-US" altLang="ja-JP" sz="1800"/>
              <a:t>1</a:t>
            </a:r>
            <a:r>
              <a:rPr kumimoji="0" lang="ja-JP" altLang="en-US" sz="1800"/>
              <a:t>＋インフレ率</a:t>
            </a:r>
            <a:r>
              <a:rPr kumimoji="0" lang="en-US" altLang="ja-JP" sz="1800"/>
              <a:t>π</a:t>
            </a:r>
          </a:p>
        </p:txBody>
      </p:sp>
      <p:sp>
        <p:nvSpPr>
          <p:cNvPr id="118790" name="Oval 6"/>
          <p:cNvSpPr>
            <a:spLocks noChangeArrowheads="1"/>
          </p:cNvSpPr>
          <p:nvPr/>
        </p:nvSpPr>
        <p:spPr bwMode="auto">
          <a:xfrm>
            <a:off x="3200400" y="2852738"/>
            <a:ext cx="1800225" cy="647700"/>
          </a:xfrm>
          <a:prstGeom prst="ellipse">
            <a:avLst/>
          </a:prstGeom>
          <a:noFill/>
          <a:ln w="9525">
            <a:solidFill>
              <a:srgbClr val="FF6600"/>
            </a:solidFill>
            <a:round/>
            <a:headEnd/>
            <a:tailEnd/>
          </a:ln>
        </p:spPr>
        <p:txBody>
          <a:bodyPr wrap="none" anchor="ctr"/>
          <a:lstStyle/>
          <a:p>
            <a:endParaRPr kumimoji="0" lang="ja-JP" altLang="en-US">
              <a:ea typeface="HGｺﾞｼｯｸE" pitchFamily="49" charset="-128"/>
            </a:endParaRPr>
          </a:p>
        </p:txBody>
      </p:sp>
      <p:sp>
        <p:nvSpPr>
          <p:cNvPr id="118791" name="Line 7"/>
          <p:cNvSpPr>
            <a:spLocks noChangeShapeType="1"/>
          </p:cNvSpPr>
          <p:nvPr/>
        </p:nvSpPr>
        <p:spPr bwMode="auto">
          <a:xfrm>
            <a:off x="4137025" y="3500438"/>
            <a:ext cx="0" cy="288925"/>
          </a:xfrm>
          <a:prstGeom prst="line">
            <a:avLst/>
          </a:prstGeom>
          <a:noFill/>
          <a:ln w="9525">
            <a:solidFill>
              <a:srgbClr val="FF6600"/>
            </a:solidFill>
            <a:round/>
            <a:headEnd/>
            <a:tailEnd type="triangle" w="med" len="med"/>
          </a:ln>
        </p:spPr>
        <p:txBody>
          <a:bodyPr/>
          <a:lstStyle/>
          <a:p>
            <a:endParaRPr lang="ja-JP" altLang="en-US"/>
          </a:p>
        </p:txBody>
      </p:sp>
      <p:sp>
        <p:nvSpPr>
          <p:cNvPr id="118792" name="Text Box 8"/>
          <p:cNvSpPr txBox="1">
            <a:spLocks noChangeArrowheads="1"/>
          </p:cNvSpPr>
          <p:nvPr/>
        </p:nvSpPr>
        <p:spPr bwMode="auto">
          <a:xfrm>
            <a:off x="1544638" y="3716338"/>
            <a:ext cx="5761037" cy="784225"/>
          </a:xfrm>
          <a:prstGeom prst="rect">
            <a:avLst/>
          </a:prstGeom>
          <a:noFill/>
          <a:ln w="9525">
            <a:noFill/>
            <a:miter lim="800000"/>
            <a:headEnd/>
            <a:tailEnd/>
          </a:ln>
        </p:spPr>
        <p:txBody>
          <a:bodyPr>
            <a:spAutoFit/>
          </a:bodyPr>
          <a:lstStyle/>
          <a:p>
            <a:pPr>
              <a:spcBef>
                <a:spcPct val="50000"/>
              </a:spcBef>
            </a:pPr>
            <a:r>
              <a:rPr kumimoji="0" lang="ja-JP" altLang="en-US" sz="1800"/>
              <a:t>フィッシャー方程式を思い出そう。</a:t>
            </a:r>
            <a:endParaRPr kumimoji="0" lang="en-US" altLang="ja-JP" sz="1800"/>
          </a:p>
          <a:p>
            <a:pPr>
              <a:spcBef>
                <a:spcPct val="50000"/>
              </a:spcBef>
            </a:pPr>
            <a:r>
              <a:rPr kumimoji="0" lang="ja-JP" altLang="en-US" sz="1800"/>
              <a:t>右辺は</a:t>
            </a:r>
            <a:r>
              <a:rPr kumimoji="0" lang="en-US" altLang="ja-JP" sz="1800"/>
              <a:t>1</a:t>
            </a:r>
            <a:r>
              <a:rPr kumimoji="0" lang="ja-JP" altLang="en-US" sz="1800"/>
              <a:t>＋実質利子率　</a:t>
            </a:r>
            <a:r>
              <a:rPr kumimoji="0" lang="en-US" altLang="ja-JP" sz="1800" i="1"/>
              <a:t>r</a:t>
            </a:r>
            <a:r>
              <a:rPr kumimoji="0" lang="ja-JP" altLang="en-US" sz="1800" i="1"/>
              <a:t>　</a:t>
            </a:r>
            <a:r>
              <a:rPr kumimoji="0" lang="ja-JP" altLang="en-US" sz="1800"/>
              <a:t>である</a:t>
            </a:r>
          </a:p>
        </p:txBody>
      </p:sp>
      <p:sp>
        <p:nvSpPr>
          <p:cNvPr id="118793" name="Text Box 9"/>
          <p:cNvSpPr txBox="1">
            <a:spLocks noChangeArrowheads="1"/>
          </p:cNvSpPr>
          <p:nvPr/>
        </p:nvSpPr>
        <p:spPr bwMode="auto">
          <a:xfrm>
            <a:off x="1428750" y="4714875"/>
            <a:ext cx="5256213" cy="1192213"/>
          </a:xfrm>
          <a:prstGeom prst="rect">
            <a:avLst/>
          </a:prstGeom>
          <a:noFill/>
          <a:ln w="9525">
            <a:noFill/>
            <a:miter lim="800000"/>
            <a:headEnd/>
            <a:tailEnd/>
          </a:ln>
        </p:spPr>
        <p:txBody>
          <a:bodyPr>
            <a:spAutoFit/>
          </a:bodyPr>
          <a:lstStyle/>
          <a:p>
            <a:pPr>
              <a:spcBef>
                <a:spcPct val="50000"/>
              </a:spcBef>
            </a:pPr>
            <a:r>
              <a:rPr kumimoji="0" lang="ja-JP" altLang="en-US" sz="1800"/>
              <a:t>つまりこの不等式は、</a:t>
            </a:r>
          </a:p>
          <a:p>
            <a:pPr>
              <a:spcBef>
                <a:spcPct val="50000"/>
              </a:spcBef>
            </a:pPr>
            <a:r>
              <a:rPr kumimoji="0" lang="ja-JP" altLang="en-US" sz="1800">
                <a:solidFill>
                  <a:srgbClr val="FF0000"/>
                </a:solidFill>
              </a:rPr>
              <a:t>（経済成長率ｇ）＞（実質利子率</a:t>
            </a:r>
            <a:r>
              <a:rPr kumimoji="0" lang="en-US" altLang="ja-JP" sz="1800" i="1">
                <a:solidFill>
                  <a:srgbClr val="FF0000"/>
                </a:solidFill>
              </a:rPr>
              <a:t>r</a:t>
            </a:r>
            <a:r>
              <a:rPr kumimoji="0" lang="ja-JP" altLang="en-US" sz="1800" i="1">
                <a:solidFill>
                  <a:srgbClr val="FF0000"/>
                </a:solidFill>
              </a:rPr>
              <a:t>　</a:t>
            </a:r>
            <a:r>
              <a:rPr kumimoji="0" lang="ja-JP" altLang="en-US" sz="1800">
                <a:solidFill>
                  <a:srgbClr val="FF0000"/>
                </a:solidFill>
              </a:rPr>
              <a:t>）</a:t>
            </a:r>
            <a:r>
              <a:rPr kumimoji="0" lang="ja-JP" altLang="en-US" sz="1800"/>
              <a:t>　　　</a:t>
            </a:r>
          </a:p>
          <a:p>
            <a:pPr>
              <a:spcBef>
                <a:spcPct val="50000"/>
              </a:spcBef>
            </a:pPr>
            <a:r>
              <a:rPr kumimoji="0" lang="ja-JP" altLang="en-US" sz="1800"/>
              <a:t>という関係を示す。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8790"/>
                                        </p:tgtEl>
                                        <p:attrNameLst>
                                          <p:attrName>style.visibility</p:attrName>
                                        </p:attrNameLst>
                                      </p:cBhvr>
                                      <p:to>
                                        <p:strVal val="visible"/>
                                      </p:to>
                                    </p:set>
                                    <p:animEffect transition="in" filter="blinds(horizontal)">
                                      <p:cBhvr>
                                        <p:cTn id="7" dur="500"/>
                                        <p:tgtEl>
                                          <p:spTgt spid="11879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8791"/>
                                        </p:tgtEl>
                                        <p:attrNameLst>
                                          <p:attrName>style.visibility</p:attrName>
                                        </p:attrNameLst>
                                      </p:cBhvr>
                                      <p:to>
                                        <p:strVal val="visible"/>
                                      </p:to>
                                    </p:set>
                                    <p:animEffect transition="in" filter="blinds(horizontal)">
                                      <p:cBhvr>
                                        <p:cTn id="10" dur="500"/>
                                        <p:tgtEl>
                                          <p:spTgt spid="118791"/>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18792"/>
                                        </p:tgtEl>
                                        <p:attrNameLst>
                                          <p:attrName>style.visibility</p:attrName>
                                        </p:attrNameLst>
                                      </p:cBhvr>
                                      <p:to>
                                        <p:strVal val="visible"/>
                                      </p:to>
                                    </p:set>
                                    <p:anim calcmode="lin" valueType="num">
                                      <p:cBhvr additive="base">
                                        <p:cTn id="15" dur="500" fill="hold"/>
                                        <p:tgtEl>
                                          <p:spTgt spid="118792"/>
                                        </p:tgtEl>
                                        <p:attrNameLst>
                                          <p:attrName>ppt_x</p:attrName>
                                        </p:attrNameLst>
                                      </p:cBhvr>
                                      <p:tavLst>
                                        <p:tav tm="0">
                                          <p:val>
                                            <p:strVal val="#ppt_x"/>
                                          </p:val>
                                        </p:tav>
                                        <p:tav tm="100000">
                                          <p:val>
                                            <p:strVal val="#ppt_x"/>
                                          </p:val>
                                        </p:tav>
                                      </p:tavLst>
                                    </p:anim>
                                    <p:anim calcmode="lin" valueType="num">
                                      <p:cBhvr additive="base">
                                        <p:cTn id="16" dur="500" fill="hold"/>
                                        <p:tgtEl>
                                          <p:spTgt spid="11879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mph" presetSubtype="0" fill="hold" grpId="0" nodeType="clickEffect">
                                  <p:stCondLst>
                                    <p:cond delay="0"/>
                                  </p:stCondLst>
                                  <p:childTnLst>
                                    <p:animEffect transition="out" filter="fade">
                                      <p:cBhvr>
                                        <p:cTn id="20" dur="500" tmFilter="0, 0; .2, .5; .8, .5; 1, 0"/>
                                        <p:tgtEl>
                                          <p:spTgt spid="118793"/>
                                        </p:tgtEl>
                                      </p:cBhvr>
                                    </p:animEffect>
                                    <p:animScale>
                                      <p:cBhvr>
                                        <p:cTn id="21" dur="250" autoRev="1" fill="hold"/>
                                        <p:tgtEl>
                                          <p:spTgt spid="1187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0" grpId="0" animBg="1"/>
      <p:bldP spid="118791" grpId="0" animBg="1"/>
      <p:bldP spid="118792" grpId="0"/>
      <p:bldP spid="11879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Text Box 4"/>
          <p:cNvSpPr txBox="1">
            <a:spLocks noChangeArrowheads="1"/>
          </p:cNvSpPr>
          <p:nvPr/>
        </p:nvSpPr>
        <p:spPr bwMode="auto">
          <a:xfrm>
            <a:off x="1257300" y="571500"/>
            <a:ext cx="7600950" cy="5354638"/>
          </a:xfrm>
          <a:prstGeom prst="rect">
            <a:avLst/>
          </a:prstGeom>
          <a:noFill/>
          <a:ln w="9525">
            <a:noFill/>
            <a:miter lim="800000"/>
            <a:headEnd/>
            <a:tailEnd/>
          </a:ln>
        </p:spPr>
        <p:txBody>
          <a:bodyPr>
            <a:spAutoFit/>
          </a:bodyPr>
          <a:lstStyle/>
          <a:p>
            <a:pPr>
              <a:spcBef>
                <a:spcPct val="50000"/>
              </a:spcBef>
            </a:pPr>
            <a:r>
              <a:rPr kumimoji="0" lang="ja-JP" altLang="en-US" sz="1800"/>
              <a:t>経済の成長が早ければ国の借金（公債残高）が国の収入（名目</a:t>
            </a:r>
            <a:r>
              <a:rPr kumimoji="0" lang="en-US" altLang="ja-JP" sz="1800"/>
              <a:t>GDP</a:t>
            </a:r>
            <a:r>
              <a:rPr kumimoji="0" lang="ja-JP" altLang="en-US" sz="1800"/>
              <a:t>）に占める割合が減る。</a:t>
            </a:r>
          </a:p>
          <a:p>
            <a:pPr>
              <a:spcBef>
                <a:spcPct val="50000"/>
              </a:spcBef>
            </a:pPr>
            <a:r>
              <a:rPr kumimoji="0" lang="ja-JP" altLang="en-US" sz="1800"/>
              <a:t>したがって、</a:t>
            </a:r>
            <a:r>
              <a:rPr kumimoji="0" lang="ja-JP" altLang="en-US" sz="1800">
                <a:solidFill>
                  <a:srgbClr val="0000CC"/>
                </a:solidFill>
              </a:rPr>
              <a:t>財政赤字を減少させるだけでは問題は解決せず、経済の成長を促進させ実質利子率を低下させることが大切。</a:t>
            </a:r>
          </a:p>
          <a:p>
            <a:pPr>
              <a:spcBef>
                <a:spcPct val="50000"/>
              </a:spcBef>
            </a:pPr>
            <a:r>
              <a:rPr kumimoji="0" lang="ja-JP" altLang="en-US" sz="1800"/>
              <a:t>最近の日本経済・・・</a:t>
            </a:r>
          </a:p>
          <a:p>
            <a:pPr>
              <a:spcBef>
                <a:spcPct val="50000"/>
              </a:spcBef>
            </a:pPr>
            <a:r>
              <a:rPr kumimoji="0" lang="ja-JP" altLang="en-US" sz="1800"/>
              <a:t>日本銀行のゼロ金利政策およびそれに続く量的緩和政策により名目利子率は低く抑えられているが、インフレ率はマイナスでデフレが起きている。したがって、実質利子率は低くない。またこの</a:t>
            </a:r>
            <a:r>
              <a:rPr kumimoji="0" lang="en-US" altLang="ja-JP" sz="1800"/>
              <a:t>10</a:t>
            </a:r>
            <a:r>
              <a:rPr kumimoji="0" lang="ja-JP" altLang="en-US" sz="1800"/>
              <a:t>年間、日本経済は非常に低い成長率だったため、この条件は満たされていない。</a:t>
            </a:r>
          </a:p>
          <a:p>
            <a:pPr>
              <a:spcBef>
                <a:spcPct val="50000"/>
              </a:spcBef>
            </a:pPr>
            <a:endParaRPr kumimoji="0" lang="ja-JP" altLang="en-US" sz="1800"/>
          </a:p>
          <a:p>
            <a:pPr>
              <a:spcBef>
                <a:spcPct val="50000"/>
              </a:spcBef>
            </a:pPr>
            <a:r>
              <a:rPr kumimoji="0" lang="ja-JP" altLang="en-US" sz="1800"/>
              <a:t>図</a:t>
            </a:r>
            <a:r>
              <a:rPr kumimoji="0" lang="en-US" altLang="ja-JP" sz="1800"/>
              <a:t>12-3</a:t>
            </a:r>
            <a:r>
              <a:rPr kumimoji="0" lang="ja-JP" altLang="en-US" sz="1800"/>
              <a:t>　国債残高と国内総生産（</a:t>
            </a:r>
            <a:r>
              <a:rPr kumimoji="0" lang="en-US" altLang="ja-JP" sz="1800"/>
              <a:t>GDP)</a:t>
            </a:r>
            <a:r>
              <a:rPr kumimoji="0" lang="ja-JP" altLang="en-US" sz="1800"/>
              <a:t>、国民総所得の比率</a:t>
            </a:r>
            <a:r>
              <a:rPr kumimoji="0" lang="en-US" altLang="ja-JP" sz="1800"/>
              <a:t>1990</a:t>
            </a:r>
            <a:r>
              <a:rPr kumimoji="0" lang="ja-JP" altLang="en-US" sz="1800"/>
              <a:t>年代前半まではこの比率は安定的に推移。　</a:t>
            </a:r>
            <a:r>
              <a:rPr kumimoji="0" lang="en-US" altLang="ja-JP" sz="1800"/>
              <a:t>1990</a:t>
            </a:r>
            <a:r>
              <a:rPr kumimoji="0" lang="ja-JP" altLang="en-US" sz="1800"/>
              <a:t>年代後半からその比率は急上昇。</a:t>
            </a:r>
          </a:p>
          <a:p>
            <a:pPr>
              <a:spcBef>
                <a:spcPct val="50000"/>
              </a:spcBef>
            </a:pPr>
            <a:r>
              <a:rPr kumimoji="0" lang="ja-JP" altLang="en-US" sz="1800"/>
              <a:t>第</a:t>
            </a:r>
            <a:r>
              <a:rPr kumimoji="0" lang="en-US" altLang="ja-JP" sz="1800"/>
              <a:t>2</a:t>
            </a:r>
            <a:r>
              <a:rPr kumimoji="0" lang="ja-JP" altLang="en-US" sz="1800"/>
              <a:t>章の図</a:t>
            </a:r>
            <a:r>
              <a:rPr kumimoji="0" lang="en-US" altLang="ja-JP" sz="1800"/>
              <a:t>2-2</a:t>
            </a:r>
            <a:r>
              <a:rPr kumimoji="0" lang="ja-JP" altLang="en-US" sz="1800"/>
              <a:t>　</a:t>
            </a:r>
            <a:r>
              <a:rPr kumimoji="0" lang="en-US" altLang="ja-JP" sz="1800"/>
              <a:t>1990</a:t>
            </a:r>
            <a:r>
              <a:rPr kumimoji="0" lang="ja-JP" altLang="en-US" sz="1800"/>
              <a:t>年代後半には名目</a:t>
            </a:r>
            <a:r>
              <a:rPr kumimoji="0" lang="en-US" altLang="ja-JP" sz="1800"/>
              <a:t>GDP</a:t>
            </a:r>
            <a:r>
              <a:rPr kumimoji="0" lang="ja-JP" altLang="en-US" sz="1800"/>
              <a:t>は低下。つまり公債残高と名目</a:t>
            </a:r>
            <a:r>
              <a:rPr kumimoji="0" lang="en-US" altLang="ja-JP" sz="1800"/>
              <a:t>DP</a:t>
            </a:r>
            <a:r>
              <a:rPr kumimoji="0" lang="ja-JP" altLang="en-US" sz="1800"/>
              <a:t>の比率の上昇は、日本の経済成長率が大きく低下していることに原因がある。またこの時代には公共事業費の伸びなど財政赤字が拡大する要因もあった。</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Text Box 4"/>
          <p:cNvSpPr txBox="1">
            <a:spLocks noChangeArrowheads="1"/>
          </p:cNvSpPr>
          <p:nvPr/>
        </p:nvSpPr>
        <p:spPr bwMode="auto">
          <a:xfrm>
            <a:off x="1257300" y="500063"/>
            <a:ext cx="7458075" cy="5632450"/>
          </a:xfrm>
          <a:prstGeom prst="rect">
            <a:avLst/>
          </a:prstGeom>
          <a:noFill/>
          <a:ln w="9525">
            <a:noFill/>
            <a:miter lim="800000"/>
            <a:headEnd/>
            <a:tailEnd/>
          </a:ln>
        </p:spPr>
        <p:txBody>
          <a:bodyPr>
            <a:spAutoFit/>
          </a:bodyPr>
          <a:lstStyle/>
          <a:p>
            <a:pPr>
              <a:spcBef>
                <a:spcPct val="50000"/>
              </a:spcBef>
            </a:pPr>
            <a:r>
              <a:rPr kumimoji="0" lang="ja-JP" altLang="en-US" sz="1800"/>
              <a:t>財政赤字が存在する場合はどうだろうか。</a:t>
            </a:r>
          </a:p>
          <a:p>
            <a:pPr>
              <a:spcBef>
                <a:spcPct val="50000"/>
              </a:spcBef>
            </a:pPr>
            <a:endParaRPr kumimoji="0" lang="en-US" altLang="ja-JP" sz="1800"/>
          </a:p>
          <a:p>
            <a:pPr>
              <a:spcBef>
                <a:spcPct val="50000"/>
              </a:spcBef>
            </a:pPr>
            <a:r>
              <a:rPr kumimoji="0" lang="ja-JP" altLang="en-US" sz="1800"/>
              <a:t>後の補論を見てみよう！</a:t>
            </a:r>
          </a:p>
          <a:p>
            <a:pPr>
              <a:spcBef>
                <a:spcPct val="50000"/>
              </a:spcBef>
            </a:pPr>
            <a:endParaRPr kumimoji="0" lang="en-US" altLang="ja-JP" sz="1800"/>
          </a:p>
          <a:p>
            <a:pPr>
              <a:spcBef>
                <a:spcPct val="50000"/>
              </a:spcBef>
            </a:pPr>
            <a:r>
              <a:rPr kumimoji="0" lang="ja-JP" altLang="en-US" sz="1800"/>
              <a:t>やはり経済成長率が実質利子率を上回れば公債残高は国の収入に対して膨らんでゆかない。　→プライマリー･バランスを政府支出の削減や増税を行なって</a:t>
            </a:r>
            <a:r>
              <a:rPr kumimoji="0" lang="ja-JP" altLang="en-US" sz="1800">
                <a:solidFill>
                  <a:srgbClr val="0000CC"/>
                </a:solidFill>
              </a:rPr>
              <a:t>無理に均衡させる必要はない</a:t>
            </a:r>
            <a:r>
              <a:rPr kumimoji="0" lang="ja-JP" altLang="en-US" sz="1800"/>
              <a:t>。</a:t>
            </a:r>
          </a:p>
          <a:p>
            <a:pPr>
              <a:spcBef>
                <a:spcPct val="50000"/>
              </a:spcBef>
            </a:pPr>
            <a:endParaRPr kumimoji="0" lang="en-US" altLang="ja-JP" sz="1800"/>
          </a:p>
          <a:p>
            <a:pPr>
              <a:spcBef>
                <a:spcPct val="50000"/>
              </a:spcBef>
            </a:pPr>
            <a:r>
              <a:rPr kumimoji="0" lang="ja-JP" altLang="en-US" sz="1800"/>
              <a:t>では、財政赤字の規模がまったく問題を起こさないかというとそうではない。</a:t>
            </a:r>
          </a:p>
          <a:p>
            <a:pPr>
              <a:spcBef>
                <a:spcPct val="50000"/>
              </a:spcBef>
            </a:pPr>
            <a:r>
              <a:rPr kumimoji="0" lang="ja-JP" altLang="en-US" sz="1800"/>
              <a:t>分析の簡単化のためにおいた仮定の吟味が必要。　　　　　</a:t>
            </a:r>
            <a:endParaRPr kumimoji="0" lang="en-US" altLang="ja-JP" sz="1800"/>
          </a:p>
          <a:p>
            <a:pPr>
              <a:spcBef>
                <a:spcPct val="50000"/>
              </a:spcBef>
            </a:pPr>
            <a:r>
              <a:rPr kumimoji="0" lang="ja-JP" altLang="en-US" sz="1800"/>
              <a:t>ここでは利子率が一定、経済成長率が一定であるという仮定をおいた。</a:t>
            </a:r>
          </a:p>
          <a:p>
            <a:pPr>
              <a:spcBef>
                <a:spcPct val="50000"/>
              </a:spcBef>
            </a:pPr>
            <a:r>
              <a:rPr kumimoji="0" lang="ja-JP" altLang="en-US" sz="1800"/>
              <a:t>この</a:t>
            </a:r>
            <a:r>
              <a:rPr kumimoji="0" lang="en-US" altLang="ja-JP" sz="1800"/>
              <a:t>2</a:t>
            </a:r>
            <a:r>
              <a:rPr kumimoji="0" lang="ja-JP" altLang="en-US" sz="1800"/>
              <a:t>つは公債残高と無縁のものではない。</a:t>
            </a:r>
            <a:r>
              <a:rPr kumimoji="0" lang="ja-JP" altLang="en-US" sz="1800">
                <a:solidFill>
                  <a:srgbClr val="0000CC"/>
                </a:solidFill>
              </a:rPr>
              <a:t>特に、公債残高が膨らんでくると名目利子率は高くなる傾向がある。しかしこれまでの研究で共通して分かっていることは、あまりに大きな財政赤字は維持可能ではないということ。</a:t>
            </a:r>
          </a:p>
          <a:p>
            <a:pPr>
              <a:spcBef>
                <a:spcPct val="50000"/>
              </a:spcBef>
            </a:pPr>
            <a:r>
              <a:rPr kumimoji="0" lang="ja-JP" altLang="en-US" sz="1800">
                <a:solidFill>
                  <a:srgbClr val="FF0000"/>
                </a:solidFill>
              </a:rPr>
              <a:t>ただし、先ほどから述べているように、財政赤字をなくしてしまう必要はない。</a:t>
            </a:r>
            <a:r>
              <a:rPr kumimoji="0" lang="ja-JP" altLang="en-US" sz="180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 Box 4"/>
          <p:cNvSpPr txBox="1">
            <a:spLocks noChangeArrowheads="1"/>
          </p:cNvSpPr>
          <p:nvPr/>
        </p:nvSpPr>
        <p:spPr bwMode="auto">
          <a:xfrm>
            <a:off x="1571625" y="571500"/>
            <a:ext cx="5905500" cy="4662488"/>
          </a:xfrm>
          <a:prstGeom prst="rect">
            <a:avLst/>
          </a:prstGeom>
          <a:noFill/>
          <a:ln w="9525">
            <a:noFill/>
            <a:miter lim="800000"/>
            <a:headEnd/>
            <a:tailEnd/>
          </a:ln>
        </p:spPr>
        <p:txBody>
          <a:bodyPr>
            <a:spAutoFit/>
          </a:bodyPr>
          <a:lstStyle/>
          <a:p>
            <a:pPr>
              <a:spcBef>
                <a:spcPct val="50000"/>
              </a:spcBef>
            </a:pPr>
            <a:r>
              <a:rPr kumimoji="0" lang="ja-JP" altLang="en-US" sz="1800"/>
              <a:t>このような賃金契約を結ぶ例・・・プロ野球選手の契約</a:t>
            </a:r>
          </a:p>
          <a:p>
            <a:pPr>
              <a:spcBef>
                <a:spcPct val="50000"/>
              </a:spcBef>
            </a:pPr>
            <a:r>
              <a:rPr kumimoji="0" lang="ja-JP" altLang="en-US" sz="1800"/>
              <a:t>また、ケインズは</a:t>
            </a:r>
            <a:r>
              <a:rPr kumimoji="0" lang="ja-JP" altLang="en-US" sz="1800" b="1">
                <a:solidFill>
                  <a:srgbClr val="FF0000"/>
                </a:solidFill>
              </a:rPr>
              <a:t>相対賃金仮説</a:t>
            </a:r>
            <a:r>
              <a:rPr kumimoji="0" lang="ja-JP" altLang="en-US" sz="1800"/>
              <a:t>を示した。</a:t>
            </a:r>
          </a:p>
          <a:p>
            <a:pPr>
              <a:spcBef>
                <a:spcPct val="50000"/>
              </a:spcBef>
            </a:pPr>
            <a:r>
              <a:rPr kumimoji="0" lang="ja-JP" altLang="en-US" sz="1800"/>
              <a:t>他人との賃金を比べて行動するとどのようなことが起こるだろうか。</a:t>
            </a:r>
          </a:p>
          <a:p>
            <a:pPr>
              <a:spcBef>
                <a:spcPct val="50000"/>
              </a:spcBef>
            </a:pPr>
            <a:r>
              <a:rPr kumimoji="0" lang="ja-JP" altLang="en-US" sz="1800"/>
              <a:t>企業は業績が不振であるときは労働者の賃金を引き下げたいと思う。</a:t>
            </a:r>
          </a:p>
          <a:p>
            <a:pPr>
              <a:spcBef>
                <a:spcPct val="50000"/>
              </a:spcBef>
            </a:pPr>
            <a:r>
              <a:rPr kumimoji="0" lang="ja-JP" altLang="en-US" sz="1800"/>
              <a:t>しかし、賃金を引き下げようとしたとき、労働者たちは他の企業の労働者が得ている賃金と比較して自分たちの賃金が下がってしまうことを嫌い、賃金の引き下げに反対する。</a:t>
            </a:r>
          </a:p>
          <a:p>
            <a:pPr>
              <a:spcBef>
                <a:spcPct val="50000"/>
              </a:spcBef>
            </a:pPr>
            <a:endParaRPr kumimoji="0" lang="en-US" altLang="ja-JP" sz="1800"/>
          </a:p>
          <a:p>
            <a:pPr>
              <a:spcBef>
                <a:spcPct val="50000"/>
              </a:spcBef>
            </a:pPr>
            <a:r>
              <a:rPr kumimoji="0" lang="ja-JP" altLang="en-US" sz="1800"/>
              <a:t>このような労働者の抵抗のために名目賃金がなかなか下がらないことになる。</a:t>
            </a:r>
          </a:p>
          <a:p>
            <a:pPr>
              <a:spcBef>
                <a:spcPct val="50000"/>
              </a:spcBef>
            </a:pPr>
            <a:r>
              <a:rPr kumimoji="0" lang="ja-JP" altLang="en-US" sz="1800"/>
              <a:t>これを</a:t>
            </a:r>
            <a:r>
              <a:rPr kumimoji="0" lang="ja-JP" altLang="en-US" sz="1800" b="1">
                <a:solidFill>
                  <a:srgbClr val="FF0000"/>
                </a:solidFill>
              </a:rPr>
              <a:t>名目賃金の下方硬直性</a:t>
            </a:r>
            <a:r>
              <a:rPr kumimoji="0" lang="ja-JP" altLang="en-US" sz="1800"/>
              <a:t>という。</a:t>
            </a:r>
          </a:p>
        </p:txBody>
      </p:sp>
      <p:sp>
        <p:nvSpPr>
          <p:cNvPr id="5" name="下矢印 4"/>
          <p:cNvSpPr/>
          <p:nvPr/>
        </p:nvSpPr>
        <p:spPr>
          <a:xfrm>
            <a:off x="4171950" y="1736725"/>
            <a:ext cx="214313" cy="285750"/>
          </a:xfrm>
          <a:prstGeom prst="down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sp>
        <p:nvSpPr>
          <p:cNvPr id="6" name="下矢印 5"/>
          <p:cNvSpPr/>
          <p:nvPr/>
        </p:nvSpPr>
        <p:spPr>
          <a:xfrm>
            <a:off x="4243388" y="3736975"/>
            <a:ext cx="214312" cy="285750"/>
          </a:xfrm>
          <a:prstGeom prst="down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ja-JP" alt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Text Box 4"/>
          <p:cNvSpPr txBox="1">
            <a:spLocks noChangeArrowheads="1"/>
          </p:cNvSpPr>
          <p:nvPr/>
        </p:nvSpPr>
        <p:spPr bwMode="auto">
          <a:xfrm>
            <a:off x="1257300" y="428625"/>
            <a:ext cx="7529513" cy="5494338"/>
          </a:xfrm>
          <a:prstGeom prst="rect">
            <a:avLst/>
          </a:prstGeom>
          <a:noFill/>
          <a:ln w="9525">
            <a:noFill/>
            <a:miter lim="800000"/>
            <a:headEnd/>
            <a:tailEnd/>
          </a:ln>
        </p:spPr>
        <p:txBody>
          <a:bodyPr>
            <a:spAutoFit/>
          </a:bodyPr>
          <a:lstStyle/>
          <a:p>
            <a:pPr>
              <a:spcBef>
                <a:spcPct val="50000"/>
              </a:spcBef>
            </a:pPr>
            <a:r>
              <a:rPr kumimoji="0" lang="ja-JP" altLang="en-US" sz="1800"/>
              <a:t>また、実質利子率を低下させる以外に、インフレ率を上昇させるという方法もある。では政府がインフレを引き起こすにはどのような方法があるだろうか。</a:t>
            </a:r>
          </a:p>
          <a:p>
            <a:pPr>
              <a:spcBef>
                <a:spcPct val="50000"/>
              </a:spcBef>
            </a:pPr>
            <a:r>
              <a:rPr kumimoji="0" lang="ja-JP" altLang="en-US" sz="1800"/>
              <a:t>日本銀行を利用することで可能！</a:t>
            </a:r>
          </a:p>
          <a:p>
            <a:pPr>
              <a:spcBef>
                <a:spcPct val="50000"/>
              </a:spcBef>
            </a:pPr>
            <a:r>
              <a:rPr kumimoji="0" lang="ja-JP" altLang="en-US" sz="1800"/>
              <a:t>政府がその発行する公債を日本銀行に購入させる（公債の中央銀行引き受け）。</a:t>
            </a:r>
          </a:p>
          <a:p>
            <a:pPr>
              <a:spcBef>
                <a:spcPct val="50000"/>
              </a:spcBef>
            </a:pPr>
            <a:r>
              <a:rPr kumimoji="0" lang="ja-JP" altLang="en-US" sz="1800"/>
              <a:t>政府は日本銀行から手に入れた貨幣を用いて政府支出を行うことができる。貨幣鋳造益（シニョレッジ）を得た。</a:t>
            </a:r>
          </a:p>
          <a:p>
            <a:pPr>
              <a:spcBef>
                <a:spcPct val="50000"/>
              </a:spcBef>
            </a:pPr>
            <a:r>
              <a:rPr kumimoji="0" lang="ja-JP" altLang="en-US" sz="1800"/>
              <a:t>政府支出を行なったので政府から民間へ貨幣が移ってゆくため、経済の中の貨幣量が増えたことになる。</a:t>
            </a:r>
          </a:p>
          <a:p>
            <a:pPr>
              <a:spcBef>
                <a:spcPct val="50000"/>
              </a:spcBef>
            </a:pPr>
            <a:r>
              <a:rPr kumimoji="0" lang="ja-JP" altLang="en-US" sz="1800"/>
              <a:t>物価の上昇、インフレーションが起こる。</a:t>
            </a:r>
          </a:p>
          <a:p>
            <a:pPr>
              <a:spcBef>
                <a:spcPct val="50000"/>
              </a:spcBef>
            </a:pPr>
            <a:r>
              <a:rPr kumimoji="0" lang="ja-JP" altLang="en-US" sz="1800"/>
              <a:t>ただし、このような公債の中央銀行引き受けは法律によって禁止されている。これを国債の市中消化の原則と呼ぶ。</a:t>
            </a:r>
          </a:p>
          <a:p>
            <a:pPr>
              <a:spcBef>
                <a:spcPct val="50000"/>
              </a:spcBef>
            </a:pPr>
            <a:r>
              <a:rPr kumimoji="0" lang="ja-JP" altLang="en-US" sz="1800"/>
              <a:t>このように定められている理由は、中央銀行が政府の発行する国債を無制限に引き受けていると、インフレーションが発生してしまうため。しかし、政府の発行する国債をいったん家計や企業に売って、それを日本銀行が市場から買いオペにより購入すれば、中央銀行引き受けと同じになる。</a:t>
            </a:r>
            <a:endParaRPr kumimoji="0" lang="en-US" altLang="ja-JP" sz="1800"/>
          </a:p>
        </p:txBody>
      </p:sp>
      <p:sp>
        <p:nvSpPr>
          <p:cNvPr id="219138" name="Line 5"/>
          <p:cNvSpPr>
            <a:spLocks noChangeShapeType="1"/>
          </p:cNvSpPr>
          <p:nvPr/>
        </p:nvSpPr>
        <p:spPr bwMode="auto">
          <a:xfrm>
            <a:off x="4857750" y="2571750"/>
            <a:ext cx="0" cy="215900"/>
          </a:xfrm>
          <a:prstGeom prst="line">
            <a:avLst/>
          </a:prstGeom>
          <a:noFill/>
          <a:ln w="9525">
            <a:solidFill>
              <a:srgbClr val="FF0000"/>
            </a:solidFill>
            <a:round/>
            <a:headEnd/>
            <a:tailEnd type="triangle" w="med" len="med"/>
          </a:ln>
        </p:spPr>
        <p:txBody>
          <a:bodyPr/>
          <a:lstStyle/>
          <a:p>
            <a:endParaRPr lang="ja-JP" altLang="en-US"/>
          </a:p>
        </p:txBody>
      </p:sp>
      <p:sp>
        <p:nvSpPr>
          <p:cNvPr id="219139" name="Line 6"/>
          <p:cNvSpPr>
            <a:spLocks noChangeShapeType="1"/>
          </p:cNvSpPr>
          <p:nvPr/>
        </p:nvSpPr>
        <p:spPr bwMode="auto">
          <a:xfrm flipH="1">
            <a:off x="4500563" y="3286125"/>
            <a:ext cx="0" cy="287338"/>
          </a:xfrm>
          <a:prstGeom prst="line">
            <a:avLst/>
          </a:prstGeom>
          <a:noFill/>
          <a:ln w="9525">
            <a:solidFill>
              <a:srgbClr val="FF0000"/>
            </a:solidFill>
            <a:round/>
            <a:headEnd/>
            <a:tailEnd type="triangle" w="med" len="med"/>
          </a:ln>
        </p:spPr>
        <p:txBody>
          <a:bodyPr/>
          <a:lstStyle/>
          <a:p>
            <a:endParaRPr lang="ja-JP" altLang="en-US"/>
          </a:p>
        </p:txBody>
      </p:sp>
      <p:sp>
        <p:nvSpPr>
          <p:cNvPr id="219140" name="Line 7"/>
          <p:cNvSpPr>
            <a:spLocks noChangeShapeType="1"/>
          </p:cNvSpPr>
          <p:nvPr/>
        </p:nvSpPr>
        <p:spPr bwMode="auto">
          <a:xfrm>
            <a:off x="5143500" y="4357688"/>
            <a:ext cx="0" cy="288925"/>
          </a:xfrm>
          <a:prstGeom prst="line">
            <a:avLst/>
          </a:prstGeom>
          <a:noFill/>
          <a:ln w="9525">
            <a:solidFill>
              <a:srgbClr val="FF0000"/>
            </a:solidFill>
            <a:round/>
            <a:headEnd/>
            <a:tailEnd type="triangle" w="med" len="med"/>
          </a:ln>
        </p:spPr>
        <p:txBody>
          <a:bodyPr/>
          <a:lstStyle/>
          <a:p>
            <a:endParaRPr lang="ja-JP" alt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図表 13"/>
          <p:cNvGraphicFramePr/>
          <p:nvPr/>
        </p:nvGraphicFramePr>
        <p:xfrm>
          <a:off x="1214414" y="500042"/>
          <a:ext cx="7396163" cy="7318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15718" name="Object 6"/>
          <p:cNvGraphicFramePr>
            <a:graphicFrameLocks noChangeAspect="1"/>
          </p:cNvGraphicFramePr>
          <p:nvPr>
            <p:ph sz="half" idx="1"/>
          </p:nvPr>
        </p:nvGraphicFramePr>
        <p:xfrm>
          <a:off x="1812925" y="4076700"/>
          <a:ext cx="4929188" cy="1265238"/>
        </p:xfrm>
        <a:graphic>
          <a:graphicData uri="http://schemas.openxmlformats.org/presentationml/2006/ole">
            <p:oleObj spid="_x0000_s115718" name="数式" r:id="rId9" imgW="3174840" imgH="888840" progId="Equation.3">
              <p:embed/>
            </p:oleObj>
          </a:graphicData>
        </a:graphic>
      </p:graphicFrame>
      <p:graphicFrame>
        <p:nvGraphicFramePr>
          <p:cNvPr id="115727" name="Object 15"/>
          <p:cNvGraphicFramePr>
            <a:graphicFrameLocks noChangeAspect="1"/>
          </p:cNvGraphicFramePr>
          <p:nvPr>
            <p:ph sz="quarter" idx="2"/>
          </p:nvPr>
        </p:nvGraphicFramePr>
        <p:xfrm>
          <a:off x="1498600" y="3052763"/>
          <a:ext cx="6408738" cy="633412"/>
        </p:xfrm>
        <a:graphic>
          <a:graphicData uri="http://schemas.openxmlformats.org/presentationml/2006/ole">
            <p:oleObj spid="_x0000_s115727" name="数式" r:id="rId10" imgW="4368600" imgH="431640" progId="Equation.3">
              <p:embed/>
            </p:oleObj>
          </a:graphicData>
        </a:graphic>
      </p:graphicFrame>
      <p:graphicFrame>
        <p:nvGraphicFramePr>
          <p:cNvPr id="115732" name="Object 20"/>
          <p:cNvGraphicFramePr>
            <a:graphicFrameLocks noChangeAspect="1"/>
          </p:cNvGraphicFramePr>
          <p:nvPr>
            <p:ph sz="quarter" idx="3"/>
          </p:nvPr>
        </p:nvGraphicFramePr>
        <p:xfrm>
          <a:off x="1643063" y="5803900"/>
          <a:ext cx="4392612" cy="630238"/>
        </p:xfrm>
        <a:graphic>
          <a:graphicData uri="http://schemas.openxmlformats.org/presentationml/2006/ole">
            <p:oleObj spid="_x0000_s115732" name="数式" r:id="rId11" imgW="3009600" imgH="431640" progId="Equation.3">
              <p:embed/>
            </p:oleObj>
          </a:graphicData>
        </a:graphic>
      </p:graphicFrame>
      <p:sp>
        <p:nvSpPr>
          <p:cNvPr id="115734" name="Text Box 5"/>
          <p:cNvSpPr txBox="1">
            <a:spLocks noChangeArrowheads="1"/>
          </p:cNvSpPr>
          <p:nvPr/>
        </p:nvSpPr>
        <p:spPr bwMode="auto">
          <a:xfrm>
            <a:off x="1498600" y="1539875"/>
            <a:ext cx="6337300" cy="1466850"/>
          </a:xfrm>
          <a:prstGeom prst="rect">
            <a:avLst/>
          </a:prstGeom>
          <a:noFill/>
          <a:ln w="9525">
            <a:noFill/>
            <a:miter lim="800000"/>
            <a:headEnd/>
            <a:tailEnd/>
          </a:ln>
        </p:spPr>
        <p:txBody>
          <a:bodyPr>
            <a:spAutoFit/>
          </a:bodyPr>
          <a:lstStyle/>
          <a:p>
            <a:pPr>
              <a:spcBef>
                <a:spcPct val="50000"/>
              </a:spcBef>
            </a:pPr>
            <a:r>
              <a:rPr kumimoji="0" lang="ja-JP" altLang="en-US" sz="1800"/>
              <a:t>政府の予算制約式</a:t>
            </a:r>
          </a:p>
          <a:p>
            <a:pPr>
              <a:spcBef>
                <a:spcPct val="50000"/>
              </a:spcBef>
            </a:pPr>
            <a:r>
              <a:rPr kumimoji="0" lang="ja-JP" altLang="en-US" sz="1800"/>
              <a:t>（来年の公債残高）　　　　　　　　　　　　　　　　　　　　　　　　　　　＝（</a:t>
            </a:r>
            <a:r>
              <a:rPr kumimoji="0" lang="en-US" altLang="ja-JP" sz="1800"/>
              <a:t>1</a:t>
            </a:r>
            <a:r>
              <a:rPr kumimoji="0" lang="ja-JP" altLang="en-US" sz="1800"/>
              <a:t>＋名目利子率）</a:t>
            </a:r>
            <a:r>
              <a:rPr kumimoji="0" lang="en-US" altLang="ja-JP" sz="1800"/>
              <a:t>×</a:t>
            </a:r>
            <a:r>
              <a:rPr kumimoji="0" lang="ja-JP" altLang="en-US" sz="1800"/>
              <a:t>（今年の公債残高）＋（第</a:t>
            </a:r>
            <a:r>
              <a:rPr kumimoji="0" lang="en-US" altLang="ja-JP" sz="1800"/>
              <a:t>1</a:t>
            </a:r>
            <a:r>
              <a:rPr kumimoji="0" lang="ja-JP" altLang="en-US" sz="1800"/>
              <a:t>次的財政字）</a:t>
            </a:r>
          </a:p>
          <a:p>
            <a:pPr>
              <a:spcBef>
                <a:spcPct val="50000"/>
              </a:spcBef>
            </a:pPr>
            <a:r>
              <a:rPr kumimoji="0" lang="ja-JP" altLang="en-US" sz="1800"/>
              <a:t>この式の両辺を今年の名目</a:t>
            </a:r>
            <a:r>
              <a:rPr kumimoji="0" lang="en-US" altLang="ja-JP" sz="1800"/>
              <a:t>GDP</a:t>
            </a:r>
            <a:r>
              <a:rPr kumimoji="0" lang="ja-JP" altLang="en-US" sz="1800"/>
              <a:t>で割る。</a:t>
            </a:r>
          </a:p>
        </p:txBody>
      </p:sp>
      <p:sp>
        <p:nvSpPr>
          <p:cNvPr id="115735" name="Oval 8"/>
          <p:cNvSpPr>
            <a:spLocks noChangeArrowheads="1"/>
          </p:cNvSpPr>
          <p:nvPr/>
        </p:nvSpPr>
        <p:spPr bwMode="auto">
          <a:xfrm>
            <a:off x="2219325" y="2260600"/>
            <a:ext cx="1223963" cy="287338"/>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115736" name="Line 9"/>
          <p:cNvSpPr>
            <a:spLocks noChangeShapeType="1"/>
          </p:cNvSpPr>
          <p:nvPr/>
        </p:nvSpPr>
        <p:spPr bwMode="auto">
          <a:xfrm>
            <a:off x="3155950" y="2547938"/>
            <a:ext cx="863600" cy="649287"/>
          </a:xfrm>
          <a:prstGeom prst="line">
            <a:avLst/>
          </a:prstGeom>
          <a:noFill/>
          <a:ln w="9525">
            <a:solidFill>
              <a:srgbClr val="FF0000"/>
            </a:solidFill>
            <a:round/>
            <a:headEnd/>
            <a:tailEnd type="triangle" w="med" len="med"/>
          </a:ln>
        </p:spPr>
        <p:txBody>
          <a:bodyPr/>
          <a:lstStyle/>
          <a:p>
            <a:endParaRPr lang="ja-JP" altLang="en-US"/>
          </a:p>
        </p:txBody>
      </p:sp>
      <p:sp>
        <p:nvSpPr>
          <p:cNvPr id="115737" name="Oval 10"/>
          <p:cNvSpPr>
            <a:spLocks noChangeArrowheads="1"/>
          </p:cNvSpPr>
          <p:nvPr/>
        </p:nvSpPr>
        <p:spPr bwMode="auto">
          <a:xfrm>
            <a:off x="3948113" y="3197225"/>
            <a:ext cx="142875" cy="358775"/>
          </a:xfrm>
          <a:prstGeom prst="ellipse">
            <a:avLst/>
          </a:prstGeom>
          <a:noFill/>
          <a:ln w="9525">
            <a:solidFill>
              <a:srgbClr val="FF0000"/>
            </a:solidFill>
            <a:round/>
            <a:headEnd/>
            <a:tailEnd/>
          </a:ln>
        </p:spPr>
        <p:txBody>
          <a:bodyPr wrap="none" anchor="ctr"/>
          <a:lstStyle/>
          <a:p>
            <a:endParaRPr kumimoji="0" lang="ja-JP" altLang="en-US">
              <a:ea typeface="HGｺﾞｼｯｸE" pitchFamily="49" charset="-128"/>
            </a:endParaRPr>
          </a:p>
        </p:txBody>
      </p:sp>
      <p:sp>
        <p:nvSpPr>
          <p:cNvPr id="115738" name="Text Box 11"/>
          <p:cNvSpPr txBox="1">
            <a:spLocks noChangeArrowheads="1"/>
          </p:cNvSpPr>
          <p:nvPr/>
        </p:nvSpPr>
        <p:spPr bwMode="auto">
          <a:xfrm>
            <a:off x="1498600" y="3700463"/>
            <a:ext cx="5834063" cy="366712"/>
          </a:xfrm>
          <a:prstGeom prst="rect">
            <a:avLst/>
          </a:prstGeom>
          <a:noFill/>
          <a:ln w="9525">
            <a:noFill/>
            <a:miter lim="800000"/>
            <a:headEnd/>
            <a:tailEnd/>
          </a:ln>
        </p:spPr>
        <p:txBody>
          <a:bodyPr>
            <a:spAutoFit/>
          </a:bodyPr>
          <a:lstStyle/>
          <a:p>
            <a:pPr>
              <a:spcBef>
                <a:spcPct val="50000"/>
              </a:spcBef>
            </a:pPr>
            <a:r>
              <a:rPr kumimoji="0" lang="ja-JP" altLang="en-US" sz="1800"/>
              <a:t>この式を次のように変形。</a:t>
            </a:r>
          </a:p>
        </p:txBody>
      </p:sp>
      <p:sp>
        <p:nvSpPr>
          <p:cNvPr id="115739" name="Oval 17"/>
          <p:cNvSpPr>
            <a:spLocks noChangeArrowheads="1"/>
          </p:cNvSpPr>
          <p:nvPr/>
        </p:nvSpPr>
        <p:spPr bwMode="auto">
          <a:xfrm>
            <a:off x="3741738" y="3984625"/>
            <a:ext cx="1800225" cy="431800"/>
          </a:xfrm>
          <a:prstGeom prst="ellipse">
            <a:avLst/>
          </a:prstGeom>
          <a:noFill/>
          <a:ln w="9525">
            <a:solidFill>
              <a:srgbClr val="FF6600"/>
            </a:solidFill>
            <a:round/>
            <a:headEnd/>
            <a:tailEnd/>
          </a:ln>
        </p:spPr>
        <p:txBody>
          <a:bodyPr wrap="none" anchor="ctr"/>
          <a:lstStyle/>
          <a:p>
            <a:endParaRPr kumimoji="0" lang="ja-JP" altLang="en-US">
              <a:ea typeface="HGｺﾞｼｯｸE" pitchFamily="49" charset="-128"/>
            </a:endParaRPr>
          </a:p>
        </p:txBody>
      </p:sp>
      <p:sp>
        <p:nvSpPr>
          <p:cNvPr id="115740" name="Oval 18"/>
          <p:cNvSpPr>
            <a:spLocks noChangeArrowheads="1"/>
          </p:cNvSpPr>
          <p:nvPr/>
        </p:nvSpPr>
        <p:spPr bwMode="auto">
          <a:xfrm>
            <a:off x="1884363" y="4341813"/>
            <a:ext cx="1800225" cy="431800"/>
          </a:xfrm>
          <a:prstGeom prst="ellipse">
            <a:avLst/>
          </a:prstGeom>
          <a:noFill/>
          <a:ln w="9525">
            <a:solidFill>
              <a:srgbClr val="FF6600"/>
            </a:solidFill>
            <a:round/>
            <a:headEnd/>
            <a:tailEnd/>
          </a:ln>
        </p:spPr>
        <p:txBody>
          <a:bodyPr wrap="none" anchor="ctr"/>
          <a:lstStyle/>
          <a:p>
            <a:endParaRPr kumimoji="0" lang="ja-JP" altLang="en-US">
              <a:ea typeface="HGｺﾞｼｯｸE" pitchFamily="49" charset="-128"/>
            </a:endParaRPr>
          </a:p>
        </p:txBody>
      </p:sp>
      <p:sp>
        <p:nvSpPr>
          <p:cNvPr id="115741" name="Text Box 19"/>
          <p:cNvSpPr txBox="1">
            <a:spLocks noChangeArrowheads="1"/>
          </p:cNvSpPr>
          <p:nvPr/>
        </p:nvSpPr>
        <p:spPr bwMode="auto">
          <a:xfrm>
            <a:off x="1571625" y="5429250"/>
            <a:ext cx="5256213" cy="366713"/>
          </a:xfrm>
          <a:prstGeom prst="rect">
            <a:avLst/>
          </a:prstGeom>
          <a:noFill/>
          <a:ln w="9525">
            <a:noFill/>
            <a:miter lim="800000"/>
            <a:headEnd/>
            <a:tailEnd/>
          </a:ln>
        </p:spPr>
        <p:txBody>
          <a:bodyPr>
            <a:spAutoFit/>
          </a:bodyPr>
          <a:lstStyle/>
          <a:p>
            <a:pPr>
              <a:spcBef>
                <a:spcPct val="50000"/>
              </a:spcBef>
            </a:pPr>
            <a:r>
              <a:rPr kumimoji="0" lang="ja-JP" altLang="en-US" sz="1800"/>
              <a:t>ここで名目</a:t>
            </a:r>
            <a:r>
              <a:rPr kumimoji="0" lang="en-US" altLang="ja-JP" sz="1800"/>
              <a:t>GDP</a:t>
            </a:r>
            <a:r>
              <a:rPr kumimoji="0" lang="ja-JP" altLang="en-US" sz="1800"/>
              <a:t>の伸び率を次のように定義する。</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84" name="Text Box 4"/>
          <p:cNvSpPr txBox="1">
            <a:spLocks noChangeArrowheads="1"/>
          </p:cNvSpPr>
          <p:nvPr/>
        </p:nvSpPr>
        <p:spPr bwMode="auto">
          <a:xfrm>
            <a:off x="1214438" y="357188"/>
            <a:ext cx="5761037" cy="779462"/>
          </a:xfrm>
          <a:prstGeom prst="rect">
            <a:avLst/>
          </a:prstGeom>
          <a:noFill/>
          <a:ln w="9525">
            <a:noFill/>
            <a:miter lim="800000"/>
            <a:headEnd/>
            <a:tailEnd/>
          </a:ln>
        </p:spPr>
        <p:txBody>
          <a:bodyPr>
            <a:spAutoFit/>
          </a:bodyPr>
          <a:lstStyle/>
          <a:p>
            <a:pPr>
              <a:spcBef>
                <a:spcPct val="50000"/>
              </a:spcBef>
            </a:pPr>
            <a:r>
              <a:rPr kumimoji="0" lang="ja-JP" altLang="en-US" sz="1800"/>
              <a:t>すると先の式は次のようになる。</a:t>
            </a:r>
          </a:p>
          <a:p>
            <a:pPr>
              <a:spcBef>
                <a:spcPct val="50000"/>
              </a:spcBef>
            </a:pPr>
            <a:endParaRPr kumimoji="0" lang="ja-JP" altLang="en-US" sz="1800"/>
          </a:p>
        </p:txBody>
      </p:sp>
      <p:graphicFrame>
        <p:nvGraphicFramePr>
          <p:cNvPr id="126981" name="Object 5"/>
          <p:cNvGraphicFramePr>
            <a:graphicFrameLocks noChangeAspect="1"/>
          </p:cNvGraphicFramePr>
          <p:nvPr/>
        </p:nvGraphicFramePr>
        <p:xfrm>
          <a:off x="1258888" y="908050"/>
          <a:ext cx="4657725" cy="1303338"/>
        </p:xfrm>
        <a:graphic>
          <a:graphicData uri="http://schemas.openxmlformats.org/presentationml/2006/ole">
            <p:oleObj spid="_x0000_s126981" name="数式" r:id="rId4" imgW="3174840" imgH="888840" progId="Equation.3">
              <p:embed/>
            </p:oleObj>
          </a:graphicData>
        </a:graphic>
      </p:graphicFrame>
      <p:sp>
        <p:nvSpPr>
          <p:cNvPr id="126985" name="Text Box 6"/>
          <p:cNvSpPr txBox="1">
            <a:spLocks noChangeArrowheads="1"/>
          </p:cNvSpPr>
          <p:nvPr/>
        </p:nvSpPr>
        <p:spPr bwMode="auto">
          <a:xfrm>
            <a:off x="1214438" y="2357438"/>
            <a:ext cx="5472112" cy="366712"/>
          </a:xfrm>
          <a:prstGeom prst="rect">
            <a:avLst/>
          </a:prstGeom>
          <a:noFill/>
          <a:ln w="9525">
            <a:noFill/>
            <a:miter lim="800000"/>
            <a:headEnd/>
            <a:tailEnd/>
          </a:ln>
        </p:spPr>
        <p:txBody>
          <a:bodyPr>
            <a:spAutoFit/>
          </a:bodyPr>
          <a:lstStyle/>
          <a:p>
            <a:pPr>
              <a:spcBef>
                <a:spcPct val="50000"/>
              </a:spcBef>
            </a:pPr>
            <a:r>
              <a:rPr kumimoji="0" lang="ja-JP" altLang="en-US" sz="1800"/>
              <a:t>したがって次のようになる。</a:t>
            </a:r>
          </a:p>
        </p:txBody>
      </p:sp>
      <p:graphicFrame>
        <p:nvGraphicFramePr>
          <p:cNvPr id="126983" name="Object 7"/>
          <p:cNvGraphicFramePr>
            <a:graphicFrameLocks noChangeAspect="1"/>
          </p:cNvGraphicFramePr>
          <p:nvPr/>
        </p:nvGraphicFramePr>
        <p:xfrm>
          <a:off x="1214438" y="2928938"/>
          <a:ext cx="7572375" cy="3709987"/>
        </p:xfrm>
        <a:graphic>
          <a:graphicData uri="http://schemas.openxmlformats.org/presentationml/2006/ole">
            <p:oleObj spid="_x0000_s126983" name="数式" r:id="rId5" imgW="4736880" imgH="2463480" progId="Equation.3">
              <p:embed/>
            </p:oleObj>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8004" name="Object 4"/>
          <p:cNvGraphicFramePr>
            <a:graphicFrameLocks noChangeAspect="1"/>
          </p:cNvGraphicFramePr>
          <p:nvPr/>
        </p:nvGraphicFramePr>
        <p:xfrm>
          <a:off x="214313" y="785813"/>
          <a:ext cx="8929687" cy="5022850"/>
        </p:xfrm>
        <a:graphic>
          <a:graphicData uri="http://schemas.openxmlformats.org/presentationml/2006/ole">
            <p:oleObj spid="_x0000_s128004" name="数式" r:id="rId4" imgW="5574960" imgH="3327120" progId="Equation.3">
              <p:embed/>
            </p:oleObj>
          </a:graphicData>
        </a:graphic>
      </p:graphicFrame>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Text Box 4"/>
          <p:cNvSpPr txBox="1">
            <a:spLocks noChangeArrowheads="1"/>
          </p:cNvSpPr>
          <p:nvPr/>
        </p:nvSpPr>
        <p:spPr bwMode="auto">
          <a:xfrm>
            <a:off x="1500188" y="571500"/>
            <a:ext cx="5834062" cy="2705100"/>
          </a:xfrm>
          <a:prstGeom prst="rect">
            <a:avLst/>
          </a:prstGeom>
          <a:noFill/>
          <a:ln w="9525">
            <a:noFill/>
            <a:miter lim="800000"/>
            <a:headEnd/>
            <a:tailEnd/>
          </a:ln>
        </p:spPr>
        <p:txBody>
          <a:bodyPr>
            <a:spAutoFit/>
          </a:bodyPr>
          <a:lstStyle/>
          <a:p>
            <a:pPr>
              <a:spcBef>
                <a:spcPct val="50000"/>
              </a:spcBef>
            </a:pPr>
            <a:r>
              <a:rPr kumimoji="0" lang="ja-JP" altLang="en-US" sz="1800"/>
              <a:t>お疲れ様でした。</a:t>
            </a:r>
          </a:p>
          <a:p>
            <a:pPr>
              <a:spcBef>
                <a:spcPct val="50000"/>
              </a:spcBef>
            </a:pPr>
            <a:r>
              <a:rPr kumimoji="0" lang="ja-JP" altLang="en-US" sz="1800"/>
              <a:t>これで、マクロ経済学入門の授業はおしまいです。</a:t>
            </a:r>
          </a:p>
          <a:p>
            <a:pPr>
              <a:spcBef>
                <a:spcPct val="50000"/>
              </a:spcBef>
            </a:pPr>
            <a:r>
              <a:rPr kumimoji="0" lang="ja-JP" altLang="en-US" sz="1800"/>
              <a:t>この授業はこれから皆さんが学んでいく経済学の土台になる部分！！しっかり勉強しておいて損はしないはず☆</a:t>
            </a:r>
          </a:p>
          <a:p>
            <a:pPr>
              <a:spcBef>
                <a:spcPct val="50000"/>
              </a:spcBef>
            </a:pPr>
            <a:r>
              <a:rPr kumimoji="0" lang="ja-JP" altLang="en-US" sz="1800"/>
              <a:t>がんばってテストに挑んでください。</a:t>
            </a:r>
          </a:p>
          <a:p>
            <a:pPr>
              <a:spcBef>
                <a:spcPct val="50000"/>
              </a:spcBef>
            </a:pPr>
            <a:r>
              <a:rPr kumimoji="0" lang="ja-JP" altLang="en-US" sz="1800"/>
              <a:t>それではまたどこかで・・・</a:t>
            </a:r>
          </a:p>
          <a:p>
            <a:pPr>
              <a:spcBef>
                <a:spcPct val="50000"/>
              </a:spcBef>
            </a:pPr>
            <a:endParaRPr kumimoji="0" lang="ja-JP" altLang="en-US" sz="18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 Box 4"/>
          <p:cNvSpPr txBox="1">
            <a:spLocks noChangeArrowheads="1"/>
          </p:cNvSpPr>
          <p:nvPr/>
        </p:nvSpPr>
        <p:spPr bwMode="auto">
          <a:xfrm>
            <a:off x="1143000" y="571500"/>
            <a:ext cx="7815263" cy="4386263"/>
          </a:xfrm>
          <a:prstGeom prst="rect">
            <a:avLst/>
          </a:prstGeom>
          <a:noFill/>
          <a:ln w="9525">
            <a:noFill/>
            <a:miter lim="800000"/>
            <a:headEnd/>
            <a:tailEnd/>
          </a:ln>
        </p:spPr>
        <p:txBody>
          <a:bodyPr>
            <a:spAutoFit/>
          </a:bodyPr>
          <a:lstStyle/>
          <a:p>
            <a:pPr>
              <a:spcBef>
                <a:spcPct val="50000"/>
              </a:spcBef>
            </a:pPr>
            <a:r>
              <a:rPr kumimoji="0" lang="ja-JP" altLang="en-US" sz="1800"/>
              <a:t>このように賃金契約や相対的な賃金水準の維持という理由によって名目賃金の水準が固定されると、物価の変動が企業の生産決定に大きな影響を与える。</a:t>
            </a:r>
          </a:p>
          <a:p>
            <a:pPr>
              <a:spcBef>
                <a:spcPct val="50000"/>
              </a:spcBef>
            </a:pPr>
            <a:endParaRPr kumimoji="0" lang="en-US" altLang="ja-JP" sz="1800" b="1"/>
          </a:p>
          <a:p>
            <a:pPr>
              <a:spcBef>
                <a:spcPct val="50000"/>
              </a:spcBef>
            </a:pPr>
            <a:r>
              <a:rPr kumimoji="0" lang="ja-JP" altLang="en-US" sz="1800" b="1"/>
              <a:t>物価が上がったときには、企業の生産物の価格は上がるが名目賃金は固定されているから企業の利潤は増加する。</a:t>
            </a:r>
          </a:p>
          <a:p>
            <a:pPr>
              <a:spcBef>
                <a:spcPct val="50000"/>
              </a:spcBef>
            </a:pPr>
            <a:endParaRPr kumimoji="0" lang="en-US" altLang="ja-JP" sz="1800"/>
          </a:p>
          <a:p>
            <a:pPr>
              <a:spcBef>
                <a:spcPct val="50000"/>
              </a:spcBef>
            </a:pPr>
            <a:r>
              <a:rPr kumimoji="0" lang="ja-JP" altLang="en-US" sz="1800"/>
              <a:t>物価水準が下がったときには、この逆のことが起きる。</a:t>
            </a:r>
          </a:p>
          <a:p>
            <a:pPr>
              <a:spcBef>
                <a:spcPct val="50000"/>
              </a:spcBef>
            </a:pPr>
            <a:r>
              <a:rPr kumimoji="0" lang="ja-JP" altLang="en-US" sz="1800"/>
              <a:t>情報の不完全性ケースと同様、物価水準が上昇したとき企業の経営者は生産水準を上げるように行動する。</a:t>
            </a:r>
          </a:p>
          <a:p>
            <a:pPr>
              <a:spcBef>
                <a:spcPct val="50000"/>
              </a:spcBef>
            </a:pPr>
            <a:r>
              <a:rPr kumimoji="0" lang="ja-JP" altLang="en-US" sz="1800"/>
              <a:t>したがってこのケースでも</a:t>
            </a:r>
            <a:r>
              <a:rPr kumimoji="0" lang="ja-JP" altLang="en-US" sz="1800" b="1">
                <a:solidFill>
                  <a:srgbClr val="FF0000"/>
                </a:solidFill>
              </a:rPr>
              <a:t>物価水準の上昇は経済の生産水準を引き上げる。</a:t>
            </a:r>
          </a:p>
          <a:p>
            <a:pPr>
              <a:spcBef>
                <a:spcPct val="50000"/>
              </a:spcBef>
            </a:pPr>
            <a:r>
              <a:rPr kumimoji="0" lang="ja-JP" altLang="en-US" sz="1800"/>
              <a:t>いずれのケースにおいても物価水準の上昇は経済活動の水準、</a:t>
            </a:r>
            <a:r>
              <a:rPr kumimoji="0" lang="ja-JP" altLang="en-US" sz="1800" b="1">
                <a:solidFill>
                  <a:srgbClr val="FF0000"/>
                </a:solidFill>
              </a:rPr>
              <a:t>総供給</a:t>
            </a:r>
            <a:r>
              <a:rPr kumimoji="0" lang="ja-JP" altLang="en-US" sz="1800"/>
              <a:t>を増加させることになる。これを示したのが次のグラフ。</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p:cNvSpPr/>
          <p:nvPr/>
        </p:nvSpPr>
        <p:spPr>
          <a:xfrm>
            <a:off x="1285820" y="350821"/>
            <a:ext cx="7643898" cy="385765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sp>
        <p:nvSpPr>
          <p:cNvPr id="19" name="角丸四角形 18"/>
          <p:cNvSpPr/>
          <p:nvPr/>
        </p:nvSpPr>
        <p:spPr>
          <a:xfrm>
            <a:off x="6286500" y="422275"/>
            <a:ext cx="2643188" cy="3214688"/>
          </a:xfrm>
          <a:prstGeom prst="roundRect">
            <a:avLst/>
          </a:prstGeom>
          <a:solidFill>
            <a:schemeClr val="accent1">
              <a:lumMod val="40000"/>
              <a:lumOff val="60000"/>
            </a:schemeClr>
          </a:solidFill>
        </p:spPr>
        <p:style>
          <a:lnRef idx="3">
            <a:schemeClr val="lt1"/>
          </a:lnRef>
          <a:fillRef idx="1">
            <a:schemeClr val="accent6"/>
          </a:fillRef>
          <a:effectRef idx="1">
            <a:schemeClr val="accent6"/>
          </a:effectRef>
          <a:fontRef idx="minor">
            <a:schemeClr val="lt1"/>
          </a:fontRef>
        </p:style>
        <p:txBody>
          <a:bodyPr anchor="ctr"/>
          <a:lstStyle/>
          <a:p>
            <a:pPr algn="ctr">
              <a:defRPr/>
            </a:pPr>
            <a:endParaRPr lang="ja-JP" altLang="en-US"/>
          </a:p>
        </p:txBody>
      </p:sp>
      <p:sp>
        <p:nvSpPr>
          <p:cNvPr id="54298" name="Line 2"/>
          <p:cNvSpPr>
            <a:spLocks noChangeShapeType="1"/>
          </p:cNvSpPr>
          <p:nvPr/>
        </p:nvSpPr>
        <p:spPr bwMode="auto">
          <a:xfrm flipV="1">
            <a:off x="2697163" y="758825"/>
            <a:ext cx="0" cy="2663825"/>
          </a:xfrm>
          <a:prstGeom prst="line">
            <a:avLst/>
          </a:prstGeom>
          <a:noFill/>
          <a:ln w="9525">
            <a:solidFill>
              <a:schemeClr val="tx1"/>
            </a:solidFill>
            <a:round/>
            <a:headEnd/>
            <a:tailEnd type="triangle" w="med" len="med"/>
          </a:ln>
        </p:spPr>
        <p:txBody>
          <a:bodyPr/>
          <a:lstStyle/>
          <a:p>
            <a:endParaRPr lang="ja-JP" altLang="en-US"/>
          </a:p>
        </p:txBody>
      </p:sp>
      <p:sp>
        <p:nvSpPr>
          <p:cNvPr id="54299" name="Line 3"/>
          <p:cNvSpPr>
            <a:spLocks noChangeShapeType="1"/>
          </p:cNvSpPr>
          <p:nvPr/>
        </p:nvSpPr>
        <p:spPr bwMode="auto">
          <a:xfrm>
            <a:off x="2697163" y="3422650"/>
            <a:ext cx="3600450" cy="0"/>
          </a:xfrm>
          <a:prstGeom prst="line">
            <a:avLst/>
          </a:prstGeom>
          <a:noFill/>
          <a:ln w="9525">
            <a:solidFill>
              <a:schemeClr val="tx1"/>
            </a:solidFill>
            <a:round/>
            <a:headEnd/>
            <a:tailEnd type="triangle" w="med" len="med"/>
          </a:ln>
        </p:spPr>
        <p:txBody>
          <a:bodyPr/>
          <a:lstStyle/>
          <a:p>
            <a:endParaRPr lang="ja-JP" altLang="en-US"/>
          </a:p>
        </p:txBody>
      </p:sp>
      <p:sp>
        <p:nvSpPr>
          <p:cNvPr id="54300" name="Text Box 5"/>
          <p:cNvSpPr txBox="1">
            <a:spLocks noChangeArrowheads="1"/>
          </p:cNvSpPr>
          <p:nvPr/>
        </p:nvSpPr>
        <p:spPr bwMode="auto">
          <a:xfrm>
            <a:off x="5578475" y="685800"/>
            <a:ext cx="792163" cy="336550"/>
          </a:xfrm>
          <a:prstGeom prst="rect">
            <a:avLst/>
          </a:prstGeom>
          <a:noFill/>
          <a:ln w="9525">
            <a:noFill/>
            <a:miter lim="800000"/>
            <a:headEnd/>
            <a:tailEnd/>
          </a:ln>
        </p:spPr>
        <p:txBody>
          <a:bodyPr>
            <a:spAutoFit/>
          </a:bodyPr>
          <a:lstStyle/>
          <a:p>
            <a:pPr>
              <a:spcBef>
                <a:spcPct val="50000"/>
              </a:spcBef>
            </a:pPr>
            <a:r>
              <a:rPr kumimoji="0" lang="en-US" altLang="ja-JP" sz="1600"/>
              <a:t>AS</a:t>
            </a:r>
            <a:endParaRPr kumimoji="0" lang="ja-JP" altLang="en-US" sz="1600"/>
          </a:p>
        </p:txBody>
      </p:sp>
      <p:sp>
        <p:nvSpPr>
          <p:cNvPr id="54301" name="Text Box 6"/>
          <p:cNvSpPr txBox="1">
            <a:spLocks noChangeArrowheads="1"/>
          </p:cNvSpPr>
          <p:nvPr/>
        </p:nvSpPr>
        <p:spPr bwMode="auto">
          <a:xfrm>
            <a:off x="4929188" y="3494088"/>
            <a:ext cx="1439862" cy="336550"/>
          </a:xfrm>
          <a:prstGeom prst="rect">
            <a:avLst/>
          </a:prstGeom>
          <a:noFill/>
          <a:ln w="9525">
            <a:noFill/>
            <a:miter lim="800000"/>
            <a:headEnd/>
            <a:tailEnd/>
          </a:ln>
        </p:spPr>
        <p:txBody>
          <a:bodyPr>
            <a:spAutoFit/>
          </a:bodyPr>
          <a:lstStyle/>
          <a:p>
            <a:pPr>
              <a:spcBef>
                <a:spcPct val="50000"/>
              </a:spcBef>
            </a:pPr>
            <a:r>
              <a:rPr kumimoji="0" lang="ja-JP" altLang="en-US" sz="1600"/>
              <a:t>実質</a:t>
            </a:r>
            <a:r>
              <a:rPr kumimoji="0" lang="en-US" altLang="ja-JP" sz="1600"/>
              <a:t>GDP(Y)</a:t>
            </a:r>
          </a:p>
        </p:txBody>
      </p:sp>
      <p:sp>
        <p:nvSpPr>
          <p:cNvPr id="54302" name="Text Box 7"/>
          <p:cNvSpPr txBox="1">
            <a:spLocks noChangeArrowheads="1"/>
          </p:cNvSpPr>
          <p:nvPr/>
        </p:nvSpPr>
        <p:spPr bwMode="auto">
          <a:xfrm>
            <a:off x="2554288" y="3494088"/>
            <a:ext cx="431800" cy="336550"/>
          </a:xfrm>
          <a:prstGeom prst="rect">
            <a:avLst/>
          </a:prstGeom>
          <a:noFill/>
          <a:ln w="9525">
            <a:noFill/>
            <a:miter lim="800000"/>
            <a:headEnd/>
            <a:tailEnd/>
          </a:ln>
        </p:spPr>
        <p:txBody>
          <a:bodyPr>
            <a:spAutoFit/>
          </a:bodyPr>
          <a:lstStyle/>
          <a:p>
            <a:pPr>
              <a:spcBef>
                <a:spcPct val="50000"/>
              </a:spcBef>
            </a:pPr>
            <a:r>
              <a:rPr kumimoji="0" lang="en-US" altLang="ja-JP" sz="1600"/>
              <a:t>0</a:t>
            </a:r>
          </a:p>
        </p:txBody>
      </p:sp>
      <p:sp>
        <p:nvSpPr>
          <p:cNvPr id="54303" name="Text Box 8"/>
          <p:cNvSpPr txBox="1">
            <a:spLocks noChangeArrowheads="1"/>
          </p:cNvSpPr>
          <p:nvPr/>
        </p:nvSpPr>
        <p:spPr bwMode="auto">
          <a:xfrm>
            <a:off x="1257300" y="685800"/>
            <a:ext cx="1368425" cy="336550"/>
          </a:xfrm>
          <a:prstGeom prst="rect">
            <a:avLst/>
          </a:prstGeom>
          <a:noFill/>
          <a:ln w="9525">
            <a:noFill/>
            <a:miter lim="800000"/>
            <a:headEnd/>
            <a:tailEnd/>
          </a:ln>
        </p:spPr>
        <p:txBody>
          <a:bodyPr>
            <a:spAutoFit/>
          </a:bodyPr>
          <a:lstStyle/>
          <a:p>
            <a:pPr>
              <a:spcBef>
                <a:spcPct val="50000"/>
              </a:spcBef>
            </a:pPr>
            <a:r>
              <a:rPr kumimoji="0" lang="ja-JP" altLang="en-US" sz="1600"/>
              <a:t>物価水準</a:t>
            </a:r>
            <a:r>
              <a:rPr kumimoji="0" lang="en-US" altLang="ja-JP" sz="1600"/>
              <a:t>(P)</a:t>
            </a:r>
          </a:p>
        </p:txBody>
      </p:sp>
      <p:sp>
        <p:nvSpPr>
          <p:cNvPr id="54281" name="Freeform 9"/>
          <p:cNvSpPr>
            <a:spLocks/>
          </p:cNvSpPr>
          <p:nvPr/>
        </p:nvSpPr>
        <p:spPr bwMode="auto">
          <a:xfrm>
            <a:off x="3057495" y="830268"/>
            <a:ext cx="2520950" cy="2232025"/>
          </a:xfrm>
          <a:custGeom>
            <a:avLst/>
            <a:gdLst/>
            <a:ahLst/>
            <a:cxnLst>
              <a:cxn ang="0">
                <a:pos x="0" y="1406"/>
              </a:cxn>
              <a:cxn ang="0">
                <a:pos x="1225" y="953"/>
              </a:cxn>
              <a:cxn ang="0">
                <a:pos x="1588" y="0"/>
              </a:cxn>
            </a:cxnLst>
            <a:rect l="0" t="0" r="r" b="b"/>
            <a:pathLst>
              <a:path w="1588" h="1406">
                <a:moveTo>
                  <a:pt x="0" y="1406"/>
                </a:moveTo>
                <a:cubicBezTo>
                  <a:pt x="480" y="1296"/>
                  <a:pt x="960" y="1187"/>
                  <a:pt x="1225" y="953"/>
                </a:cubicBezTo>
                <a:cubicBezTo>
                  <a:pt x="1490" y="719"/>
                  <a:pt x="1539" y="359"/>
                  <a:pt x="1588" y="0"/>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pPr>
              <a:defRPr/>
            </a:pPr>
            <a:endParaRPr kumimoji="0" lang="ja-JP" altLang="en-US"/>
          </a:p>
        </p:txBody>
      </p:sp>
      <p:sp>
        <p:nvSpPr>
          <p:cNvPr id="54282" name="Line 10"/>
          <p:cNvSpPr>
            <a:spLocks noChangeShapeType="1"/>
          </p:cNvSpPr>
          <p:nvPr/>
        </p:nvSpPr>
        <p:spPr bwMode="auto">
          <a:xfrm>
            <a:off x="4614863" y="758830"/>
            <a:ext cx="0" cy="2663825"/>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kumimoji="0" lang="ja-JP" altLang="en-US"/>
          </a:p>
        </p:txBody>
      </p:sp>
      <p:sp>
        <p:nvSpPr>
          <p:cNvPr id="54306" name="Text Box 11"/>
          <p:cNvSpPr txBox="1">
            <a:spLocks noChangeArrowheads="1"/>
          </p:cNvSpPr>
          <p:nvPr/>
        </p:nvSpPr>
        <p:spPr bwMode="auto">
          <a:xfrm>
            <a:off x="3489325" y="3927475"/>
            <a:ext cx="1944688" cy="304800"/>
          </a:xfrm>
          <a:prstGeom prst="rect">
            <a:avLst/>
          </a:prstGeom>
          <a:noFill/>
          <a:ln w="9525">
            <a:noFill/>
            <a:miter lim="800000"/>
            <a:headEnd/>
            <a:tailEnd/>
          </a:ln>
        </p:spPr>
        <p:txBody>
          <a:bodyPr>
            <a:spAutoFit/>
          </a:bodyPr>
          <a:lstStyle/>
          <a:p>
            <a:pPr>
              <a:spcBef>
                <a:spcPct val="50000"/>
              </a:spcBef>
            </a:pPr>
            <a:r>
              <a:rPr kumimoji="0" lang="ja-JP" altLang="en-US" sz="1400"/>
              <a:t>図</a:t>
            </a:r>
            <a:r>
              <a:rPr kumimoji="0" lang="en-US" altLang="ja-JP" sz="1400"/>
              <a:t>9</a:t>
            </a:r>
            <a:r>
              <a:rPr kumimoji="0" lang="ja-JP" altLang="en-US" sz="1400"/>
              <a:t>－</a:t>
            </a:r>
            <a:r>
              <a:rPr kumimoji="0" lang="en-US" altLang="ja-JP" sz="1400"/>
              <a:t>2</a:t>
            </a:r>
            <a:r>
              <a:rPr kumimoji="0" lang="ja-JP" altLang="en-US" sz="1400"/>
              <a:t>　総供給曲線</a:t>
            </a:r>
          </a:p>
        </p:txBody>
      </p:sp>
      <p:sp>
        <p:nvSpPr>
          <p:cNvPr id="54284" name="Text Box 12"/>
          <p:cNvSpPr txBox="1">
            <a:spLocks noChangeArrowheads="1"/>
          </p:cNvSpPr>
          <p:nvPr/>
        </p:nvSpPr>
        <p:spPr bwMode="auto">
          <a:xfrm>
            <a:off x="1258888" y="4365625"/>
            <a:ext cx="5688012" cy="1190625"/>
          </a:xfrm>
          <a:prstGeom prst="rect">
            <a:avLst/>
          </a:prstGeom>
          <a:noFill/>
          <a:ln w="9525">
            <a:noFill/>
            <a:miter lim="800000"/>
            <a:headEnd/>
            <a:tailEnd/>
          </a:ln>
        </p:spPr>
        <p:txBody>
          <a:bodyPr>
            <a:spAutoFit/>
          </a:bodyPr>
          <a:lstStyle/>
          <a:p>
            <a:pPr>
              <a:spcBef>
                <a:spcPct val="50000"/>
              </a:spcBef>
            </a:pPr>
            <a:r>
              <a:rPr kumimoji="0" lang="ja-JP" altLang="en-US" sz="1800"/>
              <a:t>完全雇用</a:t>
            </a:r>
            <a:r>
              <a:rPr kumimoji="0" lang="en-US" altLang="ja-JP" sz="1800"/>
              <a:t>GDP</a:t>
            </a:r>
            <a:r>
              <a:rPr kumimoji="0" lang="ja-JP" altLang="en-US" sz="1800"/>
              <a:t>（　）の水準を表す。名目賃金率の調整がスムーズに行われたときに達成される経済活動レベル。生産水準がこの完全雇用</a:t>
            </a:r>
            <a:r>
              <a:rPr kumimoji="0" lang="en-US" altLang="ja-JP" sz="1800"/>
              <a:t>GDP</a:t>
            </a:r>
            <a:r>
              <a:rPr kumimoji="0" lang="ja-JP" altLang="en-US" sz="1800"/>
              <a:t>を超えると名目賃金は下がる圧力を受けない。</a:t>
            </a:r>
          </a:p>
        </p:txBody>
      </p:sp>
      <p:sp>
        <p:nvSpPr>
          <p:cNvPr id="54285" name="Line 13"/>
          <p:cNvSpPr>
            <a:spLocks noChangeShapeType="1"/>
          </p:cNvSpPr>
          <p:nvPr/>
        </p:nvSpPr>
        <p:spPr bwMode="auto">
          <a:xfrm flipV="1">
            <a:off x="2913063" y="1622425"/>
            <a:ext cx="1728787" cy="2447925"/>
          </a:xfrm>
          <a:prstGeom prst="line">
            <a:avLst/>
          </a:prstGeom>
          <a:noFill/>
          <a:ln w="9525">
            <a:solidFill>
              <a:srgbClr val="FF0000"/>
            </a:solidFill>
            <a:round/>
            <a:headEnd/>
            <a:tailEnd type="triangle" w="med" len="med"/>
          </a:ln>
        </p:spPr>
        <p:txBody>
          <a:bodyPr/>
          <a:lstStyle/>
          <a:p>
            <a:endParaRPr lang="ja-JP" altLang="en-US"/>
          </a:p>
        </p:txBody>
      </p:sp>
      <p:sp>
        <p:nvSpPr>
          <p:cNvPr id="54286" name="AutoShape 14"/>
          <p:cNvSpPr>
            <a:spLocks noChangeArrowheads="1"/>
          </p:cNvSpPr>
          <p:nvPr/>
        </p:nvSpPr>
        <p:spPr bwMode="auto">
          <a:xfrm>
            <a:off x="4929188" y="2774950"/>
            <a:ext cx="1214437" cy="485775"/>
          </a:xfrm>
          <a:prstGeom prst="leftRightArrow">
            <a:avLst>
              <a:gd name="adj1" fmla="val 50000"/>
              <a:gd name="adj2" fmla="val 50000"/>
            </a:avLst>
          </a:prstGeom>
          <a:solidFill>
            <a:srgbClr val="FFCC00"/>
          </a:solidFill>
          <a:ln w="9525">
            <a:solidFill>
              <a:srgbClr val="FFCC00"/>
            </a:solidFill>
            <a:miter lim="800000"/>
            <a:headEnd/>
            <a:tailEnd/>
          </a:ln>
        </p:spPr>
        <p:txBody>
          <a:bodyPr wrap="none" anchor="ctr"/>
          <a:lstStyle/>
          <a:p>
            <a:endParaRPr kumimoji="0" lang="ja-JP" altLang="en-US">
              <a:ea typeface="HGｺﾞｼｯｸE" pitchFamily="49" charset="-128"/>
            </a:endParaRPr>
          </a:p>
        </p:txBody>
      </p:sp>
      <p:sp>
        <p:nvSpPr>
          <p:cNvPr id="54287" name="Text Box 15"/>
          <p:cNvSpPr txBox="1">
            <a:spLocks noChangeArrowheads="1"/>
          </p:cNvSpPr>
          <p:nvPr/>
        </p:nvSpPr>
        <p:spPr bwMode="auto">
          <a:xfrm>
            <a:off x="6297613" y="542925"/>
            <a:ext cx="2520950" cy="1739900"/>
          </a:xfrm>
          <a:prstGeom prst="rect">
            <a:avLst/>
          </a:prstGeom>
          <a:noFill/>
          <a:ln w="9525">
            <a:noFill/>
            <a:miter lim="800000"/>
            <a:headEnd/>
            <a:tailEnd/>
          </a:ln>
        </p:spPr>
        <p:txBody>
          <a:bodyPr>
            <a:spAutoFit/>
          </a:bodyPr>
          <a:lstStyle/>
          <a:p>
            <a:pPr>
              <a:spcBef>
                <a:spcPct val="50000"/>
              </a:spcBef>
            </a:pPr>
            <a:r>
              <a:rPr kumimoji="0" lang="ja-JP" altLang="en-US" sz="1800"/>
              <a:t>したがって、　　より右側では相対賃金仮説による名目賃金の下方硬直性は受けない。逆に、短期でも名目賃金は上昇しやすくなる。</a:t>
            </a:r>
          </a:p>
        </p:txBody>
      </p:sp>
      <p:sp>
        <p:nvSpPr>
          <p:cNvPr id="54290" name="Text Box 18"/>
          <p:cNvSpPr txBox="1">
            <a:spLocks noChangeArrowheads="1"/>
          </p:cNvSpPr>
          <p:nvPr/>
        </p:nvSpPr>
        <p:spPr bwMode="auto">
          <a:xfrm>
            <a:off x="6297613" y="2232025"/>
            <a:ext cx="2447925" cy="1190625"/>
          </a:xfrm>
          <a:prstGeom prst="rect">
            <a:avLst/>
          </a:prstGeom>
          <a:noFill/>
          <a:ln w="9525">
            <a:noFill/>
            <a:miter lim="800000"/>
            <a:headEnd/>
            <a:tailEnd/>
          </a:ln>
        </p:spPr>
        <p:txBody>
          <a:bodyPr>
            <a:spAutoFit/>
          </a:bodyPr>
          <a:lstStyle/>
          <a:p>
            <a:pPr>
              <a:spcBef>
                <a:spcPct val="50000"/>
              </a:spcBef>
            </a:pPr>
            <a:r>
              <a:rPr kumimoji="0" lang="ja-JP" altLang="en-US" sz="1800"/>
              <a:t>企業はこのコスト上昇に対して価格を上げる。このため、ここではより曲線が急勾配になる。</a:t>
            </a:r>
          </a:p>
        </p:txBody>
      </p:sp>
      <p:graphicFrame>
        <p:nvGraphicFramePr>
          <p:cNvPr id="54291" name="Object 19"/>
          <p:cNvGraphicFramePr>
            <a:graphicFrameLocks noChangeAspect="1"/>
          </p:cNvGraphicFramePr>
          <p:nvPr/>
        </p:nvGraphicFramePr>
        <p:xfrm>
          <a:off x="4641850" y="3422650"/>
          <a:ext cx="190500" cy="357188"/>
        </p:xfrm>
        <a:graphic>
          <a:graphicData uri="http://schemas.openxmlformats.org/presentationml/2006/ole">
            <p:oleObj spid="_x0000_s54291" name="数式" r:id="rId4" imgW="190440" imgH="215640" progId="Equation.3">
              <p:embed/>
            </p:oleObj>
          </a:graphicData>
        </a:graphic>
      </p:graphicFrame>
      <p:graphicFrame>
        <p:nvGraphicFramePr>
          <p:cNvPr id="54292" name="Object 20"/>
          <p:cNvGraphicFramePr>
            <a:graphicFrameLocks noChangeAspect="1"/>
          </p:cNvGraphicFramePr>
          <p:nvPr/>
        </p:nvGraphicFramePr>
        <p:xfrm>
          <a:off x="2843213" y="4437063"/>
          <a:ext cx="190500" cy="215900"/>
        </p:xfrm>
        <a:graphic>
          <a:graphicData uri="http://schemas.openxmlformats.org/presentationml/2006/ole">
            <p:oleObj spid="_x0000_s54292" name="数式" r:id="rId5" imgW="190440" imgH="215640" progId="Equation.3">
              <p:embed/>
            </p:oleObj>
          </a:graphicData>
        </a:graphic>
      </p:graphicFrame>
      <p:graphicFrame>
        <p:nvGraphicFramePr>
          <p:cNvPr id="54293" name="Object 21"/>
          <p:cNvGraphicFramePr>
            <a:graphicFrameLocks noChangeAspect="1"/>
          </p:cNvGraphicFramePr>
          <p:nvPr/>
        </p:nvGraphicFramePr>
        <p:xfrm>
          <a:off x="7500938" y="565150"/>
          <a:ext cx="282575" cy="307975"/>
        </p:xfrm>
        <a:graphic>
          <a:graphicData uri="http://schemas.openxmlformats.org/presentationml/2006/ole">
            <p:oleObj spid="_x0000_s54293" name="数式" r:id="rId6" imgW="190440" imgH="2156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4285"/>
                                        </p:tgtEl>
                                        <p:attrNameLst>
                                          <p:attrName>style.visibility</p:attrName>
                                        </p:attrNameLst>
                                      </p:cBhvr>
                                      <p:to>
                                        <p:strVal val="visible"/>
                                      </p:to>
                                    </p:set>
                                    <p:anim calcmode="lin" valueType="num">
                                      <p:cBhvr>
                                        <p:cTn id="7" dur="500" fill="hold"/>
                                        <p:tgtEl>
                                          <p:spTgt spid="5428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428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428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4285"/>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4284"/>
                                        </p:tgtEl>
                                        <p:attrNameLst>
                                          <p:attrName>style.visibility</p:attrName>
                                        </p:attrNameLst>
                                      </p:cBhvr>
                                      <p:to>
                                        <p:strVal val="visible"/>
                                      </p:to>
                                    </p:set>
                                    <p:anim calcmode="lin" valueType="num">
                                      <p:cBhvr>
                                        <p:cTn id="15" dur="500" fill="hold"/>
                                        <p:tgtEl>
                                          <p:spTgt spid="54284"/>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4284"/>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4284"/>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4284"/>
                                        </p:tgtEl>
                                        <p:attrNameLst>
                                          <p:attrName>ppt_y</p:attrName>
                                        </p:attrNameLst>
                                      </p:cBhvr>
                                      <p:tavLst>
                                        <p:tav tm="0">
                                          <p:val>
                                            <p:strVal val="#ppt_y"/>
                                          </p:val>
                                        </p:tav>
                                        <p:tav tm="100000">
                                          <p:val>
                                            <p:strVal val="#ppt_y"/>
                                          </p:val>
                                        </p:tav>
                                      </p:tavLst>
                                    </p:anim>
                                  </p:childTnLst>
                                </p:cTn>
                              </p:par>
                              <p:par>
                                <p:cTn id="19" presetID="39" presetClass="entr" presetSubtype="0" accel="100000" fill="hold" nodeType="withEffect">
                                  <p:stCondLst>
                                    <p:cond delay="0"/>
                                  </p:stCondLst>
                                  <p:childTnLst>
                                    <p:set>
                                      <p:cBhvr>
                                        <p:cTn id="20" dur="1" fill="hold">
                                          <p:stCondLst>
                                            <p:cond delay="0"/>
                                          </p:stCondLst>
                                        </p:cTn>
                                        <p:tgtEl>
                                          <p:spTgt spid="54292"/>
                                        </p:tgtEl>
                                        <p:attrNameLst>
                                          <p:attrName>style.visibility</p:attrName>
                                        </p:attrNameLst>
                                      </p:cBhvr>
                                      <p:to>
                                        <p:strVal val="visible"/>
                                      </p:to>
                                    </p:set>
                                    <p:anim calcmode="lin" valueType="num">
                                      <p:cBhvr>
                                        <p:cTn id="21" dur="500" fill="hold"/>
                                        <p:tgtEl>
                                          <p:spTgt spid="54292"/>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54292"/>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54292"/>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5429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54286"/>
                                        </p:tgtEl>
                                        <p:attrNameLst>
                                          <p:attrName>style.visibility</p:attrName>
                                        </p:attrNameLst>
                                      </p:cBhvr>
                                      <p:to>
                                        <p:strVal val="visible"/>
                                      </p:to>
                                    </p:set>
                                    <p:animEffect transition="in" filter="diamond(in)">
                                      <p:cBhvr>
                                        <p:cTn id="29" dur="2000"/>
                                        <p:tgtEl>
                                          <p:spTgt spid="54286"/>
                                        </p:tgtEl>
                                      </p:cBhvr>
                                    </p:animEffect>
                                  </p:childTnLst>
                                </p:cTn>
                              </p:par>
                            </p:childTnLst>
                          </p:cTn>
                        </p:par>
                      </p:childTnLst>
                    </p:cTn>
                  </p:par>
                  <p:par>
                    <p:cTn id="30" fill="hold">
                      <p:stCondLst>
                        <p:cond delay="indefinite"/>
                      </p:stCondLst>
                      <p:childTnLst>
                        <p:par>
                          <p:cTn id="31" fill="hold">
                            <p:stCondLst>
                              <p:cond delay="0"/>
                            </p:stCondLst>
                            <p:childTnLst>
                              <p:par>
                                <p:cTn id="32" presetID="39" presetClass="entr" presetSubtype="0" accel="100000" fill="hold" grpId="0" nodeType="clickEffect">
                                  <p:stCondLst>
                                    <p:cond delay="0"/>
                                  </p:stCondLst>
                                  <p:childTnLst>
                                    <p:set>
                                      <p:cBhvr>
                                        <p:cTn id="33" dur="1" fill="hold">
                                          <p:stCondLst>
                                            <p:cond delay="0"/>
                                          </p:stCondLst>
                                        </p:cTn>
                                        <p:tgtEl>
                                          <p:spTgt spid="54287"/>
                                        </p:tgtEl>
                                        <p:attrNameLst>
                                          <p:attrName>style.visibility</p:attrName>
                                        </p:attrNameLst>
                                      </p:cBhvr>
                                      <p:to>
                                        <p:strVal val="visible"/>
                                      </p:to>
                                    </p:set>
                                    <p:anim calcmode="lin" valueType="num">
                                      <p:cBhvr>
                                        <p:cTn id="34" dur="500" fill="hold"/>
                                        <p:tgtEl>
                                          <p:spTgt spid="54287"/>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54287"/>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54287"/>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54287"/>
                                        </p:tgtEl>
                                        <p:attrNameLst>
                                          <p:attrName>ppt_y</p:attrName>
                                        </p:attrNameLst>
                                      </p:cBhvr>
                                      <p:tavLst>
                                        <p:tav tm="0">
                                          <p:val>
                                            <p:strVal val="#ppt_y"/>
                                          </p:val>
                                        </p:tav>
                                        <p:tav tm="100000">
                                          <p:val>
                                            <p:strVal val="#ppt_y"/>
                                          </p:val>
                                        </p:tav>
                                      </p:tavLst>
                                    </p:anim>
                                  </p:childTnLst>
                                </p:cTn>
                              </p:par>
                              <p:par>
                                <p:cTn id="38" presetID="39" presetClass="entr" presetSubtype="0" accel="100000" fill="hold" nodeType="withEffect">
                                  <p:stCondLst>
                                    <p:cond delay="0"/>
                                  </p:stCondLst>
                                  <p:childTnLst>
                                    <p:set>
                                      <p:cBhvr>
                                        <p:cTn id="39" dur="1" fill="hold">
                                          <p:stCondLst>
                                            <p:cond delay="0"/>
                                          </p:stCondLst>
                                        </p:cTn>
                                        <p:tgtEl>
                                          <p:spTgt spid="54293"/>
                                        </p:tgtEl>
                                        <p:attrNameLst>
                                          <p:attrName>style.visibility</p:attrName>
                                        </p:attrNameLst>
                                      </p:cBhvr>
                                      <p:to>
                                        <p:strVal val="visible"/>
                                      </p:to>
                                    </p:set>
                                    <p:anim calcmode="lin" valueType="num">
                                      <p:cBhvr>
                                        <p:cTn id="40" dur="500" fill="hold"/>
                                        <p:tgtEl>
                                          <p:spTgt spid="54293"/>
                                        </p:tgtEl>
                                        <p:attrNameLst>
                                          <p:attrName>ppt_h</p:attrName>
                                        </p:attrNameLst>
                                      </p:cBhvr>
                                      <p:tavLst>
                                        <p:tav tm="0">
                                          <p:val>
                                            <p:strVal val="#ppt_h/20"/>
                                          </p:val>
                                        </p:tav>
                                        <p:tav tm="50000">
                                          <p:val>
                                            <p:strVal val="#ppt_h/20"/>
                                          </p:val>
                                        </p:tav>
                                        <p:tav tm="100000">
                                          <p:val>
                                            <p:strVal val="#ppt_h"/>
                                          </p:val>
                                        </p:tav>
                                      </p:tavLst>
                                    </p:anim>
                                    <p:anim calcmode="lin" valueType="num">
                                      <p:cBhvr>
                                        <p:cTn id="41" dur="500" fill="hold"/>
                                        <p:tgtEl>
                                          <p:spTgt spid="54293"/>
                                        </p:tgtEl>
                                        <p:attrNameLst>
                                          <p:attrName>ppt_w</p:attrName>
                                        </p:attrNameLst>
                                      </p:cBhvr>
                                      <p:tavLst>
                                        <p:tav tm="0">
                                          <p:val>
                                            <p:strVal val="#ppt_w+.3"/>
                                          </p:val>
                                        </p:tav>
                                        <p:tav tm="50000">
                                          <p:val>
                                            <p:strVal val="#ppt_w+.3"/>
                                          </p:val>
                                        </p:tav>
                                        <p:tav tm="100000">
                                          <p:val>
                                            <p:strVal val="#ppt_w"/>
                                          </p:val>
                                        </p:tav>
                                      </p:tavLst>
                                    </p:anim>
                                    <p:anim calcmode="lin" valueType="num">
                                      <p:cBhvr>
                                        <p:cTn id="42" dur="500" fill="hold"/>
                                        <p:tgtEl>
                                          <p:spTgt spid="54293"/>
                                        </p:tgtEl>
                                        <p:attrNameLst>
                                          <p:attrName>ppt_x</p:attrName>
                                        </p:attrNameLst>
                                      </p:cBhvr>
                                      <p:tavLst>
                                        <p:tav tm="0">
                                          <p:val>
                                            <p:strVal val="#ppt_x-.3"/>
                                          </p:val>
                                        </p:tav>
                                        <p:tav tm="50000">
                                          <p:val>
                                            <p:strVal val="#ppt_x"/>
                                          </p:val>
                                        </p:tav>
                                        <p:tav tm="100000">
                                          <p:val>
                                            <p:strVal val="#ppt_x"/>
                                          </p:val>
                                        </p:tav>
                                      </p:tavLst>
                                    </p:anim>
                                    <p:anim calcmode="lin" valueType="num">
                                      <p:cBhvr>
                                        <p:cTn id="43" dur="500" fill="hold"/>
                                        <p:tgtEl>
                                          <p:spTgt spid="54293"/>
                                        </p:tgtEl>
                                        <p:attrNameLst>
                                          <p:attrName>ppt_y</p:attrName>
                                        </p:attrNameLst>
                                      </p:cBhvr>
                                      <p:tavLst>
                                        <p:tav tm="0">
                                          <p:val>
                                            <p:strVal val="#ppt_y"/>
                                          </p:val>
                                        </p:tav>
                                        <p:tav tm="100000">
                                          <p:val>
                                            <p:strVal val="#ppt_y"/>
                                          </p:val>
                                        </p:tav>
                                      </p:tavLst>
                                    </p:anim>
                                  </p:childTnLst>
                                </p:cTn>
                              </p:par>
                              <p:par>
                                <p:cTn id="44" presetID="39" presetClass="entr" presetSubtype="0" accel="100000" fill="hold" grpId="0" nodeType="withEffect">
                                  <p:stCondLst>
                                    <p:cond delay="0"/>
                                  </p:stCondLst>
                                  <p:childTnLst>
                                    <p:set>
                                      <p:cBhvr>
                                        <p:cTn id="45" dur="1" fill="hold">
                                          <p:stCondLst>
                                            <p:cond delay="0"/>
                                          </p:stCondLst>
                                        </p:cTn>
                                        <p:tgtEl>
                                          <p:spTgt spid="54290"/>
                                        </p:tgtEl>
                                        <p:attrNameLst>
                                          <p:attrName>style.visibility</p:attrName>
                                        </p:attrNameLst>
                                      </p:cBhvr>
                                      <p:to>
                                        <p:strVal val="visible"/>
                                      </p:to>
                                    </p:set>
                                    <p:anim calcmode="lin" valueType="num">
                                      <p:cBhvr>
                                        <p:cTn id="46" dur="500" fill="hold"/>
                                        <p:tgtEl>
                                          <p:spTgt spid="54290"/>
                                        </p:tgtEl>
                                        <p:attrNameLst>
                                          <p:attrName>ppt_h</p:attrName>
                                        </p:attrNameLst>
                                      </p:cBhvr>
                                      <p:tavLst>
                                        <p:tav tm="0">
                                          <p:val>
                                            <p:strVal val="#ppt_h/20"/>
                                          </p:val>
                                        </p:tav>
                                        <p:tav tm="50000">
                                          <p:val>
                                            <p:strVal val="#ppt_h/20"/>
                                          </p:val>
                                        </p:tav>
                                        <p:tav tm="100000">
                                          <p:val>
                                            <p:strVal val="#ppt_h"/>
                                          </p:val>
                                        </p:tav>
                                      </p:tavLst>
                                    </p:anim>
                                    <p:anim calcmode="lin" valueType="num">
                                      <p:cBhvr>
                                        <p:cTn id="47" dur="500" fill="hold"/>
                                        <p:tgtEl>
                                          <p:spTgt spid="54290"/>
                                        </p:tgtEl>
                                        <p:attrNameLst>
                                          <p:attrName>ppt_w</p:attrName>
                                        </p:attrNameLst>
                                      </p:cBhvr>
                                      <p:tavLst>
                                        <p:tav tm="0">
                                          <p:val>
                                            <p:strVal val="#ppt_w+.3"/>
                                          </p:val>
                                        </p:tav>
                                        <p:tav tm="50000">
                                          <p:val>
                                            <p:strVal val="#ppt_w+.3"/>
                                          </p:val>
                                        </p:tav>
                                        <p:tav tm="100000">
                                          <p:val>
                                            <p:strVal val="#ppt_w"/>
                                          </p:val>
                                        </p:tav>
                                      </p:tavLst>
                                    </p:anim>
                                    <p:anim calcmode="lin" valueType="num">
                                      <p:cBhvr>
                                        <p:cTn id="48" dur="500" fill="hold"/>
                                        <p:tgtEl>
                                          <p:spTgt spid="54290"/>
                                        </p:tgtEl>
                                        <p:attrNameLst>
                                          <p:attrName>ppt_x</p:attrName>
                                        </p:attrNameLst>
                                      </p:cBhvr>
                                      <p:tavLst>
                                        <p:tav tm="0">
                                          <p:val>
                                            <p:strVal val="#ppt_x-.3"/>
                                          </p:val>
                                        </p:tav>
                                        <p:tav tm="50000">
                                          <p:val>
                                            <p:strVal val="#ppt_x"/>
                                          </p:val>
                                        </p:tav>
                                        <p:tav tm="100000">
                                          <p:val>
                                            <p:strVal val="#ppt_x"/>
                                          </p:val>
                                        </p:tav>
                                      </p:tavLst>
                                    </p:anim>
                                    <p:anim calcmode="lin" valueType="num">
                                      <p:cBhvr>
                                        <p:cTn id="49" dur="500" fill="hold"/>
                                        <p:tgtEl>
                                          <p:spTgt spid="542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84" grpId="0"/>
      <p:bldP spid="54285" grpId="0" animBg="1"/>
      <p:bldP spid="54286" grpId="0" animBg="1"/>
      <p:bldP spid="54287" grpId="0"/>
      <p:bldP spid="54290" grpId="0"/>
    </p:bldLst>
  </p:timing>
</p:sld>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積み重ねた本のデザイン テンプレート">
  <a:themeElements>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積み重ねた本のデザイン テンプレート">
      <a:majorFont>
        <a:latin typeface="Century Gothic"/>
        <a:ea typeface="ＭＳ Ｐゴシック"/>
        <a:cs typeface=""/>
      </a:majorFont>
      <a:minorFont>
        <a:latin typeface="Century Gothic"/>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積み重ねた本の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積み重ねた本の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積み重ねた本の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積み重ねた本の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積み重ねた本の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積み重ねた本の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積み重ねた本の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積み重ねた本の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積み重ねた本の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積み重ねた本の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積み重ねた本の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積み重ねた本のデザイン テンプレート</Template>
  <TotalTime>1648</TotalTime>
  <Words>14729</Words>
  <Application>Microsoft Office PowerPoint</Application>
  <PresentationFormat>画面に合わせる (4:3)</PresentationFormat>
  <Paragraphs>665</Paragraphs>
  <Slides>74</Slides>
  <Notes>74</Notes>
  <HiddenSlides>0</HiddenSlides>
  <MMClips>0</MMClips>
  <ScaleCrop>false</ScaleCrop>
  <HeadingPairs>
    <vt:vector size="8" baseType="variant">
      <vt:variant>
        <vt:lpstr>使用されているフォント</vt:lpstr>
      </vt:variant>
      <vt:variant>
        <vt:i4>13</vt:i4>
      </vt:variant>
      <vt:variant>
        <vt:lpstr>デザイン テンプレート</vt:lpstr>
      </vt:variant>
      <vt:variant>
        <vt:i4>13</vt:i4>
      </vt:variant>
      <vt:variant>
        <vt:lpstr>埋め込まれた OLE サーバー</vt:lpstr>
      </vt:variant>
      <vt:variant>
        <vt:i4>1</vt:i4>
      </vt:variant>
      <vt:variant>
        <vt:lpstr>スライド タイトル</vt:lpstr>
      </vt:variant>
      <vt:variant>
        <vt:i4>74</vt:i4>
      </vt:variant>
    </vt:vector>
  </HeadingPairs>
  <TitlesOfParts>
    <vt:vector size="101" baseType="lpstr">
      <vt:lpstr>Arial</vt:lpstr>
      <vt:lpstr>ＭＳ Ｐゴシック</vt:lpstr>
      <vt:lpstr>Century Gothic</vt:lpstr>
      <vt:lpstr>ＭＳ Ｐ明朝</vt:lpstr>
      <vt:lpstr>Garamond</vt:lpstr>
      <vt:lpstr>Wingdings</vt:lpstr>
      <vt:lpstr>Gill Sans MT</vt:lpstr>
      <vt:lpstr>Wingdings 2</vt:lpstr>
      <vt:lpstr>Verdana</vt:lpstr>
      <vt:lpstr>HGｺﾞｼｯｸE</vt:lpstr>
      <vt:lpstr>HGS創英角ｺﾞｼｯｸUB</vt:lpstr>
      <vt:lpstr>HG創英角ｺﾞｼｯｸUB</vt:lpstr>
      <vt:lpstr>HG行書体</vt:lpstr>
      <vt:lpstr>積み重ねた本のデザイン テンプレート</vt:lpstr>
      <vt:lpstr>Edge</vt:lpstr>
      <vt:lpstr>フレッシュ</vt:lpstr>
      <vt:lpstr>積み重ねた本のデザイン テンプレート</vt:lpstr>
      <vt:lpstr>Edge</vt:lpstr>
      <vt:lpstr>フレッシュ</vt:lpstr>
      <vt:lpstr>フレッシュ</vt:lpstr>
      <vt:lpstr>フレッシュ</vt:lpstr>
      <vt:lpstr>フレッシュ</vt:lpstr>
      <vt:lpstr>フレッシュ</vt:lpstr>
      <vt:lpstr>フレッシュ</vt:lpstr>
      <vt:lpstr>フレッシュ</vt:lpstr>
      <vt:lpstr>フレッシュ</vt:lpstr>
      <vt:lpstr>数式</vt:lpstr>
      <vt:lpstr>１０章　短期の経済分析(２)</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政府の政策</vt:lpstr>
      <vt:lpstr>財政政策</vt:lpstr>
      <vt:lpstr>スライド 21</vt:lpstr>
      <vt:lpstr>スライド 22</vt:lpstr>
      <vt:lpstr>スライド 23</vt:lpstr>
      <vt:lpstr>スライド 24</vt:lpstr>
      <vt:lpstr>スライド 25</vt:lpstr>
      <vt:lpstr>金融政策</vt:lpstr>
      <vt:lpstr>スライド 27</vt:lpstr>
      <vt:lpstr>貨幣供給量が総需要を増加させるのはなぜ？</vt:lpstr>
      <vt:lpstr>日本銀行のゼロ金利政策・量的緩和政策</vt:lpstr>
      <vt:lpstr>スライド 30</vt:lpstr>
      <vt:lpstr>スライド 31</vt:lpstr>
      <vt:lpstr>スライド 32</vt:lpstr>
      <vt:lpstr>スライド 33</vt:lpstr>
      <vt:lpstr>スライド 34</vt:lpstr>
      <vt:lpstr>スライド 35</vt:lpstr>
      <vt:lpstr>スライド 36</vt:lpstr>
      <vt:lpstr>スライド 37</vt:lpstr>
      <vt:lpstr>スライド 38</vt:lpstr>
      <vt:lpstr>スライド 39</vt:lpstr>
      <vt:lpstr>スライド 40</vt:lpstr>
      <vt:lpstr>スライド 41</vt:lpstr>
      <vt:lpstr>スライド 42</vt:lpstr>
      <vt:lpstr>１１章　失業</vt:lpstr>
      <vt:lpstr>スライド 44</vt:lpstr>
      <vt:lpstr>スライド 45</vt:lpstr>
      <vt:lpstr>スライド 46</vt:lpstr>
      <vt:lpstr>スライド 47</vt:lpstr>
      <vt:lpstr>スライド 48</vt:lpstr>
      <vt:lpstr>スライド 49</vt:lpstr>
      <vt:lpstr>スライド 50</vt:lpstr>
      <vt:lpstr>スライド 51</vt:lpstr>
      <vt:lpstr>スライド 52</vt:lpstr>
      <vt:lpstr>スライド 53</vt:lpstr>
      <vt:lpstr>スライド 54</vt:lpstr>
      <vt:lpstr>スライド 55</vt:lpstr>
      <vt:lpstr>スライド 56</vt:lpstr>
      <vt:lpstr>12章　財政赤字はどこまで続けられるか</vt:lpstr>
      <vt:lpstr>スライド 58</vt:lpstr>
      <vt:lpstr>スライド 59</vt:lpstr>
      <vt:lpstr>スライド 60</vt:lpstr>
      <vt:lpstr>スライド 61</vt:lpstr>
      <vt:lpstr>スライド 62</vt:lpstr>
      <vt:lpstr>スライド 63</vt:lpstr>
      <vt:lpstr>スライド 64</vt:lpstr>
      <vt:lpstr>スライド 65</vt:lpstr>
      <vt:lpstr>スライド 66</vt:lpstr>
      <vt:lpstr>スライド 67</vt:lpstr>
      <vt:lpstr>スライド 68</vt:lpstr>
      <vt:lpstr>スライド 69</vt:lpstr>
      <vt:lpstr>スライド 70</vt:lpstr>
      <vt:lpstr>スライド 71</vt:lpstr>
      <vt:lpstr>スライド 72</vt:lpstr>
      <vt:lpstr>スライド 73</vt:lpstr>
      <vt:lpstr>スライド 74</vt:lpstr>
    </vt:vector>
  </TitlesOfParts>
  <Manager/>
  <Company>大阪大学経済学研究科</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１０章　短期の経済分析(２)</dc:title>
  <dc:subject/>
  <cp:keywords/>
  <dc:description/>
  <cp:lastModifiedBy> </cp:lastModifiedBy>
  <cp:revision>80</cp:revision>
  <dcterms:created xsi:type="dcterms:W3CDTF">2007-04-23T07:07:35Z</dcterms:created>
  <dcterms:modified xsi:type="dcterms:W3CDTF">2010-12-31T06:04:13Z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TC011594401041</vt:lpwstr>
  </property>
</Properties>
</file>