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Default Extension="bin" ContentType="application/vnd.openxmlformats-officedocument.oleObject"/>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57" r:id="rId3"/>
    <p:sldId id="258" r:id="rId4"/>
    <p:sldId id="259" r:id="rId5"/>
    <p:sldId id="260" r:id="rId6"/>
    <p:sldId id="261" r:id="rId7"/>
    <p:sldId id="264" r:id="rId8"/>
    <p:sldId id="262"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3333CC"/>
    <a:srgbClr val="00CC00"/>
    <a:srgbClr val="9B43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4" d="100"/>
          <a:sy n="124" d="100"/>
        </p:scale>
        <p:origin x="-33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B59684-9357-48CD-9DE4-A5FE6E177962}" type="doc">
      <dgm:prSet loTypeId="urn:microsoft.com/office/officeart/2005/8/layout/vList2" loCatId="list" qsTypeId="urn:microsoft.com/office/officeart/2005/8/quickstyle/simple1#1" qsCatId="simple" csTypeId="urn:microsoft.com/office/officeart/2005/8/colors/accent6_3" csCatId="accent6"/>
      <dgm:spPr/>
      <dgm:t>
        <a:bodyPr/>
        <a:lstStyle/>
        <a:p>
          <a:endParaRPr kumimoji="1" lang="ja-JP" altLang="en-US"/>
        </a:p>
      </dgm:t>
    </dgm:pt>
    <dgm:pt modelId="{E2AD32BC-8F88-4C68-A57F-339D2DB0EE50}">
      <dgm:prSet/>
      <dgm:spPr/>
      <dgm:t>
        <a:bodyPr/>
        <a:lstStyle/>
        <a:p>
          <a:pPr rtl="0"/>
          <a:r>
            <a:rPr kumimoji="1" lang="en-US" dirty="0" smtClean="0"/>
            <a:t>10.1</a:t>
          </a:r>
          <a:r>
            <a:rPr kumimoji="1" lang="ja-JP" dirty="0" smtClean="0"/>
            <a:t>　総需要</a:t>
          </a:r>
          <a:endParaRPr kumimoji="1" lang="ja-JP" dirty="0"/>
        </a:p>
      </dgm:t>
    </dgm:pt>
    <dgm:pt modelId="{420FCD94-07C0-4555-ADC0-89F10AEFDAA8}" type="parTrans" cxnId="{A7D70B21-A83C-4DF4-BD8B-15C1A32D9EF7}">
      <dgm:prSet/>
      <dgm:spPr/>
      <dgm:t>
        <a:bodyPr/>
        <a:lstStyle/>
        <a:p>
          <a:endParaRPr kumimoji="1" lang="ja-JP" altLang="en-US"/>
        </a:p>
      </dgm:t>
    </dgm:pt>
    <dgm:pt modelId="{E2676CBE-47F8-4009-AEB3-77D1D6C06D0B}" type="sibTrans" cxnId="{A7D70B21-A83C-4DF4-BD8B-15C1A32D9EF7}">
      <dgm:prSet/>
      <dgm:spPr/>
      <dgm:t>
        <a:bodyPr/>
        <a:lstStyle/>
        <a:p>
          <a:endParaRPr kumimoji="1" lang="ja-JP" altLang="en-US"/>
        </a:p>
      </dgm:t>
    </dgm:pt>
    <dgm:pt modelId="{205A7E92-15AF-484D-900B-6CE04259970C}" type="pres">
      <dgm:prSet presAssocID="{7BB59684-9357-48CD-9DE4-A5FE6E177962}" presName="linear" presStyleCnt="0">
        <dgm:presLayoutVars>
          <dgm:animLvl val="lvl"/>
          <dgm:resizeHandles val="exact"/>
        </dgm:presLayoutVars>
      </dgm:prSet>
      <dgm:spPr/>
      <dgm:t>
        <a:bodyPr/>
        <a:lstStyle/>
        <a:p>
          <a:endParaRPr kumimoji="1" lang="ja-JP" altLang="en-US"/>
        </a:p>
      </dgm:t>
    </dgm:pt>
    <dgm:pt modelId="{7AD0282E-C0FD-4CF0-92C7-99E6DE8DB2D9}" type="pres">
      <dgm:prSet presAssocID="{E2AD32BC-8F88-4C68-A57F-339D2DB0EE50}" presName="parentText" presStyleLbl="node1" presStyleIdx="0" presStyleCnt="1">
        <dgm:presLayoutVars>
          <dgm:chMax val="0"/>
          <dgm:bulletEnabled val="1"/>
        </dgm:presLayoutVars>
      </dgm:prSet>
      <dgm:spPr/>
      <dgm:t>
        <a:bodyPr/>
        <a:lstStyle/>
        <a:p>
          <a:endParaRPr kumimoji="1" lang="ja-JP" altLang="en-US"/>
        </a:p>
      </dgm:t>
    </dgm:pt>
  </dgm:ptLst>
  <dgm:cxnLst>
    <dgm:cxn modelId="{6D5095EA-D5F2-475F-B347-47C6E754F861}" type="presOf" srcId="{7BB59684-9357-48CD-9DE4-A5FE6E177962}" destId="{205A7E92-15AF-484D-900B-6CE04259970C}" srcOrd="0" destOrd="0" presId="urn:microsoft.com/office/officeart/2005/8/layout/vList2"/>
    <dgm:cxn modelId="{A7D70B21-A83C-4DF4-BD8B-15C1A32D9EF7}" srcId="{7BB59684-9357-48CD-9DE4-A5FE6E177962}" destId="{E2AD32BC-8F88-4C68-A57F-339D2DB0EE50}" srcOrd="0" destOrd="0" parTransId="{420FCD94-07C0-4555-ADC0-89F10AEFDAA8}" sibTransId="{E2676CBE-47F8-4009-AEB3-77D1D6C06D0B}"/>
    <dgm:cxn modelId="{F368ED46-03B4-4C5E-8ACC-CCF95C471863}" type="presOf" srcId="{E2AD32BC-8F88-4C68-A57F-339D2DB0EE50}" destId="{7AD0282E-C0FD-4CF0-92C7-99E6DE8DB2D9}" srcOrd="0" destOrd="0" presId="urn:microsoft.com/office/officeart/2005/8/layout/vList2"/>
    <dgm:cxn modelId="{855DE2DB-84D6-45A7-84A4-83C0131541D7}" type="presParOf" srcId="{205A7E92-15AF-484D-900B-6CE04259970C}" destId="{7AD0282E-C0FD-4CF0-92C7-99E6DE8DB2D9}"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84A53C-4E24-4AD7-8601-46C30824702E}" type="doc">
      <dgm:prSet loTypeId="urn:microsoft.com/office/officeart/2005/8/layout/vList2" loCatId="list" qsTypeId="urn:microsoft.com/office/officeart/2005/8/quickstyle/simple1#2" qsCatId="simple" csTypeId="urn:microsoft.com/office/officeart/2005/8/colors/colorful3" csCatId="colorful"/>
      <dgm:spPr/>
      <dgm:t>
        <a:bodyPr/>
        <a:lstStyle/>
        <a:p>
          <a:endParaRPr kumimoji="1" lang="ja-JP" altLang="en-US"/>
        </a:p>
      </dgm:t>
    </dgm:pt>
    <dgm:pt modelId="{8412ECCA-2404-485F-843A-5D7D0E4998EB}">
      <dgm:prSet/>
      <dgm:spPr/>
      <dgm:t>
        <a:bodyPr/>
        <a:lstStyle/>
        <a:p>
          <a:pPr rtl="0"/>
          <a:r>
            <a:rPr kumimoji="1" lang="en-US" dirty="0" smtClean="0"/>
            <a:t>10.1.1</a:t>
          </a:r>
          <a:r>
            <a:rPr kumimoji="1" lang="ja-JP" dirty="0" smtClean="0"/>
            <a:t>　ＩＳ曲線</a:t>
          </a:r>
          <a:endParaRPr kumimoji="1" lang="ja-JP" dirty="0"/>
        </a:p>
      </dgm:t>
    </dgm:pt>
    <dgm:pt modelId="{56AC0C8B-468D-4E43-AFE1-92B4FEEC981C}" type="parTrans" cxnId="{02F7A2D6-65A5-44AF-BDE6-BC95101E6393}">
      <dgm:prSet/>
      <dgm:spPr/>
      <dgm:t>
        <a:bodyPr/>
        <a:lstStyle/>
        <a:p>
          <a:endParaRPr kumimoji="1" lang="ja-JP" altLang="en-US"/>
        </a:p>
      </dgm:t>
    </dgm:pt>
    <dgm:pt modelId="{F44AAB10-8048-4D96-8441-D7E31030B2EC}" type="sibTrans" cxnId="{02F7A2D6-65A5-44AF-BDE6-BC95101E6393}">
      <dgm:prSet/>
      <dgm:spPr/>
      <dgm:t>
        <a:bodyPr/>
        <a:lstStyle/>
        <a:p>
          <a:endParaRPr kumimoji="1" lang="ja-JP" altLang="en-US"/>
        </a:p>
      </dgm:t>
    </dgm:pt>
    <dgm:pt modelId="{41BF7F96-AE4B-4978-95F2-875EEA6B2596}" type="pres">
      <dgm:prSet presAssocID="{C784A53C-4E24-4AD7-8601-46C30824702E}" presName="linear" presStyleCnt="0">
        <dgm:presLayoutVars>
          <dgm:animLvl val="lvl"/>
          <dgm:resizeHandles val="exact"/>
        </dgm:presLayoutVars>
      </dgm:prSet>
      <dgm:spPr/>
      <dgm:t>
        <a:bodyPr/>
        <a:lstStyle/>
        <a:p>
          <a:endParaRPr kumimoji="1" lang="ja-JP" altLang="en-US"/>
        </a:p>
      </dgm:t>
    </dgm:pt>
    <dgm:pt modelId="{FF3B6AEE-3136-4AA0-8FAC-5ABBE937FA54}" type="pres">
      <dgm:prSet presAssocID="{8412ECCA-2404-485F-843A-5D7D0E4998EB}" presName="parentText" presStyleLbl="node1" presStyleIdx="0" presStyleCnt="1">
        <dgm:presLayoutVars>
          <dgm:chMax val="0"/>
          <dgm:bulletEnabled val="1"/>
        </dgm:presLayoutVars>
      </dgm:prSet>
      <dgm:spPr/>
      <dgm:t>
        <a:bodyPr/>
        <a:lstStyle/>
        <a:p>
          <a:endParaRPr kumimoji="1" lang="ja-JP" altLang="en-US"/>
        </a:p>
      </dgm:t>
    </dgm:pt>
  </dgm:ptLst>
  <dgm:cxnLst>
    <dgm:cxn modelId="{02F7A2D6-65A5-44AF-BDE6-BC95101E6393}" srcId="{C784A53C-4E24-4AD7-8601-46C30824702E}" destId="{8412ECCA-2404-485F-843A-5D7D0E4998EB}" srcOrd="0" destOrd="0" parTransId="{56AC0C8B-468D-4E43-AFE1-92B4FEEC981C}" sibTransId="{F44AAB10-8048-4D96-8441-D7E31030B2EC}"/>
    <dgm:cxn modelId="{98C28DDC-AA2C-4676-8A4F-DA39F7DD26FD}" type="presOf" srcId="{8412ECCA-2404-485F-843A-5D7D0E4998EB}" destId="{FF3B6AEE-3136-4AA0-8FAC-5ABBE937FA54}" srcOrd="0" destOrd="0" presId="urn:microsoft.com/office/officeart/2005/8/layout/vList2"/>
    <dgm:cxn modelId="{8E717E20-6299-40BF-AD3A-3AA953C976E2}" type="presOf" srcId="{C784A53C-4E24-4AD7-8601-46C30824702E}" destId="{41BF7F96-AE4B-4978-95F2-875EEA6B2596}" srcOrd="0" destOrd="0" presId="urn:microsoft.com/office/officeart/2005/8/layout/vList2"/>
    <dgm:cxn modelId="{5221AAF1-C4C3-4BF6-AE39-A0054CB68637}" type="presParOf" srcId="{41BF7F96-AE4B-4978-95F2-875EEA6B2596}" destId="{FF3B6AEE-3136-4AA0-8FAC-5ABBE937FA54}"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35E0DE-4D4B-44B6-AF75-CB46D3210A84}" type="doc">
      <dgm:prSet loTypeId="urn:microsoft.com/office/officeart/2005/8/layout/vList2" loCatId="list" qsTypeId="urn:microsoft.com/office/officeart/2005/8/quickstyle/simple1#3" qsCatId="simple" csTypeId="urn:microsoft.com/office/officeart/2005/8/colors/colorful3" csCatId="colorful"/>
      <dgm:spPr/>
      <dgm:t>
        <a:bodyPr/>
        <a:lstStyle/>
        <a:p>
          <a:endParaRPr kumimoji="1" lang="ja-JP" altLang="en-US"/>
        </a:p>
      </dgm:t>
    </dgm:pt>
    <dgm:pt modelId="{731B5B1E-1ACC-4317-84AE-A08E96BC5FCA}">
      <dgm:prSet/>
      <dgm:spPr/>
      <dgm:t>
        <a:bodyPr/>
        <a:lstStyle/>
        <a:p>
          <a:pPr rtl="0"/>
          <a:r>
            <a:rPr kumimoji="1" lang="en-US" dirty="0" smtClean="0"/>
            <a:t>10.1.2</a:t>
          </a:r>
          <a:r>
            <a:rPr kumimoji="1" lang="ja-JP" dirty="0" smtClean="0"/>
            <a:t>　</a:t>
          </a:r>
          <a:r>
            <a:rPr kumimoji="1" lang="en-US" dirty="0" smtClean="0"/>
            <a:t>LM</a:t>
          </a:r>
          <a:r>
            <a:rPr kumimoji="1" lang="ja-JP" dirty="0" smtClean="0"/>
            <a:t>曲線</a:t>
          </a:r>
          <a:endParaRPr kumimoji="1" lang="ja-JP" dirty="0"/>
        </a:p>
      </dgm:t>
    </dgm:pt>
    <dgm:pt modelId="{F8E21F1A-2C5E-4D73-BE7A-63FCA0A13089}" type="parTrans" cxnId="{CE8A0666-861B-4DF6-A76F-0345D783CFC8}">
      <dgm:prSet/>
      <dgm:spPr/>
      <dgm:t>
        <a:bodyPr/>
        <a:lstStyle/>
        <a:p>
          <a:endParaRPr kumimoji="1" lang="ja-JP" altLang="en-US"/>
        </a:p>
      </dgm:t>
    </dgm:pt>
    <dgm:pt modelId="{0A2FD2C4-6227-4F22-9A9A-340CC9B674A3}" type="sibTrans" cxnId="{CE8A0666-861B-4DF6-A76F-0345D783CFC8}">
      <dgm:prSet/>
      <dgm:spPr/>
      <dgm:t>
        <a:bodyPr/>
        <a:lstStyle/>
        <a:p>
          <a:endParaRPr kumimoji="1" lang="ja-JP" altLang="en-US"/>
        </a:p>
      </dgm:t>
    </dgm:pt>
    <dgm:pt modelId="{DBEBB826-2B4E-4E7B-9E0D-4E08703797C0}" type="pres">
      <dgm:prSet presAssocID="{EF35E0DE-4D4B-44B6-AF75-CB46D3210A84}" presName="linear" presStyleCnt="0">
        <dgm:presLayoutVars>
          <dgm:animLvl val="lvl"/>
          <dgm:resizeHandles val="exact"/>
        </dgm:presLayoutVars>
      </dgm:prSet>
      <dgm:spPr/>
      <dgm:t>
        <a:bodyPr/>
        <a:lstStyle/>
        <a:p>
          <a:endParaRPr kumimoji="1" lang="ja-JP" altLang="en-US"/>
        </a:p>
      </dgm:t>
    </dgm:pt>
    <dgm:pt modelId="{3A1E5F90-5144-4BA3-B3B5-62F93000B163}" type="pres">
      <dgm:prSet presAssocID="{731B5B1E-1ACC-4317-84AE-A08E96BC5FCA}" presName="parentText" presStyleLbl="node1" presStyleIdx="0" presStyleCnt="1">
        <dgm:presLayoutVars>
          <dgm:chMax val="0"/>
          <dgm:bulletEnabled val="1"/>
        </dgm:presLayoutVars>
      </dgm:prSet>
      <dgm:spPr/>
      <dgm:t>
        <a:bodyPr/>
        <a:lstStyle/>
        <a:p>
          <a:endParaRPr kumimoji="1" lang="ja-JP" altLang="en-US"/>
        </a:p>
      </dgm:t>
    </dgm:pt>
  </dgm:ptLst>
  <dgm:cxnLst>
    <dgm:cxn modelId="{FF0AC0F1-656B-4BD1-B038-B0E2137112E8}" type="presOf" srcId="{EF35E0DE-4D4B-44B6-AF75-CB46D3210A84}" destId="{DBEBB826-2B4E-4E7B-9E0D-4E08703797C0}" srcOrd="0" destOrd="0" presId="urn:microsoft.com/office/officeart/2005/8/layout/vList2"/>
    <dgm:cxn modelId="{CE8A0666-861B-4DF6-A76F-0345D783CFC8}" srcId="{EF35E0DE-4D4B-44B6-AF75-CB46D3210A84}" destId="{731B5B1E-1ACC-4317-84AE-A08E96BC5FCA}" srcOrd="0" destOrd="0" parTransId="{F8E21F1A-2C5E-4D73-BE7A-63FCA0A13089}" sibTransId="{0A2FD2C4-6227-4F22-9A9A-340CC9B674A3}"/>
    <dgm:cxn modelId="{15798A2D-1B21-4D06-AD65-DC725BA81274}" type="presOf" srcId="{731B5B1E-1ACC-4317-84AE-A08E96BC5FCA}" destId="{3A1E5F90-5144-4BA3-B3B5-62F93000B163}" srcOrd="0" destOrd="0" presId="urn:microsoft.com/office/officeart/2005/8/layout/vList2"/>
    <dgm:cxn modelId="{BBF25684-B107-4C54-9009-9D02DD866AFF}" type="presParOf" srcId="{DBEBB826-2B4E-4E7B-9E0D-4E08703797C0}" destId="{3A1E5F90-5144-4BA3-B3B5-62F93000B163}"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769B507-0982-4628-9B56-E59DC75ED38E}" type="doc">
      <dgm:prSet loTypeId="urn:microsoft.com/office/officeart/2005/8/layout/vList2" loCatId="list" qsTypeId="urn:microsoft.com/office/officeart/2005/8/quickstyle/simple1#4" qsCatId="simple" csTypeId="urn:microsoft.com/office/officeart/2005/8/colors/colorful3" csCatId="colorful"/>
      <dgm:spPr/>
      <dgm:t>
        <a:bodyPr/>
        <a:lstStyle/>
        <a:p>
          <a:endParaRPr kumimoji="1" lang="ja-JP" altLang="en-US"/>
        </a:p>
      </dgm:t>
    </dgm:pt>
    <dgm:pt modelId="{9EB47B84-762A-43C7-B0E5-5DC2491562F8}">
      <dgm:prSet/>
      <dgm:spPr/>
      <dgm:t>
        <a:bodyPr/>
        <a:lstStyle/>
        <a:p>
          <a:pPr rtl="0"/>
          <a:r>
            <a:rPr kumimoji="1" lang="en-US" dirty="0" smtClean="0"/>
            <a:t>10.1.3</a:t>
          </a:r>
          <a:r>
            <a:rPr kumimoji="1" lang="ja-JP" dirty="0" smtClean="0"/>
            <a:t>　総需要曲線</a:t>
          </a:r>
          <a:endParaRPr kumimoji="1" lang="ja-JP" dirty="0"/>
        </a:p>
      </dgm:t>
    </dgm:pt>
    <dgm:pt modelId="{B988390A-D8EB-465A-ACC2-FA3D9B2CE8B9}" type="parTrans" cxnId="{ACCA5654-219B-4901-99CC-22959274581A}">
      <dgm:prSet/>
      <dgm:spPr/>
      <dgm:t>
        <a:bodyPr/>
        <a:lstStyle/>
        <a:p>
          <a:endParaRPr kumimoji="1" lang="ja-JP" altLang="en-US"/>
        </a:p>
      </dgm:t>
    </dgm:pt>
    <dgm:pt modelId="{77A35B95-8A73-4AF7-863C-FE078C8E0DB0}" type="sibTrans" cxnId="{ACCA5654-219B-4901-99CC-22959274581A}">
      <dgm:prSet/>
      <dgm:spPr/>
      <dgm:t>
        <a:bodyPr/>
        <a:lstStyle/>
        <a:p>
          <a:endParaRPr kumimoji="1" lang="ja-JP" altLang="en-US"/>
        </a:p>
      </dgm:t>
    </dgm:pt>
    <dgm:pt modelId="{B5256E67-FF86-48D3-BF3E-8F5C66A8EC51}" type="pres">
      <dgm:prSet presAssocID="{6769B507-0982-4628-9B56-E59DC75ED38E}" presName="linear" presStyleCnt="0">
        <dgm:presLayoutVars>
          <dgm:animLvl val="lvl"/>
          <dgm:resizeHandles val="exact"/>
        </dgm:presLayoutVars>
      </dgm:prSet>
      <dgm:spPr/>
      <dgm:t>
        <a:bodyPr/>
        <a:lstStyle/>
        <a:p>
          <a:endParaRPr kumimoji="1" lang="ja-JP" altLang="en-US"/>
        </a:p>
      </dgm:t>
    </dgm:pt>
    <dgm:pt modelId="{4C598ED7-5091-41D6-8B53-47DD9FE69915}" type="pres">
      <dgm:prSet presAssocID="{9EB47B84-762A-43C7-B0E5-5DC2491562F8}" presName="parentText" presStyleLbl="node1" presStyleIdx="0" presStyleCnt="1">
        <dgm:presLayoutVars>
          <dgm:chMax val="0"/>
          <dgm:bulletEnabled val="1"/>
        </dgm:presLayoutVars>
      </dgm:prSet>
      <dgm:spPr/>
      <dgm:t>
        <a:bodyPr/>
        <a:lstStyle/>
        <a:p>
          <a:endParaRPr kumimoji="1" lang="ja-JP" altLang="en-US"/>
        </a:p>
      </dgm:t>
    </dgm:pt>
  </dgm:ptLst>
  <dgm:cxnLst>
    <dgm:cxn modelId="{ACCA5654-219B-4901-99CC-22959274581A}" srcId="{6769B507-0982-4628-9B56-E59DC75ED38E}" destId="{9EB47B84-762A-43C7-B0E5-5DC2491562F8}" srcOrd="0" destOrd="0" parTransId="{B988390A-D8EB-465A-ACC2-FA3D9B2CE8B9}" sibTransId="{77A35B95-8A73-4AF7-863C-FE078C8E0DB0}"/>
    <dgm:cxn modelId="{F7ADF060-2F92-4638-93AE-42FA80AF92C9}" type="presOf" srcId="{9EB47B84-762A-43C7-B0E5-5DC2491562F8}" destId="{4C598ED7-5091-41D6-8B53-47DD9FE69915}" srcOrd="0" destOrd="0" presId="urn:microsoft.com/office/officeart/2005/8/layout/vList2"/>
    <dgm:cxn modelId="{E189A2C9-A762-4407-8C47-76679A4DCC9B}" type="presOf" srcId="{6769B507-0982-4628-9B56-E59DC75ED38E}" destId="{B5256E67-FF86-48D3-BF3E-8F5C66A8EC51}" srcOrd="0" destOrd="0" presId="urn:microsoft.com/office/officeart/2005/8/layout/vList2"/>
    <dgm:cxn modelId="{EE6572FF-DD6A-4470-803B-8EC214FBA06C}" type="presParOf" srcId="{B5256E67-FF86-48D3-BF3E-8F5C66A8EC51}" destId="{4C598ED7-5091-41D6-8B53-47DD9FE69915}"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Gill Sans MT" pitchFamily="34" charset="0"/>
                <a:ea typeface="HGｺﾞｼｯｸE" pitchFamily="49" charset="-128"/>
              </a:defRPr>
            </a:lvl1pPr>
          </a:lstStyle>
          <a:p>
            <a:endParaRPr lang="en-US" altLang="ja-JP"/>
          </a:p>
        </p:txBody>
      </p:sp>
      <p:sp>
        <p:nvSpPr>
          <p:cNvPr id="4608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Gill Sans MT" pitchFamily="34" charset="0"/>
                <a:ea typeface="HGｺﾞｼｯｸE" pitchFamily="49" charset="-128"/>
              </a:defRPr>
            </a:lvl1pPr>
          </a:lstStyle>
          <a:p>
            <a:fld id="{5DE2A9DC-F809-4B1C-AFA2-0C126BBEC106}" type="datetimeFigureOut">
              <a:rPr lang="ja-JP" altLang="en-US"/>
              <a:pPr/>
              <a:t>2010/12/31</a:t>
            </a:fld>
            <a:endParaRPr lang="en-US" altLang="ja-JP"/>
          </a:p>
        </p:txBody>
      </p:sp>
      <p:sp>
        <p:nvSpPr>
          <p:cNvPr id="4608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608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608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Gill Sans MT" pitchFamily="34" charset="0"/>
                <a:ea typeface="HGｺﾞｼｯｸE" pitchFamily="49" charset="-128"/>
              </a:defRPr>
            </a:lvl1pPr>
          </a:lstStyle>
          <a:p>
            <a:endParaRPr lang="en-US" altLang="ja-JP"/>
          </a:p>
        </p:txBody>
      </p:sp>
      <p:sp>
        <p:nvSpPr>
          <p:cNvPr id="4608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Gill Sans MT" pitchFamily="34" charset="0"/>
                <a:ea typeface="HGｺﾞｼｯｸE" pitchFamily="49" charset="-128"/>
              </a:defRPr>
            </a:lvl1pPr>
          </a:lstStyle>
          <a:p>
            <a:fld id="{84DD8921-F817-45E9-AA6F-C2899A114889}" type="slidenum">
              <a:rPr lang="ja-JP" altLang="en-US"/>
              <a:pPr/>
              <a:t>&lt;#&gt;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Calibri" pitchFamily="34" charset="0"/>
        <a:ea typeface="ＭＳ Ｐゴシック" charset="-128"/>
        <a:cs typeface="+mn-cs"/>
      </a:defRPr>
    </a:lvl1pPr>
    <a:lvl2pPr marL="457200" algn="l" rtl="0" fontAlgn="base">
      <a:spcBef>
        <a:spcPct val="30000"/>
      </a:spcBef>
      <a:spcAft>
        <a:spcPct val="0"/>
      </a:spcAft>
      <a:defRPr kumimoji="1" sz="1200" kern="1200">
        <a:solidFill>
          <a:schemeClr val="tx1"/>
        </a:solidFill>
        <a:latin typeface="Calibri" pitchFamily="34" charset="0"/>
        <a:ea typeface="ＭＳ Ｐゴシック" charset="-128"/>
        <a:cs typeface="+mn-cs"/>
      </a:defRPr>
    </a:lvl2pPr>
    <a:lvl3pPr marL="914400" algn="l" rtl="0" fontAlgn="base">
      <a:spcBef>
        <a:spcPct val="30000"/>
      </a:spcBef>
      <a:spcAft>
        <a:spcPct val="0"/>
      </a:spcAft>
      <a:defRPr kumimoji="1" sz="1200" kern="1200">
        <a:solidFill>
          <a:schemeClr val="tx1"/>
        </a:solidFill>
        <a:latin typeface="Calibri" pitchFamily="34" charset="0"/>
        <a:ea typeface="ＭＳ Ｐゴシック" charset="-128"/>
        <a:cs typeface="+mn-cs"/>
      </a:defRPr>
    </a:lvl3pPr>
    <a:lvl4pPr marL="1371600" algn="l" rtl="0" fontAlgn="base">
      <a:spcBef>
        <a:spcPct val="30000"/>
      </a:spcBef>
      <a:spcAft>
        <a:spcPct val="0"/>
      </a:spcAft>
      <a:defRPr kumimoji="1" sz="1200" kern="1200">
        <a:solidFill>
          <a:schemeClr val="tx1"/>
        </a:solidFill>
        <a:latin typeface="Calibri" pitchFamily="34" charset="0"/>
        <a:ea typeface="ＭＳ Ｐゴシック" charset="-128"/>
        <a:cs typeface="+mn-cs"/>
      </a:defRPr>
    </a:lvl4pPr>
    <a:lvl5pPr marL="1828800" algn="l" rtl="0" fontAlgn="base">
      <a:spcBef>
        <a:spcPct val="30000"/>
      </a:spcBef>
      <a:spcAft>
        <a:spcPct val="0"/>
      </a:spcAft>
      <a:defRPr kumimoji="1" sz="1200" kern="1200">
        <a:solidFill>
          <a:schemeClr val="tx1"/>
        </a:solidFill>
        <a:latin typeface="Calibri" pitchFamily="34"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Ro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Rot="1"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Rot="1"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Rot="1" noChangeArrowheads="1" noTextEdit="1"/>
          </p:cNvSpPr>
          <p:nvPr>
            <p:ph type="sldImg"/>
          </p:nvPr>
        </p:nvSpPr>
        <p:spPr>
          <a:ln/>
        </p:spPr>
      </p:sp>
      <p:sp>
        <p:nvSpPr>
          <p:cNvPr id="58371"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Ro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Ro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Rot="1" noChangeArrowheads="1" noTextEdit="1"/>
          </p:cNvSpPr>
          <p:nvPr>
            <p:ph type="sldImg"/>
          </p:nvPr>
        </p:nvSpPr>
        <p:spPr>
          <a:ln/>
        </p:spPr>
      </p:sp>
      <p:sp>
        <p:nvSpPr>
          <p:cNvPr id="61443"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Ro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Ro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Ro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Ro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Ro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Ro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Rot="1" noChangeArrowheads="1" noTextEdit="1"/>
          </p:cNvSpPr>
          <p:nvPr>
            <p:ph type="sldImg"/>
          </p:nvPr>
        </p:nvSpPr>
        <p:spPr>
          <a:ln/>
        </p:spPr>
      </p:sp>
      <p:sp>
        <p:nvSpPr>
          <p:cNvPr id="67587"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Rot="1"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Ro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Ro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Rot="1" noChangeArrowheads="1" noTextEdit="1"/>
          </p:cNvSpPr>
          <p:nvPr>
            <p:ph type="sldImg"/>
          </p:nvPr>
        </p:nvSpPr>
        <p:spPr>
          <a:ln/>
        </p:spPr>
      </p:sp>
      <p:sp>
        <p:nvSpPr>
          <p:cNvPr id="50179"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Ro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Ro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Ro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Ro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Ro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円/楕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kumimoji="0" lang="en-US"/>
          </a:p>
        </p:txBody>
      </p:sp>
      <p:sp>
        <p:nvSpPr>
          <p:cNvPr id="5" name="円/楕円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kumimoji="0" lang="en-US"/>
          </a:p>
        </p:txBody>
      </p:sp>
      <p:sp>
        <p:nvSpPr>
          <p:cNvPr id="14" name="タイトル 13"/>
          <p:cNvSpPr>
            <a:spLocks noGrp="1"/>
          </p:cNvSpPr>
          <p:nvPr>
            <p:ph type="ctrTitle"/>
          </p:nvPr>
        </p:nvSpPr>
        <p:spPr>
          <a:xfrm>
            <a:off x="1432560" y="359898"/>
            <a:ext cx="7406640" cy="1472184"/>
          </a:xfrm>
        </p:spPr>
        <p:txBody>
          <a:bodyPr anchor="b"/>
          <a:lstStyle>
            <a:lvl1pPr algn="l">
              <a:defRPr/>
            </a:lvl1pPr>
            <a:extLst/>
          </a:lstStyle>
          <a:p>
            <a:r>
              <a:rPr lang="ja-JP" altLang="en-US" smtClean="0"/>
              <a:t>マスタ タイトルの書式設定</a:t>
            </a:r>
            <a:endParaRPr lang="en-US"/>
          </a:p>
        </p:txBody>
      </p:sp>
      <p:sp>
        <p:nvSpPr>
          <p:cNvPr id="22" name="サブタイトル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ja-JP" altLang="en-US" smtClean="0"/>
              <a:t>マスタ サブタイトルの書式設定</a:t>
            </a:r>
            <a:endParaRPr lang="en-US"/>
          </a:p>
        </p:txBody>
      </p:sp>
      <p:sp>
        <p:nvSpPr>
          <p:cNvPr id="6" name="日付プレースホルダ 6"/>
          <p:cNvSpPr>
            <a:spLocks noGrp="1"/>
          </p:cNvSpPr>
          <p:nvPr>
            <p:ph type="dt" sz="half" idx="10"/>
          </p:nvPr>
        </p:nvSpPr>
        <p:spPr/>
        <p:txBody>
          <a:bodyPr/>
          <a:lstStyle>
            <a:lvl1pPr>
              <a:defRPr/>
            </a:lvl1pPr>
            <a:extLst/>
          </a:lstStyle>
          <a:p>
            <a:pPr>
              <a:defRPr/>
            </a:pPr>
            <a:fld id="{F771E9DB-0B79-4B0C-836F-CE2966AC936A}" type="datetimeFigureOut">
              <a:rPr lang="ja-JP" altLang="en-US"/>
              <a:pPr>
                <a:defRPr/>
              </a:pPr>
              <a:t>2010/12/31</a:t>
            </a:fld>
            <a:endParaRPr lang="ja-JP" altLang="en-US"/>
          </a:p>
        </p:txBody>
      </p:sp>
      <p:sp>
        <p:nvSpPr>
          <p:cNvPr id="7" name="フッター プレースホルダ 19"/>
          <p:cNvSpPr>
            <a:spLocks noGrp="1"/>
          </p:cNvSpPr>
          <p:nvPr>
            <p:ph type="ftr" sz="quarter" idx="11"/>
          </p:nvPr>
        </p:nvSpPr>
        <p:spPr/>
        <p:txBody>
          <a:bodyPr/>
          <a:lstStyle>
            <a:lvl1pPr>
              <a:defRPr/>
            </a:lvl1pPr>
            <a:extLst/>
          </a:lstStyle>
          <a:p>
            <a:pPr>
              <a:defRPr/>
            </a:pPr>
            <a:endParaRPr lang="ja-JP" altLang="en-US"/>
          </a:p>
        </p:txBody>
      </p:sp>
      <p:sp>
        <p:nvSpPr>
          <p:cNvPr id="8" name="スライド番号プレースホルダ 9"/>
          <p:cNvSpPr>
            <a:spLocks noGrp="1"/>
          </p:cNvSpPr>
          <p:nvPr>
            <p:ph type="sldNum" sz="quarter" idx="12"/>
          </p:nvPr>
        </p:nvSpPr>
        <p:spPr/>
        <p:txBody>
          <a:bodyPr/>
          <a:lstStyle>
            <a:lvl1pPr>
              <a:defRPr/>
            </a:lvl1pPr>
            <a:extLst/>
          </a:lstStyle>
          <a:p>
            <a:pPr>
              <a:defRPr/>
            </a:pPr>
            <a:fld id="{719DD9F8-84C4-4A34-962B-E1C089D51CF4}" type="slidenum">
              <a:rPr lang="ja-JP" altLang="en-US"/>
              <a:pPr>
                <a:defRPr/>
              </a:pPr>
              <a:t>&lt;#&gt;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p:txBody>
          <a:bodyPr vert="eaVert"/>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3"/>
          <p:cNvSpPr>
            <a:spLocks noGrp="1"/>
          </p:cNvSpPr>
          <p:nvPr>
            <p:ph type="dt" sz="half" idx="10"/>
          </p:nvPr>
        </p:nvSpPr>
        <p:spPr/>
        <p:txBody>
          <a:bodyPr/>
          <a:lstStyle>
            <a:lvl1pPr>
              <a:defRPr/>
            </a:lvl1pPr>
          </a:lstStyle>
          <a:p>
            <a:pPr>
              <a:defRPr/>
            </a:pPr>
            <a:fld id="{BDEEB0FE-1D41-4A62-9DA6-B408F9F5E4AC}" type="datetimeFigureOut">
              <a:rPr lang="ja-JP" altLang="en-US"/>
              <a:pPr>
                <a:defRPr/>
              </a:pPr>
              <a:t>2010/12/31</a:t>
            </a:fld>
            <a:endParaRPr lang="ja-JP" altLang="en-US"/>
          </a:p>
        </p:txBody>
      </p:sp>
      <p:sp>
        <p:nvSpPr>
          <p:cNvPr id="5" name="フッター プレースホルダ 9"/>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21"/>
          <p:cNvSpPr>
            <a:spLocks noGrp="1"/>
          </p:cNvSpPr>
          <p:nvPr>
            <p:ph type="sldNum" sz="quarter" idx="12"/>
          </p:nvPr>
        </p:nvSpPr>
        <p:spPr/>
        <p:txBody>
          <a:bodyPr/>
          <a:lstStyle>
            <a:lvl1pPr>
              <a:defRPr/>
            </a:lvl1pPr>
          </a:lstStyle>
          <a:p>
            <a:pPr>
              <a:defRPr/>
            </a:pPr>
            <a:fld id="{C3CBC42F-5C25-4D73-998B-68A9507DF8F2}" type="slidenum">
              <a:rPr lang="ja-JP" altLang="en-US"/>
              <a:pPr>
                <a:defRPr/>
              </a:pPr>
              <a:t>&lt;#&gt;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274639"/>
            <a:ext cx="1828800" cy="5851525"/>
          </a:xfrm>
        </p:spPr>
        <p:txBody>
          <a:bodyPr vert="eaVert"/>
          <a:lstStyle>
            <a:extLs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a:xfrm>
            <a:off x="1143000" y="274640"/>
            <a:ext cx="5562600" cy="5851525"/>
          </a:xfrm>
        </p:spPr>
        <p:txBody>
          <a:bodyPr vert="eaVert"/>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3"/>
          <p:cNvSpPr>
            <a:spLocks noGrp="1"/>
          </p:cNvSpPr>
          <p:nvPr>
            <p:ph type="dt" sz="half" idx="10"/>
          </p:nvPr>
        </p:nvSpPr>
        <p:spPr/>
        <p:txBody>
          <a:bodyPr/>
          <a:lstStyle>
            <a:lvl1pPr>
              <a:defRPr/>
            </a:lvl1pPr>
          </a:lstStyle>
          <a:p>
            <a:pPr>
              <a:defRPr/>
            </a:pPr>
            <a:fld id="{CFD2B868-E65E-47EA-8D52-AFE0220DA986}" type="datetimeFigureOut">
              <a:rPr lang="ja-JP" altLang="en-US"/>
              <a:pPr>
                <a:defRPr/>
              </a:pPr>
              <a:t>2010/12/31</a:t>
            </a:fld>
            <a:endParaRPr lang="ja-JP" altLang="en-US"/>
          </a:p>
        </p:txBody>
      </p:sp>
      <p:sp>
        <p:nvSpPr>
          <p:cNvPr id="5" name="フッター プレースホルダ 9"/>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21"/>
          <p:cNvSpPr>
            <a:spLocks noGrp="1"/>
          </p:cNvSpPr>
          <p:nvPr>
            <p:ph type="sldNum" sz="quarter" idx="12"/>
          </p:nvPr>
        </p:nvSpPr>
        <p:spPr/>
        <p:txBody>
          <a:bodyPr/>
          <a:lstStyle>
            <a:lvl1pPr>
              <a:defRPr/>
            </a:lvl1pPr>
          </a:lstStyle>
          <a:p>
            <a:pPr>
              <a:defRPr/>
            </a:pPr>
            <a:fld id="{B4D11388-7AD9-4ABA-9597-860741747FD8}" type="slidenum">
              <a:rPr lang="ja-JP" altLang="en-US"/>
              <a:pPr>
                <a:defRPr/>
              </a:pPr>
              <a:t>&lt;#&gt;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lang="ja-JP" altLang="en-US" smtClean="0"/>
              <a:t>マスタ タイトルの書式設定</a:t>
            </a:r>
            <a:endParaRPr lang="en-US"/>
          </a:p>
        </p:txBody>
      </p:sp>
      <p:sp>
        <p:nvSpPr>
          <p:cNvPr id="3" name="コンテンツ プレースホルダ 2"/>
          <p:cNvSpPr>
            <a:spLocks noGrp="1"/>
          </p:cNvSpPr>
          <p:nvPr>
            <p:ph idx="1"/>
          </p:nvPr>
        </p:nvSpPr>
        <p:spPr/>
        <p:txBody>
          <a:bodyPr/>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3"/>
          <p:cNvSpPr>
            <a:spLocks noGrp="1"/>
          </p:cNvSpPr>
          <p:nvPr>
            <p:ph type="dt" sz="half" idx="10"/>
          </p:nvPr>
        </p:nvSpPr>
        <p:spPr/>
        <p:txBody>
          <a:bodyPr/>
          <a:lstStyle>
            <a:lvl1pPr>
              <a:defRPr/>
            </a:lvl1pPr>
          </a:lstStyle>
          <a:p>
            <a:pPr>
              <a:defRPr/>
            </a:pPr>
            <a:fld id="{274B8EC7-B75D-4F57-9955-D33824B4BACE}" type="datetimeFigureOut">
              <a:rPr lang="ja-JP" altLang="en-US"/>
              <a:pPr>
                <a:defRPr/>
              </a:pPr>
              <a:t>2010/12/31</a:t>
            </a:fld>
            <a:endParaRPr lang="ja-JP" altLang="en-US"/>
          </a:p>
        </p:txBody>
      </p:sp>
      <p:sp>
        <p:nvSpPr>
          <p:cNvPr id="5" name="フッター プレースホルダ 9"/>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21"/>
          <p:cNvSpPr>
            <a:spLocks noGrp="1"/>
          </p:cNvSpPr>
          <p:nvPr>
            <p:ph type="sldNum" sz="quarter" idx="12"/>
          </p:nvPr>
        </p:nvSpPr>
        <p:spPr/>
        <p:txBody>
          <a:bodyPr/>
          <a:lstStyle>
            <a:lvl1pPr>
              <a:defRPr/>
            </a:lvl1pPr>
          </a:lstStyle>
          <a:p>
            <a:pPr>
              <a:defRPr/>
            </a:pPr>
            <a:fld id="{33CC4465-C7D4-4B04-9F65-6941853A6613}" type="slidenum">
              <a:rPr lang="ja-JP" altLang="en-US"/>
              <a:pPr>
                <a:defRPr/>
              </a:pPr>
              <a:t>&lt;#&gt;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4" name="正方形/長方形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p>
        </p:txBody>
      </p:sp>
      <p:sp>
        <p:nvSpPr>
          <p:cNvPr id="5" name="正方形/長方形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p>
        </p:txBody>
      </p:sp>
      <p:sp>
        <p:nvSpPr>
          <p:cNvPr id="6" name="円/楕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kumimoji="0" lang="en-US"/>
          </a:p>
        </p:txBody>
      </p:sp>
      <p:sp>
        <p:nvSpPr>
          <p:cNvPr id="7" name="円/楕円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kumimoji="0" lang="en-US"/>
          </a:p>
        </p:txBody>
      </p:sp>
      <p:sp>
        <p:nvSpPr>
          <p:cNvPr id="2" name="タイトル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ja-JP" altLang="en-US" smtClean="0"/>
              <a:t>マスタ テキストの書式設定</a:t>
            </a:r>
          </a:p>
        </p:txBody>
      </p:sp>
      <p:sp>
        <p:nvSpPr>
          <p:cNvPr id="8" name="日付プレースホルダ 3"/>
          <p:cNvSpPr>
            <a:spLocks noGrp="1"/>
          </p:cNvSpPr>
          <p:nvPr>
            <p:ph type="dt" sz="half" idx="10"/>
          </p:nvPr>
        </p:nvSpPr>
        <p:spPr/>
        <p:txBody>
          <a:bodyPr/>
          <a:lstStyle>
            <a:lvl1pPr>
              <a:defRPr/>
            </a:lvl1pPr>
            <a:extLst/>
          </a:lstStyle>
          <a:p>
            <a:pPr>
              <a:defRPr/>
            </a:pPr>
            <a:fld id="{5B7C9E80-1F24-45B8-9FEB-A351F2E27D01}" type="datetimeFigureOut">
              <a:rPr lang="ja-JP" altLang="en-US"/>
              <a:pPr>
                <a:defRPr/>
              </a:pPr>
              <a:t>2010/12/31</a:t>
            </a:fld>
            <a:endParaRPr lang="ja-JP" altLang="en-US"/>
          </a:p>
        </p:txBody>
      </p:sp>
      <p:sp>
        <p:nvSpPr>
          <p:cNvPr id="9" name="フッター プレースホルダ 4"/>
          <p:cNvSpPr>
            <a:spLocks noGrp="1"/>
          </p:cNvSpPr>
          <p:nvPr>
            <p:ph type="ftr" sz="quarter" idx="11"/>
          </p:nvPr>
        </p:nvSpPr>
        <p:spPr/>
        <p:txBody>
          <a:bodyPr/>
          <a:lstStyle>
            <a:lvl1pPr>
              <a:defRPr/>
            </a:lvl1pPr>
            <a:extLst/>
          </a:lstStyle>
          <a:p>
            <a:pPr>
              <a:defRPr/>
            </a:pPr>
            <a:endParaRPr lang="ja-JP" altLang="en-US"/>
          </a:p>
        </p:txBody>
      </p:sp>
      <p:sp>
        <p:nvSpPr>
          <p:cNvPr id="10" name="スライド番号プレースホルダ 5"/>
          <p:cNvSpPr>
            <a:spLocks noGrp="1"/>
          </p:cNvSpPr>
          <p:nvPr>
            <p:ph type="sldNum" sz="quarter" idx="12"/>
          </p:nvPr>
        </p:nvSpPr>
        <p:spPr/>
        <p:txBody>
          <a:bodyPr/>
          <a:lstStyle>
            <a:lvl1pPr>
              <a:defRPr/>
            </a:lvl1pPr>
            <a:extLst/>
          </a:lstStyle>
          <a:p>
            <a:pPr>
              <a:defRPr/>
            </a:pPr>
            <a:fld id="{58F18376-E5BD-491A-A3AE-AFB011A1BBD4}" type="slidenum">
              <a:rPr lang="ja-JP" altLang="en-US"/>
              <a:pPr>
                <a:defRPr/>
              </a:pPr>
              <a:t>&lt;#&gt;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lang="ja-JP" altLang="en-US" smtClean="0"/>
              <a:t>マスタ タイトルの書式設定</a:t>
            </a:r>
            <a:endParaRPr lang="en-US"/>
          </a:p>
        </p:txBody>
      </p:sp>
      <p:sp>
        <p:nvSpPr>
          <p:cNvPr id="3" name="コンテンツ プレースホル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23"/>
          <p:cNvSpPr>
            <a:spLocks noGrp="1"/>
          </p:cNvSpPr>
          <p:nvPr>
            <p:ph type="dt" sz="half" idx="10"/>
          </p:nvPr>
        </p:nvSpPr>
        <p:spPr/>
        <p:txBody>
          <a:bodyPr/>
          <a:lstStyle>
            <a:lvl1pPr>
              <a:defRPr/>
            </a:lvl1pPr>
          </a:lstStyle>
          <a:p>
            <a:pPr>
              <a:defRPr/>
            </a:pPr>
            <a:fld id="{884BB734-6E22-4175-98CA-A864ED4D05A3}" type="datetimeFigureOut">
              <a:rPr lang="ja-JP" altLang="en-US"/>
              <a:pPr>
                <a:defRPr/>
              </a:pPr>
              <a:t>2010/12/31</a:t>
            </a:fld>
            <a:endParaRPr lang="ja-JP" altLang="en-US"/>
          </a:p>
        </p:txBody>
      </p:sp>
      <p:sp>
        <p:nvSpPr>
          <p:cNvPr id="6" name="フッター プレースホルダ 9"/>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21"/>
          <p:cNvSpPr>
            <a:spLocks noGrp="1"/>
          </p:cNvSpPr>
          <p:nvPr>
            <p:ph type="sldNum" sz="quarter" idx="12"/>
          </p:nvPr>
        </p:nvSpPr>
        <p:spPr/>
        <p:txBody>
          <a:bodyPr/>
          <a:lstStyle>
            <a:lvl1pPr>
              <a:defRPr/>
            </a:lvl1pPr>
          </a:lstStyle>
          <a:p>
            <a:pPr>
              <a:defRPr/>
            </a:pPr>
            <a:fld id="{1D7DF9E3-65DE-4D86-B437-CDF5DA8C9EEF}" type="slidenum">
              <a:rPr lang="ja-JP" altLang="en-US"/>
              <a:pPr>
                <a:defRPr/>
              </a:pPr>
              <a:t>&lt;#&gt;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60336"/>
            <a:ext cx="8229600" cy="1143000"/>
          </a:xfrm>
        </p:spPr>
        <p:txBody>
          <a:bodyPr/>
          <a:lstStyle>
            <a:lvl1pPr algn="ctr">
              <a:defRPr sz="4500" b="1" cap="none" baseline="0"/>
            </a:lvl1pPr>
            <a:extLst/>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ja-JP" altLang="en-US" smtClean="0"/>
              <a:t>マスタ テキストの書式設定</a:t>
            </a:r>
          </a:p>
        </p:txBody>
      </p:sp>
      <p:sp>
        <p:nvSpPr>
          <p:cNvPr id="4" name="テキスト プレースホル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ja-JP" altLang="en-US" smtClean="0"/>
              <a:t>マスタ テキストの書式設定</a:t>
            </a:r>
          </a:p>
        </p:txBody>
      </p:sp>
      <p:sp>
        <p:nvSpPr>
          <p:cNvPr id="5" name="コンテンツ プレースホル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コンテンツ プレースホル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6"/>
          <p:cNvSpPr>
            <a:spLocks noGrp="1"/>
          </p:cNvSpPr>
          <p:nvPr>
            <p:ph type="dt" sz="half" idx="10"/>
          </p:nvPr>
        </p:nvSpPr>
        <p:spPr/>
        <p:txBody>
          <a:bodyPr/>
          <a:lstStyle>
            <a:lvl1pPr>
              <a:defRPr/>
            </a:lvl1pPr>
            <a:extLst/>
          </a:lstStyle>
          <a:p>
            <a:pPr>
              <a:defRPr/>
            </a:pPr>
            <a:fld id="{78BAF1AB-B30E-4B76-8B5F-152C575FC9EB}" type="datetimeFigureOut">
              <a:rPr lang="ja-JP" altLang="en-US"/>
              <a:pPr>
                <a:defRPr/>
              </a:pPr>
              <a:t>2010/12/31</a:t>
            </a:fld>
            <a:endParaRPr lang="ja-JP" altLang="en-US"/>
          </a:p>
        </p:txBody>
      </p:sp>
      <p:sp>
        <p:nvSpPr>
          <p:cNvPr id="8" name="フッター プレースホルダ 7"/>
          <p:cNvSpPr>
            <a:spLocks noGrp="1"/>
          </p:cNvSpPr>
          <p:nvPr>
            <p:ph type="ftr" sz="quarter" idx="11"/>
          </p:nvPr>
        </p:nvSpPr>
        <p:spPr/>
        <p:txBody>
          <a:bodyPr/>
          <a:lstStyle>
            <a:lvl1pPr>
              <a:defRPr/>
            </a:lvl1pPr>
            <a:extLst/>
          </a:lstStyle>
          <a:p>
            <a:pPr>
              <a:defRPr/>
            </a:pPr>
            <a:endParaRPr lang="ja-JP" altLang="en-US"/>
          </a:p>
        </p:txBody>
      </p:sp>
      <p:sp>
        <p:nvSpPr>
          <p:cNvPr id="9" name="スライド番号プレースホルダ 8"/>
          <p:cNvSpPr>
            <a:spLocks noGrp="1"/>
          </p:cNvSpPr>
          <p:nvPr>
            <p:ph type="sldNum" sz="quarter" idx="12"/>
          </p:nvPr>
        </p:nvSpPr>
        <p:spPr/>
        <p:txBody>
          <a:bodyPr/>
          <a:lstStyle>
            <a:lvl1pPr>
              <a:defRPr/>
            </a:lvl1pPr>
            <a:extLst/>
          </a:lstStyle>
          <a:p>
            <a:pPr>
              <a:defRPr/>
            </a:pPr>
            <a:fld id="{ACE55CEE-1069-4C7B-9744-6C159AE4ADD9}" type="slidenum">
              <a:rPr lang="ja-JP" altLang="en-US"/>
              <a:pPr>
                <a:defRPr/>
              </a:pPr>
              <a:t>&lt;#&gt;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lang="ja-JP" altLang="en-US" smtClean="0"/>
              <a:t>マスタ タイトルの書式設定</a:t>
            </a:r>
            <a:endParaRPr lang="en-US"/>
          </a:p>
        </p:txBody>
      </p:sp>
      <p:sp>
        <p:nvSpPr>
          <p:cNvPr id="3" name="日付プレースホルダ 23"/>
          <p:cNvSpPr>
            <a:spLocks noGrp="1"/>
          </p:cNvSpPr>
          <p:nvPr>
            <p:ph type="dt" sz="half" idx="10"/>
          </p:nvPr>
        </p:nvSpPr>
        <p:spPr/>
        <p:txBody>
          <a:bodyPr/>
          <a:lstStyle>
            <a:lvl1pPr>
              <a:defRPr/>
            </a:lvl1pPr>
          </a:lstStyle>
          <a:p>
            <a:pPr>
              <a:defRPr/>
            </a:pPr>
            <a:fld id="{B97BA4C6-AFF7-461D-9222-634BBE608134}" type="datetimeFigureOut">
              <a:rPr lang="ja-JP" altLang="en-US"/>
              <a:pPr>
                <a:defRPr/>
              </a:pPr>
              <a:t>2010/12/31</a:t>
            </a:fld>
            <a:endParaRPr lang="ja-JP" altLang="en-US"/>
          </a:p>
        </p:txBody>
      </p:sp>
      <p:sp>
        <p:nvSpPr>
          <p:cNvPr id="4" name="フッター プレースホルダ 9"/>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21"/>
          <p:cNvSpPr>
            <a:spLocks noGrp="1"/>
          </p:cNvSpPr>
          <p:nvPr>
            <p:ph type="sldNum" sz="quarter" idx="12"/>
          </p:nvPr>
        </p:nvSpPr>
        <p:spPr/>
        <p:txBody>
          <a:bodyPr/>
          <a:lstStyle>
            <a:lvl1pPr>
              <a:defRPr/>
            </a:lvl1pPr>
          </a:lstStyle>
          <a:p>
            <a:pPr>
              <a:defRPr/>
            </a:pPr>
            <a:fld id="{D85435FC-00AB-4A12-87B2-33FC0DDAD2AA}" type="slidenum">
              <a:rPr lang="ja-JP" altLang="en-US"/>
              <a:pPr>
                <a:defRPr/>
              </a:pPr>
              <a:t>&lt;#&gt;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正方形/長方形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p>
        </p:txBody>
      </p:sp>
      <p:sp>
        <p:nvSpPr>
          <p:cNvPr id="3" name="正方形/長方形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p>
        </p:txBody>
      </p:sp>
      <p:sp>
        <p:nvSpPr>
          <p:cNvPr id="4" name="日付プレースホルダ 1"/>
          <p:cNvSpPr>
            <a:spLocks noGrp="1"/>
          </p:cNvSpPr>
          <p:nvPr>
            <p:ph type="dt" sz="half" idx="10"/>
          </p:nvPr>
        </p:nvSpPr>
        <p:spPr/>
        <p:txBody>
          <a:bodyPr/>
          <a:lstStyle>
            <a:lvl1pPr>
              <a:defRPr/>
            </a:lvl1pPr>
            <a:extLst/>
          </a:lstStyle>
          <a:p>
            <a:pPr>
              <a:defRPr/>
            </a:pPr>
            <a:fld id="{D0D0C5D6-47E5-418F-A425-32F291183092}" type="datetimeFigureOut">
              <a:rPr lang="ja-JP" altLang="en-US"/>
              <a:pPr>
                <a:defRPr/>
              </a:pPr>
              <a:t>2010/12/31</a:t>
            </a:fld>
            <a:endParaRPr lang="ja-JP" altLang="en-US"/>
          </a:p>
        </p:txBody>
      </p:sp>
      <p:sp>
        <p:nvSpPr>
          <p:cNvPr id="5" name="フッター プレースホルダ 2"/>
          <p:cNvSpPr>
            <a:spLocks noGrp="1"/>
          </p:cNvSpPr>
          <p:nvPr>
            <p:ph type="ftr" sz="quarter" idx="11"/>
          </p:nvPr>
        </p:nvSpPr>
        <p:spPr/>
        <p:txBody>
          <a:bodyPr/>
          <a:lstStyle>
            <a:lvl1pPr>
              <a:defRPr/>
            </a:lvl1pPr>
            <a:extLst/>
          </a:lstStyle>
          <a:p>
            <a:pPr>
              <a:defRPr/>
            </a:pPr>
            <a:endParaRPr lang="ja-JP" altLang="en-US"/>
          </a:p>
        </p:txBody>
      </p:sp>
      <p:sp>
        <p:nvSpPr>
          <p:cNvPr id="6" name="スライド番号プレースホルダ 3"/>
          <p:cNvSpPr>
            <a:spLocks noGrp="1"/>
          </p:cNvSpPr>
          <p:nvPr>
            <p:ph type="sldNum" sz="quarter" idx="12"/>
          </p:nvPr>
        </p:nvSpPr>
        <p:spPr/>
        <p:txBody>
          <a:bodyPr/>
          <a:lstStyle>
            <a:lvl1pPr>
              <a:defRPr/>
            </a:lvl1pPr>
            <a:extLst/>
          </a:lstStyle>
          <a:p>
            <a:pPr>
              <a:defRPr/>
            </a:pPr>
            <a:fld id="{A51FA89E-317B-451A-8366-CA2352F67C2E}" type="slidenum">
              <a:rPr lang="ja-JP" altLang="en-US"/>
              <a:pPr>
                <a:defRPr/>
              </a:pPr>
              <a:t>&lt;#&gt;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ja-JP" altLang="en-US" smtClean="0"/>
              <a:t>マスタ タイトルの書式設定</a:t>
            </a:r>
            <a:endParaRPr lang="en-US"/>
          </a:p>
        </p:txBody>
      </p:sp>
      <p:sp>
        <p:nvSpPr>
          <p:cNvPr id="3" name="テキスト プレースホル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ja-JP" altLang="en-US" smtClean="0"/>
              <a:t>マスタ テキストの書式設定</a:t>
            </a:r>
          </a:p>
        </p:txBody>
      </p:sp>
      <p:sp>
        <p:nvSpPr>
          <p:cNvPr id="4" name="コンテンツ プレースホル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p:txBody>
          <a:bodyPr/>
          <a:lstStyle>
            <a:lvl1pPr>
              <a:defRPr/>
            </a:lvl1pPr>
            <a:extLst/>
          </a:lstStyle>
          <a:p>
            <a:pPr>
              <a:defRPr/>
            </a:pPr>
            <a:fld id="{93CC2A0A-7E9B-4562-8AC2-7725CEB704D5}" type="datetimeFigureOut">
              <a:rPr lang="ja-JP" altLang="en-US"/>
              <a:pPr>
                <a:defRPr/>
              </a:pPr>
              <a:t>2010/12/31</a:t>
            </a:fld>
            <a:endParaRPr lang="ja-JP" altLang="en-US"/>
          </a:p>
        </p:txBody>
      </p:sp>
      <p:sp>
        <p:nvSpPr>
          <p:cNvPr id="6" name="フッター プレースホルダ 5"/>
          <p:cNvSpPr>
            <a:spLocks noGrp="1"/>
          </p:cNvSpPr>
          <p:nvPr>
            <p:ph type="ftr" sz="quarter" idx="11"/>
          </p:nvPr>
        </p:nvSpPr>
        <p:spPr/>
        <p:txBody>
          <a:bodyPr/>
          <a:lstStyle>
            <a:lvl1pPr>
              <a:defRPr/>
            </a:lvl1pPr>
            <a:extLst/>
          </a:lstStyle>
          <a:p>
            <a:pPr>
              <a:defRPr/>
            </a:pPr>
            <a:endParaRPr lang="ja-JP" altLang="en-US"/>
          </a:p>
        </p:txBody>
      </p:sp>
      <p:sp>
        <p:nvSpPr>
          <p:cNvPr id="7" name="スライド番号プレースホルダ 6"/>
          <p:cNvSpPr>
            <a:spLocks noGrp="1"/>
          </p:cNvSpPr>
          <p:nvPr>
            <p:ph type="sldNum" sz="quarter" idx="12"/>
          </p:nvPr>
        </p:nvSpPr>
        <p:spPr/>
        <p:txBody>
          <a:bodyPr/>
          <a:lstStyle>
            <a:lvl1pPr>
              <a:defRPr/>
            </a:lvl1pPr>
            <a:extLst/>
          </a:lstStyle>
          <a:p>
            <a:pPr>
              <a:defRPr/>
            </a:pPr>
            <a:fld id="{A401ECAE-9623-4927-BC6F-EA1555754FFD}" type="slidenum">
              <a:rPr lang="ja-JP" altLang="en-US"/>
              <a:pPr>
                <a:defRPr/>
              </a:pPr>
              <a:t>&lt;#&gt;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5" name="正方形/長方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kumimoji="0" lang="en-US" sz="3200">
              <a:latin typeface="+mn-lt"/>
              <a:ea typeface="+mn-ea"/>
            </a:endParaRPr>
          </a:p>
        </p:txBody>
      </p:sp>
      <p:sp>
        <p:nvSpPr>
          <p:cNvPr id="6" name="フローチャート: 処理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p>
        </p:txBody>
      </p:sp>
      <p:sp>
        <p:nvSpPr>
          <p:cNvPr id="7" name="フローチャート: 処理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dirty="0"/>
          </a:p>
        </p:txBody>
      </p:sp>
      <p:sp>
        <p:nvSpPr>
          <p:cNvPr id="2" name="タイトル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ja-JP" altLang="en-US" smtClean="0"/>
              <a:t>マスタ タイトルの書式設定</a:t>
            </a:r>
            <a:endParaRPr lang="en-US"/>
          </a:p>
        </p:txBody>
      </p:sp>
      <p:sp>
        <p:nvSpPr>
          <p:cNvPr id="3" name="図プレースホル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ja-JP" altLang="en-US" noProof="0" smtClean="0"/>
              <a:t>アイコンをクリックして図を追加</a:t>
            </a:r>
            <a:endParaRPr lang="en-US" noProof="0" dirty="0"/>
          </a:p>
        </p:txBody>
      </p:sp>
      <p:sp>
        <p:nvSpPr>
          <p:cNvPr id="4" name="テキスト プレースホル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ja-JP" altLang="en-US" smtClean="0"/>
              <a:t>マスタ テキストの書式設定</a:t>
            </a:r>
          </a:p>
        </p:txBody>
      </p:sp>
      <p:sp>
        <p:nvSpPr>
          <p:cNvPr id="8" name="日付プレースホルダ 4"/>
          <p:cNvSpPr>
            <a:spLocks noGrp="1"/>
          </p:cNvSpPr>
          <p:nvPr>
            <p:ph type="dt" sz="half" idx="10"/>
          </p:nvPr>
        </p:nvSpPr>
        <p:spPr/>
        <p:txBody>
          <a:bodyPr/>
          <a:lstStyle>
            <a:lvl1pPr>
              <a:defRPr/>
            </a:lvl1pPr>
            <a:extLst/>
          </a:lstStyle>
          <a:p>
            <a:pPr>
              <a:defRPr/>
            </a:pPr>
            <a:fld id="{4992C768-B3C0-493A-B46F-8573A39F8AB8}" type="datetimeFigureOut">
              <a:rPr lang="ja-JP" altLang="en-US"/>
              <a:pPr>
                <a:defRPr/>
              </a:pPr>
              <a:t>2010/12/31</a:t>
            </a:fld>
            <a:endParaRPr lang="ja-JP" altLang="en-US"/>
          </a:p>
        </p:txBody>
      </p:sp>
      <p:sp>
        <p:nvSpPr>
          <p:cNvPr id="9" name="フッター プレースホルダ 5"/>
          <p:cNvSpPr>
            <a:spLocks noGrp="1"/>
          </p:cNvSpPr>
          <p:nvPr>
            <p:ph type="ftr" sz="quarter" idx="11"/>
          </p:nvPr>
        </p:nvSpPr>
        <p:spPr/>
        <p:txBody>
          <a:bodyPr/>
          <a:lstStyle>
            <a:lvl1pPr>
              <a:defRPr/>
            </a:lvl1pPr>
            <a:extLst/>
          </a:lstStyle>
          <a:p>
            <a:pPr>
              <a:defRPr/>
            </a:pPr>
            <a:endParaRPr lang="ja-JP" altLang="en-US"/>
          </a:p>
        </p:txBody>
      </p:sp>
      <p:sp>
        <p:nvSpPr>
          <p:cNvPr id="10" name="スライド番号プレースホルダ 6"/>
          <p:cNvSpPr>
            <a:spLocks noGrp="1"/>
          </p:cNvSpPr>
          <p:nvPr>
            <p:ph type="sldNum" sz="quarter" idx="12"/>
          </p:nvPr>
        </p:nvSpPr>
        <p:spPr/>
        <p:txBody>
          <a:bodyPr/>
          <a:lstStyle>
            <a:lvl1pPr>
              <a:defRPr/>
            </a:lvl1pPr>
            <a:extLst/>
          </a:lstStyle>
          <a:p>
            <a:pPr>
              <a:defRPr/>
            </a:pPr>
            <a:fld id="{AB3A8BF6-149C-4754-9A56-0D4871D897AC}" type="slidenum">
              <a:rPr lang="ja-JP" altLang="en-US"/>
              <a:pPr>
                <a:defRPr/>
              </a:pPr>
              <a:t>&lt;#&gt;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パイ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p>
        </p:txBody>
      </p:sp>
      <p:sp>
        <p:nvSpPr>
          <p:cNvPr id="8" name="円/楕円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p>
        </p:txBody>
      </p:sp>
      <p:sp>
        <p:nvSpPr>
          <p:cNvPr id="11" name="ドーナツ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p>
        </p:txBody>
      </p:sp>
      <p:sp>
        <p:nvSpPr>
          <p:cNvPr id="12" name="正方形/長方形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p>
        </p:txBody>
      </p:sp>
      <p:sp>
        <p:nvSpPr>
          <p:cNvPr id="5" name="タイトル プレースホルダ 4"/>
          <p:cNvSpPr>
            <a:spLocks noGrp="1"/>
          </p:cNvSpPr>
          <p:nvPr>
            <p:ph type="title"/>
          </p:nvPr>
        </p:nvSpPr>
        <p:spPr>
          <a:xfrm>
            <a:off x="1435100" y="274638"/>
            <a:ext cx="7499350" cy="1143000"/>
          </a:xfrm>
          <a:prstGeom prst="rect">
            <a:avLst/>
          </a:prstGeom>
        </p:spPr>
        <p:txBody>
          <a:bodyPr anchor="ctr">
            <a:normAutofit/>
          </a:bodyPr>
          <a:lstStyle>
            <a:extLst/>
          </a:lstStyle>
          <a:p>
            <a:r>
              <a:rPr lang="ja-JP" altLang="en-US" smtClean="0"/>
              <a:t>マスタ タイトルの書式設定</a:t>
            </a:r>
            <a:endParaRPr lang="en-US"/>
          </a:p>
        </p:txBody>
      </p:sp>
      <p:sp>
        <p:nvSpPr>
          <p:cNvPr id="22537" name="テキスト プレースホルダ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smtClean="0"/>
          </a:p>
        </p:txBody>
      </p:sp>
      <p:sp>
        <p:nvSpPr>
          <p:cNvPr id="24" name="日付プレースホルダ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1" sz="1200" smtClean="0">
                <a:solidFill>
                  <a:schemeClr val="bg2">
                    <a:shade val="50000"/>
                    <a:satMod val="200000"/>
                  </a:schemeClr>
                </a:solidFill>
                <a:latin typeface="+mn-lt"/>
                <a:ea typeface="+mn-ea"/>
              </a:defRPr>
            </a:lvl1pPr>
            <a:extLst/>
          </a:lstStyle>
          <a:p>
            <a:pPr>
              <a:defRPr/>
            </a:pPr>
            <a:fld id="{70A9C411-50C0-4D6B-9E82-D109E0BE9E54}" type="datetimeFigureOut">
              <a:rPr lang="ja-JP" altLang="en-US"/>
              <a:pPr>
                <a:defRPr/>
              </a:pPr>
              <a:t>2010/12/31</a:t>
            </a:fld>
            <a:endParaRPr lang="ja-JP" altLang="en-US"/>
          </a:p>
        </p:txBody>
      </p:sp>
      <p:sp>
        <p:nvSpPr>
          <p:cNvPr id="10" name="フッター プレースホルダ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1" sz="1200">
                <a:solidFill>
                  <a:schemeClr val="bg2">
                    <a:shade val="50000"/>
                    <a:satMod val="200000"/>
                  </a:schemeClr>
                </a:solidFill>
                <a:effectLst/>
                <a:latin typeface="+mn-lt"/>
                <a:ea typeface="+mn-ea"/>
              </a:defRPr>
            </a:lvl1pPr>
            <a:extLst/>
          </a:lstStyle>
          <a:p>
            <a:pPr>
              <a:defRPr/>
            </a:pPr>
            <a:endParaRPr lang="ja-JP" altLang="en-US"/>
          </a:p>
        </p:txBody>
      </p:sp>
      <p:sp>
        <p:nvSpPr>
          <p:cNvPr id="22" name="スライド番号プレースホルダ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1" sz="1200" smtClean="0">
                <a:solidFill>
                  <a:schemeClr val="bg2">
                    <a:shade val="50000"/>
                    <a:satMod val="200000"/>
                  </a:schemeClr>
                </a:solidFill>
                <a:effectLst/>
                <a:latin typeface="+mn-lt"/>
                <a:ea typeface="+mn-ea"/>
              </a:defRPr>
            </a:lvl1pPr>
            <a:extLst/>
          </a:lstStyle>
          <a:p>
            <a:pPr>
              <a:defRPr/>
            </a:pPr>
            <a:fld id="{1AD2A332-BFEA-4248-9A82-48A6C9C9BE70}" type="slidenum">
              <a:rPr lang="ja-JP" altLang="en-US"/>
              <a:pPr>
                <a:defRPr/>
              </a:pPr>
              <a:t>&lt;#&gt;</a:t>
            </a:fld>
            <a:endParaRPr lang="ja-JP" altLang="en-US"/>
          </a:p>
        </p:txBody>
      </p:sp>
      <p:sp>
        <p:nvSpPr>
          <p:cNvPr id="15" name="正方形/長方形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5" r:id="rId3"/>
    <p:sldLayoutId id="2147483682" r:id="rId4"/>
    <p:sldLayoutId id="2147483686" r:id="rId5"/>
    <p:sldLayoutId id="2147483681" r:id="rId6"/>
    <p:sldLayoutId id="2147483687" r:id="rId7"/>
    <p:sldLayoutId id="2147483688" r:id="rId8"/>
    <p:sldLayoutId id="2147483689" r:id="rId9"/>
    <p:sldLayoutId id="2147483680" r:id="rId10"/>
    <p:sldLayoutId id="2147483679" r:id="rId11"/>
  </p:sldLayoutIdLst>
  <p:txStyles>
    <p:titleStyle>
      <a:lvl1pPr algn="l" rtl="0" fontAlgn="base">
        <a:spcBef>
          <a:spcPct val="0"/>
        </a:spcBef>
        <a:spcAft>
          <a:spcPct val="0"/>
        </a:spcAft>
        <a:defRPr kumimoji="1"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kumimoji="1" sz="4300">
          <a:solidFill>
            <a:srgbClr val="572314"/>
          </a:solidFill>
          <a:latin typeface="Gill Sans MT" pitchFamily="34" charset="0"/>
          <a:ea typeface="HGｺﾞｼｯｸE" pitchFamily="49" charset="-128"/>
        </a:defRPr>
      </a:lvl2pPr>
      <a:lvl3pPr algn="l" rtl="0" fontAlgn="base">
        <a:spcBef>
          <a:spcPct val="0"/>
        </a:spcBef>
        <a:spcAft>
          <a:spcPct val="0"/>
        </a:spcAft>
        <a:defRPr kumimoji="1" sz="4300">
          <a:solidFill>
            <a:srgbClr val="572314"/>
          </a:solidFill>
          <a:latin typeface="Gill Sans MT" pitchFamily="34" charset="0"/>
          <a:ea typeface="HGｺﾞｼｯｸE" pitchFamily="49" charset="-128"/>
        </a:defRPr>
      </a:lvl3pPr>
      <a:lvl4pPr algn="l" rtl="0" fontAlgn="base">
        <a:spcBef>
          <a:spcPct val="0"/>
        </a:spcBef>
        <a:spcAft>
          <a:spcPct val="0"/>
        </a:spcAft>
        <a:defRPr kumimoji="1" sz="4300">
          <a:solidFill>
            <a:srgbClr val="572314"/>
          </a:solidFill>
          <a:latin typeface="Gill Sans MT" pitchFamily="34" charset="0"/>
          <a:ea typeface="HGｺﾞｼｯｸE" pitchFamily="49" charset="-128"/>
        </a:defRPr>
      </a:lvl4pPr>
      <a:lvl5pPr algn="l" rtl="0" fontAlgn="base">
        <a:spcBef>
          <a:spcPct val="0"/>
        </a:spcBef>
        <a:spcAft>
          <a:spcPct val="0"/>
        </a:spcAft>
        <a:defRPr kumimoji="1" sz="4300">
          <a:solidFill>
            <a:srgbClr val="572314"/>
          </a:solidFill>
          <a:latin typeface="Gill Sans MT" pitchFamily="34" charset="0"/>
          <a:ea typeface="HGｺﾞｼｯｸE" pitchFamily="49" charset="-128"/>
        </a:defRPr>
      </a:lvl5pPr>
      <a:lvl6pPr marL="457200" algn="l" rtl="0" fontAlgn="base">
        <a:spcBef>
          <a:spcPct val="0"/>
        </a:spcBef>
        <a:spcAft>
          <a:spcPct val="0"/>
        </a:spcAft>
        <a:defRPr kumimoji="1" sz="4300">
          <a:solidFill>
            <a:srgbClr val="572314"/>
          </a:solidFill>
          <a:latin typeface="Gill Sans MT" pitchFamily="34" charset="0"/>
          <a:ea typeface="HGｺﾞｼｯｸE" pitchFamily="49" charset="-128"/>
        </a:defRPr>
      </a:lvl6pPr>
      <a:lvl7pPr marL="914400" algn="l" rtl="0" fontAlgn="base">
        <a:spcBef>
          <a:spcPct val="0"/>
        </a:spcBef>
        <a:spcAft>
          <a:spcPct val="0"/>
        </a:spcAft>
        <a:defRPr kumimoji="1" sz="4300">
          <a:solidFill>
            <a:srgbClr val="572314"/>
          </a:solidFill>
          <a:latin typeface="Gill Sans MT" pitchFamily="34" charset="0"/>
          <a:ea typeface="HGｺﾞｼｯｸE" pitchFamily="49" charset="-128"/>
        </a:defRPr>
      </a:lvl7pPr>
      <a:lvl8pPr marL="1371600" algn="l" rtl="0" fontAlgn="base">
        <a:spcBef>
          <a:spcPct val="0"/>
        </a:spcBef>
        <a:spcAft>
          <a:spcPct val="0"/>
        </a:spcAft>
        <a:defRPr kumimoji="1" sz="4300">
          <a:solidFill>
            <a:srgbClr val="572314"/>
          </a:solidFill>
          <a:latin typeface="Gill Sans MT" pitchFamily="34" charset="0"/>
          <a:ea typeface="HGｺﾞｼｯｸE" pitchFamily="49" charset="-128"/>
        </a:defRPr>
      </a:lvl8pPr>
      <a:lvl9pPr marL="1828800" algn="l" rtl="0" fontAlgn="base">
        <a:spcBef>
          <a:spcPct val="0"/>
        </a:spcBef>
        <a:spcAft>
          <a:spcPct val="0"/>
        </a:spcAft>
        <a:defRPr kumimoji="1" sz="4300">
          <a:solidFill>
            <a:srgbClr val="572314"/>
          </a:solidFill>
          <a:latin typeface="Gill Sans MT" pitchFamily="34" charset="0"/>
          <a:ea typeface="HGｺﾞｼｯｸE" pitchFamily="49" charset="-128"/>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kumimoji="1"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kumimoji="1"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kumimoji="1"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kumimoji="1"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13.xml"/><Relationship Id="rId7" Type="http://schemas.openxmlformats.org/officeDocument/2006/relationships/diagramColors" Target="../diagrams/colors3.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oleObject" Target="../embeddings/oleObject5.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85875" y="360363"/>
            <a:ext cx="7643813" cy="1471612"/>
          </a:xfrm>
        </p:spPr>
        <p:txBody>
          <a:bodyPr/>
          <a:lstStyle/>
          <a:p>
            <a:pPr fontAlgn="auto">
              <a:spcAft>
                <a:spcPts val="0"/>
              </a:spcAft>
              <a:defRPr/>
            </a:pPr>
            <a:r>
              <a:rPr lang="ja-JP" altLang="en-US" dirty="0" smtClean="0">
                <a:solidFill>
                  <a:schemeClr val="tx2">
                    <a:satMod val="130000"/>
                  </a:schemeClr>
                </a:solidFill>
              </a:rPr>
              <a:t>第１０章　短期の経済分析</a:t>
            </a:r>
            <a:r>
              <a:rPr lang="en-US" altLang="ja-JP" dirty="0" smtClean="0">
                <a:solidFill>
                  <a:schemeClr val="tx2">
                    <a:satMod val="130000"/>
                  </a:schemeClr>
                </a:solidFill>
              </a:rPr>
              <a:t>(</a:t>
            </a:r>
            <a:r>
              <a:rPr lang="ja-JP" altLang="en-US" dirty="0" smtClean="0">
                <a:solidFill>
                  <a:schemeClr val="tx2">
                    <a:satMod val="130000"/>
                  </a:schemeClr>
                </a:solidFill>
              </a:rPr>
              <a:t>１</a:t>
            </a:r>
            <a:r>
              <a:rPr lang="en-US" altLang="ja-JP" dirty="0" smtClean="0">
                <a:solidFill>
                  <a:schemeClr val="tx2">
                    <a:satMod val="130000"/>
                  </a:schemeClr>
                </a:solidFill>
              </a:rPr>
              <a:t>)</a:t>
            </a:r>
            <a:endParaRPr lang="ja-JP" altLang="en-US" dirty="0">
              <a:solidFill>
                <a:schemeClr val="tx2">
                  <a:satMod val="130000"/>
                </a:schemeClr>
              </a:solidFill>
            </a:endParaRPr>
          </a:p>
        </p:txBody>
      </p:sp>
      <p:sp>
        <p:nvSpPr>
          <p:cNvPr id="3" name="サブタイトル 2"/>
          <p:cNvSpPr>
            <a:spLocks noGrp="1"/>
          </p:cNvSpPr>
          <p:nvPr>
            <p:ph type="subTitle" idx="1"/>
          </p:nvPr>
        </p:nvSpPr>
        <p:spPr>
          <a:xfrm>
            <a:off x="1431925" y="1849438"/>
            <a:ext cx="7407275" cy="1752600"/>
          </a:xfrm>
        </p:spPr>
        <p:txBody>
          <a:bodyPr>
            <a:normAutofit/>
          </a:bodyPr>
          <a:lstStyle/>
          <a:p>
            <a:pPr fontAlgn="auto">
              <a:spcAft>
                <a:spcPts val="0"/>
              </a:spcAft>
              <a:buFont typeface="Wingdings 2"/>
              <a:buNone/>
              <a:defRPr/>
            </a:pPr>
            <a:endParaRPr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正方形/長方形 26"/>
          <p:cNvSpPr/>
          <p:nvPr/>
        </p:nvSpPr>
        <p:spPr>
          <a:xfrm>
            <a:off x="0" y="1071546"/>
            <a:ext cx="5357818" cy="4429156"/>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ja-JP" altLang="en-US"/>
          </a:p>
        </p:txBody>
      </p:sp>
      <p:sp>
        <p:nvSpPr>
          <p:cNvPr id="2" name="タイトル 1"/>
          <p:cNvSpPr>
            <a:spLocks noGrp="1"/>
          </p:cNvSpPr>
          <p:nvPr>
            <p:ph type="title"/>
          </p:nvPr>
        </p:nvSpPr>
        <p:spPr>
          <a:xfrm>
            <a:off x="1285875" y="0"/>
            <a:ext cx="7497763" cy="1143000"/>
          </a:xfrm>
        </p:spPr>
        <p:txBody>
          <a:bodyPr/>
          <a:lstStyle/>
          <a:p>
            <a:pPr fontAlgn="auto">
              <a:spcAft>
                <a:spcPts val="0"/>
              </a:spcAft>
              <a:defRPr/>
            </a:pPr>
            <a:r>
              <a:rPr lang="en-US" altLang="ja-JP" dirty="0" smtClean="0">
                <a:solidFill>
                  <a:schemeClr val="tx2">
                    <a:satMod val="130000"/>
                  </a:schemeClr>
                </a:solidFill>
              </a:rPr>
              <a:t>10.1.1</a:t>
            </a:r>
            <a:r>
              <a:rPr lang="ja-JP" altLang="en-US" dirty="0" smtClean="0">
                <a:solidFill>
                  <a:schemeClr val="tx2">
                    <a:satMod val="130000"/>
                  </a:schemeClr>
                </a:solidFill>
              </a:rPr>
              <a:t>　ＩＳ曲線</a:t>
            </a:r>
            <a:endParaRPr lang="ja-JP" altLang="en-US" dirty="0">
              <a:solidFill>
                <a:schemeClr val="tx2">
                  <a:satMod val="130000"/>
                </a:schemeClr>
              </a:solidFill>
            </a:endParaRPr>
          </a:p>
        </p:txBody>
      </p:sp>
      <p:cxnSp>
        <p:nvCxnSpPr>
          <p:cNvPr id="5" name="直線矢印コネクタ 4"/>
          <p:cNvCxnSpPr/>
          <p:nvPr/>
        </p:nvCxnSpPr>
        <p:spPr>
          <a:xfrm>
            <a:off x="642938" y="5000625"/>
            <a:ext cx="378618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rot="5400000" flipH="1" flipV="1">
            <a:off x="-1106487" y="3249613"/>
            <a:ext cx="3500437"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4572000" y="4857760"/>
            <a:ext cx="500066" cy="369332"/>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fontAlgn="auto">
              <a:spcBef>
                <a:spcPts val="0"/>
              </a:spcBef>
              <a:spcAft>
                <a:spcPts val="0"/>
              </a:spcAft>
              <a:defRPr/>
            </a:pPr>
            <a:r>
              <a:rPr lang="ja-JP" altLang="en-US" dirty="0"/>
              <a:t>Ｙ</a:t>
            </a:r>
            <a:endParaRPr lang="ja-JP" altLang="en-US" dirty="0"/>
          </a:p>
        </p:txBody>
      </p:sp>
      <p:sp>
        <p:nvSpPr>
          <p:cNvPr id="11" name="テキスト ボックス 10"/>
          <p:cNvSpPr txBox="1"/>
          <p:nvPr/>
        </p:nvSpPr>
        <p:spPr>
          <a:xfrm>
            <a:off x="214282" y="1000108"/>
            <a:ext cx="2000264" cy="369332"/>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fontAlgn="auto">
              <a:spcBef>
                <a:spcPts val="0"/>
              </a:spcBef>
              <a:spcAft>
                <a:spcPts val="0"/>
              </a:spcAft>
              <a:defRPr/>
            </a:pPr>
            <a:r>
              <a:rPr lang="ja-JP" altLang="en-US" dirty="0"/>
              <a:t>Ｃ</a:t>
            </a:r>
            <a:r>
              <a:rPr lang="en-US" altLang="ja-JP" dirty="0"/>
              <a:t>(</a:t>
            </a:r>
            <a:r>
              <a:rPr lang="ja-JP" altLang="en-US" dirty="0"/>
              <a:t>消費</a:t>
            </a:r>
            <a:r>
              <a:rPr lang="en-US" altLang="ja-JP" dirty="0"/>
              <a:t>)</a:t>
            </a:r>
            <a:r>
              <a:rPr lang="ja-JP" altLang="en-US" dirty="0" err="1"/>
              <a:t>，</a:t>
            </a:r>
            <a:r>
              <a:rPr lang="ja-JP" altLang="en-US" dirty="0"/>
              <a:t>総需要</a:t>
            </a:r>
            <a:endParaRPr lang="ja-JP" altLang="en-US" dirty="0"/>
          </a:p>
        </p:txBody>
      </p:sp>
      <p:cxnSp>
        <p:nvCxnSpPr>
          <p:cNvPr id="13" name="直線コネクタ 12"/>
          <p:cNvCxnSpPr/>
          <p:nvPr/>
        </p:nvCxnSpPr>
        <p:spPr>
          <a:xfrm flipV="1">
            <a:off x="642938" y="1643063"/>
            <a:ext cx="3500437" cy="3357562"/>
          </a:xfrm>
          <a:prstGeom prst="line">
            <a:avLst/>
          </a:prstGeom>
        </p:spPr>
        <p:style>
          <a:lnRef idx="2">
            <a:schemeClr val="accent1"/>
          </a:lnRef>
          <a:fillRef idx="0">
            <a:schemeClr val="accent1"/>
          </a:fillRef>
          <a:effectRef idx="1">
            <a:schemeClr val="accent1"/>
          </a:effectRef>
          <a:fontRef idx="minor">
            <a:schemeClr val="tx1"/>
          </a:fontRef>
        </p:style>
      </p:cxnSp>
      <p:sp>
        <p:nvSpPr>
          <p:cNvPr id="14" name="円弧 13"/>
          <p:cNvSpPr/>
          <p:nvPr/>
        </p:nvSpPr>
        <p:spPr>
          <a:xfrm>
            <a:off x="714375" y="4572000"/>
            <a:ext cx="714375" cy="785813"/>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p>
        </p:txBody>
      </p:sp>
      <p:sp>
        <p:nvSpPr>
          <p:cNvPr id="23567" name="テキスト ボックス 14"/>
          <p:cNvSpPr txBox="1">
            <a:spLocks noChangeArrowheads="1"/>
          </p:cNvSpPr>
          <p:nvPr/>
        </p:nvSpPr>
        <p:spPr bwMode="auto">
          <a:xfrm>
            <a:off x="1428750" y="4572000"/>
            <a:ext cx="785813"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45°</a:t>
            </a:r>
            <a:endParaRPr lang="ja-JP" altLang="en-US">
              <a:latin typeface="Gill Sans MT" pitchFamily="34" charset="0"/>
              <a:ea typeface="HGｺﾞｼｯｸE" pitchFamily="49" charset="-128"/>
            </a:endParaRPr>
          </a:p>
        </p:txBody>
      </p:sp>
      <p:cxnSp>
        <p:nvCxnSpPr>
          <p:cNvPr id="17" name="直線コネクタ 16"/>
          <p:cNvCxnSpPr/>
          <p:nvPr/>
        </p:nvCxnSpPr>
        <p:spPr>
          <a:xfrm flipV="1">
            <a:off x="642910" y="3143248"/>
            <a:ext cx="3857652" cy="1285884"/>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18" name="直線コネクタ 17"/>
          <p:cNvCxnSpPr/>
          <p:nvPr/>
        </p:nvCxnSpPr>
        <p:spPr>
          <a:xfrm flipV="1">
            <a:off x="642910" y="1928802"/>
            <a:ext cx="3857652" cy="1285884"/>
          </a:xfrm>
          <a:prstGeom prst="line">
            <a:avLst/>
          </a:prstGeom>
          <a:ln w="38100"/>
        </p:spPr>
        <p:style>
          <a:lnRef idx="3">
            <a:schemeClr val="dk1"/>
          </a:lnRef>
          <a:fillRef idx="0">
            <a:schemeClr val="dk1"/>
          </a:fillRef>
          <a:effectRef idx="2">
            <a:schemeClr val="dk1"/>
          </a:effectRef>
          <a:fontRef idx="minor">
            <a:schemeClr val="tx1"/>
          </a:fontRef>
        </p:style>
      </p:cxnSp>
      <p:cxnSp>
        <p:nvCxnSpPr>
          <p:cNvPr id="20" name="直線矢印コネクタ 19"/>
          <p:cNvCxnSpPr/>
          <p:nvPr/>
        </p:nvCxnSpPr>
        <p:spPr>
          <a:xfrm rot="5400000" flipH="1" flipV="1">
            <a:off x="3785394" y="2570957"/>
            <a:ext cx="1000125"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4429125" y="2357438"/>
            <a:ext cx="571500" cy="369887"/>
          </a:xfrm>
          <a:prstGeom prst="rect">
            <a:avLst/>
          </a:prstGeom>
          <a:noFill/>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I+G</a:t>
            </a:r>
            <a:endParaRPr lang="ja-JP" altLang="en-US" dirty="0"/>
          </a:p>
        </p:txBody>
      </p:sp>
      <p:sp>
        <p:nvSpPr>
          <p:cNvPr id="22" name="テキスト ボックス 21"/>
          <p:cNvSpPr txBox="1"/>
          <p:nvPr/>
        </p:nvSpPr>
        <p:spPr>
          <a:xfrm>
            <a:off x="4572000" y="2928934"/>
            <a:ext cx="357190"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C</a:t>
            </a:r>
            <a:endParaRPr lang="ja-JP" altLang="en-US" dirty="0"/>
          </a:p>
        </p:txBody>
      </p:sp>
      <p:sp>
        <p:nvSpPr>
          <p:cNvPr id="25" name="テキスト ボックス 24"/>
          <p:cNvSpPr txBox="1"/>
          <p:nvPr/>
        </p:nvSpPr>
        <p:spPr>
          <a:xfrm>
            <a:off x="4572000" y="1785926"/>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30000" dirty="0"/>
              <a:t>D</a:t>
            </a:r>
            <a:endParaRPr lang="ja-JP" altLang="en-US" baseline="30000" dirty="0"/>
          </a:p>
        </p:txBody>
      </p:sp>
      <p:sp>
        <p:nvSpPr>
          <p:cNvPr id="23578" name="テキスト ボックス 27"/>
          <p:cNvSpPr txBox="1">
            <a:spLocks noChangeArrowheads="1"/>
          </p:cNvSpPr>
          <p:nvPr/>
        </p:nvSpPr>
        <p:spPr bwMode="auto">
          <a:xfrm>
            <a:off x="5500688" y="1571625"/>
            <a:ext cx="3643312" cy="400050"/>
          </a:xfrm>
          <a:prstGeom prst="rect">
            <a:avLst/>
          </a:prstGeom>
          <a:noFill/>
          <a:ln w="9525">
            <a:noFill/>
            <a:miter lim="800000"/>
            <a:headEnd/>
            <a:tailEnd/>
          </a:ln>
        </p:spPr>
        <p:txBody>
          <a:bodyPr>
            <a:spAutoFit/>
          </a:bodyPr>
          <a:lstStyle/>
          <a:p>
            <a:r>
              <a:rPr lang="ja-JP" altLang="en-US" sz="2000">
                <a:latin typeface="Gill Sans MT" pitchFamily="34" charset="0"/>
                <a:ea typeface="HGｺﾞｼｯｸE" pitchFamily="49" charset="-128"/>
              </a:rPr>
              <a:t>　</a:t>
            </a:r>
            <a:r>
              <a:rPr lang="en-US" altLang="ja-JP" sz="2000">
                <a:latin typeface="Gill Sans MT" pitchFamily="34" charset="0"/>
                <a:ea typeface="HGｺﾞｼｯｸE" pitchFamily="49" charset="-128"/>
              </a:rPr>
              <a:t>Y</a:t>
            </a:r>
            <a:r>
              <a:rPr lang="en-US" altLang="ja-JP" sz="2000" baseline="30000">
                <a:latin typeface="Gill Sans MT" pitchFamily="34" charset="0"/>
                <a:ea typeface="HGｺﾞｼｯｸE" pitchFamily="49" charset="-128"/>
              </a:rPr>
              <a:t>D</a:t>
            </a:r>
            <a:r>
              <a:rPr lang="ja-JP" altLang="en-US" sz="2000">
                <a:latin typeface="Gill Sans MT" pitchFamily="34" charset="0"/>
                <a:ea typeface="HGｺﾞｼｯｸE" pitchFamily="49" charset="-128"/>
              </a:rPr>
              <a:t> 　</a:t>
            </a:r>
            <a:r>
              <a:rPr lang="en-US" altLang="ja-JP" sz="2000">
                <a:latin typeface="Gill Sans MT" pitchFamily="34" charset="0"/>
                <a:ea typeface="HGｺﾞｼｯｸE" pitchFamily="49" charset="-128"/>
              </a:rPr>
              <a:t>=</a:t>
            </a:r>
            <a:r>
              <a:rPr lang="ja-JP" altLang="en-US" sz="2000">
                <a:latin typeface="Gill Sans MT" pitchFamily="34" charset="0"/>
                <a:ea typeface="HGｺﾞｼｯｸE" pitchFamily="49" charset="-128"/>
              </a:rPr>
              <a:t>　</a:t>
            </a:r>
            <a:r>
              <a:rPr lang="en-US" altLang="ja-JP" sz="2000">
                <a:latin typeface="Gill Sans MT" pitchFamily="34" charset="0"/>
                <a:ea typeface="HGｺﾞｼｯｸE" pitchFamily="49" charset="-128"/>
              </a:rPr>
              <a:t>C</a:t>
            </a:r>
            <a:r>
              <a:rPr lang="ja-JP" altLang="en-US" sz="2000">
                <a:latin typeface="Gill Sans MT" pitchFamily="34" charset="0"/>
                <a:ea typeface="HGｺﾞｼｯｸE" pitchFamily="49" charset="-128"/>
              </a:rPr>
              <a:t>　＋ 　</a:t>
            </a:r>
            <a:r>
              <a:rPr lang="en-US" altLang="ja-JP" sz="2000">
                <a:latin typeface="Gill Sans MT" pitchFamily="34" charset="0"/>
                <a:ea typeface="HGｺﾞｼｯｸE" pitchFamily="49" charset="-128"/>
              </a:rPr>
              <a:t>I</a:t>
            </a:r>
            <a:r>
              <a:rPr lang="ja-JP" altLang="en-US" sz="2000">
                <a:latin typeface="Gill Sans MT" pitchFamily="34" charset="0"/>
                <a:ea typeface="HGｺﾞｼｯｸE" pitchFamily="49" charset="-128"/>
              </a:rPr>
              <a:t>　＋　</a:t>
            </a:r>
            <a:r>
              <a:rPr lang="en-US" altLang="ja-JP" sz="2000">
                <a:latin typeface="Gill Sans MT" pitchFamily="34" charset="0"/>
                <a:ea typeface="HGｺﾞｼｯｸE" pitchFamily="49" charset="-128"/>
              </a:rPr>
              <a:t>G</a:t>
            </a:r>
            <a:endParaRPr lang="ja-JP" altLang="en-US" sz="2000">
              <a:latin typeface="Gill Sans MT" pitchFamily="34" charset="0"/>
              <a:ea typeface="HGｺﾞｼｯｸE" pitchFamily="49" charset="-128"/>
            </a:endParaRPr>
          </a:p>
        </p:txBody>
      </p:sp>
      <p:sp>
        <p:nvSpPr>
          <p:cNvPr id="29" name="左中かっこ 28"/>
          <p:cNvSpPr/>
          <p:nvPr/>
        </p:nvSpPr>
        <p:spPr>
          <a:xfrm rot="16200000">
            <a:off x="8286750" y="1571625"/>
            <a:ext cx="214313" cy="1071563"/>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algn="ctr" fontAlgn="auto">
              <a:spcBef>
                <a:spcPts val="0"/>
              </a:spcBef>
              <a:spcAft>
                <a:spcPts val="0"/>
              </a:spcAft>
              <a:defRPr/>
            </a:pPr>
            <a:endParaRPr lang="ja-JP" altLang="en-US"/>
          </a:p>
        </p:txBody>
      </p:sp>
      <p:sp>
        <p:nvSpPr>
          <p:cNvPr id="23580" name="テキスト ボックス 29"/>
          <p:cNvSpPr txBox="1">
            <a:spLocks noChangeArrowheads="1"/>
          </p:cNvSpPr>
          <p:nvPr/>
        </p:nvSpPr>
        <p:spPr bwMode="auto">
          <a:xfrm>
            <a:off x="8001000" y="2286000"/>
            <a:ext cx="857250"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一定</a:t>
            </a:r>
          </a:p>
        </p:txBody>
      </p:sp>
      <p:sp>
        <p:nvSpPr>
          <p:cNvPr id="23581" name="テキスト ボックス 30"/>
          <p:cNvSpPr txBox="1">
            <a:spLocks noChangeArrowheads="1"/>
          </p:cNvSpPr>
          <p:nvPr/>
        </p:nvSpPr>
        <p:spPr bwMode="auto">
          <a:xfrm>
            <a:off x="5500688" y="1143000"/>
            <a:ext cx="928687" cy="369888"/>
          </a:xfrm>
          <a:prstGeom prst="rect">
            <a:avLst/>
          </a:prstGeom>
          <a:noFill/>
          <a:ln w="9525">
            <a:noFill/>
            <a:miter lim="800000"/>
            <a:headEnd/>
            <a:tailEnd/>
          </a:ln>
        </p:spPr>
        <p:txBody>
          <a:bodyPr>
            <a:spAutoFit/>
          </a:bodyPr>
          <a:lstStyle/>
          <a:p>
            <a:r>
              <a:rPr lang="ja-JP" altLang="en-US">
                <a:solidFill>
                  <a:srgbClr val="C00000"/>
                </a:solidFill>
                <a:latin typeface="Gill Sans MT" pitchFamily="34" charset="0"/>
                <a:ea typeface="HGｺﾞｼｯｸE" pitchFamily="49" charset="-128"/>
              </a:rPr>
              <a:t>総需要</a:t>
            </a:r>
          </a:p>
        </p:txBody>
      </p:sp>
      <p:sp>
        <p:nvSpPr>
          <p:cNvPr id="32" name="テキスト ボックス 31"/>
          <p:cNvSpPr txBox="1"/>
          <p:nvPr/>
        </p:nvSpPr>
        <p:spPr>
          <a:xfrm>
            <a:off x="4071934" y="1214422"/>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30000" dirty="0"/>
              <a:t>S</a:t>
            </a:r>
            <a:endParaRPr lang="ja-JP" altLang="en-US" baseline="30000" dirty="0"/>
          </a:p>
        </p:txBody>
      </p:sp>
      <p:sp>
        <p:nvSpPr>
          <p:cNvPr id="23585" name="テキスト ボックス 32"/>
          <p:cNvSpPr txBox="1">
            <a:spLocks noChangeArrowheads="1"/>
          </p:cNvSpPr>
          <p:nvPr/>
        </p:nvSpPr>
        <p:spPr bwMode="auto">
          <a:xfrm>
            <a:off x="5500688" y="3071813"/>
            <a:ext cx="3643312" cy="400050"/>
          </a:xfrm>
          <a:prstGeom prst="rect">
            <a:avLst/>
          </a:prstGeom>
          <a:noFill/>
          <a:ln w="9525">
            <a:noFill/>
            <a:miter lim="800000"/>
            <a:headEnd/>
            <a:tailEnd/>
          </a:ln>
        </p:spPr>
        <p:txBody>
          <a:bodyPr>
            <a:spAutoFit/>
          </a:bodyPr>
          <a:lstStyle/>
          <a:p>
            <a:r>
              <a:rPr lang="ja-JP" altLang="en-US" sz="2000">
                <a:latin typeface="Gill Sans MT" pitchFamily="34" charset="0"/>
                <a:ea typeface="HGｺﾞｼｯｸE" pitchFamily="49" charset="-128"/>
              </a:rPr>
              <a:t>　</a:t>
            </a:r>
            <a:r>
              <a:rPr lang="en-US" altLang="ja-JP" sz="2000">
                <a:latin typeface="Gill Sans MT" pitchFamily="34" charset="0"/>
                <a:ea typeface="HGｺﾞｼｯｸE" pitchFamily="49" charset="-128"/>
              </a:rPr>
              <a:t>Y</a:t>
            </a:r>
            <a:r>
              <a:rPr lang="en-US" altLang="ja-JP" sz="2000" baseline="30000">
                <a:latin typeface="Gill Sans MT" pitchFamily="34" charset="0"/>
                <a:ea typeface="HGｺﾞｼｯｸE" pitchFamily="49" charset="-128"/>
              </a:rPr>
              <a:t>S</a:t>
            </a:r>
            <a:r>
              <a:rPr lang="ja-JP" altLang="en-US" sz="2000">
                <a:latin typeface="Gill Sans MT" pitchFamily="34" charset="0"/>
                <a:ea typeface="HGｺﾞｼｯｸE" pitchFamily="49" charset="-128"/>
              </a:rPr>
              <a:t> 　＝　</a:t>
            </a:r>
            <a:r>
              <a:rPr lang="en-US" altLang="ja-JP" sz="2000">
                <a:latin typeface="Gill Sans MT" pitchFamily="34" charset="0"/>
                <a:ea typeface="HGｺﾞｼｯｸE" pitchFamily="49" charset="-128"/>
              </a:rPr>
              <a:t>Y</a:t>
            </a:r>
            <a:r>
              <a:rPr lang="en-US" altLang="ja-JP" sz="2000" baseline="30000">
                <a:latin typeface="Gill Sans MT" pitchFamily="34" charset="0"/>
                <a:ea typeface="HGｺﾞｼｯｸE" pitchFamily="49" charset="-128"/>
              </a:rPr>
              <a:t>D</a:t>
            </a:r>
            <a:r>
              <a:rPr lang="ja-JP" altLang="en-US" sz="2000">
                <a:latin typeface="Gill Sans MT" pitchFamily="34" charset="0"/>
                <a:ea typeface="HGｺﾞｼｯｸE" pitchFamily="49" charset="-128"/>
              </a:rPr>
              <a:t>　</a:t>
            </a:r>
            <a:r>
              <a:rPr lang="en-US" altLang="ja-JP" sz="2000">
                <a:latin typeface="Gill Sans MT" pitchFamily="34" charset="0"/>
                <a:ea typeface="HGｺﾞｼｯｸE" pitchFamily="49" charset="-128"/>
              </a:rPr>
              <a:t>=C</a:t>
            </a:r>
            <a:r>
              <a:rPr lang="ja-JP" altLang="en-US" sz="2000">
                <a:latin typeface="Gill Sans MT" pitchFamily="34" charset="0"/>
                <a:ea typeface="HGｺﾞｼｯｸE" pitchFamily="49" charset="-128"/>
              </a:rPr>
              <a:t>＋</a:t>
            </a:r>
            <a:r>
              <a:rPr lang="en-US" altLang="ja-JP" sz="2000">
                <a:latin typeface="Gill Sans MT" pitchFamily="34" charset="0"/>
                <a:ea typeface="HGｺﾞｼｯｸE" pitchFamily="49" charset="-128"/>
              </a:rPr>
              <a:t>I</a:t>
            </a:r>
            <a:r>
              <a:rPr lang="ja-JP" altLang="en-US" sz="2000">
                <a:latin typeface="Gill Sans MT" pitchFamily="34" charset="0"/>
                <a:ea typeface="HGｺﾞｼｯｸE" pitchFamily="49" charset="-128"/>
              </a:rPr>
              <a:t>＋</a:t>
            </a:r>
            <a:r>
              <a:rPr lang="en-US" altLang="ja-JP" sz="2000">
                <a:latin typeface="Gill Sans MT" pitchFamily="34" charset="0"/>
                <a:ea typeface="HGｺﾞｼｯｸE" pitchFamily="49" charset="-128"/>
              </a:rPr>
              <a:t>G</a:t>
            </a:r>
            <a:endParaRPr lang="ja-JP" altLang="en-US" sz="2000">
              <a:latin typeface="Gill Sans MT" pitchFamily="34" charset="0"/>
              <a:ea typeface="HGｺﾞｼｯｸE" pitchFamily="49" charset="-128"/>
            </a:endParaRPr>
          </a:p>
        </p:txBody>
      </p:sp>
      <p:sp>
        <p:nvSpPr>
          <p:cNvPr id="23586" name="テキスト ボックス 33"/>
          <p:cNvSpPr txBox="1">
            <a:spLocks noChangeArrowheads="1"/>
          </p:cNvSpPr>
          <p:nvPr/>
        </p:nvSpPr>
        <p:spPr bwMode="auto">
          <a:xfrm>
            <a:off x="6643688" y="2714625"/>
            <a:ext cx="928687" cy="369888"/>
          </a:xfrm>
          <a:prstGeom prst="rect">
            <a:avLst/>
          </a:prstGeom>
          <a:noFill/>
          <a:ln w="9525">
            <a:noFill/>
            <a:miter lim="800000"/>
            <a:headEnd/>
            <a:tailEnd/>
          </a:ln>
        </p:spPr>
        <p:txBody>
          <a:bodyPr>
            <a:spAutoFit/>
          </a:bodyPr>
          <a:lstStyle/>
          <a:p>
            <a:r>
              <a:rPr lang="ja-JP" altLang="en-US">
                <a:solidFill>
                  <a:srgbClr val="C00000"/>
                </a:solidFill>
                <a:latin typeface="Gill Sans MT" pitchFamily="34" charset="0"/>
                <a:ea typeface="HGｺﾞｼｯｸE" pitchFamily="49" charset="-128"/>
              </a:rPr>
              <a:t>総需要</a:t>
            </a:r>
          </a:p>
        </p:txBody>
      </p:sp>
      <p:sp>
        <p:nvSpPr>
          <p:cNvPr id="23587" name="テキスト ボックス 34"/>
          <p:cNvSpPr txBox="1">
            <a:spLocks noChangeArrowheads="1"/>
          </p:cNvSpPr>
          <p:nvPr/>
        </p:nvSpPr>
        <p:spPr bwMode="auto">
          <a:xfrm>
            <a:off x="5500688" y="2714625"/>
            <a:ext cx="928687" cy="369888"/>
          </a:xfrm>
          <a:prstGeom prst="rect">
            <a:avLst/>
          </a:prstGeom>
          <a:noFill/>
          <a:ln w="9525">
            <a:noFill/>
            <a:miter lim="800000"/>
            <a:headEnd/>
            <a:tailEnd/>
          </a:ln>
        </p:spPr>
        <p:txBody>
          <a:bodyPr>
            <a:spAutoFit/>
          </a:bodyPr>
          <a:lstStyle/>
          <a:p>
            <a:r>
              <a:rPr lang="ja-JP" altLang="en-US">
                <a:solidFill>
                  <a:srgbClr val="002060"/>
                </a:solidFill>
                <a:latin typeface="Gill Sans MT" pitchFamily="34" charset="0"/>
                <a:ea typeface="HGｺﾞｼｯｸE" pitchFamily="49" charset="-128"/>
              </a:rPr>
              <a:t>総供給</a:t>
            </a:r>
          </a:p>
        </p:txBody>
      </p:sp>
      <p:sp>
        <p:nvSpPr>
          <p:cNvPr id="23588" name="テキスト ボックス 35"/>
          <p:cNvSpPr txBox="1">
            <a:spLocks noChangeArrowheads="1"/>
          </p:cNvSpPr>
          <p:nvPr/>
        </p:nvSpPr>
        <p:spPr bwMode="auto">
          <a:xfrm>
            <a:off x="5786438" y="3500438"/>
            <a:ext cx="2857500"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のとき，</a:t>
            </a:r>
            <a:r>
              <a:rPr lang="en-US" altLang="ja-JP">
                <a:latin typeface="Gill Sans MT" pitchFamily="34" charset="0"/>
                <a:ea typeface="HGｺﾞｼｯｸE" pitchFamily="49" charset="-128"/>
              </a:rPr>
              <a:t>(10.1)</a:t>
            </a:r>
            <a:r>
              <a:rPr lang="ja-JP" altLang="en-US">
                <a:latin typeface="Gill Sans MT" pitchFamily="34" charset="0"/>
                <a:ea typeface="HGｺﾞｼｯｸE" pitchFamily="49" charset="-128"/>
              </a:rPr>
              <a:t>式が成立</a:t>
            </a:r>
          </a:p>
        </p:txBody>
      </p:sp>
      <p:sp>
        <p:nvSpPr>
          <p:cNvPr id="23589" name="テキスト ボックス 36"/>
          <p:cNvSpPr txBox="1">
            <a:spLocks noChangeArrowheads="1"/>
          </p:cNvSpPr>
          <p:nvPr/>
        </p:nvSpPr>
        <p:spPr bwMode="auto">
          <a:xfrm>
            <a:off x="5572125" y="4143375"/>
            <a:ext cx="2643188"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Y=Y</a:t>
            </a:r>
            <a:r>
              <a:rPr lang="ja-JP" altLang="en-US" baseline="-25000">
                <a:latin typeface="Gill Sans MT" pitchFamily="34" charset="0"/>
                <a:ea typeface="HGｺﾞｼｯｸE" pitchFamily="49" charset="-128"/>
              </a:rPr>
              <a:t>０</a:t>
            </a:r>
            <a:r>
              <a:rPr lang="ja-JP" altLang="en-US">
                <a:latin typeface="Gill Sans MT" pitchFamily="34" charset="0"/>
                <a:ea typeface="HGｺﾞｼｯｸE" pitchFamily="49" charset="-128"/>
              </a:rPr>
              <a:t>のとき</a:t>
            </a:r>
            <a:endParaRPr lang="ja-JP" altLang="en-US" baseline="-25000">
              <a:latin typeface="Gill Sans MT" pitchFamily="34" charset="0"/>
              <a:ea typeface="HGｺﾞｼｯｸE" pitchFamily="49" charset="-128"/>
            </a:endParaRPr>
          </a:p>
        </p:txBody>
      </p:sp>
      <p:cxnSp>
        <p:nvCxnSpPr>
          <p:cNvPr id="39" name="直線コネクタ 38"/>
          <p:cNvCxnSpPr/>
          <p:nvPr/>
        </p:nvCxnSpPr>
        <p:spPr>
          <a:xfrm rot="5400000" flipH="1" flipV="1">
            <a:off x="1141412" y="3786188"/>
            <a:ext cx="2430463" cy="1588"/>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2143125" y="5072063"/>
            <a:ext cx="571500" cy="369887"/>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0</a:t>
            </a:r>
            <a:endParaRPr lang="ja-JP" altLang="en-US" baseline="-25000" dirty="0"/>
          </a:p>
        </p:txBody>
      </p:sp>
      <p:sp>
        <p:nvSpPr>
          <p:cNvPr id="42" name="テキスト ボックス 41"/>
          <p:cNvSpPr txBox="1"/>
          <p:nvPr/>
        </p:nvSpPr>
        <p:spPr>
          <a:xfrm>
            <a:off x="214313" y="3214688"/>
            <a:ext cx="500062" cy="369887"/>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0</a:t>
            </a:r>
            <a:endParaRPr lang="ja-JP" altLang="en-US" baseline="-25000" dirty="0"/>
          </a:p>
        </p:txBody>
      </p:sp>
      <p:cxnSp>
        <p:nvCxnSpPr>
          <p:cNvPr id="44" name="直線コネクタ 43"/>
          <p:cNvCxnSpPr/>
          <p:nvPr/>
        </p:nvCxnSpPr>
        <p:spPr>
          <a:xfrm rot="10800000">
            <a:off x="642938" y="3357563"/>
            <a:ext cx="1714500" cy="1587"/>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45" name="テキスト ボックス 44"/>
          <p:cNvSpPr txBox="1"/>
          <p:nvPr/>
        </p:nvSpPr>
        <p:spPr>
          <a:xfrm>
            <a:off x="2071688" y="2214563"/>
            <a:ext cx="357187" cy="369887"/>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A</a:t>
            </a:r>
            <a:endParaRPr lang="ja-JP" altLang="en-US" dirty="0"/>
          </a:p>
        </p:txBody>
      </p:sp>
      <p:sp>
        <p:nvSpPr>
          <p:cNvPr id="46" name="テキスト ボックス 45"/>
          <p:cNvSpPr txBox="1"/>
          <p:nvPr/>
        </p:nvSpPr>
        <p:spPr>
          <a:xfrm>
            <a:off x="2071688" y="3000375"/>
            <a:ext cx="357187" cy="369888"/>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B</a:t>
            </a:r>
            <a:endParaRPr lang="ja-JP" altLang="en-US" dirty="0"/>
          </a:p>
        </p:txBody>
      </p:sp>
      <p:sp>
        <p:nvSpPr>
          <p:cNvPr id="47" name="フローチャート : 結合子 46"/>
          <p:cNvSpPr/>
          <p:nvPr/>
        </p:nvSpPr>
        <p:spPr>
          <a:xfrm>
            <a:off x="2286000" y="3286125"/>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8" name="フローチャート : 結合子 47"/>
          <p:cNvSpPr/>
          <p:nvPr/>
        </p:nvSpPr>
        <p:spPr>
          <a:xfrm>
            <a:off x="2286000" y="2571750"/>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9" name="右中かっこ 48"/>
          <p:cNvSpPr/>
          <p:nvPr/>
        </p:nvSpPr>
        <p:spPr>
          <a:xfrm>
            <a:off x="2500313" y="2643188"/>
            <a:ext cx="214312" cy="2357437"/>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p>
        </p:txBody>
      </p:sp>
      <p:sp>
        <p:nvSpPr>
          <p:cNvPr id="50" name="左中かっこ 49"/>
          <p:cNvSpPr/>
          <p:nvPr/>
        </p:nvSpPr>
        <p:spPr>
          <a:xfrm>
            <a:off x="2143125" y="3429000"/>
            <a:ext cx="142875" cy="157162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p>
        </p:txBody>
      </p:sp>
      <p:sp>
        <p:nvSpPr>
          <p:cNvPr id="52" name="テキスト ボックス 51"/>
          <p:cNvSpPr txBox="1">
            <a:spLocks noChangeArrowheads="1"/>
          </p:cNvSpPr>
          <p:nvPr/>
        </p:nvSpPr>
        <p:spPr bwMode="auto">
          <a:xfrm>
            <a:off x="1214438" y="4071938"/>
            <a:ext cx="928687" cy="369887"/>
          </a:xfrm>
          <a:prstGeom prst="rect">
            <a:avLst/>
          </a:prstGeom>
          <a:noFill/>
          <a:ln w="9525">
            <a:solidFill>
              <a:schemeClr val="tx1"/>
            </a:solidFill>
            <a:miter lim="800000"/>
            <a:headEnd/>
            <a:tailEnd/>
          </a:ln>
        </p:spPr>
        <p:txBody>
          <a:bodyPr>
            <a:spAutoFit/>
          </a:bodyPr>
          <a:lstStyle/>
          <a:p>
            <a:r>
              <a:rPr lang="ja-JP" altLang="en-US">
                <a:solidFill>
                  <a:srgbClr val="002060"/>
                </a:solidFill>
                <a:latin typeface="Gill Sans MT" pitchFamily="34" charset="0"/>
                <a:ea typeface="HGｺﾞｼｯｸE" pitchFamily="49" charset="-128"/>
              </a:rPr>
              <a:t>総供給</a:t>
            </a:r>
          </a:p>
        </p:txBody>
      </p:sp>
      <p:sp>
        <p:nvSpPr>
          <p:cNvPr id="53" name="テキスト ボックス 52"/>
          <p:cNvSpPr txBox="1"/>
          <p:nvPr/>
        </p:nvSpPr>
        <p:spPr>
          <a:xfrm>
            <a:off x="6000750" y="4572000"/>
            <a:ext cx="2428875" cy="369888"/>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0</a:t>
            </a:r>
            <a:r>
              <a:rPr lang="ja-JP" altLang="en-US" baseline="-25000" dirty="0"/>
              <a:t>　</a:t>
            </a:r>
            <a:r>
              <a:rPr lang="ja-JP" altLang="en-US" dirty="0"/>
              <a:t>＜　</a:t>
            </a:r>
            <a:r>
              <a:rPr lang="en-US" altLang="ja-JP" dirty="0"/>
              <a:t>C</a:t>
            </a:r>
            <a:r>
              <a:rPr lang="ja-JP" altLang="en-US" dirty="0"/>
              <a:t>＋</a:t>
            </a:r>
            <a:r>
              <a:rPr lang="en-US" altLang="ja-JP" dirty="0"/>
              <a:t>I</a:t>
            </a:r>
            <a:r>
              <a:rPr lang="ja-JP" altLang="en-US" dirty="0"/>
              <a:t>＋</a:t>
            </a:r>
            <a:r>
              <a:rPr lang="en-US" altLang="ja-JP" dirty="0"/>
              <a:t>G</a:t>
            </a:r>
            <a:endParaRPr lang="ja-JP" altLang="en-US" baseline="-25000" dirty="0"/>
          </a:p>
        </p:txBody>
      </p:sp>
      <p:sp>
        <p:nvSpPr>
          <p:cNvPr id="23602" name="テキスト ボックス 53"/>
          <p:cNvSpPr txBox="1">
            <a:spLocks noChangeArrowheads="1"/>
          </p:cNvSpPr>
          <p:nvPr/>
        </p:nvSpPr>
        <p:spPr bwMode="auto">
          <a:xfrm>
            <a:off x="5572125" y="4929188"/>
            <a:ext cx="928688" cy="369887"/>
          </a:xfrm>
          <a:prstGeom prst="rect">
            <a:avLst/>
          </a:prstGeom>
          <a:noFill/>
          <a:ln w="9525">
            <a:noFill/>
            <a:miter lim="800000"/>
            <a:headEnd/>
            <a:tailEnd/>
          </a:ln>
        </p:spPr>
        <p:txBody>
          <a:bodyPr>
            <a:spAutoFit/>
          </a:bodyPr>
          <a:lstStyle/>
          <a:p>
            <a:r>
              <a:rPr lang="ja-JP" altLang="en-US">
                <a:solidFill>
                  <a:srgbClr val="002060"/>
                </a:solidFill>
                <a:latin typeface="Gill Sans MT" pitchFamily="34" charset="0"/>
                <a:ea typeface="HGｺﾞｼｯｸE" pitchFamily="49" charset="-128"/>
              </a:rPr>
              <a:t>総供給</a:t>
            </a:r>
          </a:p>
        </p:txBody>
      </p:sp>
      <p:sp>
        <p:nvSpPr>
          <p:cNvPr id="23603" name="テキスト ボックス 54"/>
          <p:cNvSpPr txBox="1">
            <a:spLocks noChangeArrowheads="1"/>
          </p:cNvSpPr>
          <p:nvPr/>
        </p:nvSpPr>
        <p:spPr bwMode="auto">
          <a:xfrm>
            <a:off x="6929438" y="4929188"/>
            <a:ext cx="928687" cy="369887"/>
          </a:xfrm>
          <a:prstGeom prst="rect">
            <a:avLst/>
          </a:prstGeom>
          <a:noFill/>
          <a:ln w="9525">
            <a:noFill/>
            <a:miter lim="800000"/>
            <a:headEnd/>
            <a:tailEnd/>
          </a:ln>
        </p:spPr>
        <p:txBody>
          <a:bodyPr>
            <a:spAutoFit/>
          </a:bodyPr>
          <a:lstStyle/>
          <a:p>
            <a:r>
              <a:rPr lang="ja-JP" altLang="en-US">
                <a:solidFill>
                  <a:srgbClr val="C00000"/>
                </a:solidFill>
                <a:latin typeface="Gill Sans MT" pitchFamily="34" charset="0"/>
                <a:ea typeface="HGｺﾞｼｯｸE" pitchFamily="49" charset="-128"/>
              </a:rPr>
              <a:t>総需要</a:t>
            </a:r>
          </a:p>
        </p:txBody>
      </p:sp>
      <p:sp>
        <p:nvSpPr>
          <p:cNvPr id="23604" name="テキスト ボックス 55"/>
          <p:cNvSpPr txBox="1">
            <a:spLocks noChangeArrowheads="1"/>
          </p:cNvSpPr>
          <p:nvPr/>
        </p:nvSpPr>
        <p:spPr bwMode="auto">
          <a:xfrm>
            <a:off x="1285875" y="5786438"/>
            <a:ext cx="7000875" cy="830262"/>
          </a:xfrm>
          <a:prstGeom prst="rect">
            <a:avLst/>
          </a:prstGeom>
          <a:noFill/>
          <a:ln w="9525">
            <a:noFill/>
            <a:miter lim="800000"/>
            <a:headEnd/>
            <a:tailEnd/>
          </a:ln>
        </p:spPr>
        <p:txBody>
          <a:bodyPr>
            <a:spAutoFit/>
          </a:bodyPr>
          <a:lstStyle/>
          <a:p>
            <a:r>
              <a:rPr lang="ja-JP" altLang="en-US" sz="2400">
                <a:latin typeface="Gill Sans MT" pitchFamily="34" charset="0"/>
                <a:ea typeface="HGｺﾞｼｯｸE" pitchFamily="49" charset="-128"/>
              </a:rPr>
              <a:t>財・サービス市場の</a:t>
            </a:r>
            <a:r>
              <a:rPr lang="ja-JP" altLang="en-US" sz="2400">
                <a:solidFill>
                  <a:srgbClr val="C00000"/>
                </a:solidFill>
                <a:latin typeface="Gill Sans MT" pitchFamily="34" charset="0"/>
                <a:ea typeface="HGｺﾞｼｯｸE" pitchFamily="49" charset="-128"/>
              </a:rPr>
              <a:t>需要</a:t>
            </a:r>
            <a:r>
              <a:rPr lang="ja-JP" altLang="en-US" sz="2400">
                <a:latin typeface="Gill Sans MT" pitchFamily="34" charset="0"/>
                <a:ea typeface="HGｺﾞｼｯｸE" pitchFamily="49" charset="-128"/>
              </a:rPr>
              <a:t>と</a:t>
            </a:r>
            <a:r>
              <a:rPr lang="ja-JP" altLang="en-US" sz="2400">
                <a:solidFill>
                  <a:srgbClr val="3333CC"/>
                </a:solidFill>
                <a:latin typeface="Gill Sans MT" pitchFamily="34" charset="0"/>
                <a:ea typeface="HGｺﾞｼｯｸE" pitchFamily="49" charset="-128"/>
              </a:rPr>
              <a:t>供給</a:t>
            </a:r>
            <a:r>
              <a:rPr lang="ja-JP" altLang="en-US" sz="2400">
                <a:latin typeface="Gill Sans MT" pitchFamily="34" charset="0"/>
                <a:ea typeface="HGｺﾞｼｯｸE" pitchFamily="49" charset="-128"/>
              </a:rPr>
              <a:t>が一致するのは，</a:t>
            </a:r>
            <a:endParaRPr lang="en-US" altLang="ja-JP" sz="2400">
              <a:latin typeface="Gill Sans MT" pitchFamily="34" charset="0"/>
              <a:ea typeface="HGｺﾞｼｯｸE" pitchFamily="49" charset="-128"/>
            </a:endParaRPr>
          </a:p>
          <a:p>
            <a:r>
              <a:rPr lang="ja-JP" altLang="en-US" sz="2400">
                <a:solidFill>
                  <a:srgbClr val="3333CC"/>
                </a:solidFill>
                <a:latin typeface="Gill Sans MT" pitchFamily="34" charset="0"/>
                <a:ea typeface="HGｺﾞｼｯｸE" pitchFamily="49" charset="-128"/>
              </a:rPr>
              <a:t>４５</a:t>
            </a:r>
            <a:r>
              <a:rPr lang="en-US" altLang="ja-JP" sz="2400">
                <a:solidFill>
                  <a:srgbClr val="3333CC"/>
                </a:solidFill>
                <a:latin typeface="Gill Sans MT" pitchFamily="34" charset="0"/>
                <a:ea typeface="HGｺﾞｼｯｸE" pitchFamily="49" charset="-128"/>
              </a:rPr>
              <a:t>°</a:t>
            </a:r>
            <a:r>
              <a:rPr lang="ja-JP" altLang="en-US" sz="2400">
                <a:solidFill>
                  <a:srgbClr val="3333CC"/>
                </a:solidFill>
                <a:latin typeface="Gill Sans MT" pitchFamily="34" charset="0"/>
                <a:ea typeface="HGｺﾞｼｯｸE" pitchFamily="49" charset="-128"/>
              </a:rPr>
              <a:t>線（</a:t>
            </a:r>
            <a:r>
              <a:rPr lang="en-US" altLang="ja-JP" sz="2400">
                <a:solidFill>
                  <a:srgbClr val="3333CC"/>
                </a:solidFill>
                <a:latin typeface="Gill Sans MT" pitchFamily="34" charset="0"/>
                <a:ea typeface="HGｺﾞｼｯｸE" pitchFamily="49" charset="-128"/>
              </a:rPr>
              <a:t>Y</a:t>
            </a:r>
            <a:r>
              <a:rPr lang="en-US" altLang="ja-JP" sz="2400" baseline="30000">
                <a:solidFill>
                  <a:srgbClr val="3333CC"/>
                </a:solidFill>
                <a:latin typeface="Gill Sans MT" pitchFamily="34" charset="0"/>
                <a:ea typeface="HGｺﾞｼｯｸE" pitchFamily="49" charset="-128"/>
              </a:rPr>
              <a:t>S</a:t>
            </a:r>
            <a:r>
              <a:rPr lang="ja-JP" altLang="en-US" sz="2400">
                <a:solidFill>
                  <a:srgbClr val="3333CC"/>
                </a:solidFill>
                <a:latin typeface="Gill Sans MT" pitchFamily="34" charset="0"/>
                <a:ea typeface="HGｺﾞｼｯｸE" pitchFamily="49" charset="-128"/>
              </a:rPr>
              <a:t>線）</a:t>
            </a:r>
            <a:r>
              <a:rPr lang="ja-JP" altLang="en-US" sz="2400">
                <a:latin typeface="Gill Sans MT" pitchFamily="34" charset="0"/>
                <a:ea typeface="HGｺﾞｼｯｸE" pitchFamily="49" charset="-128"/>
              </a:rPr>
              <a:t>と</a:t>
            </a:r>
            <a:r>
              <a:rPr lang="ja-JP" altLang="en-US" sz="2400">
                <a:solidFill>
                  <a:srgbClr val="C00000"/>
                </a:solidFill>
                <a:latin typeface="Gill Sans MT" pitchFamily="34" charset="0"/>
                <a:ea typeface="HGｺﾞｼｯｸE" pitchFamily="49" charset="-128"/>
              </a:rPr>
              <a:t>総需要（</a:t>
            </a:r>
            <a:r>
              <a:rPr lang="en-US" altLang="ja-JP" sz="2400">
                <a:solidFill>
                  <a:srgbClr val="C00000"/>
                </a:solidFill>
                <a:latin typeface="Gill Sans MT" pitchFamily="34" charset="0"/>
                <a:ea typeface="HGｺﾞｼｯｸE" pitchFamily="49" charset="-128"/>
              </a:rPr>
              <a:t>Y</a:t>
            </a:r>
            <a:r>
              <a:rPr lang="en-US" altLang="ja-JP" sz="2400" baseline="30000">
                <a:solidFill>
                  <a:srgbClr val="C00000"/>
                </a:solidFill>
                <a:latin typeface="Gill Sans MT" pitchFamily="34" charset="0"/>
                <a:ea typeface="HGｺﾞｼｯｸE" pitchFamily="49" charset="-128"/>
              </a:rPr>
              <a:t>D</a:t>
            </a:r>
            <a:r>
              <a:rPr lang="ja-JP" altLang="en-US" sz="2400">
                <a:solidFill>
                  <a:srgbClr val="C00000"/>
                </a:solidFill>
                <a:latin typeface="Gill Sans MT" pitchFamily="34" charset="0"/>
                <a:ea typeface="HGｺﾞｼｯｸE" pitchFamily="49" charset="-128"/>
              </a:rPr>
              <a:t>線）</a:t>
            </a:r>
            <a:r>
              <a:rPr lang="ja-JP" altLang="en-US" sz="2400">
                <a:latin typeface="Gill Sans MT" pitchFamily="34" charset="0"/>
                <a:ea typeface="HGｺﾞｼｯｸE" pitchFamily="49" charset="-128"/>
              </a:rPr>
              <a:t>の</a:t>
            </a:r>
            <a:r>
              <a:rPr lang="ja-JP" altLang="en-US" sz="2400" u="sng">
                <a:latin typeface="Gill Sans MT" pitchFamily="34" charset="0"/>
                <a:ea typeface="HGｺﾞｼｯｸE" pitchFamily="49" charset="-128"/>
              </a:rPr>
              <a:t>交点</a:t>
            </a:r>
            <a:r>
              <a:rPr lang="en-US" altLang="ja-JP" sz="2400" u="sng">
                <a:latin typeface="Gill Sans MT" pitchFamily="34" charset="0"/>
                <a:ea typeface="HGｺﾞｼｯｸE" pitchFamily="49" charset="-128"/>
              </a:rPr>
              <a:t>E</a:t>
            </a:r>
            <a:endParaRPr lang="ja-JP" altLang="en-US" sz="2400" u="sng">
              <a:latin typeface="Gill Sans MT" pitchFamily="34" charset="0"/>
              <a:ea typeface="HGｺﾞｼｯｸE" pitchFamily="49" charset="-128"/>
            </a:endParaRPr>
          </a:p>
        </p:txBody>
      </p:sp>
      <p:sp>
        <p:nvSpPr>
          <p:cNvPr id="57" name="テキスト ボックス 56"/>
          <p:cNvSpPr txBox="1"/>
          <p:nvPr/>
        </p:nvSpPr>
        <p:spPr>
          <a:xfrm>
            <a:off x="3500438" y="5072063"/>
            <a:ext cx="500062" cy="369887"/>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30000" dirty="0"/>
              <a:t>e</a:t>
            </a:r>
            <a:endParaRPr lang="ja-JP" altLang="en-US" baseline="30000" dirty="0"/>
          </a:p>
        </p:txBody>
      </p:sp>
      <p:sp>
        <p:nvSpPr>
          <p:cNvPr id="58" name="テキスト ボックス 57"/>
          <p:cNvSpPr txBox="1"/>
          <p:nvPr/>
        </p:nvSpPr>
        <p:spPr>
          <a:xfrm>
            <a:off x="214313" y="1928813"/>
            <a:ext cx="500062" cy="369887"/>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30000" dirty="0"/>
              <a:t>e</a:t>
            </a:r>
            <a:endParaRPr lang="ja-JP" altLang="en-US" baseline="30000" dirty="0"/>
          </a:p>
        </p:txBody>
      </p:sp>
      <p:cxnSp>
        <p:nvCxnSpPr>
          <p:cNvPr id="60" name="直線コネクタ 59"/>
          <p:cNvCxnSpPr/>
          <p:nvPr/>
        </p:nvCxnSpPr>
        <p:spPr>
          <a:xfrm rot="5400000" flipH="1" flipV="1">
            <a:off x="2143919" y="3642519"/>
            <a:ext cx="2714625" cy="1587"/>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51" name="テキスト ボックス 50"/>
          <p:cNvSpPr txBox="1"/>
          <p:nvPr/>
        </p:nvSpPr>
        <p:spPr>
          <a:xfrm>
            <a:off x="2786063" y="3643313"/>
            <a:ext cx="928687" cy="369887"/>
          </a:xfrm>
          <a:prstGeom prst="rect">
            <a:avLst/>
          </a:prstGeom>
          <a:noFill/>
          <a:ln>
            <a:solidFill>
              <a:schemeClr val="tx1"/>
            </a:solidFill>
          </a:ln>
        </p:spPr>
        <p:style>
          <a:lnRef idx="1">
            <a:schemeClr val="accent3"/>
          </a:lnRef>
          <a:fillRef idx="2">
            <a:schemeClr val="accent3"/>
          </a:fillRef>
          <a:effectRef idx="1">
            <a:schemeClr val="accent3"/>
          </a:effectRef>
          <a:fontRef idx="minor">
            <a:schemeClr val="dk1"/>
          </a:fontRef>
        </p:style>
        <p:txBody>
          <a:bodyPr>
            <a:spAutoFit/>
          </a:bodyPr>
          <a:lstStyle/>
          <a:p>
            <a:pPr fontAlgn="auto">
              <a:spcBef>
                <a:spcPts val="0"/>
              </a:spcBef>
              <a:spcAft>
                <a:spcPts val="0"/>
              </a:spcAft>
              <a:defRPr/>
            </a:pPr>
            <a:r>
              <a:rPr lang="ja-JP" altLang="en-US" dirty="0">
                <a:solidFill>
                  <a:srgbClr val="C00000"/>
                </a:solidFill>
              </a:rPr>
              <a:t>総需要</a:t>
            </a:r>
            <a:endParaRPr lang="ja-JP" altLang="en-US" dirty="0">
              <a:solidFill>
                <a:srgbClr val="C00000"/>
              </a:solidFill>
            </a:endParaRPr>
          </a:p>
        </p:txBody>
      </p:sp>
      <p:cxnSp>
        <p:nvCxnSpPr>
          <p:cNvPr id="63" name="直線コネクタ 62"/>
          <p:cNvCxnSpPr/>
          <p:nvPr/>
        </p:nvCxnSpPr>
        <p:spPr>
          <a:xfrm rot="10800000">
            <a:off x="642938" y="2214563"/>
            <a:ext cx="2857500" cy="1587"/>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64" name="ドーナツ 63"/>
          <p:cNvSpPr/>
          <p:nvPr/>
        </p:nvSpPr>
        <p:spPr>
          <a:xfrm flipH="1">
            <a:off x="3429000" y="2143125"/>
            <a:ext cx="142875" cy="142875"/>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tx1"/>
              </a:solidFill>
            </a:endParaRPr>
          </a:p>
        </p:txBody>
      </p:sp>
      <p:sp>
        <p:nvSpPr>
          <p:cNvPr id="65" name="テキスト ボックス 64"/>
          <p:cNvSpPr txBox="1"/>
          <p:nvPr/>
        </p:nvSpPr>
        <p:spPr>
          <a:xfrm>
            <a:off x="3214688" y="1785938"/>
            <a:ext cx="357187" cy="369887"/>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E</a:t>
            </a:r>
            <a:endParaRPr lang="ja-JP" altLang="en-US" dirty="0"/>
          </a:p>
        </p:txBody>
      </p:sp>
      <p:sp>
        <p:nvSpPr>
          <p:cNvPr id="59" name="テキスト ボックス 58"/>
          <p:cNvSpPr txBox="1"/>
          <p:nvPr/>
        </p:nvSpPr>
        <p:spPr>
          <a:xfrm>
            <a:off x="5715000" y="285750"/>
            <a:ext cx="1643063" cy="584200"/>
          </a:xfrm>
          <a:prstGeom prst="rect">
            <a:avLst/>
          </a:prstGeom>
          <a:solidFill>
            <a:schemeClr val="accent2">
              <a:lumMod val="60000"/>
              <a:lumOff val="40000"/>
            </a:schemeClr>
          </a:solidFill>
        </p:spPr>
        <p:txBody>
          <a:bodyPr>
            <a:spAutoFit/>
          </a:bodyPr>
          <a:lstStyle/>
          <a:p>
            <a:pPr fontAlgn="auto">
              <a:spcBef>
                <a:spcPts val="0"/>
              </a:spcBef>
              <a:spcAft>
                <a:spcPts val="0"/>
              </a:spcAft>
              <a:defRPr/>
            </a:pPr>
            <a:r>
              <a:rPr lang="ja-JP" altLang="en-US" sz="3200" dirty="0">
                <a:latin typeface="+mn-lt"/>
                <a:ea typeface="+mn-ea"/>
              </a:rPr>
              <a:t>第</a:t>
            </a:r>
            <a:r>
              <a:rPr lang="en-US" altLang="ja-JP" sz="3200" dirty="0">
                <a:latin typeface="+mn-lt"/>
                <a:ea typeface="+mn-ea"/>
              </a:rPr>
              <a:t>1</a:t>
            </a:r>
            <a:r>
              <a:rPr lang="ja-JP" altLang="en-US" sz="3200" dirty="0">
                <a:latin typeface="+mn-lt"/>
                <a:ea typeface="+mn-ea"/>
              </a:rPr>
              <a:t>段階</a:t>
            </a:r>
            <a:endParaRPr lang="ja-JP" altLang="en-US" sz="3200" dirty="0">
              <a:latin typeface="+mn-lt"/>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horizont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60"/>
                                        </p:tgtEl>
                                        <p:attrNameLst>
                                          <p:attrName>style.visibility</p:attrName>
                                        </p:attrNameLst>
                                      </p:cBhvr>
                                      <p:to>
                                        <p:strVal val="visible"/>
                                      </p:to>
                                    </p:set>
                                    <p:animEffect transition="in" filter="box(in)">
                                      <p:cBhvr>
                                        <p:cTn id="28" dur="500"/>
                                        <p:tgtEl>
                                          <p:spTgt spid="60"/>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nodeType="click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box(in)">
                                      <p:cBhvr>
                                        <p:cTn id="33" dur="500"/>
                                        <p:tgtEl>
                                          <p:spTgt spid="6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500"/>
                                        <p:tgtEl>
                                          <p:spTgt spid="5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nodeType="click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box(in)">
                                      <p:cBhvr>
                                        <p:cTn id="48" dur="500"/>
                                        <p:tgtEl>
                                          <p:spTgt spid="64"/>
                                        </p:tgtEl>
                                      </p:cBhvr>
                                    </p:animEffect>
                                  </p:childTnLst>
                                </p:cTn>
                              </p:par>
                            </p:childTnLst>
                          </p:cTn>
                        </p:par>
                      </p:childTnLst>
                    </p:cTn>
                  </p:par>
                  <p:par>
                    <p:cTn id="49" fill="hold">
                      <p:stCondLst>
                        <p:cond delay="indefinite"/>
                      </p:stCondLst>
                      <p:childTnLst>
                        <p:par>
                          <p:cTn id="50" fill="hold">
                            <p:stCondLst>
                              <p:cond delay="0"/>
                            </p:stCondLst>
                            <p:childTnLst>
                              <p:par>
                                <p:cTn id="51" presetID="8" presetClass="entr" presetSubtype="16" fill="hold" grpId="0" nodeType="clickEffect">
                                  <p:stCondLst>
                                    <p:cond delay="0"/>
                                  </p:stCondLst>
                                  <p:childTnLst>
                                    <p:set>
                                      <p:cBhvr>
                                        <p:cTn id="52" dur="1" fill="hold">
                                          <p:stCondLst>
                                            <p:cond delay="0"/>
                                          </p:stCondLst>
                                        </p:cTn>
                                        <p:tgtEl>
                                          <p:spTgt spid="65"/>
                                        </p:tgtEl>
                                        <p:attrNameLst>
                                          <p:attrName>style.visibility</p:attrName>
                                        </p:attrNameLst>
                                      </p:cBhvr>
                                      <p:to>
                                        <p:strVal val="visible"/>
                                      </p:to>
                                    </p:set>
                                    <p:animEffect transition="in" filter="diamond(in)">
                                      <p:cBhvr>
                                        <p:cTn id="53" dur="500"/>
                                        <p:tgtEl>
                                          <p:spTgt spid="65"/>
                                        </p:tgtEl>
                                      </p:cBhvr>
                                    </p:animEffect>
                                  </p:childTnLst>
                                  <p:subTnLst>
                                    <p:audio>
                                      <p:cMediaNode>
                                        <p:cTn display="0" masterRel="sameClick">
                                          <p:stCondLst>
                                            <p:cond evt="begin" delay="0">
                                              <p:tn val="51"/>
                                            </p:cond>
                                          </p:stCondLst>
                                          <p:endCondLst>
                                            <p:cond evt="onStopAudio" delay="0">
                                              <p:tgtEl>
                                                <p:sldTgt/>
                                              </p:tgtEl>
                                            </p:cond>
                                          </p:endCondLst>
                                        </p:cTn>
                                        <p:tgtEl>
                                          <p:sndTgt r:embed="rId3" name="type.wav"/>
                                        </p:tgtEl>
                                      </p:cMediaNode>
                                    </p:audio>
                                  </p:sub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childTnLst>
                          </p:cTn>
                        </p:par>
                      </p:childTnLst>
                    </p:cTn>
                  </p:par>
                  <p:par>
                    <p:cTn id="59" fill="hold">
                      <p:stCondLst>
                        <p:cond delay="indefinite"/>
                      </p:stCondLst>
                      <p:childTnLst>
                        <p:par>
                          <p:cTn id="60" fill="hold">
                            <p:stCondLst>
                              <p:cond delay="0"/>
                            </p:stCondLst>
                            <p:childTnLst>
                              <p:par>
                                <p:cTn id="61" presetID="4" presetClass="entr" presetSubtype="16" fill="hold" grpId="0" nodeType="click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box(in)">
                                      <p:cBhvr>
                                        <p:cTn id="63" dur="500"/>
                                        <p:tgtEl>
                                          <p:spTgt spid="42"/>
                                        </p:tgtEl>
                                      </p:cBhvr>
                                    </p:animEffect>
                                  </p:childTnLst>
                                </p:cTn>
                              </p:par>
                            </p:childTnLst>
                          </p:cTn>
                        </p:par>
                      </p:childTnLst>
                    </p:cTn>
                  </p:par>
                  <p:par>
                    <p:cTn id="64" fill="hold">
                      <p:stCondLst>
                        <p:cond delay="indefinite"/>
                      </p:stCondLst>
                      <p:childTnLst>
                        <p:par>
                          <p:cTn id="65" fill="hold">
                            <p:stCondLst>
                              <p:cond delay="0"/>
                            </p:stCondLst>
                            <p:childTnLst>
                              <p:par>
                                <p:cTn id="66" presetID="4" presetClass="entr" presetSubtype="16" fill="hold" grpId="0" nodeType="click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box(in)">
                                      <p:cBhvr>
                                        <p:cTn id="68" dur="500"/>
                                        <p:tgtEl>
                                          <p:spTgt spid="49"/>
                                        </p:tgtEl>
                                      </p:cBhvr>
                                    </p:animEffect>
                                  </p:childTnLst>
                                </p:cTn>
                              </p:par>
                            </p:childTnLst>
                          </p:cTn>
                        </p:par>
                      </p:childTnLst>
                    </p:cTn>
                  </p:par>
                  <p:par>
                    <p:cTn id="69" fill="hold">
                      <p:stCondLst>
                        <p:cond delay="indefinite"/>
                      </p:stCondLst>
                      <p:childTnLst>
                        <p:par>
                          <p:cTn id="70" fill="hold">
                            <p:stCondLst>
                              <p:cond delay="0"/>
                            </p:stCondLst>
                            <p:childTnLst>
                              <p:par>
                                <p:cTn id="71" presetID="4" presetClass="entr" presetSubtype="16" fill="hold" grpId="0" nodeType="click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box(in)">
                                      <p:cBhvr>
                                        <p:cTn id="73" dur="500"/>
                                        <p:tgtEl>
                                          <p:spTgt spid="51"/>
                                        </p:tgtEl>
                                      </p:cBhvr>
                                    </p:animEffect>
                                  </p:childTnLst>
                                </p:cTn>
                              </p:par>
                            </p:childTnLst>
                          </p:cTn>
                        </p:par>
                      </p:childTnLst>
                    </p:cTn>
                  </p:par>
                  <p:par>
                    <p:cTn id="74" fill="hold">
                      <p:stCondLst>
                        <p:cond delay="indefinite"/>
                      </p:stCondLst>
                      <p:childTnLst>
                        <p:par>
                          <p:cTn id="75" fill="hold">
                            <p:stCondLst>
                              <p:cond delay="0"/>
                            </p:stCondLst>
                            <p:childTnLst>
                              <p:par>
                                <p:cTn id="76" presetID="4" presetClass="entr" presetSubtype="16" fill="hold" grpId="0" nodeType="clickEffect">
                                  <p:stCondLst>
                                    <p:cond delay="0"/>
                                  </p:stCondLst>
                                  <p:childTnLst>
                                    <p:set>
                                      <p:cBhvr>
                                        <p:cTn id="77" dur="1" fill="hold">
                                          <p:stCondLst>
                                            <p:cond delay="0"/>
                                          </p:stCondLst>
                                        </p:cTn>
                                        <p:tgtEl>
                                          <p:spTgt spid="50"/>
                                        </p:tgtEl>
                                        <p:attrNameLst>
                                          <p:attrName>style.visibility</p:attrName>
                                        </p:attrNameLst>
                                      </p:cBhvr>
                                      <p:to>
                                        <p:strVal val="visible"/>
                                      </p:to>
                                    </p:set>
                                    <p:animEffect transition="in" filter="box(in)">
                                      <p:cBhvr>
                                        <p:cTn id="78" dur="500"/>
                                        <p:tgtEl>
                                          <p:spTgt spid="50"/>
                                        </p:tgtEl>
                                      </p:cBhvr>
                                    </p:animEffect>
                                  </p:childTnLst>
                                </p:cTn>
                              </p:par>
                            </p:childTnLst>
                          </p:cTn>
                        </p:par>
                      </p:childTnLst>
                    </p:cTn>
                  </p:par>
                  <p:par>
                    <p:cTn id="79" fill="hold">
                      <p:stCondLst>
                        <p:cond delay="indefinite"/>
                      </p:stCondLst>
                      <p:childTnLst>
                        <p:par>
                          <p:cTn id="80" fill="hold">
                            <p:stCondLst>
                              <p:cond delay="0"/>
                            </p:stCondLst>
                            <p:childTnLst>
                              <p:par>
                                <p:cTn id="81" presetID="4" presetClass="entr" presetSubtype="16" fill="hold" grpId="0" nodeType="click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box(in)">
                                      <p:cBhvr>
                                        <p:cTn id="8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41" grpId="0"/>
      <p:bldP spid="42" grpId="0"/>
      <p:bldP spid="49" grpId="0" animBg="1"/>
      <p:bldP spid="50" grpId="0" animBg="1"/>
      <p:bldP spid="52" grpId="0" animBg="1"/>
      <p:bldP spid="57" grpId="0"/>
      <p:bldP spid="58" grpId="0"/>
      <p:bldP spid="51" grpId="0" animBg="1"/>
      <p:bldP spid="6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1563" y="0"/>
            <a:ext cx="7497762" cy="1143000"/>
          </a:xfrm>
        </p:spPr>
        <p:txBody>
          <a:bodyPr/>
          <a:lstStyle/>
          <a:p>
            <a:pPr fontAlgn="auto">
              <a:spcAft>
                <a:spcPts val="0"/>
              </a:spcAft>
              <a:defRPr/>
            </a:pPr>
            <a:r>
              <a:rPr lang="en-US" altLang="ja-JP" dirty="0" smtClean="0">
                <a:solidFill>
                  <a:schemeClr val="tx2">
                    <a:satMod val="130000"/>
                  </a:schemeClr>
                </a:solidFill>
              </a:rPr>
              <a:t>10.1.1</a:t>
            </a:r>
            <a:r>
              <a:rPr lang="ja-JP" altLang="en-US" dirty="0" smtClean="0">
                <a:solidFill>
                  <a:schemeClr val="tx2">
                    <a:satMod val="130000"/>
                  </a:schemeClr>
                </a:solidFill>
              </a:rPr>
              <a:t>　ＩＳ曲線</a:t>
            </a:r>
            <a:endParaRPr lang="ja-JP" altLang="en-US" dirty="0">
              <a:solidFill>
                <a:schemeClr val="tx2">
                  <a:satMod val="130000"/>
                </a:schemeClr>
              </a:solidFill>
            </a:endParaRPr>
          </a:p>
        </p:txBody>
      </p:sp>
      <p:sp>
        <p:nvSpPr>
          <p:cNvPr id="4" name="テキスト ボックス 3"/>
          <p:cNvSpPr txBox="1"/>
          <p:nvPr/>
        </p:nvSpPr>
        <p:spPr>
          <a:xfrm>
            <a:off x="1142976" y="1142984"/>
            <a:ext cx="1643074" cy="58477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fontAlgn="auto">
              <a:spcBef>
                <a:spcPts val="0"/>
              </a:spcBef>
              <a:spcAft>
                <a:spcPts val="0"/>
              </a:spcAft>
              <a:defRPr/>
            </a:pPr>
            <a:r>
              <a:rPr lang="ja-JP" altLang="en-US" sz="3200" dirty="0"/>
              <a:t>第</a:t>
            </a:r>
            <a:r>
              <a:rPr lang="en-US" altLang="ja-JP" sz="3200" dirty="0"/>
              <a:t>2</a:t>
            </a:r>
            <a:r>
              <a:rPr lang="ja-JP" altLang="en-US" sz="3200" dirty="0"/>
              <a:t>段階</a:t>
            </a:r>
            <a:endParaRPr lang="ja-JP" altLang="en-US" sz="3200" dirty="0"/>
          </a:p>
        </p:txBody>
      </p:sp>
      <p:sp>
        <p:nvSpPr>
          <p:cNvPr id="24581" name="テキスト ボックス 4"/>
          <p:cNvSpPr txBox="1">
            <a:spLocks noChangeArrowheads="1"/>
          </p:cNvSpPr>
          <p:nvPr/>
        </p:nvSpPr>
        <p:spPr bwMode="auto">
          <a:xfrm>
            <a:off x="3286125" y="1285875"/>
            <a:ext cx="5072063" cy="457200"/>
          </a:xfrm>
          <a:prstGeom prst="rect">
            <a:avLst/>
          </a:prstGeom>
          <a:noFill/>
          <a:ln w="9525">
            <a:noFill/>
            <a:miter lim="800000"/>
            <a:headEnd/>
            <a:tailEnd/>
          </a:ln>
        </p:spPr>
        <p:txBody>
          <a:bodyPr>
            <a:spAutoFit/>
          </a:bodyPr>
          <a:lstStyle/>
          <a:p>
            <a:r>
              <a:rPr lang="ja-JP" altLang="en-US" sz="2400">
                <a:solidFill>
                  <a:srgbClr val="C00000"/>
                </a:solidFill>
                <a:latin typeface="Gill Sans MT" pitchFamily="34" charset="0"/>
                <a:ea typeface="HGｺﾞｼｯｸE" pitchFamily="49" charset="-128"/>
              </a:rPr>
              <a:t>ｒ</a:t>
            </a:r>
            <a:r>
              <a:rPr lang="en-US" altLang="ja-JP" sz="2400">
                <a:solidFill>
                  <a:srgbClr val="C00000"/>
                </a:solidFill>
                <a:latin typeface="Gill Sans MT" pitchFamily="34" charset="0"/>
                <a:ea typeface="HGｺﾞｼｯｸE" pitchFamily="49" charset="-128"/>
              </a:rPr>
              <a:t>(</a:t>
            </a:r>
            <a:r>
              <a:rPr lang="ja-JP" altLang="en-US" sz="2400">
                <a:solidFill>
                  <a:srgbClr val="C00000"/>
                </a:solidFill>
                <a:latin typeface="Gill Sans MT" pitchFamily="34" charset="0"/>
                <a:ea typeface="HGｺﾞｼｯｸE" pitchFamily="49" charset="-128"/>
              </a:rPr>
              <a:t>実質利子率</a:t>
            </a:r>
            <a:r>
              <a:rPr lang="en-US" altLang="ja-JP" sz="2400">
                <a:solidFill>
                  <a:srgbClr val="C00000"/>
                </a:solidFill>
                <a:latin typeface="Gill Sans MT" pitchFamily="34" charset="0"/>
                <a:ea typeface="HGｺﾞｼｯｸE" pitchFamily="49" charset="-128"/>
              </a:rPr>
              <a:t>)</a:t>
            </a:r>
            <a:r>
              <a:rPr lang="ja-JP" altLang="en-US" sz="2400">
                <a:latin typeface="Gill Sans MT" pitchFamily="34" charset="0"/>
                <a:ea typeface="HGｺﾞｼｯｸE" pitchFamily="49" charset="-128"/>
              </a:rPr>
              <a:t>を変化させる。</a:t>
            </a:r>
          </a:p>
        </p:txBody>
      </p:sp>
      <p:sp>
        <p:nvSpPr>
          <p:cNvPr id="24582" name="テキスト ボックス 5"/>
          <p:cNvSpPr txBox="1">
            <a:spLocks noChangeArrowheads="1"/>
          </p:cNvSpPr>
          <p:nvPr/>
        </p:nvSpPr>
        <p:spPr bwMode="auto">
          <a:xfrm>
            <a:off x="2571750" y="1928813"/>
            <a:ext cx="642938" cy="646112"/>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1</a:t>
            </a:r>
            <a:endParaRPr lang="ja-JP" altLang="en-US" sz="3600" baseline="-25000">
              <a:latin typeface="Gill Sans MT" pitchFamily="34" charset="0"/>
              <a:ea typeface="HGｺﾞｼｯｸE" pitchFamily="49" charset="-128"/>
            </a:endParaRPr>
          </a:p>
        </p:txBody>
      </p:sp>
      <p:sp>
        <p:nvSpPr>
          <p:cNvPr id="24583" name="テキスト ボックス 6"/>
          <p:cNvSpPr txBox="1">
            <a:spLocks noChangeArrowheads="1"/>
          </p:cNvSpPr>
          <p:nvPr/>
        </p:nvSpPr>
        <p:spPr bwMode="auto">
          <a:xfrm>
            <a:off x="2071688" y="2571750"/>
            <a:ext cx="1785937" cy="646113"/>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一定としていた利子率</a:t>
            </a:r>
          </a:p>
        </p:txBody>
      </p:sp>
      <p:sp>
        <p:nvSpPr>
          <p:cNvPr id="8" name="右矢印 7"/>
          <p:cNvSpPr/>
          <p:nvPr/>
        </p:nvSpPr>
        <p:spPr>
          <a:xfrm>
            <a:off x="3929063" y="2214563"/>
            <a:ext cx="1357312"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4585" name="テキスト ボックス 8"/>
          <p:cNvSpPr txBox="1">
            <a:spLocks noChangeArrowheads="1"/>
          </p:cNvSpPr>
          <p:nvPr/>
        </p:nvSpPr>
        <p:spPr bwMode="auto">
          <a:xfrm>
            <a:off x="5857875" y="2000250"/>
            <a:ext cx="642938" cy="646113"/>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2</a:t>
            </a:r>
            <a:endParaRPr lang="ja-JP" altLang="en-US" sz="3600" baseline="-25000">
              <a:latin typeface="Gill Sans MT" pitchFamily="34" charset="0"/>
              <a:ea typeface="HGｺﾞｼｯｸE" pitchFamily="49" charset="-128"/>
            </a:endParaRPr>
          </a:p>
        </p:txBody>
      </p:sp>
      <p:sp>
        <p:nvSpPr>
          <p:cNvPr id="24586" name="テキスト ボックス 9"/>
          <p:cNvSpPr txBox="1">
            <a:spLocks noChangeArrowheads="1"/>
          </p:cNvSpPr>
          <p:nvPr/>
        </p:nvSpPr>
        <p:spPr bwMode="auto">
          <a:xfrm>
            <a:off x="6858000" y="2000250"/>
            <a:ext cx="785813" cy="646113"/>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1</a:t>
            </a:r>
            <a:endParaRPr lang="ja-JP" altLang="en-US" sz="3600" baseline="-25000">
              <a:latin typeface="Gill Sans MT" pitchFamily="34" charset="0"/>
              <a:ea typeface="HGｺﾞｼｯｸE" pitchFamily="49" charset="-128"/>
            </a:endParaRPr>
          </a:p>
        </p:txBody>
      </p:sp>
      <p:sp>
        <p:nvSpPr>
          <p:cNvPr id="24587" name="テキスト ボックス 11"/>
          <p:cNvSpPr txBox="1">
            <a:spLocks noChangeArrowheads="1"/>
          </p:cNvSpPr>
          <p:nvPr/>
        </p:nvSpPr>
        <p:spPr bwMode="auto">
          <a:xfrm>
            <a:off x="7500938" y="2214563"/>
            <a:ext cx="500062"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a:t>
            </a:r>
          </a:p>
        </p:txBody>
      </p:sp>
      <p:sp>
        <p:nvSpPr>
          <p:cNvPr id="24588" name="テキスト ボックス 12"/>
          <p:cNvSpPr txBox="1">
            <a:spLocks noChangeArrowheads="1"/>
          </p:cNvSpPr>
          <p:nvPr/>
        </p:nvSpPr>
        <p:spPr bwMode="auto">
          <a:xfrm>
            <a:off x="8001000" y="2000250"/>
            <a:ext cx="1143000" cy="646113"/>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2</a:t>
            </a:r>
            <a:r>
              <a:rPr lang="en-US" altLang="ja-JP" sz="3600">
                <a:latin typeface="Gill Sans MT" pitchFamily="34" charset="0"/>
                <a:ea typeface="HGｺﾞｼｯｸE" pitchFamily="49" charset="-128"/>
              </a:rPr>
              <a:t>)</a:t>
            </a:r>
            <a:endParaRPr lang="ja-JP" altLang="en-US" sz="3600">
              <a:latin typeface="Gill Sans MT" pitchFamily="34" charset="0"/>
              <a:ea typeface="HGｺﾞｼｯｸE" pitchFamily="49" charset="-128"/>
            </a:endParaRPr>
          </a:p>
        </p:txBody>
      </p:sp>
      <p:sp>
        <p:nvSpPr>
          <p:cNvPr id="14" name="テキスト ボックス 13"/>
          <p:cNvSpPr txBox="1"/>
          <p:nvPr/>
        </p:nvSpPr>
        <p:spPr>
          <a:xfrm>
            <a:off x="1357313" y="3643313"/>
            <a:ext cx="1071562" cy="523875"/>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fontAlgn="auto">
              <a:spcBef>
                <a:spcPts val="0"/>
              </a:spcBef>
              <a:spcAft>
                <a:spcPts val="0"/>
              </a:spcAft>
              <a:defRPr/>
            </a:pPr>
            <a:r>
              <a:rPr lang="ja-JP" altLang="en-US" sz="2800" dirty="0"/>
              <a:t>家計</a:t>
            </a:r>
            <a:endParaRPr lang="ja-JP" altLang="en-US" sz="2800" dirty="0"/>
          </a:p>
        </p:txBody>
      </p:sp>
      <p:sp>
        <p:nvSpPr>
          <p:cNvPr id="15" name="テキスト ボックス 14"/>
          <p:cNvSpPr txBox="1"/>
          <p:nvPr/>
        </p:nvSpPr>
        <p:spPr>
          <a:xfrm>
            <a:off x="2786063" y="3714750"/>
            <a:ext cx="5143500" cy="523875"/>
          </a:xfrm>
          <a:prstGeom prst="rect">
            <a:avLst/>
          </a:prstGeom>
          <a:noFill/>
        </p:spPr>
        <p:txBody>
          <a:bodyPr>
            <a:spAutoFit/>
          </a:bodyPr>
          <a:lstStyle/>
          <a:p>
            <a:pPr fontAlgn="auto">
              <a:spcBef>
                <a:spcPts val="0"/>
              </a:spcBef>
              <a:spcAft>
                <a:spcPts val="0"/>
              </a:spcAft>
              <a:defRPr/>
            </a:pPr>
            <a:r>
              <a:rPr lang="ja-JP" altLang="en-US" sz="2800" dirty="0">
                <a:effectLst>
                  <a:outerShdw blurRad="38100" dist="38100" dir="2700000" algn="tl">
                    <a:srgbClr val="000000">
                      <a:alpha val="43137"/>
                    </a:srgbClr>
                  </a:outerShdw>
                </a:effectLst>
                <a:latin typeface="+mn-lt"/>
                <a:ea typeface="+mn-ea"/>
              </a:rPr>
              <a:t>ｒ↑</a:t>
            </a:r>
            <a:r>
              <a:rPr lang="ja-JP" altLang="en-US" dirty="0">
                <a:latin typeface="+mn-lt"/>
                <a:ea typeface="+mn-ea"/>
              </a:rPr>
              <a:t>　⇒　現在の消費↓　貯蓄↑</a:t>
            </a:r>
            <a:endParaRPr lang="ja-JP" altLang="en-US" dirty="0">
              <a:latin typeface="+mn-lt"/>
              <a:ea typeface="+mn-ea"/>
            </a:endParaRPr>
          </a:p>
        </p:txBody>
      </p:sp>
      <p:sp>
        <p:nvSpPr>
          <p:cNvPr id="24591" name="テキスト ボックス 15"/>
          <p:cNvSpPr txBox="1">
            <a:spLocks noChangeArrowheads="1"/>
          </p:cNvSpPr>
          <p:nvPr/>
        </p:nvSpPr>
        <p:spPr bwMode="auto">
          <a:xfrm>
            <a:off x="4214813" y="2571750"/>
            <a:ext cx="928687" cy="400050"/>
          </a:xfrm>
          <a:prstGeom prst="rect">
            <a:avLst/>
          </a:prstGeom>
          <a:noFill/>
          <a:ln w="9525">
            <a:noFill/>
            <a:miter lim="800000"/>
            <a:headEnd/>
            <a:tailEnd/>
          </a:ln>
        </p:spPr>
        <p:txBody>
          <a:bodyPr>
            <a:spAutoFit/>
          </a:bodyPr>
          <a:lstStyle/>
          <a:p>
            <a:r>
              <a:rPr lang="ja-JP" altLang="en-US" sz="2000">
                <a:solidFill>
                  <a:srgbClr val="FF0000"/>
                </a:solidFill>
                <a:latin typeface="Gill Sans MT" pitchFamily="34" charset="0"/>
                <a:ea typeface="HGｺﾞｼｯｸE" pitchFamily="49" charset="-128"/>
              </a:rPr>
              <a:t>上昇</a:t>
            </a:r>
          </a:p>
        </p:txBody>
      </p:sp>
      <p:sp>
        <p:nvSpPr>
          <p:cNvPr id="17" name="テキスト ボックス 16"/>
          <p:cNvSpPr txBox="1">
            <a:spLocks noChangeArrowheads="1"/>
          </p:cNvSpPr>
          <p:nvPr/>
        </p:nvSpPr>
        <p:spPr bwMode="auto">
          <a:xfrm>
            <a:off x="6786563" y="3714750"/>
            <a:ext cx="2000250" cy="523875"/>
          </a:xfrm>
          <a:prstGeom prst="rect">
            <a:avLst/>
          </a:prstGeom>
          <a:solidFill>
            <a:srgbClr val="FF0000">
              <a:alpha val="36862"/>
            </a:srgbClr>
          </a:solidFill>
          <a:ln w="9525">
            <a:solidFill>
              <a:schemeClr val="tx1"/>
            </a:solidFill>
            <a:miter lim="800000"/>
            <a:headEnd/>
            <a:tailEnd/>
          </a:ln>
        </p:spPr>
        <p:txBody>
          <a:bodyPr>
            <a:spAutoFit/>
          </a:bodyPr>
          <a:lstStyle/>
          <a:p>
            <a:r>
              <a:rPr lang="ja-JP" altLang="en-US" sz="2800">
                <a:latin typeface="Gill Sans MT" pitchFamily="34" charset="0"/>
                <a:ea typeface="HGｺﾞｼｯｸE" pitchFamily="49" charset="-128"/>
              </a:rPr>
              <a:t>消費</a:t>
            </a:r>
            <a:r>
              <a:rPr lang="en-US" altLang="ja-JP" sz="2800">
                <a:latin typeface="Gill Sans MT" pitchFamily="34" charset="0"/>
                <a:ea typeface="HGｺﾞｼｯｸE" pitchFamily="49" charset="-128"/>
              </a:rPr>
              <a:t>(C)</a:t>
            </a:r>
            <a:r>
              <a:rPr lang="ja-JP" altLang="en-US" sz="2800">
                <a:latin typeface="Gill Sans MT" pitchFamily="34" charset="0"/>
                <a:ea typeface="HGｺﾞｼｯｸE" pitchFamily="49" charset="-128"/>
              </a:rPr>
              <a:t>↓　　</a:t>
            </a:r>
          </a:p>
        </p:txBody>
      </p:sp>
      <p:sp>
        <p:nvSpPr>
          <p:cNvPr id="19" name="テキスト ボックス 18"/>
          <p:cNvSpPr txBox="1"/>
          <p:nvPr/>
        </p:nvSpPr>
        <p:spPr>
          <a:xfrm>
            <a:off x="1357313" y="4572000"/>
            <a:ext cx="1071562" cy="58420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a:spAutoFit/>
          </a:bodyPr>
          <a:lstStyle/>
          <a:p>
            <a:pPr fontAlgn="auto">
              <a:spcBef>
                <a:spcPts val="0"/>
              </a:spcBef>
              <a:spcAft>
                <a:spcPts val="0"/>
              </a:spcAft>
              <a:defRPr/>
            </a:pPr>
            <a:r>
              <a:rPr lang="ja-JP" altLang="en-US" sz="3200" dirty="0"/>
              <a:t>企業</a:t>
            </a:r>
            <a:endParaRPr lang="ja-JP" altLang="en-US" sz="3200" dirty="0"/>
          </a:p>
        </p:txBody>
      </p:sp>
      <p:sp>
        <p:nvSpPr>
          <p:cNvPr id="20" name="テキスト ボックス 19"/>
          <p:cNvSpPr txBox="1"/>
          <p:nvPr/>
        </p:nvSpPr>
        <p:spPr>
          <a:xfrm>
            <a:off x="2786063" y="4500563"/>
            <a:ext cx="3000375" cy="523875"/>
          </a:xfrm>
          <a:prstGeom prst="rect">
            <a:avLst/>
          </a:prstGeom>
          <a:noFill/>
        </p:spPr>
        <p:txBody>
          <a:bodyPr>
            <a:spAutoFit/>
          </a:bodyPr>
          <a:lstStyle/>
          <a:p>
            <a:pPr fontAlgn="auto">
              <a:spcBef>
                <a:spcPts val="0"/>
              </a:spcBef>
              <a:spcAft>
                <a:spcPts val="0"/>
              </a:spcAft>
              <a:defRPr/>
            </a:pPr>
            <a:r>
              <a:rPr lang="ja-JP" altLang="en-US" sz="2800" dirty="0">
                <a:effectLst>
                  <a:outerShdw blurRad="38100" dist="38100" dir="2700000" algn="tl">
                    <a:srgbClr val="000000">
                      <a:alpha val="43137"/>
                    </a:srgbClr>
                  </a:outerShdw>
                </a:effectLst>
                <a:latin typeface="+mn-lt"/>
                <a:ea typeface="+mn-ea"/>
              </a:rPr>
              <a:t>ｒ↑</a:t>
            </a:r>
            <a:r>
              <a:rPr lang="ja-JP" altLang="en-US" dirty="0">
                <a:latin typeface="+mn-lt"/>
                <a:ea typeface="+mn-ea"/>
              </a:rPr>
              <a:t>　⇒　投資需要↓</a:t>
            </a:r>
            <a:endParaRPr lang="ja-JP" altLang="en-US" dirty="0">
              <a:latin typeface="+mn-lt"/>
              <a:ea typeface="+mn-ea"/>
            </a:endParaRPr>
          </a:p>
        </p:txBody>
      </p:sp>
      <p:sp>
        <p:nvSpPr>
          <p:cNvPr id="21" name="テキスト ボックス 20"/>
          <p:cNvSpPr txBox="1">
            <a:spLocks noChangeArrowheads="1"/>
          </p:cNvSpPr>
          <p:nvPr/>
        </p:nvSpPr>
        <p:spPr bwMode="auto">
          <a:xfrm>
            <a:off x="6786563" y="4500563"/>
            <a:ext cx="2000250" cy="584200"/>
          </a:xfrm>
          <a:prstGeom prst="rect">
            <a:avLst/>
          </a:prstGeom>
          <a:solidFill>
            <a:srgbClr val="3333CC">
              <a:alpha val="63136"/>
            </a:srgbClr>
          </a:solidFill>
          <a:ln w="9525">
            <a:solidFill>
              <a:schemeClr val="tx1"/>
            </a:solidFill>
            <a:miter lim="800000"/>
            <a:headEnd/>
            <a:tailEnd/>
          </a:ln>
        </p:spPr>
        <p:txBody>
          <a:bodyPr>
            <a:spAutoFit/>
          </a:bodyPr>
          <a:lstStyle/>
          <a:p>
            <a:r>
              <a:rPr lang="ja-JP" altLang="en-US" sz="3200">
                <a:latin typeface="Gill Sans MT" pitchFamily="34" charset="0"/>
                <a:ea typeface="HGｺﾞｼｯｸE" pitchFamily="49" charset="-128"/>
              </a:rPr>
              <a:t>投資</a:t>
            </a:r>
            <a:r>
              <a:rPr lang="en-US" altLang="ja-JP" sz="3200">
                <a:latin typeface="Gill Sans MT" pitchFamily="34" charset="0"/>
                <a:ea typeface="HGｺﾞｼｯｸE" pitchFamily="49" charset="-128"/>
              </a:rPr>
              <a:t>(I)</a:t>
            </a:r>
            <a:r>
              <a:rPr lang="ja-JP" altLang="en-US" sz="3200">
                <a:latin typeface="Gill Sans MT" pitchFamily="34" charset="0"/>
                <a:ea typeface="HGｺﾞｼｯｸE" pitchFamily="49" charset="-128"/>
              </a:rPr>
              <a:t>↓</a:t>
            </a:r>
          </a:p>
        </p:txBody>
      </p:sp>
      <p:sp>
        <p:nvSpPr>
          <p:cNvPr id="22" name="テキスト ボックス 21"/>
          <p:cNvSpPr txBox="1"/>
          <p:nvPr/>
        </p:nvSpPr>
        <p:spPr>
          <a:xfrm>
            <a:off x="1357290" y="5500702"/>
            <a:ext cx="7358114" cy="954107"/>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r>
              <a:rPr lang="en-US" altLang="ja-JP" sz="2800">
                <a:solidFill>
                  <a:srgbClr val="000000"/>
                </a:solidFill>
              </a:rPr>
              <a:t>r</a:t>
            </a:r>
            <a:r>
              <a:rPr lang="en-US" altLang="ja-JP" sz="2800" baseline="-25000">
                <a:solidFill>
                  <a:srgbClr val="000000"/>
                </a:solidFill>
              </a:rPr>
              <a:t>2</a:t>
            </a:r>
            <a:r>
              <a:rPr lang="ja-JP" altLang="en-US" sz="2800">
                <a:solidFill>
                  <a:srgbClr val="000000"/>
                </a:solidFill>
              </a:rPr>
              <a:t>では、</a:t>
            </a:r>
            <a:r>
              <a:rPr lang="ja-JP" altLang="en-US" sz="2800">
                <a:solidFill>
                  <a:srgbClr val="C00000"/>
                </a:solidFill>
              </a:rPr>
              <a:t>家計の消費</a:t>
            </a:r>
            <a:r>
              <a:rPr lang="ja-JP" altLang="en-US" sz="2800">
                <a:solidFill>
                  <a:srgbClr val="000000"/>
                </a:solidFill>
              </a:rPr>
              <a:t>および</a:t>
            </a:r>
            <a:r>
              <a:rPr lang="ja-JP" altLang="en-US" sz="2800">
                <a:solidFill>
                  <a:srgbClr val="232D47"/>
                </a:solidFill>
              </a:rPr>
              <a:t>企業の投資</a:t>
            </a:r>
            <a:r>
              <a:rPr lang="ja-JP" altLang="en-US" sz="2800">
                <a:solidFill>
                  <a:srgbClr val="000000"/>
                </a:solidFill>
              </a:rPr>
              <a:t>が</a:t>
            </a:r>
            <a:r>
              <a:rPr lang="ja-JP" altLang="en-US" sz="2800">
                <a:solidFill>
                  <a:srgbClr val="FF0000"/>
                </a:solidFill>
              </a:rPr>
              <a:t>下がる</a:t>
            </a:r>
            <a:r>
              <a:rPr lang="ja-JP" altLang="en-US" sz="2800">
                <a:solidFill>
                  <a:srgbClr val="000000"/>
                </a:solidFill>
              </a:rPr>
              <a:t>ため、</a:t>
            </a:r>
            <a:r>
              <a:rPr lang="ja-JP" altLang="en-US" sz="2800">
                <a:solidFill>
                  <a:srgbClr val="C00000"/>
                </a:solidFill>
              </a:rPr>
              <a:t>総需要</a:t>
            </a:r>
            <a:r>
              <a:rPr lang="ja-JP" altLang="en-US" sz="2800">
                <a:solidFill>
                  <a:srgbClr val="000000"/>
                </a:solidFill>
              </a:rPr>
              <a:t>が下がる。</a:t>
            </a:r>
          </a:p>
        </p:txBody>
      </p:sp>
      <p:sp>
        <p:nvSpPr>
          <p:cNvPr id="23" name="テキスト ボックス 22"/>
          <p:cNvSpPr txBox="1"/>
          <p:nvPr/>
        </p:nvSpPr>
        <p:spPr>
          <a:xfrm>
            <a:off x="5500694" y="285728"/>
            <a:ext cx="1643074" cy="58477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fontAlgn="auto">
              <a:spcBef>
                <a:spcPts val="0"/>
              </a:spcBef>
              <a:spcAft>
                <a:spcPts val="0"/>
              </a:spcAft>
              <a:defRPr/>
            </a:pPr>
            <a:r>
              <a:rPr lang="ja-JP" altLang="en-US" sz="3200" dirty="0"/>
              <a:t>第</a:t>
            </a:r>
            <a:r>
              <a:rPr lang="en-US" altLang="ja-JP" sz="3200" dirty="0"/>
              <a:t>2</a:t>
            </a:r>
            <a:r>
              <a:rPr lang="ja-JP" altLang="en-US" sz="3200" dirty="0"/>
              <a:t>段階</a:t>
            </a:r>
            <a:endParaRPr lang="ja-JP"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ox(in)">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animBg="1"/>
      <p:bldP spid="20" grpId="0"/>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285720" y="0"/>
            <a:ext cx="4500594" cy="6858000"/>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ja-JP" altLang="en-US"/>
          </a:p>
        </p:txBody>
      </p:sp>
      <p:cxnSp>
        <p:nvCxnSpPr>
          <p:cNvPr id="6" name="直線矢印コネクタ 5"/>
          <p:cNvCxnSpPr/>
          <p:nvPr/>
        </p:nvCxnSpPr>
        <p:spPr>
          <a:xfrm>
            <a:off x="642938" y="3429000"/>
            <a:ext cx="357187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rot="5400000" flipH="1" flipV="1">
            <a:off x="-856456" y="1928019"/>
            <a:ext cx="3000375"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06" name="テキスト ボックス 8"/>
          <p:cNvSpPr txBox="1">
            <a:spLocks noChangeArrowheads="1"/>
          </p:cNvSpPr>
          <p:nvPr/>
        </p:nvSpPr>
        <p:spPr bwMode="auto">
          <a:xfrm>
            <a:off x="4286250" y="3286125"/>
            <a:ext cx="571500"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Y</a:t>
            </a:r>
            <a:endParaRPr lang="ja-JP" altLang="en-US">
              <a:latin typeface="Gill Sans MT" pitchFamily="34" charset="0"/>
              <a:ea typeface="HGｺﾞｼｯｸE" pitchFamily="49" charset="-128"/>
            </a:endParaRPr>
          </a:p>
        </p:txBody>
      </p:sp>
      <p:sp>
        <p:nvSpPr>
          <p:cNvPr id="25607" name="テキスト ボックス 9"/>
          <p:cNvSpPr txBox="1">
            <a:spLocks noChangeArrowheads="1"/>
          </p:cNvSpPr>
          <p:nvPr/>
        </p:nvSpPr>
        <p:spPr bwMode="auto">
          <a:xfrm>
            <a:off x="398463" y="23813"/>
            <a:ext cx="1071562"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総需要</a:t>
            </a:r>
          </a:p>
        </p:txBody>
      </p:sp>
      <p:cxnSp>
        <p:nvCxnSpPr>
          <p:cNvPr id="12" name="直線コネクタ 11"/>
          <p:cNvCxnSpPr/>
          <p:nvPr/>
        </p:nvCxnSpPr>
        <p:spPr>
          <a:xfrm flipV="1">
            <a:off x="642938" y="571500"/>
            <a:ext cx="3429000" cy="2857500"/>
          </a:xfrm>
          <a:prstGeom prst="line">
            <a:avLst/>
          </a:prstGeom>
        </p:spPr>
        <p:style>
          <a:lnRef idx="2">
            <a:schemeClr val="accent1"/>
          </a:lnRef>
          <a:fillRef idx="0">
            <a:schemeClr val="accent1"/>
          </a:fillRef>
          <a:effectRef idx="1">
            <a:schemeClr val="accent1"/>
          </a:effectRef>
          <a:fontRef idx="minor">
            <a:schemeClr val="tx1"/>
          </a:fontRef>
        </p:style>
      </p:cxnSp>
      <p:sp>
        <p:nvSpPr>
          <p:cNvPr id="25609" name="テキスト ボックス 12"/>
          <p:cNvSpPr txBox="1">
            <a:spLocks noChangeArrowheads="1"/>
          </p:cNvSpPr>
          <p:nvPr/>
        </p:nvSpPr>
        <p:spPr bwMode="auto">
          <a:xfrm>
            <a:off x="1000125" y="3071813"/>
            <a:ext cx="785813"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45°</a:t>
            </a:r>
            <a:endParaRPr lang="ja-JP" altLang="en-US">
              <a:latin typeface="Gill Sans MT" pitchFamily="34" charset="0"/>
              <a:ea typeface="HGｺﾞｼｯｸE" pitchFamily="49" charset="-128"/>
            </a:endParaRPr>
          </a:p>
        </p:txBody>
      </p:sp>
      <p:cxnSp>
        <p:nvCxnSpPr>
          <p:cNvPr id="15" name="直線コネクタ 14"/>
          <p:cNvCxnSpPr/>
          <p:nvPr/>
        </p:nvCxnSpPr>
        <p:spPr>
          <a:xfrm flipV="1">
            <a:off x="642938" y="1071563"/>
            <a:ext cx="3500437" cy="785812"/>
          </a:xfrm>
          <a:prstGeom prst="line">
            <a:avLst/>
          </a:prstGeom>
        </p:spPr>
        <p:style>
          <a:lnRef idx="2">
            <a:schemeClr val="dk1"/>
          </a:lnRef>
          <a:fillRef idx="0">
            <a:schemeClr val="dk1"/>
          </a:fillRef>
          <a:effectRef idx="1">
            <a:schemeClr val="dk1"/>
          </a:effectRef>
          <a:fontRef idx="minor">
            <a:schemeClr val="tx1"/>
          </a:fontRef>
        </p:style>
      </p:cxnSp>
      <p:sp>
        <p:nvSpPr>
          <p:cNvPr id="18" name="フローチャート : 結合子 17"/>
          <p:cNvSpPr/>
          <p:nvPr/>
        </p:nvSpPr>
        <p:spPr>
          <a:xfrm>
            <a:off x="3143250" y="1214438"/>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9" name="テキスト ボックス 18"/>
          <p:cNvSpPr txBox="1"/>
          <p:nvPr/>
        </p:nvSpPr>
        <p:spPr>
          <a:xfrm>
            <a:off x="4000496" y="285728"/>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30000" dirty="0"/>
              <a:t>S</a:t>
            </a:r>
            <a:endParaRPr lang="ja-JP" altLang="en-US" baseline="30000" dirty="0"/>
          </a:p>
        </p:txBody>
      </p:sp>
      <p:sp>
        <p:nvSpPr>
          <p:cNvPr id="20" name="テキスト ボックス 19"/>
          <p:cNvSpPr txBox="1"/>
          <p:nvPr/>
        </p:nvSpPr>
        <p:spPr>
          <a:xfrm>
            <a:off x="4000496" y="857232"/>
            <a:ext cx="85725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1</a:t>
            </a:r>
            <a:r>
              <a:rPr lang="en-US" altLang="ja-JP" baseline="30000" dirty="0"/>
              <a:t>D</a:t>
            </a:r>
            <a:r>
              <a:rPr lang="en-US" altLang="ja-JP" dirty="0"/>
              <a:t>(r</a:t>
            </a:r>
            <a:r>
              <a:rPr lang="en-US" altLang="ja-JP" baseline="-25000" dirty="0"/>
              <a:t>1</a:t>
            </a:r>
            <a:r>
              <a:rPr lang="en-US" altLang="ja-JP" dirty="0"/>
              <a:t>)</a:t>
            </a:r>
            <a:endParaRPr lang="ja-JP" altLang="en-US" dirty="0"/>
          </a:p>
        </p:txBody>
      </p:sp>
      <p:cxnSp>
        <p:nvCxnSpPr>
          <p:cNvPr id="22" name="直線コネクタ 21"/>
          <p:cNvCxnSpPr/>
          <p:nvPr/>
        </p:nvCxnSpPr>
        <p:spPr>
          <a:xfrm flipV="1">
            <a:off x="642910" y="2000240"/>
            <a:ext cx="3714776" cy="714380"/>
          </a:xfrm>
          <a:prstGeom prst="line">
            <a:avLst/>
          </a:prstGeom>
        </p:spPr>
        <p:style>
          <a:lnRef idx="3">
            <a:schemeClr val="dk1"/>
          </a:lnRef>
          <a:fillRef idx="0">
            <a:schemeClr val="dk1"/>
          </a:fillRef>
          <a:effectRef idx="2">
            <a:schemeClr val="dk1"/>
          </a:effectRef>
          <a:fontRef idx="minor">
            <a:schemeClr val="tx1"/>
          </a:fontRef>
        </p:style>
      </p:cxnSp>
      <p:sp>
        <p:nvSpPr>
          <p:cNvPr id="23" name="テキスト ボックス 22"/>
          <p:cNvSpPr txBox="1"/>
          <p:nvPr/>
        </p:nvSpPr>
        <p:spPr>
          <a:xfrm>
            <a:off x="4000496" y="1785926"/>
            <a:ext cx="85725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2</a:t>
            </a:r>
            <a:r>
              <a:rPr lang="en-US" altLang="ja-JP" baseline="30000" dirty="0"/>
              <a:t>D</a:t>
            </a:r>
            <a:r>
              <a:rPr lang="en-US" altLang="ja-JP" dirty="0"/>
              <a:t>(r</a:t>
            </a:r>
            <a:r>
              <a:rPr lang="en-US" altLang="ja-JP" baseline="-25000" dirty="0"/>
              <a:t>2</a:t>
            </a:r>
            <a:r>
              <a:rPr lang="en-US" altLang="ja-JP" dirty="0"/>
              <a:t>)</a:t>
            </a:r>
            <a:endParaRPr lang="ja-JP" altLang="en-US" dirty="0"/>
          </a:p>
        </p:txBody>
      </p:sp>
      <p:sp>
        <p:nvSpPr>
          <p:cNvPr id="24" name="フローチャート : 結合子 23"/>
          <p:cNvSpPr/>
          <p:nvPr/>
        </p:nvSpPr>
        <p:spPr>
          <a:xfrm>
            <a:off x="1643063" y="2428875"/>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5" name="下矢印 24"/>
          <p:cNvSpPr/>
          <p:nvPr/>
        </p:nvSpPr>
        <p:spPr>
          <a:xfrm>
            <a:off x="2786063" y="1500188"/>
            <a:ext cx="285750" cy="642937"/>
          </a:xfrm>
          <a:prstGeom prst="downArrow">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ja-JP" altLang="en-US"/>
          </a:p>
        </p:txBody>
      </p:sp>
      <p:sp>
        <p:nvSpPr>
          <p:cNvPr id="26" name="テキスト ボックス 25"/>
          <p:cNvSpPr txBox="1"/>
          <p:nvPr/>
        </p:nvSpPr>
        <p:spPr>
          <a:xfrm>
            <a:off x="1500188" y="1785938"/>
            <a:ext cx="928687" cy="369887"/>
          </a:xfrm>
          <a:prstGeom prst="rect">
            <a:avLst/>
          </a:prstGeom>
          <a:noFill/>
          <a:ln>
            <a:solidFill>
              <a:schemeClr val="tx1"/>
            </a:solidFill>
          </a:ln>
        </p:spPr>
        <p:style>
          <a:lnRef idx="1">
            <a:schemeClr val="accent3"/>
          </a:lnRef>
          <a:fillRef idx="2">
            <a:schemeClr val="accent3"/>
          </a:fillRef>
          <a:effectRef idx="1">
            <a:schemeClr val="accent3"/>
          </a:effectRef>
          <a:fontRef idx="minor">
            <a:schemeClr val="dk1"/>
          </a:fontRef>
        </p:style>
        <p:txBody>
          <a:bodyPr>
            <a:spAutoFit/>
          </a:bodyPr>
          <a:lstStyle/>
          <a:p>
            <a:pPr fontAlgn="auto">
              <a:spcBef>
                <a:spcPts val="0"/>
              </a:spcBef>
              <a:spcAft>
                <a:spcPts val="0"/>
              </a:spcAft>
              <a:defRPr/>
            </a:pPr>
            <a:r>
              <a:rPr lang="ja-JP" altLang="en-US" dirty="0">
                <a:solidFill>
                  <a:srgbClr val="C00000"/>
                </a:solidFill>
              </a:rPr>
              <a:t>総需要</a:t>
            </a:r>
            <a:endParaRPr lang="ja-JP" altLang="en-US" dirty="0">
              <a:solidFill>
                <a:srgbClr val="C00000"/>
              </a:solidFill>
            </a:endParaRPr>
          </a:p>
        </p:txBody>
      </p:sp>
      <p:sp>
        <p:nvSpPr>
          <p:cNvPr id="27" name="テキスト ボックス 26"/>
          <p:cNvSpPr txBox="1">
            <a:spLocks noChangeArrowheads="1"/>
          </p:cNvSpPr>
          <p:nvPr/>
        </p:nvSpPr>
        <p:spPr bwMode="auto">
          <a:xfrm>
            <a:off x="928688" y="1785938"/>
            <a:ext cx="642937"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r</a:t>
            </a:r>
            <a:r>
              <a:rPr lang="ja-JP" altLang="en-US">
                <a:latin typeface="Gill Sans MT" pitchFamily="34" charset="0"/>
                <a:ea typeface="HGｺﾞｼｯｸE" pitchFamily="49" charset="-128"/>
              </a:rPr>
              <a:t>↑</a:t>
            </a:r>
          </a:p>
        </p:txBody>
      </p:sp>
      <p:sp>
        <p:nvSpPr>
          <p:cNvPr id="28" name="テキスト ボックス 27"/>
          <p:cNvSpPr txBox="1"/>
          <p:nvPr/>
        </p:nvSpPr>
        <p:spPr>
          <a:xfrm>
            <a:off x="3286125" y="1214438"/>
            <a:ext cx="571500" cy="369887"/>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E</a:t>
            </a:r>
            <a:r>
              <a:rPr lang="en-US" altLang="ja-JP" baseline="-25000" dirty="0"/>
              <a:t>1</a:t>
            </a:r>
            <a:endParaRPr lang="ja-JP" altLang="en-US" baseline="-25000" dirty="0"/>
          </a:p>
        </p:txBody>
      </p:sp>
      <p:sp>
        <p:nvSpPr>
          <p:cNvPr id="29" name="テキスト ボックス 28"/>
          <p:cNvSpPr txBox="1"/>
          <p:nvPr/>
        </p:nvSpPr>
        <p:spPr>
          <a:xfrm>
            <a:off x="1785938" y="2428875"/>
            <a:ext cx="571500" cy="369888"/>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E</a:t>
            </a:r>
            <a:r>
              <a:rPr lang="en-US" altLang="ja-JP" baseline="-25000" dirty="0"/>
              <a:t>2</a:t>
            </a:r>
            <a:endParaRPr lang="ja-JP" altLang="en-US" baseline="-25000" dirty="0"/>
          </a:p>
        </p:txBody>
      </p:sp>
      <p:cxnSp>
        <p:nvCxnSpPr>
          <p:cNvPr id="31" name="直線コネクタ 30"/>
          <p:cNvCxnSpPr/>
          <p:nvPr/>
        </p:nvCxnSpPr>
        <p:spPr>
          <a:xfrm flipV="1">
            <a:off x="642938" y="2500313"/>
            <a:ext cx="1079500"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rot="16200000" flipH="1">
            <a:off x="1256506" y="2958307"/>
            <a:ext cx="923925" cy="793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a:stCxn id="18" idx="4"/>
          </p:cNvCxnSpPr>
          <p:nvPr/>
        </p:nvCxnSpPr>
        <p:spPr>
          <a:xfrm rot="5400000">
            <a:off x="2177256" y="2393157"/>
            <a:ext cx="2073275"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rot="16200000" flipH="1" flipV="1">
            <a:off x="1878013" y="50800"/>
            <a:ext cx="50800" cy="252095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p:nvPr/>
        </p:nvCxnSpPr>
        <p:spPr>
          <a:xfrm>
            <a:off x="642938" y="6357938"/>
            <a:ext cx="371475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直線矢印コネクタ 47"/>
          <p:cNvCxnSpPr/>
          <p:nvPr/>
        </p:nvCxnSpPr>
        <p:spPr>
          <a:xfrm rot="5400000" flipH="1" flipV="1">
            <a:off x="-643731" y="5072856"/>
            <a:ext cx="25717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34" name="テキスト ボックス 48"/>
          <p:cNvSpPr txBox="1">
            <a:spLocks noChangeArrowheads="1"/>
          </p:cNvSpPr>
          <p:nvPr/>
        </p:nvSpPr>
        <p:spPr bwMode="auto">
          <a:xfrm>
            <a:off x="4357688" y="6143625"/>
            <a:ext cx="571500"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Y</a:t>
            </a:r>
            <a:endParaRPr lang="ja-JP" altLang="en-US">
              <a:latin typeface="Gill Sans MT" pitchFamily="34" charset="0"/>
              <a:ea typeface="HGｺﾞｼｯｸE" pitchFamily="49" charset="-128"/>
            </a:endParaRPr>
          </a:p>
        </p:txBody>
      </p:sp>
      <p:sp>
        <p:nvSpPr>
          <p:cNvPr id="25635" name="テキスト ボックス 49"/>
          <p:cNvSpPr txBox="1">
            <a:spLocks noChangeArrowheads="1"/>
          </p:cNvSpPr>
          <p:nvPr/>
        </p:nvSpPr>
        <p:spPr bwMode="auto">
          <a:xfrm>
            <a:off x="214313" y="3429000"/>
            <a:ext cx="571500" cy="584200"/>
          </a:xfrm>
          <a:prstGeom prst="rect">
            <a:avLst/>
          </a:prstGeom>
          <a:noFill/>
          <a:ln w="9525">
            <a:noFill/>
            <a:miter lim="800000"/>
            <a:headEnd/>
            <a:tailEnd/>
          </a:ln>
        </p:spPr>
        <p:txBody>
          <a:bodyPr>
            <a:spAutoFit/>
          </a:bodyPr>
          <a:lstStyle/>
          <a:p>
            <a:r>
              <a:rPr lang="en-US" altLang="ja-JP" sz="3200">
                <a:latin typeface="Gill Sans MT" pitchFamily="34" charset="0"/>
                <a:ea typeface="HGｺﾞｼｯｸE" pitchFamily="49" charset="-128"/>
              </a:rPr>
              <a:t>r</a:t>
            </a:r>
            <a:endParaRPr lang="ja-JP" altLang="en-US" sz="3200">
              <a:latin typeface="Gill Sans MT" pitchFamily="34" charset="0"/>
              <a:ea typeface="HGｺﾞｼｯｸE" pitchFamily="49" charset="-128"/>
            </a:endParaRPr>
          </a:p>
        </p:txBody>
      </p:sp>
      <p:cxnSp>
        <p:nvCxnSpPr>
          <p:cNvPr id="52" name="直線コネクタ 51"/>
          <p:cNvCxnSpPr/>
          <p:nvPr/>
        </p:nvCxnSpPr>
        <p:spPr>
          <a:xfrm rot="5400000">
            <a:off x="1749425" y="4894263"/>
            <a:ext cx="2928937"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3000364" y="6286520"/>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1</a:t>
            </a:r>
            <a:r>
              <a:rPr lang="en-US" altLang="ja-JP" baseline="30000" dirty="0"/>
              <a:t>e</a:t>
            </a:r>
            <a:endParaRPr lang="ja-JP" altLang="en-US" baseline="30000" dirty="0"/>
          </a:p>
        </p:txBody>
      </p:sp>
      <p:cxnSp>
        <p:nvCxnSpPr>
          <p:cNvPr id="54" name="直線コネクタ 53"/>
          <p:cNvCxnSpPr/>
          <p:nvPr/>
        </p:nvCxnSpPr>
        <p:spPr>
          <a:xfrm rot="5400000">
            <a:off x="249238" y="4894263"/>
            <a:ext cx="2928937"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1500166" y="3500438"/>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2</a:t>
            </a:r>
            <a:r>
              <a:rPr lang="en-US" altLang="ja-JP" baseline="30000" dirty="0"/>
              <a:t>e</a:t>
            </a:r>
            <a:endParaRPr lang="ja-JP" altLang="en-US" baseline="30000" dirty="0"/>
          </a:p>
        </p:txBody>
      </p:sp>
      <p:sp>
        <p:nvSpPr>
          <p:cNvPr id="25644" name="テキスト ボックス 54"/>
          <p:cNvSpPr txBox="1">
            <a:spLocks noChangeArrowheads="1"/>
          </p:cNvSpPr>
          <p:nvPr/>
        </p:nvSpPr>
        <p:spPr bwMode="auto">
          <a:xfrm>
            <a:off x="214313" y="5286375"/>
            <a:ext cx="642937" cy="646113"/>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1</a:t>
            </a:r>
            <a:endParaRPr lang="ja-JP" altLang="en-US" sz="3600" baseline="-25000">
              <a:latin typeface="Gill Sans MT" pitchFamily="34" charset="0"/>
              <a:ea typeface="HGｺﾞｼｯｸE" pitchFamily="49" charset="-128"/>
            </a:endParaRPr>
          </a:p>
        </p:txBody>
      </p:sp>
      <p:sp>
        <p:nvSpPr>
          <p:cNvPr id="25645" name="テキスト ボックス 55"/>
          <p:cNvSpPr txBox="1">
            <a:spLocks noChangeArrowheads="1"/>
          </p:cNvSpPr>
          <p:nvPr/>
        </p:nvSpPr>
        <p:spPr bwMode="auto">
          <a:xfrm>
            <a:off x="214313" y="4214813"/>
            <a:ext cx="642937" cy="646112"/>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2</a:t>
            </a:r>
            <a:endParaRPr lang="ja-JP" altLang="en-US" sz="3600" baseline="-25000">
              <a:latin typeface="Gill Sans MT" pitchFamily="34" charset="0"/>
              <a:ea typeface="HGｺﾞｼｯｸE" pitchFamily="49" charset="-128"/>
            </a:endParaRPr>
          </a:p>
        </p:txBody>
      </p:sp>
      <p:sp>
        <p:nvSpPr>
          <p:cNvPr id="57" name="テキスト ボックス 56"/>
          <p:cNvSpPr txBox="1"/>
          <p:nvPr/>
        </p:nvSpPr>
        <p:spPr>
          <a:xfrm>
            <a:off x="1500166" y="6286520"/>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2</a:t>
            </a:r>
            <a:r>
              <a:rPr lang="en-US" altLang="ja-JP" baseline="30000" dirty="0"/>
              <a:t>e</a:t>
            </a:r>
            <a:endParaRPr lang="ja-JP" altLang="en-US" baseline="30000" dirty="0"/>
          </a:p>
        </p:txBody>
      </p:sp>
      <p:sp>
        <p:nvSpPr>
          <p:cNvPr id="58" name="テキスト ボックス 57"/>
          <p:cNvSpPr txBox="1"/>
          <p:nvPr/>
        </p:nvSpPr>
        <p:spPr>
          <a:xfrm>
            <a:off x="2928926" y="3500438"/>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1</a:t>
            </a:r>
            <a:r>
              <a:rPr lang="en-US" altLang="ja-JP" baseline="30000" dirty="0"/>
              <a:t>e</a:t>
            </a:r>
            <a:endParaRPr lang="ja-JP" altLang="en-US" baseline="30000" dirty="0"/>
          </a:p>
        </p:txBody>
      </p:sp>
      <p:cxnSp>
        <p:nvCxnSpPr>
          <p:cNvPr id="60" name="直線コネクタ 59"/>
          <p:cNvCxnSpPr/>
          <p:nvPr/>
        </p:nvCxnSpPr>
        <p:spPr>
          <a:xfrm>
            <a:off x="642938" y="5715000"/>
            <a:ext cx="2571750"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a:off x="642938" y="4643438"/>
            <a:ext cx="1071562"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a:off x="928662" y="4071942"/>
            <a:ext cx="3000396" cy="2143140"/>
          </a:xfrm>
          <a:prstGeom prst="line">
            <a:avLst/>
          </a:prstGeom>
        </p:spPr>
        <p:style>
          <a:lnRef idx="3">
            <a:schemeClr val="accent3"/>
          </a:lnRef>
          <a:fillRef idx="0">
            <a:schemeClr val="accent3"/>
          </a:fillRef>
          <a:effectRef idx="2">
            <a:schemeClr val="accent3"/>
          </a:effectRef>
          <a:fontRef idx="minor">
            <a:schemeClr val="tx1"/>
          </a:fontRef>
        </p:style>
      </p:cxnSp>
      <p:sp>
        <p:nvSpPr>
          <p:cNvPr id="67" name="フローチャート : 結合子 66"/>
          <p:cNvSpPr/>
          <p:nvPr/>
        </p:nvSpPr>
        <p:spPr>
          <a:xfrm>
            <a:off x="3143250" y="5643563"/>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66" name="フローチャート : 結合子 65"/>
          <p:cNvSpPr/>
          <p:nvPr/>
        </p:nvSpPr>
        <p:spPr>
          <a:xfrm>
            <a:off x="1643063" y="4572000"/>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72" name="テキスト ボックス 71"/>
          <p:cNvSpPr txBox="1"/>
          <p:nvPr/>
        </p:nvSpPr>
        <p:spPr>
          <a:xfrm>
            <a:off x="3714744" y="5500702"/>
            <a:ext cx="928694" cy="369332"/>
          </a:xfrm>
          <a:prstGeom prst="rect">
            <a:avLst/>
          </a:prstGeom>
        </p:spPr>
        <p:style>
          <a:lnRef idx="1">
            <a:schemeClr val="accent3"/>
          </a:lnRef>
          <a:fillRef idx="3">
            <a:schemeClr val="accent3"/>
          </a:fillRef>
          <a:effectRef idx="2">
            <a:schemeClr val="accent3"/>
          </a:effectRef>
          <a:fontRef idx="minor">
            <a:schemeClr val="lt1"/>
          </a:fontRef>
        </p:style>
        <p:txBody>
          <a:bodyPr>
            <a:spAutoFit/>
          </a:bodyPr>
          <a:lstStyle/>
          <a:p>
            <a:pPr fontAlgn="auto">
              <a:spcBef>
                <a:spcPts val="0"/>
              </a:spcBef>
              <a:spcAft>
                <a:spcPts val="0"/>
              </a:spcAft>
              <a:defRPr/>
            </a:pPr>
            <a:r>
              <a:rPr lang="en-US" altLang="ja-JP" dirty="0"/>
              <a:t>IS</a:t>
            </a:r>
            <a:r>
              <a:rPr lang="ja-JP" altLang="en-US" dirty="0"/>
              <a:t>曲線</a:t>
            </a:r>
            <a:endParaRPr lang="ja-JP" altLang="en-US" dirty="0"/>
          </a:p>
        </p:txBody>
      </p:sp>
      <p:sp>
        <p:nvSpPr>
          <p:cNvPr id="73" name="テキスト ボックス 72"/>
          <p:cNvSpPr txBox="1"/>
          <p:nvPr/>
        </p:nvSpPr>
        <p:spPr>
          <a:xfrm>
            <a:off x="4929188" y="214313"/>
            <a:ext cx="857250" cy="369887"/>
          </a:xfrm>
          <a:prstGeom prst="rect">
            <a:avLst/>
          </a:prstGeom>
          <a:noFill/>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1</a:t>
            </a:r>
            <a:r>
              <a:rPr lang="en-US" altLang="ja-JP" baseline="30000" dirty="0"/>
              <a:t>D</a:t>
            </a:r>
            <a:r>
              <a:rPr lang="en-US" altLang="ja-JP" dirty="0"/>
              <a:t>(r</a:t>
            </a:r>
            <a:r>
              <a:rPr lang="en-US" altLang="ja-JP" baseline="-25000" dirty="0"/>
              <a:t>1</a:t>
            </a:r>
            <a:r>
              <a:rPr lang="en-US" altLang="ja-JP" dirty="0"/>
              <a:t>)</a:t>
            </a:r>
            <a:endParaRPr lang="ja-JP" altLang="en-US" dirty="0"/>
          </a:p>
        </p:txBody>
      </p:sp>
      <p:sp>
        <p:nvSpPr>
          <p:cNvPr id="25659" name="テキスト ボックス 73"/>
          <p:cNvSpPr txBox="1">
            <a:spLocks noChangeArrowheads="1"/>
          </p:cNvSpPr>
          <p:nvPr/>
        </p:nvSpPr>
        <p:spPr bwMode="auto">
          <a:xfrm>
            <a:off x="5857875" y="214313"/>
            <a:ext cx="3500438"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利子率が</a:t>
            </a:r>
            <a:r>
              <a:rPr lang="en-US" altLang="ja-JP">
                <a:solidFill>
                  <a:srgbClr val="FF0000"/>
                </a:solidFill>
                <a:latin typeface="Gill Sans MT" pitchFamily="34" charset="0"/>
                <a:ea typeface="HGｺﾞｼｯｸE" pitchFamily="49" charset="-128"/>
              </a:rPr>
              <a:t>r</a:t>
            </a:r>
            <a:r>
              <a:rPr lang="en-US" altLang="ja-JP" baseline="-25000">
                <a:solidFill>
                  <a:srgbClr val="FF0000"/>
                </a:solidFill>
                <a:latin typeface="Gill Sans MT" pitchFamily="34" charset="0"/>
                <a:ea typeface="HGｺﾞｼｯｸE" pitchFamily="49" charset="-128"/>
              </a:rPr>
              <a:t>1</a:t>
            </a:r>
            <a:r>
              <a:rPr lang="ja-JP" altLang="en-US">
                <a:latin typeface="Gill Sans MT" pitchFamily="34" charset="0"/>
                <a:ea typeface="HGｺﾞｼｯｸE" pitchFamily="49" charset="-128"/>
              </a:rPr>
              <a:t>のときの総需要</a:t>
            </a:r>
          </a:p>
        </p:txBody>
      </p:sp>
      <p:sp>
        <p:nvSpPr>
          <p:cNvPr id="75" name="テキスト ボックス 74"/>
          <p:cNvSpPr txBox="1"/>
          <p:nvPr/>
        </p:nvSpPr>
        <p:spPr>
          <a:xfrm>
            <a:off x="4929188" y="642938"/>
            <a:ext cx="857250" cy="369887"/>
          </a:xfrm>
          <a:prstGeom prst="rect">
            <a:avLst/>
          </a:prstGeom>
          <a:noFill/>
          <a:ln>
            <a:solidFill>
              <a:schemeClr val="tx1"/>
            </a:solid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2</a:t>
            </a:r>
            <a:r>
              <a:rPr lang="en-US" altLang="ja-JP" baseline="30000" dirty="0"/>
              <a:t>D</a:t>
            </a:r>
            <a:r>
              <a:rPr lang="en-US" altLang="ja-JP" dirty="0"/>
              <a:t>(r</a:t>
            </a:r>
            <a:r>
              <a:rPr lang="en-US" altLang="ja-JP" baseline="-25000" dirty="0"/>
              <a:t>2</a:t>
            </a:r>
            <a:r>
              <a:rPr lang="en-US" altLang="ja-JP" dirty="0"/>
              <a:t>)</a:t>
            </a:r>
            <a:endParaRPr lang="ja-JP" altLang="en-US" dirty="0"/>
          </a:p>
        </p:txBody>
      </p:sp>
      <p:sp>
        <p:nvSpPr>
          <p:cNvPr id="25661" name="テキスト ボックス 75"/>
          <p:cNvSpPr txBox="1">
            <a:spLocks noChangeArrowheads="1"/>
          </p:cNvSpPr>
          <p:nvPr/>
        </p:nvSpPr>
        <p:spPr bwMode="auto">
          <a:xfrm>
            <a:off x="5857875" y="642938"/>
            <a:ext cx="3500438"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利子率が</a:t>
            </a:r>
            <a:r>
              <a:rPr lang="en-US" altLang="ja-JP">
                <a:solidFill>
                  <a:srgbClr val="FF0000"/>
                </a:solidFill>
                <a:latin typeface="Gill Sans MT" pitchFamily="34" charset="0"/>
                <a:ea typeface="HGｺﾞｼｯｸE" pitchFamily="49" charset="-128"/>
              </a:rPr>
              <a:t>r</a:t>
            </a:r>
            <a:r>
              <a:rPr lang="en-US" altLang="ja-JP" baseline="-25000">
                <a:solidFill>
                  <a:srgbClr val="FF0000"/>
                </a:solidFill>
                <a:latin typeface="Gill Sans MT" pitchFamily="34" charset="0"/>
                <a:ea typeface="HGｺﾞｼｯｸE" pitchFamily="49" charset="-128"/>
              </a:rPr>
              <a:t>2</a:t>
            </a:r>
            <a:r>
              <a:rPr lang="ja-JP" altLang="en-US">
                <a:latin typeface="Gill Sans MT" pitchFamily="34" charset="0"/>
                <a:ea typeface="HGｺﾞｼｯｸE" pitchFamily="49" charset="-128"/>
              </a:rPr>
              <a:t>のときの総需要</a:t>
            </a:r>
          </a:p>
        </p:txBody>
      </p:sp>
      <p:sp>
        <p:nvSpPr>
          <p:cNvPr id="77" name="テキスト ボックス 76"/>
          <p:cNvSpPr txBox="1"/>
          <p:nvPr/>
        </p:nvSpPr>
        <p:spPr>
          <a:xfrm>
            <a:off x="5000625" y="3286125"/>
            <a:ext cx="3857625" cy="606425"/>
          </a:xfrm>
          <a:prstGeom prst="rect">
            <a:avLst/>
          </a:prstGeom>
        </p:spPr>
        <p:style>
          <a:lnRef idx="3">
            <a:schemeClr val="lt1"/>
          </a:lnRef>
          <a:fillRef idx="1">
            <a:schemeClr val="dk1"/>
          </a:fillRef>
          <a:effectRef idx="1">
            <a:schemeClr val="dk1"/>
          </a:effectRef>
          <a:fontRef idx="minor">
            <a:schemeClr val="lt1"/>
          </a:fontRef>
        </p:style>
        <p:txBody>
          <a:bodyPr>
            <a:spAutoFit/>
          </a:bodyPr>
          <a:lstStyle/>
          <a:p>
            <a:r>
              <a:rPr lang="ja-JP" altLang="en-US" sz="1600">
                <a:solidFill>
                  <a:srgbClr val="00B0F0"/>
                </a:solidFill>
              </a:rPr>
              <a:t>財・サービス</a:t>
            </a:r>
            <a:r>
              <a:rPr lang="ja-JP" altLang="en-US" sz="1600">
                <a:solidFill>
                  <a:srgbClr val="FFFFFF"/>
                </a:solidFill>
              </a:rPr>
              <a:t>の</a:t>
            </a:r>
            <a:r>
              <a:rPr lang="ja-JP" altLang="en-US" sz="1600">
                <a:solidFill>
                  <a:srgbClr val="FF0000"/>
                </a:solidFill>
              </a:rPr>
              <a:t>需要</a:t>
            </a:r>
            <a:r>
              <a:rPr lang="ja-JP" altLang="en-US" sz="1600">
                <a:solidFill>
                  <a:srgbClr val="FFFFFF"/>
                </a:solidFill>
              </a:rPr>
              <a:t>と</a:t>
            </a:r>
            <a:r>
              <a:rPr lang="ja-JP" altLang="en-US" sz="1600">
                <a:solidFill>
                  <a:srgbClr val="B0BAD7"/>
                </a:solidFill>
              </a:rPr>
              <a:t>供給</a:t>
            </a:r>
            <a:r>
              <a:rPr lang="ja-JP" altLang="en-US" sz="1600">
                <a:solidFill>
                  <a:srgbClr val="FFFFFF"/>
                </a:solidFill>
              </a:rPr>
              <a:t>を一致させる</a:t>
            </a:r>
            <a:r>
              <a:rPr lang="ja-JP" altLang="en-US" sz="1600">
                <a:solidFill>
                  <a:srgbClr val="00CC00"/>
                </a:solidFill>
              </a:rPr>
              <a:t>実質利子率と実質</a:t>
            </a:r>
            <a:r>
              <a:rPr lang="en-US" altLang="ja-JP" sz="1600">
                <a:solidFill>
                  <a:srgbClr val="00CC00"/>
                </a:solidFill>
              </a:rPr>
              <a:t>GDP</a:t>
            </a:r>
            <a:r>
              <a:rPr lang="ja-JP" altLang="en-US" sz="1600">
                <a:solidFill>
                  <a:srgbClr val="00CC00"/>
                </a:solidFill>
              </a:rPr>
              <a:t>の関係</a:t>
            </a:r>
          </a:p>
        </p:txBody>
      </p:sp>
      <p:sp>
        <p:nvSpPr>
          <p:cNvPr id="25663" name="テキスト ボックス 77"/>
          <p:cNvSpPr txBox="1">
            <a:spLocks noChangeArrowheads="1"/>
          </p:cNvSpPr>
          <p:nvPr/>
        </p:nvSpPr>
        <p:spPr bwMode="auto">
          <a:xfrm>
            <a:off x="5786438" y="3929063"/>
            <a:ext cx="642937" cy="646112"/>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1</a:t>
            </a:r>
            <a:endParaRPr lang="ja-JP" altLang="en-US" sz="3600" baseline="-25000">
              <a:latin typeface="Gill Sans MT" pitchFamily="34" charset="0"/>
              <a:ea typeface="HGｺﾞｼｯｸE" pitchFamily="49" charset="-128"/>
            </a:endParaRPr>
          </a:p>
        </p:txBody>
      </p:sp>
      <p:sp>
        <p:nvSpPr>
          <p:cNvPr id="79" name="テキスト ボックス 78"/>
          <p:cNvSpPr txBox="1"/>
          <p:nvPr/>
        </p:nvSpPr>
        <p:spPr>
          <a:xfrm>
            <a:off x="7215188" y="4071938"/>
            <a:ext cx="785812" cy="523875"/>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sz="2800" dirty="0"/>
              <a:t>Y</a:t>
            </a:r>
            <a:r>
              <a:rPr lang="en-US" altLang="ja-JP" sz="2800" baseline="-25000" dirty="0"/>
              <a:t>1</a:t>
            </a:r>
            <a:r>
              <a:rPr lang="en-US" altLang="ja-JP" sz="2800" baseline="30000" dirty="0"/>
              <a:t>e</a:t>
            </a:r>
            <a:endParaRPr lang="ja-JP" altLang="en-US" sz="2800" baseline="30000" dirty="0"/>
          </a:p>
        </p:txBody>
      </p:sp>
      <p:sp>
        <p:nvSpPr>
          <p:cNvPr id="25665" name="テキスト ボックス 79"/>
          <p:cNvSpPr txBox="1">
            <a:spLocks noChangeArrowheads="1"/>
          </p:cNvSpPr>
          <p:nvPr/>
        </p:nvSpPr>
        <p:spPr bwMode="auto">
          <a:xfrm>
            <a:off x="5786438" y="4714875"/>
            <a:ext cx="642937" cy="642938"/>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2</a:t>
            </a:r>
            <a:endParaRPr lang="ja-JP" altLang="en-US" sz="3600" baseline="-25000">
              <a:latin typeface="Gill Sans MT" pitchFamily="34" charset="0"/>
              <a:ea typeface="HGｺﾞｼｯｸE" pitchFamily="49" charset="-128"/>
            </a:endParaRPr>
          </a:p>
        </p:txBody>
      </p:sp>
      <p:sp>
        <p:nvSpPr>
          <p:cNvPr id="81" name="テキスト ボックス 80"/>
          <p:cNvSpPr txBox="1"/>
          <p:nvPr/>
        </p:nvSpPr>
        <p:spPr>
          <a:xfrm>
            <a:off x="7286625" y="4857750"/>
            <a:ext cx="857250" cy="523875"/>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sz="2800" dirty="0"/>
              <a:t>Y</a:t>
            </a:r>
            <a:r>
              <a:rPr lang="en-US" altLang="ja-JP" sz="2800" baseline="-25000" dirty="0"/>
              <a:t>2</a:t>
            </a:r>
            <a:r>
              <a:rPr lang="en-US" altLang="ja-JP" sz="2800" baseline="30000" dirty="0"/>
              <a:t>e</a:t>
            </a:r>
            <a:endParaRPr lang="ja-JP" altLang="en-US" sz="2800" baseline="30000" dirty="0"/>
          </a:p>
        </p:txBody>
      </p:sp>
      <p:cxnSp>
        <p:nvCxnSpPr>
          <p:cNvPr id="85" name="直線コネクタ 84"/>
          <p:cNvCxnSpPr/>
          <p:nvPr/>
        </p:nvCxnSpPr>
        <p:spPr>
          <a:xfrm rot="5400000" flipH="1" flipV="1">
            <a:off x="5786438" y="4643437"/>
            <a:ext cx="285750" cy="142875"/>
          </a:xfrm>
          <a:prstGeom prst="line">
            <a:avLst/>
          </a:prstGeom>
        </p:spPr>
        <p:style>
          <a:lnRef idx="1">
            <a:schemeClr val="dk1"/>
          </a:lnRef>
          <a:fillRef idx="0">
            <a:schemeClr val="dk1"/>
          </a:fillRef>
          <a:effectRef idx="0">
            <a:schemeClr val="dk1"/>
          </a:effectRef>
          <a:fontRef idx="minor">
            <a:schemeClr val="tx1"/>
          </a:fontRef>
        </p:style>
      </p:cxnSp>
      <p:cxnSp>
        <p:nvCxnSpPr>
          <p:cNvPr id="87" name="直線コネクタ 86"/>
          <p:cNvCxnSpPr/>
          <p:nvPr/>
        </p:nvCxnSpPr>
        <p:spPr>
          <a:xfrm rot="16200000" flipH="1">
            <a:off x="5929313" y="4643437"/>
            <a:ext cx="285750" cy="142875"/>
          </a:xfrm>
          <a:prstGeom prst="line">
            <a:avLst/>
          </a:prstGeom>
        </p:spPr>
        <p:style>
          <a:lnRef idx="1">
            <a:schemeClr val="dk1"/>
          </a:lnRef>
          <a:fillRef idx="0">
            <a:schemeClr val="dk1"/>
          </a:fillRef>
          <a:effectRef idx="0">
            <a:schemeClr val="dk1"/>
          </a:effectRef>
          <a:fontRef idx="minor">
            <a:schemeClr val="tx1"/>
          </a:fontRef>
        </p:style>
      </p:cxnSp>
      <p:cxnSp>
        <p:nvCxnSpPr>
          <p:cNvPr id="88" name="直線コネクタ 87"/>
          <p:cNvCxnSpPr/>
          <p:nvPr/>
        </p:nvCxnSpPr>
        <p:spPr>
          <a:xfrm rot="16200000" flipV="1">
            <a:off x="7250907" y="4679156"/>
            <a:ext cx="214312" cy="142875"/>
          </a:xfrm>
          <a:prstGeom prst="line">
            <a:avLst/>
          </a:prstGeom>
        </p:spPr>
        <p:style>
          <a:lnRef idx="1">
            <a:schemeClr val="dk1"/>
          </a:lnRef>
          <a:fillRef idx="0">
            <a:schemeClr val="dk1"/>
          </a:fillRef>
          <a:effectRef idx="0">
            <a:schemeClr val="dk1"/>
          </a:effectRef>
          <a:fontRef idx="minor">
            <a:schemeClr val="tx1"/>
          </a:fontRef>
        </p:style>
      </p:cxnSp>
      <p:cxnSp>
        <p:nvCxnSpPr>
          <p:cNvPr id="89" name="直線コネクタ 88"/>
          <p:cNvCxnSpPr/>
          <p:nvPr/>
        </p:nvCxnSpPr>
        <p:spPr>
          <a:xfrm rot="5400000" flipH="1" flipV="1">
            <a:off x="7393782" y="4679156"/>
            <a:ext cx="214312" cy="142875"/>
          </a:xfrm>
          <a:prstGeom prst="line">
            <a:avLst/>
          </a:prstGeom>
        </p:spPr>
        <p:style>
          <a:lnRef idx="1">
            <a:schemeClr val="dk1"/>
          </a:lnRef>
          <a:fillRef idx="0">
            <a:schemeClr val="dk1"/>
          </a:fillRef>
          <a:effectRef idx="0">
            <a:schemeClr val="dk1"/>
          </a:effectRef>
          <a:fontRef idx="minor">
            <a:schemeClr val="tx1"/>
          </a:fontRef>
        </p:style>
      </p:cxnSp>
      <p:cxnSp>
        <p:nvCxnSpPr>
          <p:cNvPr id="95" name="直線矢印コネクタ 94"/>
          <p:cNvCxnSpPr/>
          <p:nvPr/>
        </p:nvCxnSpPr>
        <p:spPr>
          <a:xfrm>
            <a:off x="6500813" y="4357688"/>
            <a:ext cx="500062"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9" name="直線矢印コネクタ 98"/>
          <p:cNvCxnSpPr/>
          <p:nvPr/>
        </p:nvCxnSpPr>
        <p:spPr>
          <a:xfrm>
            <a:off x="6572250" y="5072063"/>
            <a:ext cx="500063"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0" name="テキスト ボックス 99"/>
          <p:cNvSpPr txBox="1"/>
          <p:nvPr/>
        </p:nvSpPr>
        <p:spPr>
          <a:xfrm>
            <a:off x="4929190" y="5429264"/>
            <a:ext cx="928694" cy="369332"/>
          </a:xfrm>
          <a:prstGeom prst="rect">
            <a:avLst/>
          </a:prstGeom>
        </p:spPr>
        <p:style>
          <a:lnRef idx="1">
            <a:schemeClr val="accent3"/>
          </a:lnRef>
          <a:fillRef idx="3">
            <a:schemeClr val="accent3"/>
          </a:fillRef>
          <a:effectRef idx="2">
            <a:schemeClr val="accent3"/>
          </a:effectRef>
          <a:fontRef idx="minor">
            <a:schemeClr val="lt1"/>
          </a:fontRef>
        </p:style>
        <p:txBody>
          <a:bodyPr>
            <a:spAutoFit/>
          </a:bodyPr>
          <a:lstStyle/>
          <a:p>
            <a:pPr fontAlgn="auto">
              <a:spcBef>
                <a:spcPts val="0"/>
              </a:spcBef>
              <a:spcAft>
                <a:spcPts val="0"/>
              </a:spcAft>
              <a:defRPr/>
            </a:pPr>
            <a:r>
              <a:rPr lang="en-US" altLang="ja-JP" dirty="0"/>
              <a:t>IS</a:t>
            </a:r>
            <a:r>
              <a:rPr lang="ja-JP" altLang="en-US" dirty="0"/>
              <a:t>曲線</a:t>
            </a:r>
            <a:endParaRPr lang="ja-JP" altLang="en-US" dirty="0"/>
          </a:p>
        </p:txBody>
      </p:sp>
      <p:sp>
        <p:nvSpPr>
          <p:cNvPr id="25674" name="テキスト ボックス 100"/>
          <p:cNvSpPr txBox="1">
            <a:spLocks noChangeArrowheads="1"/>
          </p:cNvSpPr>
          <p:nvPr/>
        </p:nvSpPr>
        <p:spPr bwMode="auto">
          <a:xfrm>
            <a:off x="4929188" y="5929313"/>
            <a:ext cx="4000500" cy="646112"/>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財・サービスの需要と供給を一致させる実質利子率と実質</a:t>
            </a:r>
            <a:r>
              <a:rPr lang="en-US" altLang="ja-JP">
                <a:latin typeface="Gill Sans MT" pitchFamily="34" charset="0"/>
                <a:ea typeface="HGｺﾞｼｯｸE" pitchFamily="49" charset="-128"/>
              </a:rPr>
              <a:t>GDP</a:t>
            </a:r>
            <a:r>
              <a:rPr lang="ja-JP" altLang="en-US">
                <a:latin typeface="Gill Sans MT" pitchFamily="34" charset="0"/>
                <a:ea typeface="HGｺﾞｼｯｸE" pitchFamily="49" charset="-128"/>
              </a:rPr>
              <a:t>の関係</a:t>
            </a:r>
          </a:p>
        </p:txBody>
      </p:sp>
      <p:sp>
        <p:nvSpPr>
          <p:cNvPr id="25675" name="テキスト ボックス 60"/>
          <p:cNvSpPr txBox="1">
            <a:spLocks noChangeArrowheads="1"/>
          </p:cNvSpPr>
          <p:nvPr/>
        </p:nvSpPr>
        <p:spPr bwMode="auto">
          <a:xfrm>
            <a:off x="5643563" y="1571625"/>
            <a:ext cx="642937" cy="646113"/>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3</a:t>
            </a:r>
            <a:endParaRPr lang="ja-JP" altLang="en-US" sz="3600" baseline="-25000">
              <a:latin typeface="Gill Sans MT" pitchFamily="34" charset="0"/>
              <a:ea typeface="HGｺﾞｼｯｸE" pitchFamily="49" charset="-128"/>
            </a:endParaRPr>
          </a:p>
        </p:txBody>
      </p:sp>
      <p:sp>
        <p:nvSpPr>
          <p:cNvPr id="63" name="右矢印 62"/>
          <p:cNvSpPr/>
          <p:nvPr/>
        </p:nvSpPr>
        <p:spPr>
          <a:xfrm>
            <a:off x="6286500" y="1857375"/>
            <a:ext cx="928688" cy="2143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5677" name="テキスト ボックス 63"/>
          <p:cNvSpPr txBox="1">
            <a:spLocks noChangeArrowheads="1"/>
          </p:cNvSpPr>
          <p:nvPr/>
        </p:nvSpPr>
        <p:spPr bwMode="auto">
          <a:xfrm>
            <a:off x="7429500" y="1571625"/>
            <a:ext cx="642938" cy="646113"/>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4</a:t>
            </a:r>
            <a:endParaRPr lang="ja-JP" altLang="en-US" sz="3600" baseline="-25000">
              <a:latin typeface="Gill Sans MT" pitchFamily="34" charset="0"/>
              <a:ea typeface="HGｺﾞｼｯｸE" pitchFamily="49" charset="-128"/>
            </a:endParaRPr>
          </a:p>
        </p:txBody>
      </p:sp>
      <p:sp>
        <p:nvSpPr>
          <p:cNvPr id="25678" name="テキスト ボックス 64"/>
          <p:cNvSpPr txBox="1">
            <a:spLocks noChangeArrowheads="1"/>
          </p:cNvSpPr>
          <p:nvPr/>
        </p:nvSpPr>
        <p:spPr bwMode="auto">
          <a:xfrm>
            <a:off x="6357938" y="2000250"/>
            <a:ext cx="928687" cy="400050"/>
          </a:xfrm>
          <a:prstGeom prst="rect">
            <a:avLst/>
          </a:prstGeom>
          <a:noFill/>
          <a:ln w="9525">
            <a:noFill/>
            <a:miter lim="800000"/>
            <a:headEnd/>
            <a:tailEnd/>
          </a:ln>
        </p:spPr>
        <p:txBody>
          <a:bodyPr>
            <a:spAutoFit/>
          </a:bodyPr>
          <a:lstStyle/>
          <a:p>
            <a:r>
              <a:rPr lang="ja-JP" altLang="en-US" sz="2000">
                <a:solidFill>
                  <a:srgbClr val="FF0000"/>
                </a:solidFill>
                <a:latin typeface="Gill Sans MT" pitchFamily="34" charset="0"/>
                <a:ea typeface="HGｺﾞｼｯｸE" pitchFamily="49" charset="-128"/>
              </a:rPr>
              <a:t>上昇</a:t>
            </a:r>
          </a:p>
        </p:txBody>
      </p:sp>
      <p:sp>
        <p:nvSpPr>
          <p:cNvPr id="25679" name="テキスト ボックス 67"/>
          <p:cNvSpPr txBox="1">
            <a:spLocks noChangeArrowheads="1"/>
          </p:cNvSpPr>
          <p:nvPr/>
        </p:nvSpPr>
        <p:spPr bwMode="auto">
          <a:xfrm>
            <a:off x="5143500" y="1143000"/>
            <a:ext cx="3571875" cy="523875"/>
          </a:xfrm>
          <a:prstGeom prst="rect">
            <a:avLst/>
          </a:prstGeom>
          <a:noFill/>
          <a:ln w="9525">
            <a:noFill/>
            <a:miter lim="800000"/>
            <a:headEnd/>
            <a:tailEnd/>
          </a:ln>
        </p:spPr>
        <p:txBody>
          <a:bodyPr>
            <a:spAutoFit/>
          </a:bodyPr>
          <a:lstStyle/>
          <a:p>
            <a:r>
              <a:rPr lang="ja-JP" altLang="en-US" sz="2800">
                <a:latin typeface="Gill Sans MT" pitchFamily="34" charset="0"/>
                <a:ea typeface="HGｺﾞｼｯｸE" pitchFamily="49" charset="-128"/>
              </a:rPr>
              <a:t>実質利子率ｒの上昇</a:t>
            </a:r>
          </a:p>
        </p:txBody>
      </p:sp>
      <p:sp>
        <p:nvSpPr>
          <p:cNvPr id="25680" name="テキスト ボックス 69"/>
          <p:cNvSpPr txBox="1">
            <a:spLocks noChangeArrowheads="1"/>
          </p:cNvSpPr>
          <p:nvPr/>
        </p:nvSpPr>
        <p:spPr bwMode="auto">
          <a:xfrm>
            <a:off x="5072063" y="2428875"/>
            <a:ext cx="3714750"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総需要が下がり</a:t>
            </a:r>
          </a:p>
        </p:txBody>
      </p:sp>
      <p:sp>
        <p:nvSpPr>
          <p:cNvPr id="71" name="テキスト ボックス 70"/>
          <p:cNvSpPr txBox="1"/>
          <p:nvPr/>
        </p:nvSpPr>
        <p:spPr>
          <a:xfrm>
            <a:off x="5857884" y="2786058"/>
            <a:ext cx="2214578" cy="36933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r>
              <a:rPr lang="ja-JP" altLang="en-US">
                <a:solidFill>
                  <a:srgbClr val="000000"/>
                </a:solidFill>
              </a:rPr>
              <a:t>実質</a:t>
            </a:r>
            <a:r>
              <a:rPr lang="en-US" altLang="ja-JP">
                <a:solidFill>
                  <a:srgbClr val="000000"/>
                </a:solidFill>
              </a:rPr>
              <a:t>GDP</a:t>
            </a:r>
            <a:r>
              <a:rPr lang="ja-JP" altLang="en-US">
                <a:solidFill>
                  <a:srgbClr val="000000"/>
                </a:solidFill>
              </a:rPr>
              <a:t>は減る。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i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box(in)">
                                      <p:cBhvr>
                                        <p:cTn id="12" dur="500"/>
                                        <p:tgtEl>
                                          <p:spTgt spid="25"/>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box(in)">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ppt_x"/>
                                          </p:val>
                                        </p:tav>
                                        <p:tav tm="100000">
                                          <p:val>
                                            <p:strVal val="#ppt_x"/>
                                          </p:val>
                                        </p:tav>
                                      </p:tavLst>
                                    </p:anim>
                                    <p:anim calcmode="lin" valueType="num">
                                      <p:cBhvr additive="base">
                                        <p:cTn id="21"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box(in)">
                                      <p:cBhvr>
                                        <p:cTn id="26" dur="500"/>
                                        <p:tgtEl>
                                          <p:spTgt spid="23"/>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box(in)">
                                      <p:cBhvr>
                                        <p:cTn id="31" dur="500"/>
                                        <p:tgtEl>
                                          <p:spTgt spid="24"/>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nodeType="click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box(in)">
                                      <p:cBhvr>
                                        <p:cTn id="36" dur="500"/>
                                        <p:tgtEl>
                                          <p:spTgt spid="36"/>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nodeType="click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box(in)">
                                      <p:cBhvr>
                                        <p:cTn id="41" dur="500"/>
                                        <p:tgtEl>
                                          <p:spTgt spid="3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subTnLst>
                                    <p:audio>
                                      <p:cMediaNode>
                                        <p:cTn display="0" masterRel="sameClick">
                                          <p:stCondLst>
                                            <p:cond evt="begin" delay="0">
                                              <p:tn val="44"/>
                                            </p:cond>
                                          </p:stCondLst>
                                          <p:endCondLst>
                                            <p:cond evt="onStopAudio" delay="0">
                                              <p:tgtEl>
                                                <p:sldTgt/>
                                              </p:tgtEl>
                                            </p:cond>
                                          </p:endCondLst>
                                        </p:cTn>
                                        <p:tgtEl>
                                          <p:sndTgt r:embed="rId3" name="type.wav"/>
                                        </p:tgtEl>
                                      </p:cMediaNode>
                                    </p:audio>
                                  </p:sub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subTnLst>
                                    <p:audio>
                                      <p:cMediaNode>
                                        <p:cTn display="0" masterRel="sameClick">
                                          <p:stCondLst>
                                            <p:cond evt="begin" delay="0">
                                              <p:tn val="49"/>
                                            </p:cond>
                                          </p:stCondLst>
                                          <p:endCondLst>
                                            <p:cond evt="onStopAudio" delay="0">
                                              <p:tgtEl>
                                                <p:sldTgt/>
                                              </p:tgtEl>
                                            </p:cond>
                                          </p:endCondLst>
                                        </p:cTn>
                                        <p:tgtEl>
                                          <p:sndTgt r:embed="rId3" name="type.wav"/>
                                        </p:tgtEl>
                                      </p:cMediaNode>
                                    </p:audio>
                                  </p:subTnLst>
                                </p:cTn>
                              </p:par>
                            </p:childTnLst>
                          </p:cTn>
                        </p:par>
                      </p:childTnLst>
                    </p:cTn>
                  </p:par>
                  <p:par>
                    <p:cTn id="52" fill="hold">
                      <p:stCondLst>
                        <p:cond delay="indefinite"/>
                      </p:stCondLst>
                      <p:childTnLst>
                        <p:par>
                          <p:cTn id="53" fill="hold">
                            <p:stCondLst>
                              <p:cond delay="0"/>
                            </p:stCondLst>
                            <p:childTnLst>
                              <p:par>
                                <p:cTn id="54" presetID="4" presetClass="entr" presetSubtype="16" fill="hold" nodeType="click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box(in)">
                                      <p:cBhvr>
                                        <p:cTn id="56" dur="500"/>
                                        <p:tgtEl>
                                          <p:spTgt spid="52"/>
                                        </p:tgtEl>
                                      </p:cBhvr>
                                    </p:animEffect>
                                  </p:childTnLst>
                                </p:cTn>
                              </p:par>
                            </p:childTnLst>
                          </p:cTn>
                        </p:par>
                      </p:childTnLst>
                    </p:cTn>
                  </p:par>
                  <p:par>
                    <p:cTn id="57" fill="hold">
                      <p:stCondLst>
                        <p:cond delay="indefinite"/>
                      </p:stCondLst>
                      <p:childTnLst>
                        <p:par>
                          <p:cTn id="58" fill="hold">
                            <p:stCondLst>
                              <p:cond delay="0"/>
                            </p:stCondLst>
                            <p:childTnLst>
                              <p:par>
                                <p:cTn id="59" presetID="4" presetClass="entr" presetSubtype="16" fill="hold" nodeType="click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box(in)">
                                      <p:cBhvr>
                                        <p:cTn id="61" dur="500"/>
                                        <p:tgtEl>
                                          <p:spTgt spid="54"/>
                                        </p:tgtEl>
                                      </p:cBhvr>
                                    </p:animEffect>
                                  </p:childTnLst>
                                </p:cTn>
                              </p:par>
                            </p:childTnLst>
                          </p:cTn>
                        </p:par>
                      </p:childTnLst>
                    </p:cTn>
                  </p:par>
                  <p:par>
                    <p:cTn id="62" fill="hold">
                      <p:stCondLst>
                        <p:cond delay="indefinite"/>
                      </p:stCondLst>
                      <p:childTnLst>
                        <p:par>
                          <p:cTn id="63" fill="hold">
                            <p:stCondLst>
                              <p:cond delay="0"/>
                            </p:stCondLst>
                            <p:childTnLst>
                              <p:par>
                                <p:cTn id="64" presetID="4" presetClass="entr" presetSubtype="16" fill="hold" nodeType="click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box(in)">
                                      <p:cBhvr>
                                        <p:cTn id="66" dur="500"/>
                                        <p:tgtEl>
                                          <p:spTgt spid="38"/>
                                        </p:tgtEl>
                                      </p:cBhvr>
                                    </p:animEffect>
                                  </p:childTnLst>
                                </p:cTn>
                              </p:par>
                            </p:childTnLst>
                          </p:cTn>
                        </p:par>
                      </p:childTnLst>
                    </p:cTn>
                  </p:par>
                  <p:par>
                    <p:cTn id="67" fill="hold">
                      <p:stCondLst>
                        <p:cond delay="indefinite"/>
                      </p:stCondLst>
                      <p:childTnLst>
                        <p:par>
                          <p:cTn id="68" fill="hold">
                            <p:stCondLst>
                              <p:cond delay="0"/>
                            </p:stCondLst>
                            <p:childTnLst>
                              <p:par>
                                <p:cTn id="69" presetID="4" presetClass="entr" presetSubtype="16" fill="hold" nodeType="click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box(in)">
                                      <p:cBhvr>
                                        <p:cTn id="71" dur="500"/>
                                        <p:tgtEl>
                                          <p:spTgt spid="57"/>
                                        </p:tgtEl>
                                      </p:cBhvr>
                                    </p:animEffect>
                                  </p:childTnLst>
                                </p:cTn>
                              </p:par>
                            </p:childTnLst>
                          </p:cTn>
                        </p:par>
                      </p:childTnLst>
                    </p:cTn>
                  </p:par>
                  <p:par>
                    <p:cTn id="72" fill="hold">
                      <p:stCondLst>
                        <p:cond delay="indefinite"/>
                      </p:stCondLst>
                      <p:childTnLst>
                        <p:par>
                          <p:cTn id="73" fill="hold">
                            <p:stCondLst>
                              <p:cond delay="0"/>
                            </p:stCondLst>
                            <p:childTnLst>
                              <p:par>
                                <p:cTn id="74" presetID="4" presetClass="entr" presetSubtype="16" fill="hold" nodeType="clickEffect">
                                  <p:stCondLst>
                                    <p:cond delay="0"/>
                                  </p:stCondLst>
                                  <p:childTnLst>
                                    <p:set>
                                      <p:cBhvr>
                                        <p:cTn id="75" dur="1" fill="hold">
                                          <p:stCondLst>
                                            <p:cond delay="0"/>
                                          </p:stCondLst>
                                        </p:cTn>
                                        <p:tgtEl>
                                          <p:spTgt spid="60"/>
                                        </p:tgtEl>
                                        <p:attrNameLst>
                                          <p:attrName>style.visibility</p:attrName>
                                        </p:attrNameLst>
                                      </p:cBhvr>
                                      <p:to>
                                        <p:strVal val="visible"/>
                                      </p:to>
                                    </p:set>
                                    <p:animEffect transition="in" filter="box(in)">
                                      <p:cBhvr>
                                        <p:cTn id="76" dur="500"/>
                                        <p:tgtEl>
                                          <p:spTgt spid="60"/>
                                        </p:tgtEl>
                                      </p:cBhvr>
                                    </p:animEffect>
                                  </p:childTnLst>
                                </p:cTn>
                              </p:par>
                            </p:childTnLst>
                          </p:cTn>
                        </p:par>
                      </p:childTnLst>
                    </p:cTn>
                  </p:par>
                  <p:par>
                    <p:cTn id="77" fill="hold">
                      <p:stCondLst>
                        <p:cond delay="indefinite"/>
                      </p:stCondLst>
                      <p:childTnLst>
                        <p:par>
                          <p:cTn id="78" fill="hold">
                            <p:stCondLst>
                              <p:cond delay="0"/>
                            </p:stCondLst>
                            <p:childTnLst>
                              <p:par>
                                <p:cTn id="79" presetID="4" presetClass="entr" presetSubtype="16" fill="hold" nodeType="click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box(in)">
                                      <p:cBhvr>
                                        <p:cTn id="81" dur="500"/>
                                        <p:tgtEl>
                                          <p:spTgt spid="62"/>
                                        </p:tgtEl>
                                      </p:cBhvr>
                                    </p:animEffect>
                                  </p:childTnLst>
                                </p:cTn>
                              </p:par>
                            </p:childTnLst>
                          </p:cTn>
                        </p:par>
                      </p:childTnLst>
                    </p:cTn>
                  </p:par>
                  <p:par>
                    <p:cTn id="82" fill="hold">
                      <p:stCondLst>
                        <p:cond delay="indefinite"/>
                      </p:stCondLst>
                      <p:childTnLst>
                        <p:par>
                          <p:cTn id="83" fill="hold">
                            <p:stCondLst>
                              <p:cond delay="0"/>
                            </p:stCondLst>
                            <p:childTnLst>
                              <p:par>
                                <p:cTn id="84" presetID="4" presetClass="entr" presetSubtype="16" fill="hold" grpId="0" nodeType="clickEffect">
                                  <p:stCondLst>
                                    <p:cond delay="0"/>
                                  </p:stCondLst>
                                  <p:childTnLst>
                                    <p:set>
                                      <p:cBhvr>
                                        <p:cTn id="85" dur="1" fill="hold">
                                          <p:stCondLst>
                                            <p:cond delay="0"/>
                                          </p:stCondLst>
                                        </p:cTn>
                                        <p:tgtEl>
                                          <p:spTgt spid="67"/>
                                        </p:tgtEl>
                                        <p:attrNameLst>
                                          <p:attrName>style.visibility</p:attrName>
                                        </p:attrNameLst>
                                      </p:cBhvr>
                                      <p:to>
                                        <p:strVal val="visible"/>
                                      </p:to>
                                    </p:set>
                                    <p:animEffect transition="in" filter="box(in)">
                                      <p:cBhvr>
                                        <p:cTn id="86" dur="500"/>
                                        <p:tgtEl>
                                          <p:spTgt spid="67"/>
                                        </p:tgtEl>
                                      </p:cBhvr>
                                    </p:animEffect>
                                  </p:childTnLst>
                                </p:cTn>
                              </p:par>
                            </p:childTnLst>
                          </p:cTn>
                        </p:par>
                      </p:childTnLst>
                    </p:cTn>
                  </p:par>
                  <p:par>
                    <p:cTn id="87" fill="hold">
                      <p:stCondLst>
                        <p:cond delay="indefinite"/>
                      </p:stCondLst>
                      <p:childTnLst>
                        <p:par>
                          <p:cTn id="88" fill="hold">
                            <p:stCondLst>
                              <p:cond delay="0"/>
                            </p:stCondLst>
                            <p:childTnLst>
                              <p:par>
                                <p:cTn id="89" presetID="4" presetClass="entr" presetSubtype="16" fill="hold" grpId="0" nodeType="clickEffect">
                                  <p:stCondLst>
                                    <p:cond delay="0"/>
                                  </p:stCondLst>
                                  <p:childTnLst>
                                    <p:set>
                                      <p:cBhvr>
                                        <p:cTn id="90" dur="1" fill="hold">
                                          <p:stCondLst>
                                            <p:cond delay="0"/>
                                          </p:stCondLst>
                                        </p:cTn>
                                        <p:tgtEl>
                                          <p:spTgt spid="66"/>
                                        </p:tgtEl>
                                        <p:attrNameLst>
                                          <p:attrName>style.visibility</p:attrName>
                                        </p:attrNameLst>
                                      </p:cBhvr>
                                      <p:to>
                                        <p:strVal val="visible"/>
                                      </p:to>
                                    </p:set>
                                    <p:animEffect transition="in" filter="box(in)">
                                      <p:cBhvr>
                                        <p:cTn id="91" dur="500"/>
                                        <p:tgtEl>
                                          <p:spTgt spid="66"/>
                                        </p:tgtEl>
                                      </p:cBhvr>
                                    </p:animEffect>
                                  </p:childTnLst>
                                </p:cTn>
                              </p:par>
                            </p:childTnLst>
                          </p:cTn>
                        </p:par>
                      </p:childTnLst>
                    </p:cTn>
                  </p:par>
                  <p:par>
                    <p:cTn id="92" fill="hold">
                      <p:stCondLst>
                        <p:cond delay="indefinite"/>
                      </p:stCondLst>
                      <p:childTnLst>
                        <p:par>
                          <p:cTn id="93" fill="hold">
                            <p:stCondLst>
                              <p:cond delay="0"/>
                            </p:stCondLst>
                            <p:childTnLst>
                              <p:par>
                                <p:cTn id="94" presetID="4" presetClass="entr" presetSubtype="16" fill="hold" nodeType="clickEffect">
                                  <p:stCondLst>
                                    <p:cond delay="0"/>
                                  </p:stCondLst>
                                  <p:childTnLst>
                                    <p:set>
                                      <p:cBhvr>
                                        <p:cTn id="95" dur="1" fill="hold">
                                          <p:stCondLst>
                                            <p:cond delay="0"/>
                                          </p:stCondLst>
                                        </p:cTn>
                                        <p:tgtEl>
                                          <p:spTgt spid="69"/>
                                        </p:tgtEl>
                                        <p:attrNameLst>
                                          <p:attrName>style.visibility</p:attrName>
                                        </p:attrNameLst>
                                      </p:cBhvr>
                                      <p:to>
                                        <p:strVal val="visible"/>
                                      </p:to>
                                    </p:set>
                                    <p:animEffect transition="in" filter="box(in)">
                                      <p:cBhvr>
                                        <p:cTn id="96" dur="500"/>
                                        <p:tgtEl>
                                          <p:spTgt spid="69"/>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nodeType="clickEffect">
                                  <p:stCondLst>
                                    <p:cond delay="0"/>
                                  </p:stCondLst>
                                  <p:childTnLst>
                                    <p:set>
                                      <p:cBhvr>
                                        <p:cTn id="100" dur="1" fill="hold">
                                          <p:stCondLst>
                                            <p:cond delay="0"/>
                                          </p:stCondLst>
                                        </p:cTn>
                                        <p:tgtEl>
                                          <p:spTgt spid="72"/>
                                        </p:tgtEl>
                                        <p:attrNameLst>
                                          <p:attrName>style.visibility</p:attrName>
                                        </p:attrNameLst>
                                      </p:cBhvr>
                                      <p:to>
                                        <p:strVal val="visible"/>
                                      </p:to>
                                    </p:set>
                                    <p:animEffect transition="in" filter="fade">
                                      <p:cBhvr>
                                        <p:cTn id="101" dur="1000"/>
                                        <p:tgtEl>
                                          <p:spTgt spid="72"/>
                                        </p:tgtEl>
                                      </p:cBhvr>
                                    </p:animEffect>
                                  </p:childTnLst>
                                </p:cTn>
                              </p:par>
                            </p:childTnLst>
                          </p:cTn>
                        </p:par>
                      </p:childTnLst>
                    </p:cTn>
                  </p:par>
                  <p:par>
                    <p:cTn id="102" fill="hold">
                      <p:stCondLst>
                        <p:cond delay="indefinite"/>
                      </p:stCondLst>
                      <p:childTnLst>
                        <p:par>
                          <p:cTn id="103" fill="hold">
                            <p:stCondLst>
                              <p:cond delay="0"/>
                            </p:stCondLst>
                            <p:childTnLst>
                              <p:par>
                                <p:cTn id="104" presetID="8" presetClass="emph" presetSubtype="0" fill="hold" nodeType="clickEffect">
                                  <p:stCondLst>
                                    <p:cond delay="0"/>
                                  </p:stCondLst>
                                  <p:childTnLst>
                                    <p:animRot by="21600000">
                                      <p:cBhvr>
                                        <p:cTn id="105" dur="2000" fill="hold"/>
                                        <p:tgtEl>
                                          <p:spTgt spid="7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p:bldP spid="29" grpId="0"/>
      <p:bldP spid="67" grpId="0" animBg="1"/>
      <p:bldP spid="6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図表 27"/>
          <p:cNvGraphicFramePr/>
          <p:nvPr/>
        </p:nvGraphicFramePr>
        <p:xfrm>
          <a:off x="1435608" y="274638"/>
          <a:ext cx="7498080" cy="9397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テキスト ボックス 3"/>
          <p:cNvSpPr txBox="1"/>
          <p:nvPr/>
        </p:nvSpPr>
        <p:spPr>
          <a:xfrm>
            <a:off x="1214438" y="2143125"/>
            <a:ext cx="1643062" cy="584200"/>
          </a:xfrm>
          <a:prstGeom prst="rect">
            <a:avLst/>
          </a:prstGeom>
          <a:solidFill>
            <a:schemeClr val="accent2">
              <a:lumMod val="60000"/>
              <a:lumOff val="40000"/>
            </a:schemeClr>
          </a:solidFill>
        </p:spPr>
        <p:txBody>
          <a:bodyPr>
            <a:spAutoFit/>
          </a:bodyPr>
          <a:lstStyle/>
          <a:p>
            <a:pPr fontAlgn="auto">
              <a:spcBef>
                <a:spcPts val="0"/>
              </a:spcBef>
              <a:spcAft>
                <a:spcPts val="0"/>
              </a:spcAft>
              <a:defRPr/>
            </a:pPr>
            <a:r>
              <a:rPr lang="ja-JP" altLang="en-US" sz="3200" dirty="0">
                <a:latin typeface="+mn-lt"/>
                <a:ea typeface="+mn-ea"/>
              </a:rPr>
              <a:t>第</a:t>
            </a:r>
            <a:r>
              <a:rPr lang="en-US" altLang="ja-JP" sz="3200" dirty="0">
                <a:latin typeface="+mn-lt"/>
                <a:ea typeface="+mn-ea"/>
              </a:rPr>
              <a:t>1</a:t>
            </a:r>
            <a:r>
              <a:rPr lang="ja-JP" altLang="en-US" sz="3200" dirty="0">
                <a:latin typeface="+mn-lt"/>
                <a:ea typeface="+mn-ea"/>
              </a:rPr>
              <a:t>段階</a:t>
            </a:r>
            <a:endParaRPr lang="ja-JP" altLang="en-US" sz="3200" dirty="0">
              <a:latin typeface="+mn-lt"/>
              <a:ea typeface="+mn-ea"/>
            </a:endParaRPr>
          </a:p>
        </p:txBody>
      </p:sp>
      <p:sp>
        <p:nvSpPr>
          <p:cNvPr id="2053" name="テキスト ボックス 4"/>
          <p:cNvSpPr txBox="1">
            <a:spLocks noChangeArrowheads="1"/>
          </p:cNvSpPr>
          <p:nvPr/>
        </p:nvSpPr>
        <p:spPr bwMode="auto">
          <a:xfrm>
            <a:off x="3429000" y="2214563"/>
            <a:ext cx="4383088" cy="366712"/>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ｒ　</a:t>
            </a:r>
            <a:r>
              <a:rPr lang="en-US" altLang="ja-JP">
                <a:latin typeface="Gill Sans MT" pitchFamily="34" charset="0"/>
                <a:ea typeface="HGｺﾞｼｯｸE" pitchFamily="49" charset="-128"/>
              </a:rPr>
              <a:t>(</a:t>
            </a:r>
            <a:r>
              <a:rPr lang="ja-JP" altLang="en-US">
                <a:latin typeface="Gill Sans MT" pitchFamily="34" charset="0"/>
                <a:ea typeface="HGｺﾞｼｯｸE" pitchFamily="49" charset="-128"/>
              </a:rPr>
              <a:t>実質利子率</a:t>
            </a:r>
            <a:r>
              <a:rPr lang="en-US" altLang="ja-JP">
                <a:latin typeface="Gill Sans MT" pitchFamily="34" charset="0"/>
                <a:ea typeface="HGｺﾞｼｯｸE" pitchFamily="49" charset="-128"/>
              </a:rPr>
              <a:t>)</a:t>
            </a:r>
            <a:r>
              <a:rPr lang="ja-JP" altLang="en-US">
                <a:latin typeface="Gill Sans MT" pitchFamily="34" charset="0"/>
                <a:ea typeface="HGｺﾞｼｯｸE" pitchFamily="49" charset="-128"/>
              </a:rPr>
              <a:t>　、　Ｐ　</a:t>
            </a:r>
            <a:r>
              <a:rPr lang="en-US" altLang="ja-JP">
                <a:latin typeface="Gill Sans MT" pitchFamily="34" charset="0"/>
                <a:ea typeface="HGｺﾞｼｯｸE" pitchFamily="49" charset="-128"/>
              </a:rPr>
              <a:t>(</a:t>
            </a:r>
            <a:r>
              <a:rPr lang="ja-JP" altLang="en-US">
                <a:latin typeface="Gill Sans MT" pitchFamily="34" charset="0"/>
                <a:ea typeface="HGｺﾞｼｯｸE" pitchFamily="49" charset="-128"/>
              </a:rPr>
              <a:t>物価水準）</a:t>
            </a:r>
          </a:p>
        </p:txBody>
      </p:sp>
      <p:sp>
        <p:nvSpPr>
          <p:cNvPr id="2054" name="テキスト ボックス 5"/>
          <p:cNvSpPr txBox="1">
            <a:spLocks noChangeArrowheads="1"/>
          </p:cNvSpPr>
          <p:nvPr/>
        </p:nvSpPr>
        <p:spPr bwMode="auto">
          <a:xfrm>
            <a:off x="7858125" y="2214563"/>
            <a:ext cx="1000125"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一定</a:t>
            </a:r>
          </a:p>
        </p:txBody>
      </p:sp>
      <p:sp>
        <p:nvSpPr>
          <p:cNvPr id="7" name="テキスト ボックス 6"/>
          <p:cNvSpPr txBox="1"/>
          <p:nvPr/>
        </p:nvSpPr>
        <p:spPr>
          <a:xfrm>
            <a:off x="3428992" y="2786058"/>
            <a:ext cx="3500462" cy="461665"/>
          </a:xfrm>
          <a:prstGeom prst="rect">
            <a:avLst/>
          </a:prstGeom>
          <a:ln/>
        </p:spPr>
        <p:style>
          <a:lnRef idx="1">
            <a:schemeClr val="accent2"/>
          </a:lnRef>
          <a:fillRef idx="2">
            <a:schemeClr val="accent2"/>
          </a:fillRef>
          <a:effectRef idx="1">
            <a:schemeClr val="accent2"/>
          </a:effectRef>
          <a:fontRef idx="minor">
            <a:schemeClr val="dk1"/>
          </a:fontRef>
        </p:style>
        <p:txBody>
          <a:bodyPr>
            <a:spAutoFit/>
          </a:bodyPr>
          <a:lstStyle/>
          <a:p>
            <a:pPr fontAlgn="auto">
              <a:spcBef>
                <a:spcPts val="0"/>
              </a:spcBef>
              <a:spcAft>
                <a:spcPts val="0"/>
              </a:spcAft>
              <a:defRPr/>
            </a:pPr>
            <a:r>
              <a:rPr lang="ja-JP" altLang="en-US" sz="2400" dirty="0"/>
              <a:t>変数；Ｙ　</a:t>
            </a:r>
            <a:r>
              <a:rPr lang="en-US" altLang="ja-JP" sz="2400" dirty="0"/>
              <a:t>(</a:t>
            </a:r>
            <a:r>
              <a:rPr lang="ja-JP" altLang="en-US" sz="2400" dirty="0"/>
              <a:t>国内総生産</a:t>
            </a:r>
            <a:r>
              <a:rPr lang="en-US" altLang="ja-JP" sz="2400" dirty="0"/>
              <a:t>)</a:t>
            </a:r>
            <a:r>
              <a:rPr lang="ja-JP" altLang="en-US" sz="2400" dirty="0"/>
              <a:t>　</a:t>
            </a:r>
            <a:endParaRPr lang="ja-JP" altLang="en-US" sz="2400" dirty="0"/>
          </a:p>
        </p:txBody>
      </p:sp>
      <p:sp>
        <p:nvSpPr>
          <p:cNvPr id="10" name="テキスト ボックス 9"/>
          <p:cNvSpPr txBox="1"/>
          <p:nvPr/>
        </p:nvSpPr>
        <p:spPr>
          <a:xfrm>
            <a:off x="1214438" y="1285875"/>
            <a:ext cx="2000250" cy="584200"/>
          </a:xfrm>
          <a:prstGeom prst="rect">
            <a:avLst/>
          </a:prstGeom>
          <a:solidFill>
            <a:schemeClr val="accent3">
              <a:lumMod val="40000"/>
              <a:lumOff val="60000"/>
            </a:schemeClr>
          </a:solidFill>
          <a:ln>
            <a:solidFill>
              <a:schemeClr val="accent3">
                <a:lumMod val="60000"/>
                <a:lumOff val="40000"/>
              </a:schemeClr>
            </a:solidFill>
          </a:ln>
        </p:spPr>
        <p:txBody>
          <a:bodyPr>
            <a:spAutoFit/>
          </a:bodyPr>
          <a:lstStyle/>
          <a:p>
            <a:pPr fontAlgn="auto">
              <a:spcBef>
                <a:spcPts val="0"/>
              </a:spcBef>
              <a:spcAft>
                <a:spcPts val="0"/>
              </a:spcAft>
              <a:defRPr/>
            </a:pPr>
            <a:r>
              <a:rPr lang="ja-JP" altLang="en-US" sz="3200" dirty="0">
                <a:latin typeface="+mn-lt"/>
                <a:ea typeface="+mn-ea"/>
              </a:rPr>
              <a:t>貨幣市場</a:t>
            </a:r>
            <a:endParaRPr lang="ja-JP" altLang="en-US" sz="3200" dirty="0">
              <a:latin typeface="+mn-lt"/>
              <a:ea typeface="+mn-ea"/>
            </a:endParaRPr>
          </a:p>
        </p:txBody>
      </p:sp>
      <p:sp>
        <p:nvSpPr>
          <p:cNvPr id="2059" name="テキスト ボックス 10"/>
          <p:cNvSpPr txBox="1">
            <a:spLocks noChangeArrowheads="1"/>
          </p:cNvSpPr>
          <p:nvPr/>
        </p:nvSpPr>
        <p:spPr bwMode="auto">
          <a:xfrm>
            <a:off x="1357313" y="3500438"/>
            <a:ext cx="7143750" cy="946150"/>
          </a:xfrm>
          <a:prstGeom prst="rect">
            <a:avLst/>
          </a:prstGeom>
          <a:noFill/>
          <a:ln w="9525">
            <a:noFill/>
            <a:miter lim="800000"/>
            <a:headEnd/>
            <a:tailEnd/>
          </a:ln>
        </p:spPr>
        <p:txBody>
          <a:bodyPr>
            <a:spAutoFit/>
          </a:bodyPr>
          <a:lstStyle/>
          <a:p>
            <a:r>
              <a:rPr lang="ja-JP" altLang="en-US" sz="2800">
                <a:solidFill>
                  <a:srgbClr val="3333CC"/>
                </a:solidFill>
                <a:latin typeface="Gill Sans MT" pitchFamily="34" charset="0"/>
                <a:ea typeface="HGｺﾞｼｯｸE" pitchFamily="49" charset="-128"/>
              </a:rPr>
              <a:t>貨幣需要の大きさ</a:t>
            </a:r>
            <a:r>
              <a:rPr lang="ja-JP" altLang="en-US" sz="2800">
                <a:latin typeface="Gill Sans MT" pitchFamily="34" charset="0"/>
                <a:ea typeface="HGｺﾞｼｯｸE" pitchFamily="49" charset="-128"/>
              </a:rPr>
              <a:t>は</a:t>
            </a:r>
            <a:r>
              <a:rPr lang="ja-JP" altLang="en-US" sz="2800">
                <a:solidFill>
                  <a:srgbClr val="3333CC"/>
                </a:solidFill>
                <a:latin typeface="Gill Sans MT" pitchFamily="34" charset="0"/>
                <a:ea typeface="HGｺﾞｼｯｸE" pitchFamily="49" charset="-128"/>
              </a:rPr>
              <a:t>名目</a:t>
            </a:r>
            <a:r>
              <a:rPr lang="en-US" altLang="ja-JP" sz="2800">
                <a:solidFill>
                  <a:srgbClr val="3333CC"/>
                </a:solidFill>
                <a:latin typeface="Gill Sans MT" pitchFamily="34" charset="0"/>
                <a:ea typeface="HGｺﾞｼｯｸE" pitchFamily="49" charset="-128"/>
              </a:rPr>
              <a:t>GDP</a:t>
            </a:r>
            <a:r>
              <a:rPr lang="ja-JP" altLang="en-US" sz="2800">
                <a:latin typeface="Gill Sans MT" pitchFamily="34" charset="0"/>
                <a:ea typeface="HGｺﾞｼｯｸE" pitchFamily="49" charset="-128"/>
              </a:rPr>
              <a:t>と</a:t>
            </a:r>
            <a:r>
              <a:rPr lang="ja-JP" altLang="en-US" sz="2800">
                <a:solidFill>
                  <a:srgbClr val="3333CC"/>
                </a:solidFill>
                <a:latin typeface="Gill Sans MT" pitchFamily="34" charset="0"/>
                <a:ea typeface="HGｺﾞｼｯｸE" pitchFamily="49" charset="-128"/>
              </a:rPr>
              <a:t>名目利子率</a:t>
            </a:r>
            <a:r>
              <a:rPr lang="ja-JP" altLang="en-US" sz="2800">
                <a:latin typeface="Gill Sans MT" pitchFamily="34" charset="0"/>
                <a:ea typeface="HGｺﾞｼｯｸE" pitchFamily="49" charset="-128"/>
              </a:rPr>
              <a:t>に依存する。</a:t>
            </a:r>
          </a:p>
        </p:txBody>
      </p:sp>
      <p:sp>
        <p:nvSpPr>
          <p:cNvPr id="12" name="テキスト ボックス 11"/>
          <p:cNvSpPr txBox="1"/>
          <p:nvPr/>
        </p:nvSpPr>
        <p:spPr>
          <a:xfrm>
            <a:off x="3428992" y="4071942"/>
            <a:ext cx="1928826" cy="36933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fontAlgn="auto">
              <a:spcBef>
                <a:spcPts val="0"/>
              </a:spcBef>
              <a:spcAft>
                <a:spcPts val="0"/>
              </a:spcAft>
              <a:defRPr/>
            </a:pPr>
            <a:r>
              <a:rPr lang="ja-JP" altLang="en-US" dirty="0">
                <a:solidFill>
                  <a:srgbClr val="FF0000"/>
                </a:solidFill>
              </a:rPr>
              <a:t>物価水準一定</a:t>
            </a:r>
            <a:endParaRPr lang="ja-JP" altLang="en-US" dirty="0">
              <a:solidFill>
                <a:srgbClr val="FF0000"/>
              </a:solidFill>
            </a:endParaRPr>
          </a:p>
        </p:txBody>
      </p:sp>
      <p:sp>
        <p:nvSpPr>
          <p:cNvPr id="13" name="下矢印 12"/>
          <p:cNvSpPr/>
          <p:nvPr/>
        </p:nvSpPr>
        <p:spPr>
          <a:xfrm>
            <a:off x="5500688" y="4000500"/>
            <a:ext cx="285750" cy="6429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4" name="下矢印 13"/>
          <p:cNvSpPr/>
          <p:nvPr/>
        </p:nvSpPr>
        <p:spPr>
          <a:xfrm>
            <a:off x="7286625" y="4000500"/>
            <a:ext cx="285750" cy="6429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5" name="テキスト ボックス 14"/>
          <p:cNvSpPr txBox="1"/>
          <p:nvPr/>
        </p:nvSpPr>
        <p:spPr>
          <a:xfrm>
            <a:off x="4643438" y="4714875"/>
            <a:ext cx="1714500" cy="523875"/>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fontAlgn="auto">
              <a:spcBef>
                <a:spcPts val="0"/>
              </a:spcBef>
              <a:spcAft>
                <a:spcPts val="0"/>
              </a:spcAft>
              <a:defRPr/>
            </a:pPr>
            <a:r>
              <a:rPr lang="ja-JP" altLang="en-US" sz="2800" dirty="0">
                <a:solidFill>
                  <a:srgbClr val="FF0000"/>
                </a:solidFill>
              </a:rPr>
              <a:t>実質</a:t>
            </a:r>
            <a:r>
              <a:rPr lang="en-US" altLang="ja-JP" sz="2800" dirty="0">
                <a:solidFill>
                  <a:srgbClr val="FF0000"/>
                </a:solidFill>
              </a:rPr>
              <a:t>GDP</a:t>
            </a:r>
            <a:endParaRPr lang="ja-JP" altLang="en-US" sz="2800" dirty="0">
              <a:solidFill>
                <a:srgbClr val="FF0000"/>
              </a:solidFill>
            </a:endParaRPr>
          </a:p>
        </p:txBody>
      </p:sp>
      <p:sp>
        <p:nvSpPr>
          <p:cNvPr id="16" name="テキスト ボックス 15"/>
          <p:cNvSpPr txBox="1"/>
          <p:nvPr/>
        </p:nvSpPr>
        <p:spPr>
          <a:xfrm>
            <a:off x="6715125" y="4714875"/>
            <a:ext cx="2000250" cy="523875"/>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fontAlgn="auto">
              <a:spcBef>
                <a:spcPts val="0"/>
              </a:spcBef>
              <a:spcAft>
                <a:spcPts val="0"/>
              </a:spcAft>
              <a:defRPr/>
            </a:pPr>
            <a:r>
              <a:rPr lang="ja-JP" altLang="en-US" sz="2800" dirty="0">
                <a:solidFill>
                  <a:srgbClr val="FF0000"/>
                </a:solidFill>
              </a:rPr>
              <a:t>実質利子率</a:t>
            </a:r>
            <a:endParaRPr lang="ja-JP" altLang="en-US" sz="2800" dirty="0">
              <a:solidFill>
                <a:srgbClr val="FF0000"/>
              </a:solidFill>
            </a:endParaRPr>
          </a:p>
        </p:txBody>
      </p:sp>
      <p:sp>
        <p:nvSpPr>
          <p:cNvPr id="2067" name="テキスト ボックス 16"/>
          <p:cNvSpPr txBox="1">
            <a:spLocks noChangeArrowheads="1"/>
          </p:cNvSpPr>
          <p:nvPr/>
        </p:nvSpPr>
        <p:spPr bwMode="auto">
          <a:xfrm>
            <a:off x="1285875" y="5429250"/>
            <a:ext cx="1857375" cy="584200"/>
          </a:xfrm>
          <a:prstGeom prst="rect">
            <a:avLst/>
          </a:prstGeom>
          <a:noFill/>
          <a:ln w="9525">
            <a:noFill/>
            <a:miter lim="800000"/>
            <a:headEnd/>
            <a:tailEnd/>
          </a:ln>
        </p:spPr>
        <p:txBody>
          <a:bodyPr>
            <a:spAutoFit/>
          </a:bodyPr>
          <a:lstStyle/>
          <a:p>
            <a:r>
              <a:rPr lang="ja-JP" altLang="en-US" sz="3200">
                <a:solidFill>
                  <a:srgbClr val="C00000"/>
                </a:solidFill>
                <a:latin typeface="Gill Sans MT" pitchFamily="34" charset="0"/>
                <a:ea typeface="HGｺﾞｼｯｸE" pitchFamily="49" charset="-128"/>
              </a:rPr>
              <a:t>貨幣需要</a:t>
            </a:r>
          </a:p>
        </p:txBody>
      </p:sp>
      <p:sp>
        <p:nvSpPr>
          <p:cNvPr id="2068" name="テキスト ボックス 17"/>
          <p:cNvSpPr txBox="1">
            <a:spLocks noChangeArrowheads="1"/>
          </p:cNvSpPr>
          <p:nvPr/>
        </p:nvSpPr>
        <p:spPr bwMode="auto">
          <a:xfrm>
            <a:off x="3500438" y="5429250"/>
            <a:ext cx="1143000" cy="584200"/>
          </a:xfrm>
          <a:prstGeom prst="rect">
            <a:avLst/>
          </a:prstGeom>
          <a:noFill/>
          <a:ln w="9525">
            <a:noFill/>
            <a:miter lim="800000"/>
            <a:headEnd/>
            <a:tailEnd/>
          </a:ln>
        </p:spPr>
        <p:txBody>
          <a:bodyPr>
            <a:spAutoFit/>
          </a:bodyPr>
          <a:lstStyle/>
          <a:p>
            <a:r>
              <a:rPr lang="ja-JP" altLang="en-US" sz="3200">
                <a:latin typeface="Gill Sans MT" pitchFamily="34" charset="0"/>
                <a:ea typeface="HGｺﾞｼｯｸE" pitchFamily="49" charset="-128"/>
              </a:rPr>
              <a:t>＝</a:t>
            </a:r>
          </a:p>
        </p:txBody>
      </p:sp>
      <p:sp>
        <p:nvSpPr>
          <p:cNvPr id="2069" name="テキスト ボックス 18"/>
          <p:cNvSpPr txBox="1">
            <a:spLocks noChangeArrowheads="1"/>
          </p:cNvSpPr>
          <p:nvPr/>
        </p:nvSpPr>
        <p:spPr bwMode="auto">
          <a:xfrm>
            <a:off x="4500563" y="5429250"/>
            <a:ext cx="785812" cy="584200"/>
          </a:xfrm>
          <a:prstGeom prst="rect">
            <a:avLst/>
          </a:prstGeom>
          <a:noFill/>
          <a:ln w="9525">
            <a:noFill/>
            <a:miter lim="800000"/>
            <a:headEnd/>
            <a:tailEnd/>
          </a:ln>
        </p:spPr>
        <p:txBody>
          <a:bodyPr>
            <a:spAutoFit/>
          </a:bodyPr>
          <a:lstStyle/>
          <a:p>
            <a:r>
              <a:rPr lang="en-US" altLang="ja-JP" sz="3200">
                <a:latin typeface="Gill Sans MT" pitchFamily="34" charset="0"/>
                <a:ea typeface="HGｺﾞｼｯｸE" pitchFamily="49" charset="-128"/>
              </a:rPr>
              <a:t>kP</a:t>
            </a:r>
            <a:endParaRPr lang="ja-JP" altLang="en-US" sz="3200">
              <a:latin typeface="Gill Sans MT" pitchFamily="34" charset="0"/>
              <a:ea typeface="HGｺﾞｼｯｸE" pitchFamily="49" charset="-128"/>
            </a:endParaRPr>
          </a:p>
        </p:txBody>
      </p:sp>
      <p:sp>
        <p:nvSpPr>
          <p:cNvPr id="2070" name="テキスト ボックス 20"/>
          <p:cNvSpPr txBox="1">
            <a:spLocks noChangeArrowheads="1"/>
          </p:cNvSpPr>
          <p:nvPr/>
        </p:nvSpPr>
        <p:spPr bwMode="auto">
          <a:xfrm>
            <a:off x="5072063" y="5429250"/>
            <a:ext cx="1000125" cy="584200"/>
          </a:xfrm>
          <a:prstGeom prst="rect">
            <a:avLst/>
          </a:prstGeom>
          <a:noFill/>
          <a:ln w="9525">
            <a:noFill/>
            <a:miter lim="800000"/>
            <a:headEnd/>
            <a:tailEnd/>
          </a:ln>
        </p:spPr>
        <p:txBody>
          <a:bodyPr>
            <a:spAutoFit/>
          </a:bodyPr>
          <a:lstStyle/>
          <a:p>
            <a:r>
              <a:rPr lang="en-US" altLang="ja-JP" sz="3200">
                <a:latin typeface="Gill Sans MT" pitchFamily="34" charset="0"/>
                <a:ea typeface="HGｺﾞｼｯｸE" pitchFamily="49" charset="-128"/>
              </a:rPr>
              <a:t>Y</a:t>
            </a:r>
            <a:endParaRPr lang="ja-JP" altLang="en-US" sz="3200">
              <a:latin typeface="Gill Sans MT" pitchFamily="34" charset="0"/>
              <a:ea typeface="HGｺﾞｼｯｸE" pitchFamily="49" charset="-128"/>
            </a:endParaRPr>
          </a:p>
        </p:txBody>
      </p:sp>
      <p:cxnSp>
        <p:nvCxnSpPr>
          <p:cNvPr id="23" name="直線コネクタ 22"/>
          <p:cNvCxnSpPr/>
          <p:nvPr/>
        </p:nvCxnSpPr>
        <p:spPr>
          <a:xfrm>
            <a:off x="4572000" y="5929330"/>
            <a:ext cx="428628" cy="1588"/>
          </a:xfrm>
          <a:prstGeom prst="line">
            <a:avLst/>
          </a:prstGeom>
        </p:spPr>
        <p:style>
          <a:lnRef idx="3">
            <a:schemeClr val="accent3"/>
          </a:lnRef>
          <a:fillRef idx="0">
            <a:schemeClr val="accent3"/>
          </a:fillRef>
          <a:effectRef idx="2">
            <a:schemeClr val="accent3"/>
          </a:effectRef>
          <a:fontRef idx="minor">
            <a:schemeClr val="tx1"/>
          </a:fontRef>
        </p:style>
      </p:cxnSp>
      <p:sp>
        <p:nvSpPr>
          <p:cNvPr id="2072" name="テキスト ボックス 24"/>
          <p:cNvSpPr txBox="1">
            <a:spLocks noChangeArrowheads="1"/>
          </p:cNvSpPr>
          <p:nvPr/>
        </p:nvSpPr>
        <p:spPr bwMode="auto">
          <a:xfrm>
            <a:off x="4143375" y="6072188"/>
            <a:ext cx="1214438"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比例定数</a:t>
            </a:r>
          </a:p>
        </p:txBody>
      </p:sp>
      <p:sp>
        <p:nvSpPr>
          <p:cNvPr id="2073" name="テキスト ボックス 25"/>
          <p:cNvSpPr txBox="1">
            <a:spLocks noChangeArrowheads="1"/>
          </p:cNvSpPr>
          <p:nvPr/>
        </p:nvSpPr>
        <p:spPr bwMode="auto">
          <a:xfrm>
            <a:off x="6000750" y="4143375"/>
            <a:ext cx="1071563" cy="369888"/>
          </a:xfrm>
          <a:prstGeom prst="rect">
            <a:avLst/>
          </a:prstGeom>
          <a:noFill/>
          <a:ln w="9525">
            <a:noFill/>
            <a:miter lim="800000"/>
            <a:headEnd/>
            <a:tailEnd/>
          </a:ln>
        </p:spPr>
        <p:txBody>
          <a:bodyPr>
            <a:spAutoFit/>
          </a:bodyPr>
          <a:lstStyle/>
          <a:p>
            <a:r>
              <a:rPr lang="en-US" altLang="ja-JP">
                <a:solidFill>
                  <a:srgbClr val="FF0000"/>
                </a:solidFill>
                <a:latin typeface="Gill Sans MT" pitchFamily="34" charset="0"/>
                <a:ea typeface="HGｺﾞｼｯｸE" pitchFamily="49" charset="-128"/>
              </a:rPr>
              <a:t>P</a:t>
            </a:r>
            <a:r>
              <a:rPr lang="ja-JP" altLang="en-US">
                <a:solidFill>
                  <a:srgbClr val="FF0000"/>
                </a:solidFill>
                <a:latin typeface="Gill Sans MT" pitchFamily="34" charset="0"/>
                <a:ea typeface="HGｺﾞｼｯｸE" pitchFamily="49" charset="-128"/>
              </a:rPr>
              <a:t>が一定</a:t>
            </a:r>
          </a:p>
        </p:txBody>
      </p:sp>
      <p:graphicFrame>
        <p:nvGraphicFramePr>
          <p:cNvPr id="2050" name="Object 2"/>
          <p:cNvGraphicFramePr>
            <a:graphicFrameLocks noChangeAspect="1"/>
          </p:cNvGraphicFramePr>
          <p:nvPr/>
        </p:nvGraphicFramePr>
        <p:xfrm>
          <a:off x="7786688" y="4143375"/>
          <a:ext cx="495300" cy="393700"/>
        </p:xfrm>
        <a:graphic>
          <a:graphicData uri="http://schemas.openxmlformats.org/presentationml/2006/ole">
            <p:oleObj spid="_x0000_s2050" name="数式" r:id="rId9" imgW="495000" imgH="393480" progId="Equation.3">
              <p:embed/>
            </p:oleObj>
          </a:graphicData>
        </a:graphic>
      </p:graphicFrame>
      <p:sp>
        <p:nvSpPr>
          <p:cNvPr id="2074" name="テキスト ボックス 21"/>
          <p:cNvSpPr txBox="1">
            <a:spLocks noChangeArrowheads="1"/>
          </p:cNvSpPr>
          <p:nvPr/>
        </p:nvSpPr>
        <p:spPr bwMode="auto">
          <a:xfrm>
            <a:off x="6929438" y="5286375"/>
            <a:ext cx="1571625" cy="641350"/>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今は一定としている。</a:t>
            </a:r>
          </a:p>
        </p:txBody>
      </p:sp>
      <p:sp>
        <p:nvSpPr>
          <p:cNvPr id="29" name="屈折矢印 28"/>
          <p:cNvSpPr/>
          <p:nvPr/>
        </p:nvSpPr>
        <p:spPr>
          <a:xfrm rot="5400000" flipV="1">
            <a:off x="5500687" y="5286376"/>
            <a:ext cx="428625" cy="57150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4" name="テキスト ボックス 23"/>
          <p:cNvSpPr txBox="1"/>
          <p:nvPr/>
        </p:nvSpPr>
        <p:spPr>
          <a:xfrm>
            <a:off x="6072188" y="428625"/>
            <a:ext cx="1643062" cy="584200"/>
          </a:xfrm>
          <a:prstGeom prst="rect">
            <a:avLst/>
          </a:prstGeom>
          <a:solidFill>
            <a:schemeClr val="accent2">
              <a:lumMod val="60000"/>
              <a:lumOff val="40000"/>
            </a:schemeClr>
          </a:solidFill>
        </p:spPr>
        <p:txBody>
          <a:bodyPr>
            <a:spAutoFit/>
          </a:bodyPr>
          <a:lstStyle/>
          <a:p>
            <a:pPr fontAlgn="auto">
              <a:spcBef>
                <a:spcPts val="0"/>
              </a:spcBef>
              <a:spcAft>
                <a:spcPts val="0"/>
              </a:spcAft>
              <a:defRPr/>
            </a:pPr>
            <a:r>
              <a:rPr lang="ja-JP" altLang="en-US" sz="3200" dirty="0">
                <a:latin typeface="+mn-lt"/>
                <a:ea typeface="+mn-ea"/>
              </a:rPr>
              <a:t>第</a:t>
            </a:r>
            <a:r>
              <a:rPr lang="en-US" altLang="ja-JP" sz="3200" dirty="0">
                <a:latin typeface="+mn-lt"/>
                <a:ea typeface="+mn-ea"/>
              </a:rPr>
              <a:t>1</a:t>
            </a:r>
            <a:r>
              <a:rPr lang="ja-JP" altLang="en-US" sz="3200" dirty="0">
                <a:latin typeface="+mn-lt"/>
                <a:ea typeface="+mn-ea"/>
              </a:rPr>
              <a:t>段階</a:t>
            </a:r>
            <a:endParaRPr lang="ja-JP" altLang="en-US" sz="3200" dirty="0">
              <a:latin typeface="+mn-lt"/>
              <a:ea typeface="+mn-e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spcAft>
                <a:spcPts val="0"/>
              </a:spcAft>
              <a:defRPr/>
            </a:pPr>
            <a:r>
              <a:rPr lang="en-US" altLang="ja-JP" dirty="0" smtClean="0">
                <a:solidFill>
                  <a:schemeClr val="tx2">
                    <a:satMod val="130000"/>
                  </a:schemeClr>
                </a:solidFill>
              </a:rPr>
              <a:t>10.1.2</a:t>
            </a:r>
            <a:r>
              <a:rPr lang="ja-JP" altLang="en-US" dirty="0" smtClean="0">
                <a:solidFill>
                  <a:schemeClr val="tx2">
                    <a:satMod val="130000"/>
                  </a:schemeClr>
                </a:solidFill>
              </a:rPr>
              <a:t>　</a:t>
            </a:r>
            <a:r>
              <a:rPr lang="en-US" altLang="ja-JP" dirty="0" smtClean="0">
                <a:solidFill>
                  <a:schemeClr val="tx2">
                    <a:satMod val="130000"/>
                  </a:schemeClr>
                </a:solidFill>
              </a:rPr>
              <a:t>LM</a:t>
            </a:r>
            <a:r>
              <a:rPr lang="ja-JP" altLang="en-US" dirty="0" smtClean="0">
                <a:solidFill>
                  <a:schemeClr val="tx2">
                    <a:satMod val="130000"/>
                  </a:schemeClr>
                </a:solidFill>
              </a:rPr>
              <a:t>曲線</a:t>
            </a:r>
            <a:endParaRPr lang="ja-JP" altLang="en-US" dirty="0">
              <a:solidFill>
                <a:schemeClr val="tx2">
                  <a:satMod val="130000"/>
                </a:schemeClr>
              </a:solidFill>
            </a:endParaRPr>
          </a:p>
        </p:txBody>
      </p:sp>
      <p:sp>
        <p:nvSpPr>
          <p:cNvPr id="4" name="正方形/長方形 3"/>
          <p:cNvSpPr/>
          <p:nvPr/>
        </p:nvSpPr>
        <p:spPr>
          <a:xfrm>
            <a:off x="642910" y="1428736"/>
            <a:ext cx="4643470" cy="4286280"/>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ja-JP" altLang="en-US"/>
          </a:p>
        </p:txBody>
      </p:sp>
      <p:cxnSp>
        <p:nvCxnSpPr>
          <p:cNvPr id="6" name="直線矢印コネクタ 5"/>
          <p:cNvCxnSpPr/>
          <p:nvPr/>
        </p:nvCxnSpPr>
        <p:spPr>
          <a:xfrm>
            <a:off x="1357313" y="5214938"/>
            <a:ext cx="34290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rot="5400000" flipH="1" flipV="1">
            <a:off x="-215900" y="3643313"/>
            <a:ext cx="314483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679" name="テキスト ボックス 8"/>
          <p:cNvSpPr txBox="1">
            <a:spLocks noChangeArrowheads="1"/>
          </p:cNvSpPr>
          <p:nvPr/>
        </p:nvSpPr>
        <p:spPr bwMode="auto">
          <a:xfrm>
            <a:off x="4929188" y="5072063"/>
            <a:ext cx="357187"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Y</a:t>
            </a:r>
            <a:endParaRPr lang="ja-JP" altLang="en-US">
              <a:latin typeface="Gill Sans MT" pitchFamily="34" charset="0"/>
              <a:ea typeface="HGｺﾞｼｯｸE" pitchFamily="49" charset="-128"/>
            </a:endParaRPr>
          </a:p>
        </p:txBody>
      </p:sp>
      <p:sp>
        <p:nvSpPr>
          <p:cNvPr id="28680" name="テキスト ボックス 9"/>
          <p:cNvSpPr txBox="1">
            <a:spLocks noChangeArrowheads="1"/>
          </p:cNvSpPr>
          <p:nvPr/>
        </p:nvSpPr>
        <p:spPr bwMode="auto">
          <a:xfrm>
            <a:off x="1143000" y="1643063"/>
            <a:ext cx="2214563" cy="366712"/>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貨幣の需要・供給</a:t>
            </a:r>
          </a:p>
        </p:txBody>
      </p:sp>
      <p:sp>
        <p:nvSpPr>
          <p:cNvPr id="28681" name="テキスト ボックス 10"/>
          <p:cNvSpPr txBox="1">
            <a:spLocks noChangeArrowheads="1"/>
          </p:cNvSpPr>
          <p:nvPr/>
        </p:nvSpPr>
        <p:spPr bwMode="auto">
          <a:xfrm>
            <a:off x="1214438" y="5286375"/>
            <a:ext cx="357187"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O</a:t>
            </a:r>
            <a:endParaRPr lang="ja-JP" altLang="en-US">
              <a:latin typeface="Gill Sans MT" pitchFamily="34" charset="0"/>
              <a:ea typeface="HGｺﾞｼｯｸE" pitchFamily="49" charset="-128"/>
            </a:endParaRPr>
          </a:p>
        </p:txBody>
      </p:sp>
      <p:cxnSp>
        <p:nvCxnSpPr>
          <p:cNvPr id="13" name="直線コネクタ 12"/>
          <p:cNvCxnSpPr/>
          <p:nvPr/>
        </p:nvCxnSpPr>
        <p:spPr>
          <a:xfrm rot="5400000" flipH="1" flipV="1">
            <a:off x="1250133" y="2607463"/>
            <a:ext cx="2714644" cy="2500330"/>
          </a:xfrm>
          <a:prstGeom prst="line">
            <a:avLst/>
          </a:prstGeom>
        </p:spPr>
        <p:style>
          <a:lnRef idx="3">
            <a:schemeClr val="accent3"/>
          </a:lnRef>
          <a:fillRef idx="0">
            <a:schemeClr val="accent3"/>
          </a:fillRef>
          <a:effectRef idx="2">
            <a:schemeClr val="accent3"/>
          </a:effectRef>
          <a:fontRef idx="minor">
            <a:schemeClr val="tx1"/>
          </a:fontRef>
        </p:style>
      </p:cxnSp>
      <p:sp>
        <p:nvSpPr>
          <p:cNvPr id="28683" name="テキスト ボックス 13"/>
          <p:cNvSpPr txBox="1">
            <a:spLocks noChangeArrowheads="1"/>
          </p:cNvSpPr>
          <p:nvPr/>
        </p:nvSpPr>
        <p:spPr bwMode="auto">
          <a:xfrm>
            <a:off x="4000500" y="2143125"/>
            <a:ext cx="1857375" cy="584200"/>
          </a:xfrm>
          <a:prstGeom prst="rect">
            <a:avLst/>
          </a:prstGeom>
          <a:noFill/>
          <a:ln w="9525">
            <a:noFill/>
            <a:miter lim="800000"/>
            <a:headEnd/>
            <a:tailEnd/>
          </a:ln>
        </p:spPr>
        <p:txBody>
          <a:bodyPr>
            <a:spAutoFit/>
          </a:bodyPr>
          <a:lstStyle/>
          <a:p>
            <a:r>
              <a:rPr lang="ja-JP" altLang="en-US" sz="3200">
                <a:solidFill>
                  <a:srgbClr val="C00000"/>
                </a:solidFill>
                <a:latin typeface="Gill Sans MT" pitchFamily="34" charset="0"/>
                <a:ea typeface="HGｺﾞｼｯｸE" pitchFamily="49" charset="-128"/>
              </a:rPr>
              <a:t>貨幣需要</a:t>
            </a:r>
          </a:p>
        </p:txBody>
      </p:sp>
      <p:sp>
        <p:nvSpPr>
          <p:cNvPr id="28684" name="テキスト ボックス 14"/>
          <p:cNvSpPr txBox="1">
            <a:spLocks noChangeArrowheads="1"/>
          </p:cNvSpPr>
          <p:nvPr/>
        </p:nvSpPr>
        <p:spPr bwMode="auto">
          <a:xfrm>
            <a:off x="6215063" y="2143125"/>
            <a:ext cx="1143000" cy="584200"/>
          </a:xfrm>
          <a:prstGeom prst="rect">
            <a:avLst/>
          </a:prstGeom>
          <a:noFill/>
          <a:ln w="9525">
            <a:noFill/>
            <a:miter lim="800000"/>
            <a:headEnd/>
            <a:tailEnd/>
          </a:ln>
        </p:spPr>
        <p:txBody>
          <a:bodyPr>
            <a:spAutoFit/>
          </a:bodyPr>
          <a:lstStyle/>
          <a:p>
            <a:r>
              <a:rPr lang="ja-JP" altLang="en-US" sz="3200">
                <a:latin typeface="Gill Sans MT" pitchFamily="34" charset="0"/>
                <a:ea typeface="HGｺﾞｼｯｸE" pitchFamily="49" charset="-128"/>
              </a:rPr>
              <a:t>＝</a:t>
            </a:r>
          </a:p>
        </p:txBody>
      </p:sp>
      <p:sp>
        <p:nvSpPr>
          <p:cNvPr id="28685" name="テキスト ボックス 15"/>
          <p:cNvSpPr txBox="1">
            <a:spLocks noChangeArrowheads="1"/>
          </p:cNvSpPr>
          <p:nvPr/>
        </p:nvSpPr>
        <p:spPr bwMode="auto">
          <a:xfrm>
            <a:off x="7215188" y="2143125"/>
            <a:ext cx="785812" cy="584200"/>
          </a:xfrm>
          <a:prstGeom prst="rect">
            <a:avLst/>
          </a:prstGeom>
          <a:noFill/>
          <a:ln w="9525">
            <a:noFill/>
            <a:miter lim="800000"/>
            <a:headEnd/>
            <a:tailEnd/>
          </a:ln>
        </p:spPr>
        <p:txBody>
          <a:bodyPr>
            <a:spAutoFit/>
          </a:bodyPr>
          <a:lstStyle/>
          <a:p>
            <a:r>
              <a:rPr lang="en-US" altLang="ja-JP" sz="3200">
                <a:latin typeface="Gill Sans MT" pitchFamily="34" charset="0"/>
                <a:ea typeface="HGｺﾞｼｯｸE" pitchFamily="49" charset="-128"/>
              </a:rPr>
              <a:t>kP</a:t>
            </a:r>
            <a:endParaRPr lang="ja-JP" altLang="en-US" sz="3200">
              <a:latin typeface="Gill Sans MT" pitchFamily="34" charset="0"/>
              <a:ea typeface="HGｺﾞｼｯｸE" pitchFamily="49" charset="-128"/>
            </a:endParaRPr>
          </a:p>
        </p:txBody>
      </p:sp>
      <p:cxnSp>
        <p:nvCxnSpPr>
          <p:cNvPr id="17" name="直線コネクタ 16"/>
          <p:cNvCxnSpPr/>
          <p:nvPr/>
        </p:nvCxnSpPr>
        <p:spPr>
          <a:xfrm>
            <a:off x="7286644" y="2643182"/>
            <a:ext cx="428628" cy="1588"/>
          </a:xfrm>
          <a:prstGeom prst="line">
            <a:avLst/>
          </a:prstGeom>
        </p:spPr>
        <p:style>
          <a:lnRef idx="3">
            <a:schemeClr val="accent3"/>
          </a:lnRef>
          <a:fillRef idx="0">
            <a:schemeClr val="accent3"/>
          </a:fillRef>
          <a:effectRef idx="2">
            <a:schemeClr val="accent3"/>
          </a:effectRef>
          <a:fontRef idx="minor">
            <a:schemeClr val="tx1"/>
          </a:fontRef>
        </p:style>
      </p:cxnSp>
      <p:sp>
        <p:nvSpPr>
          <p:cNvPr id="28687" name="テキスト ボックス 17"/>
          <p:cNvSpPr txBox="1">
            <a:spLocks noChangeArrowheads="1"/>
          </p:cNvSpPr>
          <p:nvPr/>
        </p:nvSpPr>
        <p:spPr bwMode="auto">
          <a:xfrm>
            <a:off x="7786688" y="2143125"/>
            <a:ext cx="1000125" cy="584200"/>
          </a:xfrm>
          <a:prstGeom prst="rect">
            <a:avLst/>
          </a:prstGeom>
          <a:noFill/>
          <a:ln w="9525">
            <a:noFill/>
            <a:miter lim="800000"/>
            <a:headEnd/>
            <a:tailEnd/>
          </a:ln>
        </p:spPr>
        <p:txBody>
          <a:bodyPr>
            <a:spAutoFit/>
          </a:bodyPr>
          <a:lstStyle/>
          <a:p>
            <a:r>
              <a:rPr lang="en-US" altLang="ja-JP" sz="3200">
                <a:latin typeface="Gill Sans MT" pitchFamily="34" charset="0"/>
                <a:ea typeface="HGｺﾞｼｯｸE" pitchFamily="49" charset="-128"/>
              </a:rPr>
              <a:t>Y</a:t>
            </a:r>
            <a:endParaRPr lang="ja-JP" altLang="en-US" sz="3200">
              <a:latin typeface="Gill Sans MT" pitchFamily="34" charset="0"/>
              <a:ea typeface="HGｺﾞｼｯｸE" pitchFamily="49" charset="-128"/>
            </a:endParaRPr>
          </a:p>
        </p:txBody>
      </p:sp>
      <p:sp>
        <p:nvSpPr>
          <p:cNvPr id="28688" name="テキスト ボックス 18"/>
          <p:cNvSpPr txBox="1">
            <a:spLocks noChangeArrowheads="1"/>
          </p:cNvSpPr>
          <p:nvPr/>
        </p:nvSpPr>
        <p:spPr bwMode="auto">
          <a:xfrm>
            <a:off x="714375" y="3571875"/>
            <a:ext cx="714375" cy="584200"/>
          </a:xfrm>
          <a:prstGeom prst="rect">
            <a:avLst/>
          </a:prstGeom>
          <a:noFill/>
          <a:ln w="9525">
            <a:noFill/>
            <a:miter lim="800000"/>
            <a:headEnd/>
            <a:tailEnd/>
          </a:ln>
        </p:spPr>
        <p:txBody>
          <a:bodyPr>
            <a:spAutoFit/>
          </a:bodyPr>
          <a:lstStyle/>
          <a:p>
            <a:r>
              <a:rPr lang="en-US" altLang="ja-JP" sz="3200">
                <a:latin typeface="Gill Sans MT" pitchFamily="34" charset="0"/>
                <a:ea typeface="HGｺﾞｼｯｸE" pitchFamily="49" charset="-128"/>
              </a:rPr>
              <a:t>M</a:t>
            </a:r>
            <a:endParaRPr lang="ja-JP" altLang="en-US" sz="3200">
              <a:latin typeface="Gill Sans MT" pitchFamily="34" charset="0"/>
              <a:ea typeface="HGｺﾞｼｯｸE" pitchFamily="49" charset="-128"/>
            </a:endParaRPr>
          </a:p>
        </p:txBody>
      </p:sp>
      <p:cxnSp>
        <p:nvCxnSpPr>
          <p:cNvPr id="21" name="直線コネクタ 20"/>
          <p:cNvCxnSpPr/>
          <p:nvPr/>
        </p:nvCxnSpPr>
        <p:spPr>
          <a:xfrm flipV="1">
            <a:off x="1357290" y="3786190"/>
            <a:ext cx="3214710" cy="6636"/>
          </a:xfrm>
          <a:prstGeom prst="line">
            <a:avLst/>
          </a:prstGeom>
        </p:spPr>
        <p:style>
          <a:lnRef idx="3">
            <a:schemeClr val="accent1"/>
          </a:lnRef>
          <a:fillRef idx="0">
            <a:schemeClr val="accent1"/>
          </a:fillRef>
          <a:effectRef idx="2">
            <a:schemeClr val="accent1"/>
          </a:effectRef>
          <a:fontRef idx="minor">
            <a:schemeClr val="tx1"/>
          </a:fontRef>
        </p:style>
      </p:cxnSp>
      <p:sp>
        <p:nvSpPr>
          <p:cNvPr id="23" name="フローチャート : 結合子 22"/>
          <p:cNvSpPr/>
          <p:nvPr/>
        </p:nvSpPr>
        <p:spPr>
          <a:xfrm>
            <a:off x="2571750" y="3714750"/>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8691" name="テキスト ボックス 23"/>
          <p:cNvSpPr txBox="1">
            <a:spLocks noChangeArrowheads="1"/>
          </p:cNvSpPr>
          <p:nvPr/>
        </p:nvSpPr>
        <p:spPr bwMode="auto">
          <a:xfrm>
            <a:off x="4643438" y="3429000"/>
            <a:ext cx="2571750" cy="584200"/>
          </a:xfrm>
          <a:prstGeom prst="rect">
            <a:avLst/>
          </a:prstGeom>
          <a:noFill/>
          <a:ln w="9525">
            <a:noFill/>
            <a:miter lim="800000"/>
            <a:headEnd/>
            <a:tailEnd/>
          </a:ln>
        </p:spPr>
        <p:txBody>
          <a:bodyPr>
            <a:spAutoFit/>
          </a:bodyPr>
          <a:lstStyle/>
          <a:p>
            <a:r>
              <a:rPr lang="ja-JP" altLang="en-US" sz="3200">
                <a:solidFill>
                  <a:srgbClr val="3333CC"/>
                </a:solidFill>
                <a:latin typeface="Gill Sans MT" pitchFamily="34" charset="0"/>
                <a:ea typeface="HGｺﾞｼｯｸE" pitchFamily="49" charset="-128"/>
              </a:rPr>
              <a:t>貨幣供給＝</a:t>
            </a:r>
            <a:r>
              <a:rPr lang="en-US" altLang="ja-JP" sz="3200">
                <a:solidFill>
                  <a:srgbClr val="3333CC"/>
                </a:solidFill>
                <a:latin typeface="Gill Sans MT" pitchFamily="34" charset="0"/>
                <a:ea typeface="HGｺﾞｼｯｸE" pitchFamily="49" charset="-128"/>
              </a:rPr>
              <a:t>M</a:t>
            </a:r>
            <a:endParaRPr lang="ja-JP" altLang="en-US" sz="3200">
              <a:solidFill>
                <a:srgbClr val="3333CC"/>
              </a:solidFill>
              <a:latin typeface="Gill Sans MT" pitchFamily="34" charset="0"/>
              <a:ea typeface="HGｺﾞｼｯｸE" pitchFamily="49" charset="-128"/>
            </a:endParaRPr>
          </a:p>
        </p:txBody>
      </p:sp>
      <p:sp>
        <p:nvSpPr>
          <p:cNvPr id="28692" name="テキスト ボックス 24"/>
          <p:cNvSpPr txBox="1">
            <a:spLocks noChangeArrowheads="1"/>
          </p:cNvSpPr>
          <p:nvPr/>
        </p:nvSpPr>
        <p:spPr bwMode="auto">
          <a:xfrm>
            <a:off x="2357438" y="3214688"/>
            <a:ext cx="500062" cy="461962"/>
          </a:xfrm>
          <a:prstGeom prst="rect">
            <a:avLst/>
          </a:prstGeom>
          <a:noFill/>
          <a:ln w="9525">
            <a:noFill/>
            <a:miter lim="800000"/>
            <a:headEnd/>
            <a:tailEnd/>
          </a:ln>
        </p:spPr>
        <p:txBody>
          <a:bodyPr>
            <a:spAutoFit/>
          </a:bodyPr>
          <a:lstStyle/>
          <a:p>
            <a:r>
              <a:rPr lang="en-US" altLang="ja-JP" sz="2400">
                <a:latin typeface="Gill Sans MT" pitchFamily="34" charset="0"/>
                <a:ea typeface="HGｺﾞｼｯｸE" pitchFamily="49" charset="-128"/>
              </a:rPr>
              <a:t>E</a:t>
            </a:r>
            <a:endParaRPr lang="ja-JP" altLang="en-US" sz="2400">
              <a:latin typeface="Gill Sans MT" pitchFamily="34" charset="0"/>
              <a:ea typeface="HGｺﾞｼｯｸE" pitchFamily="49" charset="-128"/>
            </a:endParaRPr>
          </a:p>
        </p:txBody>
      </p:sp>
      <p:sp>
        <p:nvSpPr>
          <p:cNvPr id="27" name="テキスト ボックス 26"/>
          <p:cNvSpPr txBox="1"/>
          <p:nvPr/>
        </p:nvSpPr>
        <p:spPr>
          <a:xfrm>
            <a:off x="5500694" y="4143380"/>
            <a:ext cx="3286148" cy="646331"/>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fontAlgn="auto">
              <a:spcBef>
                <a:spcPts val="0"/>
              </a:spcBef>
              <a:spcAft>
                <a:spcPts val="0"/>
              </a:spcAft>
              <a:defRPr/>
            </a:pPr>
            <a:r>
              <a:rPr lang="ja-JP" altLang="en-US" dirty="0"/>
              <a:t>貨幣供給は中央銀行によってコントロールさせる</a:t>
            </a:r>
            <a:endParaRPr lang="ja-JP" altLang="en-US" dirty="0"/>
          </a:p>
        </p:txBody>
      </p:sp>
      <p:sp>
        <p:nvSpPr>
          <p:cNvPr id="28696" name="テキスト ボックス 28"/>
          <p:cNvSpPr txBox="1">
            <a:spLocks noChangeArrowheads="1"/>
          </p:cNvSpPr>
          <p:nvPr/>
        </p:nvSpPr>
        <p:spPr bwMode="auto">
          <a:xfrm>
            <a:off x="7286625" y="3429000"/>
            <a:ext cx="1571625" cy="584200"/>
          </a:xfrm>
          <a:prstGeom prst="rect">
            <a:avLst/>
          </a:prstGeom>
          <a:noFill/>
          <a:ln w="9525">
            <a:noFill/>
            <a:miter lim="800000"/>
            <a:headEnd/>
            <a:tailEnd/>
          </a:ln>
        </p:spPr>
        <p:txBody>
          <a:bodyPr>
            <a:spAutoFit/>
          </a:bodyPr>
          <a:lstStyle/>
          <a:p>
            <a:r>
              <a:rPr lang="ja-JP" altLang="en-US" sz="3200">
                <a:latin typeface="Gill Sans MT" pitchFamily="34" charset="0"/>
                <a:ea typeface="HGｺﾞｼｯｸE" pitchFamily="49" charset="-128"/>
              </a:rPr>
              <a:t>←所与</a:t>
            </a:r>
          </a:p>
        </p:txBody>
      </p:sp>
      <p:sp>
        <p:nvSpPr>
          <p:cNvPr id="22" name="テキスト ボックス 21"/>
          <p:cNvSpPr txBox="1"/>
          <p:nvPr/>
        </p:nvSpPr>
        <p:spPr>
          <a:xfrm>
            <a:off x="5643563" y="571500"/>
            <a:ext cx="1643062" cy="584200"/>
          </a:xfrm>
          <a:prstGeom prst="rect">
            <a:avLst/>
          </a:prstGeom>
          <a:solidFill>
            <a:schemeClr val="accent2">
              <a:lumMod val="60000"/>
              <a:lumOff val="40000"/>
            </a:schemeClr>
          </a:solidFill>
        </p:spPr>
        <p:txBody>
          <a:bodyPr>
            <a:spAutoFit/>
          </a:bodyPr>
          <a:lstStyle/>
          <a:p>
            <a:pPr fontAlgn="auto">
              <a:spcBef>
                <a:spcPts val="0"/>
              </a:spcBef>
              <a:spcAft>
                <a:spcPts val="0"/>
              </a:spcAft>
              <a:defRPr/>
            </a:pPr>
            <a:r>
              <a:rPr lang="ja-JP" altLang="en-US" sz="3200" dirty="0">
                <a:latin typeface="+mn-lt"/>
                <a:ea typeface="+mn-ea"/>
              </a:rPr>
              <a:t>第</a:t>
            </a:r>
            <a:r>
              <a:rPr lang="en-US" altLang="ja-JP" sz="3200" dirty="0">
                <a:latin typeface="+mn-lt"/>
                <a:ea typeface="+mn-ea"/>
              </a:rPr>
              <a:t>1</a:t>
            </a:r>
            <a:r>
              <a:rPr lang="ja-JP" altLang="en-US" sz="3200" dirty="0">
                <a:latin typeface="+mn-lt"/>
                <a:ea typeface="+mn-ea"/>
              </a:rPr>
              <a:t>段階</a:t>
            </a:r>
            <a:endParaRPr lang="ja-JP" altLang="en-US" sz="3200" dirty="0">
              <a:latin typeface="+mn-lt"/>
              <a:ea typeface="+mn-ea"/>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spcAft>
                <a:spcPts val="0"/>
              </a:spcAft>
              <a:defRPr/>
            </a:pPr>
            <a:r>
              <a:rPr lang="en-US" altLang="ja-JP" dirty="0" smtClean="0">
                <a:solidFill>
                  <a:schemeClr val="tx2">
                    <a:satMod val="130000"/>
                  </a:schemeClr>
                </a:solidFill>
              </a:rPr>
              <a:t>10.1.2</a:t>
            </a:r>
            <a:r>
              <a:rPr lang="ja-JP" altLang="en-US" dirty="0" smtClean="0">
                <a:solidFill>
                  <a:schemeClr val="tx2">
                    <a:satMod val="130000"/>
                  </a:schemeClr>
                </a:solidFill>
              </a:rPr>
              <a:t>　</a:t>
            </a:r>
            <a:r>
              <a:rPr lang="en-US" altLang="ja-JP" dirty="0" smtClean="0">
                <a:solidFill>
                  <a:schemeClr val="tx2">
                    <a:satMod val="130000"/>
                  </a:schemeClr>
                </a:solidFill>
              </a:rPr>
              <a:t>LM</a:t>
            </a:r>
            <a:r>
              <a:rPr lang="ja-JP" altLang="en-US" dirty="0" smtClean="0">
                <a:solidFill>
                  <a:schemeClr val="tx2">
                    <a:satMod val="130000"/>
                  </a:schemeClr>
                </a:solidFill>
              </a:rPr>
              <a:t>曲線</a:t>
            </a:r>
            <a:endParaRPr lang="ja-JP" altLang="en-US" dirty="0">
              <a:solidFill>
                <a:schemeClr val="tx2">
                  <a:satMod val="130000"/>
                </a:schemeClr>
              </a:solidFill>
            </a:endParaRPr>
          </a:p>
        </p:txBody>
      </p:sp>
      <p:sp>
        <p:nvSpPr>
          <p:cNvPr id="4" name="テキスト ボックス 3"/>
          <p:cNvSpPr txBox="1"/>
          <p:nvPr/>
        </p:nvSpPr>
        <p:spPr>
          <a:xfrm>
            <a:off x="1142976" y="1142984"/>
            <a:ext cx="1643074" cy="58477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fontAlgn="auto">
              <a:spcBef>
                <a:spcPts val="0"/>
              </a:spcBef>
              <a:spcAft>
                <a:spcPts val="0"/>
              </a:spcAft>
              <a:defRPr/>
            </a:pPr>
            <a:r>
              <a:rPr lang="ja-JP" altLang="en-US" sz="3200" dirty="0"/>
              <a:t>第</a:t>
            </a:r>
            <a:r>
              <a:rPr lang="en-US" altLang="ja-JP" sz="3200" dirty="0"/>
              <a:t>2</a:t>
            </a:r>
            <a:r>
              <a:rPr lang="ja-JP" altLang="en-US" sz="3200" dirty="0"/>
              <a:t>段階</a:t>
            </a:r>
            <a:endParaRPr lang="ja-JP" altLang="en-US" sz="3200" dirty="0"/>
          </a:p>
        </p:txBody>
      </p:sp>
      <p:sp>
        <p:nvSpPr>
          <p:cNvPr id="29701" name="テキスト ボックス 4"/>
          <p:cNvSpPr txBox="1">
            <a:spLocks noChangeArrowheads="1"/>
          </p:cNvSpPr>
          <p:nvPr/>
        </p:nvSpPr>
        <p:spPr bwMode="auto">
          <a:xfrm>
            <a:off x="3286125" y="1285875"/>
            <a:ext cx="5072063" cy="457200"/>
          </a:xfrm>
          <a:prstGeom prst="rect">
            <a:avLst/>
          </a:prstGeom>
          <a:noFill/>
          <a:ln w="9525">
            <a:noFill/>
            <a:miter lim="800000"/>
            <a:headEnd/>
            <a:tailEnd/>
          </a:ln>
        </p:spPr>
        <p:txBody>
          <a:bodyPr>
            <a:spAutoFit/>
          </a:bodyPr>
          <a:lstStyle/>
          <a:p>
            <a:r>
              <a:rPr lang="ja-JP" altLang="en-US" sz="2400">
                <a:solidFill>
                  <a:srgbClr val="C00000"/>
                </a:solidFill>
                <a:latin typeface="Gill Sans MT" pitchFamily="34" charset="0"/>
                <a:ea typeface="HGｺﾞｼｯｸE" pitchFamily="49" charset="-128"/>
              </a:rPr>
              <a:t>ｒ</a:t>
            </a:r>
            <a:r>
              <a:rPr lang="en-US" altLang="ja-JP" sz="2400">
                <a:solidFill>
                  <a:srgbClr val="C00000"/>
                </a:solidFill>
                <a:latin typeface="Gill Sans MT" pitchFamily="34" charset="0"/>
                <a:ea typeface="HGｺﾞｼｯｸE" pitchFamily="49" charset="-128"/>
              </a:rPr>
              <a:t>(</a:t>
            </a:r>
            <a:r>
              <a:rPr lang="ja-JP" altLang="en-US" sz="2400">
                <a:solidFill>
                  <a:srgbClr val="C00000"/>
                </a:solidFill>
                <a:latin typeface="Gill Sans MT" pitchFamily="34" charset="0"/>
                <a:ea typeface="HGｺﾞｼｯｸE" pitchFamily="49" charset="-128"/>
              </a:rPr>
              <a:t>実質利子率</a:t>
            </a:r>
            <a:r>
              <a:rPr lang="en-US" altLang="ja-JP" sz="2400">
                <a:solidFill>
                  <a:srgbClr val="C00000"/>
                </a:solidFill>
                <a:latin typeface="Gill Sans MT" pitchFamily="34" charset="0"/>
                <a:ea typeface="HGｺﾞｼｯｸE" pitchFamily="49" charset="-128"/>
              </a:rPr>
              <a:t>)</a:t>
            </a:r>
            <a:r>
              <a:rPr lang="ja-JP" altLang="en-US" sz="2400">
                <a:latin typeface="Gill Sans MT" pitchFamily="34" charset="0"/>
                <a:ea typeface="HGｺﾞｼｯｸE" pitchFamily="49" charset="-128"/>
              </a:rPr>
              <a:t>を変化させる。</a:t>
            </a:r>
          </a:p>
        </p:txBody>
      </p:sp>
      <p:sp>
        <p:nvSpPr>
          <p:cNvPr id="29702" name="テキスト ボックス 5"/>
          <p:cNvSpPr txBox="1">
            <a:spLocks noChangeArrowheads="1"/>
          </p:cNvSpPr>
          <p:nvPr/>
        </p:nvSpPr>
        <p:spPr bwMode="auto">
          <a:xfrm>
            <a:off x="2571750" y="1928813"/>
            <a:ext cx="642938" cy="646112"/>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3</a:t>
            </a:r>
            <a:endParaRPr lang="ja-JP" altLang="en-US" sz="3600" baseline="-25000">
              <a:latin typeface="Gill Sans MT" pitchFamily="34" charset="0"/>
              <a:ea typeface="HGｺﾞｼｯｸE" pitchFamily="49" charset="-128"/>
            </a:endParaRPr>
          </a:p>
        </p:txBody>
      </p:sp>
      <p:sp>
        <p:nvSpPr>
          <p:cNvPr id="29703" name="テキスト ボックス 6"/>
          <p:cNvSpPr txBox="1">
            <a:spLocks noChangeArrowheads="1"/>
          </p:cNvSpPr>
          <p:nvPr/>
        </p:nvSpPr>
        <p:spPr bwMode="auto">
          <a:xfrm>
            <a:off x="2071688" y="2571750"/>
            <a:ext cx="1785937" cy="646113"/>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一定としていた利子率</a:t>
            </a:r>
          </a:p>
        </p:txBody>
      </p:sp>
      <p:sp>
        <p:nvSpPr>
          <p:cNvPr id="8" name="右矢印 7"/>
          <p:cNvSpPr/>
          <p:nvPr/>
        </p:nvSpPr>
        <p:spPr>
          <a:xfrm>
            <a:off x="3929063" y="2214563"/>
            <a:ext cx="1357312"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9705" name="テキスト ボックス 8"/>
          <p:cNvSpPr txBox="1">
            <a:spLocks noChangeArrowheads="1"/>
          </p:cNvSpPr>
          <p:nvPr/>
        </p:nvSpPr>
        <p:spPr bwMode="auto">
          <a:xfrm>
            <a:off x="5857875" y="2000250"/>
            <a:ext cx="642938" cy="646113"/>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4</a:t>
            </a:r>
            <a:endParaRPr lang="ja-JP" altLang="en-US" sz="3600" baseline="-25000">
              <a:latin typeface="Gill Sans MT" pitchFamily="34" charset="0"/>
              <a:ea typeface="HGｺﾞｼｯｸE" pitchFamily="49" charset="-128"/>
            </a:endParaRPr>
          </a:p>
        </p:txBody>
      </p:sp>
      <p:sp>
        <p:nvSpPr>
          <p:cNvPr id="29706" name="テキスト ボックス 9"/>
          <p:cNvSpPr txBox="1">
            <a:spLocks noChangeArrowheads="1"/>
          </p:cNvSpPr>
          <p:nvPr/>
        </p:nvSpPr>
        <p:spPr bwMode="auto">
          <a:xfrm>
            <a:off x="6858000" y="2000250"/>
            <a:ext cx="785813" cy="646113"/>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3</a:t>
            </a:r>
            <a:endParaRPr lang="ja-JP" altLang="en-US" sz="3600" baseline="-25000">
              <a:latin typeface="Gill Sans MT" pitchFamily="34" charset="0"/>
              <a:ea typeface="HGｺﾞｼｯｸE" pitchFamily="49" charset="-128"/>
            </a:endParaRPr>
          </a:p>
        </p:txBody>
      </p:sp>
      <p:sp>
        <p:nvSpPr>
          <p:cNvPr id="29707" name="テキスト ボックス 10"/>
          <p:cNvSpPr txBox="1">
            <a:spLocks noChangeArrowheads="1"/>
          </p:cNvSpPr>
          <p:nvPr/>
        </p:nvSpPr>
        <p:spPr bwMode="auto">
          <a:xfrm>
            <a:off x="7500938" y="2214563"/>
            <a:ext cx="500062"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a:t>
            </a:r>
          </a:p>
        </p:txBody>
      </p:sp>
      <p:sp>
        <p:nvSpPr>
          <p:cNvPr id="29708" name="テキスト ボックス 11"/>
          <p:cNvSpPr txBox="1">
            <a:spLocks noChangeArrowheads="1"/>
          </p:cNvSpPr>
          <p:nvPr/>
        </p:nvSpPr>
        <p:spPr bwMode="auto">
          <a:xfrm>
            <a:off x="4214813" y="2571750"/>
            <a:ext cx="928687" cy="400050"/>
          </a:xfrm>
          <a:prstGeom prst="rect">
            <a:avLst/>
          </a:prstGeom>
          <a:noFill/>
          <a:ln w="9525">
            <a:noFill/>
            <a:miter lim="800000"/>
            <a:headEnd/>
            <a:tailEnd/>
          </a:ln>
        </p:spPr>
        <p:txBody>
          <a:bodyPr>
            <a:spAutoFit/>
          </a:bodyPr>
          <a:lstStyle/>
          <a:p>
            <a:r>
              <a:rPr lang="ja-JP" altLang="en-US" sz="2000">
                <a:solidFill>
                  <a:srgbClr val="FF0000"/>
                </a:solidFill>
                <a:latin typeface="Gill Sans MT" pitchFamily="34" charset="0"/>
                <a:ea typeface="HGｺﾞｼｯｸE" pitchFamily="49" charset="-128"/>
              </a:rPr>
              <a:t>上昇</a:t>
            </a:r>
          </a:p>
        </p:txBody>
      </p:sp>
      <p:sp>
        <p:nvSpPr>
          <p:cNvPr id="29709" name="テキスト ボックス 12"/>
          <p:cNvSpPr txBox="1">
            <a:spLocks noChangeArrowheads="1"/>
          </p:cNvSpPr>
          <p:nvPr/>
        </p:nvSpPr>
        <p:spPr bwMode="auto">
          <a:xfrm>
            <a:off x="8001000" y="2000250"/>
            <a:ext cx="1143000" cy="646113"/>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4</a:t>
            </a:r>
            <a:r>
              <a:rPr lang="en-US" altLang="ja-JP" sz="3600">
                <a:latin typeface="Gill Sans MT" pitchFamily="34" charset="0"/>
                <a:ea typeface="HGｺﾞｼｯｸE" pitchFamily="49" charset="-128"/>
              </a:rPr>
              <a:t>)</a:t>
            </a:r>
            <a:endParaRPr lang="ja-JP" altLang="en-US" sz="3600">
              <a:latin typeface="Gill Sans MT" pitchFamily="34" charset="0"/>
              <a:ea typeface="HGｺﾞｼｯｸE" pitchFamily="49" charset="-128"/>
            </a:endParaRPr>
          </a:p>
        </p:txBody>
      </p:sp>
      <p:sp>
        <p:nvSpPr>
          <p:cNvPr id="29710" name="テキスト ボックス 13"/>
          <p:cNvSpPr txBox="1">
            <a:spLocks noChangeArrowheads="1"/>
          </p:cNvSpPr>
          <p:nvPr/>
        </p:nvSpPr>
        <p:spPr bwMode="auto">
          <a:xfrm>
            <a:off x="1285875" y="3429000"/>
            <a:ext cx="7215188" cy="641350"/>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実質利子率の上昇は貨幣以外の資産（債権）の収益が増えるので</a:t>
            </a:r>
            <a:endParaRPr lang="en-US" altLang="ja-JP">
              <a:latin typeface="Gill Sans MT" pitchFamily="34" charset="0"/>
              <a:ea typeface="HGｺﾞｼｯｸE" pitchFamily="49" charset="-128"/>
            </a:endParaRPr>
          </a:p>
          <a:p>
            <a:r>
              <a:rPr lang="ja-JP" altLang="en-US">
                <a:latin typeface="Gill Sans MT" pitchFamily="34" charset="0"/>
                <a:ea typeface="HGｺﾞｼｯｸE" pitchFamily="49" charset="-128"/>
              </a:rPr>
              <a:t>貨幣を手放して債権を保有する。</a:t>
            </a:r>
          </a:p>
        </p:txBody>
      </p:sp>
      <p:sp>
        <p:nvSpPr>
          <p:cNvPr id="29711" name="テキスト ボックス 14"/>
          <p:cNvSpPr txBox="1">
            <a:spLocks noChangeArrowheads="1"/>
          </p:cNvSpPr>
          <p:nvPr/>
        </p:nvSpPr>
        <p:spPr bwMode="auto">
          <a:xfrm>
            <a:off x="2928938" y="4214813"/>
            <a:ext cx="928687" cy="584200"/>
          </a:xfrm>
          <a:prstGeom prst="rect">
            <a:avLst/>
          </a:prstGeom>
          <a:noFill/>
          <a:ln w="9525">
            <a:noFill/>
            <a:miter lim="800000"/>
            <a:headEnd/>
            <a:tailEnd/>
          </a:ln>
        </p:spPr>
        <p:txBody>
          <a:bodyPr>
            <a:spAutoFit/>
          </a:bodyPr>
          <a:lstStyle/>
          <a:p>
            <a:r>
              <a:rPr lang="en-US" altLang="ja-JP" sz="3200">
                <a:latin typeface="Gill Sans MT" pitchFamily="34" charset="0"/>
                <a:ea typeface="HGｺﾞｼｯｸE" pitchFamily="49" charset="-128"/>
              </a:rPr>
              <a:t>r</a:t>
            </a:r>
            <a:r>
              <a:rPr lang="ja-JP" altLang="en-US" sz="3200">
                <a:latin typeface="Gill Sans MT" pitchFamily="34" charset="0"/>
                <a:ea typeface="HGｺﾞｼｯｸE" pitchFamily="49" charset="-128"/>
              </a:rPr>
              <a:t>↑</a:t>
            </a:r>
          </a:p>
        </p:txBody>
      </p:sp>
      <p:sp>
        <p:nvSpPr>
          <p:cNvPr id="16" name="右矢印 15"/>
          <p:cNvSpPr/>
          <p:nvPr/>
        </p:nvSpPr>
        <p:spPr>
          <a:xfrm>
            <a:off x="3929063" y="4429125"/>
            <a:ext cx="1357312"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9713" name="テキスト ボックス 16"/>
          <p:cNvSpPr txBox="1">
            <a:spLocks noChangeArrowheads="1"/>
          </p:cNvSpPr>
          <p:nvPr/>
        </p:nvSpPr>
        <p:spPr bwMode="auto">
          <a:xfrm>
            <a:off x="5572125" y="4214813"/>
            <a:ext cx="2428875" cy="584200"/>
          </a:xfrm>
          <a:prstGeom prst="rect">
            <a:avLst/>
          </a:prstGeom>
          <a:noFill/>
          <a:ln w="9525">
            <a:noFill/>
            <a:miter lim="800000"/>
            <a:headEnd/>
            <a:tailEnd/>
          </a:ln>
        </p:spPr>
        <p:txBody>
          <a:bodyPr>
            <a:spAutoFit/>
          </a:bodyPr>
          <a:lstStyle/>
          <a:p>
            <a:r>
              <a:rPr lang="ja-JP" altLang="en-US" sz="3200">
                <a:latin typeface="Gill Sans MT" pitchFamily="34" charset="0"/>
                <a:ea typeface="HGｺﾞｼｯｸE" pitchFamily="49" charset="-128"/>
              </a:rPr>
              <a:t>貨幣需要↓</a:t>
            </a:r>
          </a:p>
        </p:txBody>
      </p:sp>
      <p:sp>
        <p:nvSpPr>
          <p:cNvPr id="29714" name="テキスト ボックス 17"/>
          <p:cNvSpPr txBox="1">
            <a:spLocks noChangeArrowheads="1"/>
          </p:cNvSpPr>
          <p:nvPr/>
        </p:nvSpPr>
        <p:spPr bwMode="auto">
          <a:xfrm>
            <a:off x="2571750" y="5000625"/>
            <a:ext cx="1857375" cy="584200"/>
          </a:xfrm>
          <a:prstGeom prst="rect">
            <a:avLst/>
          </a:prstGeom>
          <a:noFill/>
          <a:ln w="9525">
            <a:noFill/>
            <a:miter lim="800000"/>
            <a:headEnd/>
            <a:tailEnd/>
          </a:ln>
        </p:spPr>
        <p:txBody>
          <a:bodyPr>
            <a:spAutoFit/>
          </a:bodyPr>
          <a:lstStyle/>
          <a:p>
            <a:r>
              <a:rPr lang="ja-JP" altLang="en-US" sz="3200">
                <a:solidFill>
                  <a:srgbClr val="C00000"/>
                </a:solidFill>
                <a:latin typeface="Gill Sans MT" pitchFamily="34" charset="0"/>
                <a:ea typeface="HGｺﾞｼｯｸE" pitchFamily="49" charset="-128"/>
              </a:rPr>
              <a:t>貨幣需要</a:t>
            </a:r>
          </a:p>
        </p:txBody>
      </p:sp>
      <p:sp>
        <p:nvSpPr>
          <p:cNvPr id="29715" name="テキスト ボックス 18"/>
          <p:cNvSpPr txBox="1">
            <a:spLocks noChangeArrowheads="1"/>
          </p:cNvSpPr>
          <p:nvPr/>
        </p:nvSpPr>
        <p:spPr bwMode="auto">
          <a:xfrm>
            <a:off x="4786313" y="5000625"/>
            <a:ext cx="1143000" cy="584200"/>
          </a:xfrm>
          <a:prstGeom prst="rect">
            <a:avLst/>
          </a:prstGeom>
          <a:noFill/>
          <a:ln w="9525">
            <a:noFill/>
            <a:miter lim="800000"/>
            <a:headEnd/>
            <a:tailEnd/>
          </a:ln>
        </p:spPr>
        <p:txBody>
          <a:bodyPr>
            <a:spAutoFit/>
          </a:bodyPr>
          <a:lstStyle/>
          <a:p>
            <a:r>
              <a:rPr lang="ja-JP" altLang="en-US" sz="3200">
                <a:latin typeface="Gill Sans MT" pitchFamily="34" charset="0"/>
                <a:ea typeface="HGｺﾞｼｯｸE" pitchFamily="49" charset="-128"/>
              </a:rPr>
              <a:t>＝</a:t>
            </a:r>
          </a:p>
        </p:txBody>
      </p:sp>
      <p:sp>
        <p:nvSpPr>
          <p:cNvPr id="29716" name="テキスト ボックス 19"/>
          <p:cNvSpPr txBox="1">
            <a:spLocks noChangeArrowheads="1"/>
          </p:cNvSpPr>
          <p:nvPr/>
        </p:nvSpPr>
        <p:spPr bwMode="auto">
          <a:xfrm>
            <a:off x="5786438" y="5000625"/>
            <a:ext cx="1571625" cy="584200"/>
          </a:xfrm>
          <a:prstGeom prst="rect">
            <a:avLst/>
          </a:prstGeom>
          <a:noFill/>
          <a:ln w="9525">
            <a:noFill/>
            <a:miter lim="800000"/>
            <a:headEnd/>
            <a:tailEnd/>
          </a:ln>
        </p:spPr>
        <p:txBody>
          <a:bodyPr>
            <a:spAutoFit/>
          </a:bodyPr>
          <a:lstStyle/>
          <a:p>
            <a:r>
              <a:rPr lang="en-US" altLang="ja-JP" sz="3200">
                <a:latin typeface="Gill Sans MT" pitchFamily="34" charset="0"/>
                <a:ea typeface="HGｺﾞｼｯｸE" pitchFamily="49" charset="-128"/>
              </a:rPr>
              <a:t>k(r)P</a:t>
            </a:r>
            <a:endParaRPr lang="ja-JP" altLang="en-US" sz="3200">
              <a:latin typeface="Gill Sans MT" pitchFamily="34" charset="0"/>
              <a:ea typeface="HGｺﾞｼｯｸE" pitchFamily="49" charset="-128"/>
            </a:endParaRPr>
          </a:p>
        </p:txBody>
      </p:sp>
      <p:cxnSp>
        <p:nvCxnSpPr>
          <p:cNvPr id="21" name="直線コネクタ 20"/>
          <p:cNvCxnSpPr/>
          <p:nvPr/>
        </p:nvCxnSpPr>
        <p:spPr>
          <a:xfrm>
            <a:off x="6429388" y="5500702"/>
            <a:ext cx="285752" cy="1588"/>
          </a:xfrm>
          <a:prstGeom prst="line">
            <a:avLst/>
          </a:prstGeom>
        </p:spPr>
        <p:style>
          <a:lnRef idx="3">
            <a:schemeClr val="accent3"/>
          </a:lnRef>
          <a:fillRef idx="0">
            <a:schemeClr val="accent3"/>
          </a:fillRef>
          <a:effectRef idx="2">
            <a:schemeClr val="accent3"/>
          </a:effectRef>
          <a:fontRef idx="minor">
            <a:schemeClr val="tx1"/>
          </a:fontRef>
        </p:style>
      </p:cxnSp>
      <p:sp>
        <p:nvSpPr>
          <p:cNvPr id="29718" name="テキスト ボックス 22"/>
          <p:cNvSpPr txBox="1">
            <a:spLocks noChangeArrowheads="1"/>
          </p:cNvSpPr>
          <p:nvPr/>
        </p:nvSpPr>
        <p:spPr bwMode="auto">
          <a:xfrm>
            <a:off x="6715125" y="4500563"/>
            <a:ext cx="1000125" cy="1077912"/>
          </a:xfrm>
          <a:prstGeom prst="rect">
            <a:avLst/>
          </a:prstGeom>
          <a:noFill/>
          <a:ln w="9525">
            <a:noFill/>
            <a:miter lim="800000"/>
            <a:headEnd/>
            <a:tailEnd/>
          </a:ln>
        </p:spPr>
        <p:txBody>
          <a:bodyPr>
            <a:spAutoFit/>
          </a:bodyPr>
          <a:lstStyle/>
          <a:p>
            <a:r>
              <a:rPr lang="ja-JP" altLang="en-US" sz="3200">
                <a:latin typeface="Gill Sans MT" pitchFamily="34" charset="0"/>
                <a:ea typeface="HGｺﾞｼｯｸE" pitchFamily="49" charset="-128"/>
              </a:rPr>
              <a:t>　　</a:t>
            </a:r>
            <a:r>
              <a:rPr lang="en-US" altLang="ja-JP" sz="3200">
                <a:latin typeface="Gill Sans MT" pitchFamily="34" charset="0"/>
                <a:ea typeface="HGｺﾞｼｯｸE" pitchFamily="49" charset="-128"/>
              </a:rPr>
              <a:t>Y</a:t>
            </a:r>
            <a:endParaRPr lang="ja-JP" altLang="en-US" sz="3200">
              <a:latin typeface="Gill Sans MT" pitchFamily="34" charset="0"/>
              <a:ea typeface="HGｺﾞｼｯｸE" pitchFamily="49" charset="-128"/>
            </a:endParaRPr>
          </a:p>
        </p:txBody>
      </p:sp>
      <p:cxnSp>
        <p:nvCxnSpPr>
          <p:cNvPr id="26" name="直線コネクタ 25"/>
          <p:cNvCxnSpPr/>
          <p:nvPr/>
        </p:nvCxnSpPr>
        <p:spPr>
          <a:xfrm>
            <a:off x="5857884" y="5500702"/>
            <a:ext cx="500066" cy="1588"/>
          </a:xfrm>
          <a:prstGeom prst="line">
            <a:avLst/>
          </a:prstGeom>
        </p:spPr>
        <p:style>
          <a:lnRef idx="3">
            <a:schemeClr val="accent1"/>
          </a:lnRef>
          <a:fillRef idx="0">
            <a:schemeClr val="accent1"/>
          </a:fillRef>
          <a:effectRef idx="2">
            <a:schemeClr val="accent1"/>
          </a:effectRef>
          <a:fontRef idx="minor">
            <a:schemeClr val="tx1"/>
          </a:fontRef>
        </p:style>
      </p:cxnSp>
      <p:sp>
        <p:nvSpPr>
          <p:cNvPr id="29720" name="テキスト ボックス 26"/>
          <p:cNvSpPr txBox="1">
            <a:spLocks noChangeArrowheads="1"/>
          </p:cNvSpPr>
          <p:nvPr/>
        </p:nvSpPr>
        <p:spPr bwMode="auto">
          <a:xfrm>
            <a:off x="4929188" y="5715000"/>
            <a:ext cx="1428750"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r</a:t>
            </a:r>
            <a:r>
              <a:rPr lang="ja-JP" altLang="en-US">
                <a:latin typeface="Gill Sans MT" pitchFamily="34" charset="0"/>
                <a:ea typeface="HGｺﾞｼｯｸE" pitchFamily="49" charset="-128"/>
              </a:rPr>
              <a:t>の減少関数</a:t>
            </a:r>
          </a:p>
        </p:txBody>
      </p:sp>
      <p:sp>
        <p:nvSpPr>
          <p:cNvPr id="29721" name="テキスト ボックス 27"/>
          <p:cNvSpPr txBox="1">
            <a:spLocks noChangeArrowheads="1"/>
          </p:cNvSpPr>
          <p:nvPr/>
        </p:nvSpPr>
        <p:spPr bwMode="auto">
          <a:xfrm>
            <a:off x="6500813" y="5715000"/>
            <a:ext cx="928687"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一定</a:t>
            </a:r>
          </a:p>
        </p:txBody>
      </p:sp>
      <p:cxnSp>
        <p:nvCxnSpPr>
          <p:cNvPr id="39" name="直線矢印コネクタ 38"/>
          <p:cNvCxnSpPr/>
          <p:nvPr/>
        </p:nvCxnSpPr>
        <p:spPr>
          <a:xfrm rot="5400000" flipH="1" flipV="1">
            <a:off x="5965825" y="5608638"/>
            <a:ext cx="214313"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a:endCxn id="29716" idx="2"/>
          </p:cNvCxnSpPr>
          <p:nvPr/>
        </p:nvCxnSpPr>
        <p:spPr>
          <a:xfrm rot="10800000">
            <a:off x="6572250" y="5584825"/>
            <a:ext cx="142875" cy="130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テキスト ボックス 41"/>
          <p:cNvSpPr txBox="1"/>
          <p:nvPr/>
        </p:nvSpPr>
        <p:spPr>
          <a:xfrm>
            <a:off x="5286375" y="6143625"/>
            <a:ext cx="3286125" cy="392113"/>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r>
              <a:rPr lang="en-US" altLang="ja-JP">
                <a:solidFill>
                  <a:srgbClr val="FFFFFF"/>
                </a:solidFill>
              </a:rPr>
              <a:t>r</a:t>
            </a:r>
            <a:r>
              <a:rPr lang="ja-JP" altLang="en-US">
                <a:solidFill>
                  <a:srgbClr val="FFFFFF"/>
                </a:solidFill>
              </a:rPr>
              <a:t>↑⇒傾きがゆるやかになる。</a:t>
            </a:r>
          </a:p>
        </p:txBody>
      </p:sp>
      <p:sp>
        <p:nvSpPr>
          <p:cNvPr id="29" name="テキスト ボックス 28"/>
          <p:cNvSpPr txBox="1"/>
          <p:nvPr/>
        </p:nvSpPr>
        <p:spPr>
          <a:xfrm>
            <a:off x="5572132" y="571480"/>
            <a:ext cx="1643074" cy="58477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fontAlgn="auto">
              <a:spcBef>
                <a:spcPts val="0"/>
              </a:spcBef>
              <a:spcAft>
                <a:spcPts val="0"/>
              </a:spcAft>
              <a:defRPr/>
            </a:pPr>
            <a:r>
              <a:rPr lang="ja-JP" altLang="en-US" sz="3200" dirty="0"/>
              <a:t>第</a:t>
            </a:r>
            <a:r>
              <a:rPr lang="en-US" altLang="ja-JP" sz="3200" dirty="0"/>
              <a:t>2</a:t>
            </a:r>
            <a:r>
              <a:rPr lang="ja-JP" altLang="en-US" sz="3200" dirty="0"/>
              <a:t>段階</a:t>
            </a:r>
            <a:endParaRPr lang="ja-JP" altLang="en-US"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571472" y="214290"/>
            <a:ext cx="4214842" cy="6429420"/>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ja-JP" altLang="en-US"/>
          </a:p>
        </p:txBody>
      </p:sp>
      <p:cxnSp>
        <p:nvCxnSpPr>
          <p:cNvPr id="6" name="直線矢印コネクタ 5"/>
          <p:cNvCxnSpPr/>
          <p:nvPr/>
        </p:nvCxnSpPr>
        <p:spPr>
          <a:xfrm>
            <a:off x="928688" y="3429000"/>
            <a:ext cx="3429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rot="5400000" flipH="1" flipV="1">
            <a:off x="-356393" y="2142331"/>
            <a:ext cx="257175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928662" y="2143116"/>
            <a:ext cx="3286148"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12" name="直線コネクタ 11"/>
          <p:cNvCxnSpPr/>
          <p:nvPr/>
        </p:nvCxnSpPr>
        <p:spPr>
          <a:xfrm rot="5400000" flipH="1" flipV="1">
            <a:off x="428596" y="1571612"/>
            <a:ext cx="2357454" cy="1357322"/>
          </a:xfrm>
          <a:prstGeom prst="line">
            <a:avLst/>
          </a:prstGeom>
        </p:spPr>
        <p:style>
          <a:lnRef idx="3">
            <a:schemeClr val="accent3"/>
          </a:lnRef>
          <a:fillRef idx="0">
            <a:schemeClr val="accent3"/>
          </a:fillRef>
          <a:effectRef idx="2">
            <a:schemeClr val="accent3"/>
          </a:effectRef>
          <a:fontRef idx="minor">
            <a:schemeClr val="tx1"/>
          </a:fontRef>
        </p:style>
      </p:cxnSp>
      <p:cxnSp>
        <p:nvCxnSpPr>
          <p:cNvPr id="17" name="直線コネクタ 16"/>
          <p:cNvCxnSpPr/>
          <p:nvPr/>
        </p:nvCxnSpPr>
        <p:spPr>
          <a:xfrm flipV="1">
            <a:off x="928688" y="1285875"/>
            <a:ext cx="3071812" cy="2143125"/>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下矢印 17"/>
          <p:cNvSpPr/>
          <p:nvPr/>
        </p:nvSpPr>
        <p:spPr>
          <a:xfrm>
            <a:off x="2143125" y="1357313"/>
            <a:ext cx="214313" cy="1000125"/>
          </a:xfrm>
          <a:prstGeom prst="downArrow">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ja-JP" altLang="en-US"/>
          </a:p>
        </p:txBody>
      </p:sp>
      <p:sp>
        <p:nvSpPr>
          <p:cNvPr id="19" name="テキスト ボックス 18"/>
          <p:cNvSpPr txBox="1"/>
          <p:nvPr/>
        </p:nvSpPr>
        <p:spPr>
          <a:xfrm>
            <a:off x="2357422" y="642918"/>
            <a:ext cx="192882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A</a:t>
            </a:r>
            <a:r>
              <a:rPr lang="ja-JP" altLang="en-US" dirty="0"/>
              <a:t> 貨幣の需要</a:t>
            </a:r>
            <a:r>
              <a:rPr lang="en-US" altLang="ja-JP" dirty="0"/>
              <a:t>(r</a:t>
            </a:r>
            <a:r>
              <a:rPr lang="en-US" altLang="ja-JP" baseline="-25000" dirty="0"/>
              <a:t>3</a:t>
            </a:r>
            <a:r>
              <a:rPr lang="en-US" altLang="ja-JP" dirty="0"/>
              <a:t>)</a:t>
            </a:r>
            <a:endParaRPr lang="ja-JP" altLang="en-US" dirty="0"/>
          </a:p>
        </p:txBody>
      </p:sp>
      <p:sp>
        <p:nvSpPr>
          <p:cNvPr id="20" name="テキスト ボックス 19"/>
          <p:cNvSpPr txBox="1"/>
          <p:nvPr/>
        </p:nvSpPr>
        <p:spPr>
          <a:xfrm>
            <a:off x="3571868" y="1357298"/>
            <a:ext cx="192882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B</a:t>
            </a:r>
            <a:r>
              <a:rPr lang="ja-JP" altLang="en-US" dirty="0"/>
              <a:t> 貨幣の需要</a:t>
            </a:r>
            <a:r>
              <a:rPr lang="en-US" altLang="ja-JP" dirty="0"/>
              <a:t>(r</a:t>
            </a:r>
            <a:r>
              <a:rPr lang="en-US" altLang="ja-JP" baseline="-25000" dirty="0"/>
              <a:t>4</a:t>
            </a:r>
            <a:r>
              <a:rPr lang="en-US" altLang="ja-JP" dirty="0"/>
              <a:t>)</a:t>
            </a:r>
            <a:endParaRPr lang="ja-JP" altLang="en-US" dirty="0"/>
          </a:p>
        </p:txBody>
      </p:sp>
      <p:sp>
        <p:nvSpPr>
          <p:cNvPr id="30736" name="テキスト ボックス 20"/>
          <p:cNvSpPr txBox="1">
            <a:spLocks noChangeArrowheads="1"/>
          </p:cNvSpPr>
          <p:nvPr/>
        </p:nvSpPr>
        <p:spPr bwMode="auto">
          <a:xfrm>
            <a:off x="571500" y="1857375"/>
            <a:ext cx="428625"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M</a:t>
            </a:r>
            <a:endParaRPr lang="ja-JP" altLang="en-US">
              <a:latin typeface="Gill Sans MT" pitchFamily="34" charset="0"/>
              <a:ea typeface="HGｺﾞｼｯｸE" pitchFamily="49" charset="-128"/>
            </a:endParaRPr>
          </a:p>
        </p:txBody>
      </p:sp>
      <p:sp>
        <p:nvSpPr>
          <p:cNvPr id="22" name="テキスト ボックス 21"/>
          <p:cNvSpPr txBox="1"/>
          <p:nvPr/>
        </p:nvSpPr>
        <p:spPr>
          <a:xfrm>
            <a:off x="3357554" y="2214554"/>
            <a:ext cx="2143140"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ja-JP" altLang="en-US" dirty="0"/>
              <a:t>貨幣供給；</a:t>
            </a:r>
            <a:r>
              <a:rPr lang="en-US" altLang="ja-JP" dirty="0"/>
              <a:t>M(</a:t>
            </a:r>
            <a:r>
              <a:rPr lang="ja-JP" altLang="en-US" dirty="0"/>
              <a:t>一定</a:t>
            </a:r>
            <a:r>
              <a:rPr lang="en-US" altLang="ja-JP" dirty="0"/>
              <a:t>)</a:t>
            </a:r>
            <a:endParaRPr lang="ja-JP" altLang="en-US" dirty="0"/>
          </a:p>
        </p:txBody>
      </p:sp>
      <p:sp>
        <p:nvSpPr>
          <p:cNvPr id="30740" name="テキスト ボックス 22"/>
          <p:cNvSpPr txBox="1">
            <a:spLocks noChangeArrowheads="1"/>
          </p:cNvSpPr>
          <p:nvPr/>
        </p:nvSpPr>
        <p:spPr bwMode="auto">
          <a:xfrm>
            <a:off x="4429125" y="3286125"/>
            <a:ext cx="500063"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Y</a:t>
            </a:r>
            <a:endParaRPr lang="ja-JP" altLang="en-US">
              <a:latin typeface="Gill Sans MT" pitchFamily="34" charset="0"/>
              <a:ea typeface="HGｺﾞｼｯｸE" pitchFamily="49" charset="-128"/>
            </a:endParaRPr>
          </a:p>
        </p:txBody>
      </p:sp>
      <p:sp>
        <p:nvSpPr>
          <p:cNvPr id="30741" name="テキスト ボックス 23"/>
          <p:cNvSpPr txBox="1">
            <a:spLocks noChangeArrowheads="1"/>
          </p:cNvSpPr>
          <p:nvPr/>
        </p:nvSpPr>
        <p:spPr bwMode="auto">
          <a:xfrm>
            <a:off x="0" y="500063"/>
            <a:ext cx="2286000"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貨幣の需要・供給</a:t>
            </a:r>
          </a:p>
        </p:txBody>
      </p:sp>
      <p:sp>
        <p:nvSpPr>
          <p:cNvPr id="30742" name="テキスト ボックス 24"/>
          <p:cNvSpPr txBox="1">
            <a:spLocks noChangeArrowheads="1"/>
          </p:cNvSpPr>
          <p:nvPr/>
        </p:nvSpPr>
        <p:spPr bwMode="auto">
          <a:xfrm>
            <a:off x="642938" y="3286125"/>
            <a:ext cx="500062"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O</a:t>
            </a:r>
            <a:endParaRPr lang="ja-JP" altLang="en-US">
              <a:latin typeface="Gill Sans MT" pitchFamily="34" charset="0"/>
              <a:ea typeface="HGｺﾞｼｯｸE" pitchFamily="49" charset="-128"/>
            </a:endParaRPr>
          </a:p>
        </p:txBody>
      </p:sp>
      <p:sp>
        <p:nvSpPr>
          <p:cNvPr id="30743" name="テキスト ボックス 26"/>
          <p:cNvSpPr txBox="1">
            <a:spLocks noChangeArrowheads="1"/>
          </p:cNvSpPr>
          <p:nvPr/>
        </p:nvSpPr>
        <p:spPr bwMode="auto">
          <a:xfrm>
            <a:off x="5786438" y="857250"/>
            <a:ext cx="642937" cy="646113"/>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3</a:t>
            </a:r>
            <a:endParaRPr lang="ja-JP" altLang="en-US" sz="3600" baseline="-25000">
              <a:latin typeface="Gill Sans MT" pitchFamily="34" charset="0"/>
              <a:ea typeface="HGｺﾞｼｯｸE" pitchFamily="49" charset="-128"/>
            </a:endParaRPr>
          </a:p>
        </p:txBody>
      </p:sp>
      <p:sp>
        <p:nvSpPr>
          <p:cNvPr id="28" name="右矢印 27"/>
          <p:cNvSpPr/>
          <p:nvPr/>
        </p:nvSpPr>
        <p:spPr>
          <a:xfrm>
            <a:off x="6429375" y="1143000"/>
            <a:ext cx="928688" cy="2143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0745" name="テキスト ボックス 28"/>
          <p:cNvSpPr txBox="1">
            <a:spLocks noChangeArrowheads="1"/>
          </p:cNvSpPr>
          <p:nvPr/>
        </p:nvSpPr>
        <p:spPr bwMode="auto">
          <a:xfrm>
            <a:off x="7572375" y="857250"/>
            <a:ext cx="642938" cy="646113"/>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4</a:t>
            </a:r>
            <a:endParaRPr lang="ja-JP" altLang="en-US" sz="3600" baseline="-25000">
              <a:latin typeface="Gill Sans MT" pitchFamily="34" charset="0"/>
              <a:ea typeface="HGｺﾞｼｯｸE" pitchFamily="49" charset="-128"/>
            </a:endParaRPr>
          </a:p>
        </p:txBody>
      </p:sp>
      <p:sp>
        <p:nvSpPr>
          <p:cNvPr id="30746" name="テキスト ボックス 31"/>
          <p:cNvSpPr txBox="1">
            <a:spLocks noChangeArrowheads="1"/>
          </p:cNvSpPr>
          <p:nvPr/>
        </p:nvSpPr>
        <p:spPr bwMode="auto">
          <a:xfrm>
            <a:off x="6500813" y="1285875"/>
            <a:ext cx="928687" cy="400050"/>
          </a:xfrm>
          <a:prstGeom prst="rect">
            <a:avLst/>
          </a:prstGeom>
          <a:noFill/>
          <a:ln w="9525">
            <a:noFill/>
            <a:miter lim="800000"/>
            <a:headEnd/>
            <a:tailEnd/>
          </a:ln>
        </p:spPr>
        <p:txBody>
          <a:bodyPr>
            <a:spAutoFit/>
          </a:bodyPr>
          <a:lstStyle/>
          <a:p>
            <a:r>
              <a:rPr lang="ja-JP" altLang="en-US" sz="2000">
                <a:solidFill>
                  <a:srgbClr val="FF0000"/>
                </a:solidFill>
                <a:latin typeface="Gill Sans MT" pitchFamily="34" charset="0"/>
                <a:ea typeface="HGｺﾞｼｯｸE" pitchFamily="49" charset="-128"/>
              </a:rPr>
              <a:t>上昇</a:t>
            </a:r>
          </a:p>
        </p:txBody>
      </p:sp>
      <p:sp>
        <p:nvSpPr>
          <p:cNvPr id="30747" name="テキスト ボックス 32"/>
          <p:cNvSpPr txBox="1">
            <a:spLocks noChangeArrowheads="1"/>
          </p:cNvSpPr>
          <p:nvPr/>
        </p:nvSpPr>
        <p:spPr bwMode="auto">
          <a:xfrm>
            <a:off x="5643563" y="1643063"/>
            <a:ext cx="3071812" cy="646112"/>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貨幣の需要が下がる（需要曲線の傾きが小さくなる）</a:t>
            </a:r>
          </a:p>
        </p:txBody>
      </p:sp>
      <p:sp>
        <p:nvSpPr>
          <p:cNvPr id="34" name="フローチャート : 結合子 33"/>
          <p:cNvSpPr/>
          <p:nvPr/>
        </p:nvSpPr>
        <p:spPr>
          <a:xfrm>
            <a:off x="1604963" y="2047875"/>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5" name="フローチャート : 結合子 34"/>
          <p:cNvSpPr/>
          <p:nvPr/>
        </p:nvSpPr>
        <p:spPr>
          <a:xfrm>
            <a:off x="2738438" y="2047875"/>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6" name="テキスト ボックス 35"/>
          <p:cNvSpPr txBox="1"/>
          <p:nvPr/>
        </p:nvSpPr>
        <p:spPr>
          <a:xfrm>
            <a:off x="1357313" y="1714500"/>
            <a:ext cx="571500" cy="369888"/>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E</a:t>
            </a:r>
            <a:r>
              <a:rPr lang="en-US" altLang="ja-JP" baseline="-25000" dirty="0"/>
              <a:t>3</a:t>
            </a:r>
            <a:endParaRPr lang="ja-JP" altLang="en-US" baseline="-25000" dirty="0"/>
          </a:p>
        </p:txBody>
      </p:sp>
      <p:sp>
        <p:nvSpPr>
          <p:cNvPr id="37" name="テキスト ボックス 36"/>
          <p:cNvSpPr txBox="1"/>
          <p:nvPr/>
        </p:nvSpPr>
        <p:spPr>
          <a:xfrm>
            <a:off x="2500313" y="1714500"/>
            <a:ext cx="571500" cy="369888"/>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E</a:t>
            </a:r>
            <a:r>
              <a:rPr lang="en-US" altLang="ja-JP" baseline="-25000" dirty="0"/>
              <a:t>4</a:t>
            </a:r>
            <a:endParaRPr lang="ja-JP" altLang="en-US" baseline="-25000" dirty="0"/>
          </a:p>
        </p:txBody>
      </p:sp>
      <p:cxnSp>
        <p:nvCxnSpPr>
          <p:cNvPr id="39" name="直線コネクタ 38"/>
          <p:cNvCxnSpPr>
            <a:stCxn id="34" idx="4"/>
          </p:cNvCxnSpPr>
          <p:nvPr/>
        </p:nvCxnSpPr>
        <p:spPr>
          <a:xfrm rot="5400000">
            <a:off x="1054101" y="2813050"/>
            <a:ext cx="1244600" cy="31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rot="5400000">
            <a:off x="2164557" y="2836069"/>
            <a:ext cx="1244600"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1714480" y="3500438"/>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3</a:t>
            </a:r>
            <a:r>
              <a:rPr lang="en-US" altLang="ja-JP" baseline="30000" dirty="0"/>
              <a:t>e</a:t>
            </a:r>
            <a:endParaRPr lang="ja-JP" altLang="en-US" baseline="30000" dirty="0"/>
          </a:p>
        </p:txBody>
      </p:sp>
      <p:sp>
        <p:nvSpPr>
          <p:cNvPr id="42" name="テキスト ボックス 41"/>
          <p:cNvSpPr txBox="1"/>
          <p:nvPr/>
        </p:nvSpPr>
        <p:spPr>
          <a:xfrm>
            <a:off x="2857488" y="3500438"/>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4</a:t>
            </a:r>
            <a:r>
              <a:rPr lang="en-US" altLang="ja-JP" baseline="30000" dirty="0"/>
              <a:t>e</a:t>
            </a:r>
            <a:endParaRPr lang="ja-JP" altLang="en-US" baseline="30000" dirty="0"/>
          </a:p>
        </p:txBody>
      </p:sp>
      <p:cxnSp>
        <p:nvCxnSpPr>
          <p:cNvPr id="44" name="直線コネクタ 43"/>
          <p:cNvCxnSpPr/>
          <p:nvPr/>
        </p:nvCxnSpPr>
        <p:spPr>
          <a:xfrm rot="5400000">
            <a:off x="319088" y="4787900"/>
            <a:ext cx="2714625" cy="31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rot="5400000">
            <a:off x="1429544" y="4785519"/>
            <a:ext cx="2714625"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p:nvPr/>
        </p:nvCxnSpPr>
        <p:spPr>
          <a:xfrm>
            <a:off x="928688" y="6143625"/>
            <a:ext cx="3429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直線矢印コネクタ 52"/>
          <p:cNvCxnSpPr/>
          <p:nvPr/>
        </p:nvCxnSpPr>
        <p:spPr>
          <a:xfrm rot="5400000" flipH="1" flipV="1">
            <a:off x="-213518" y="4999831"/>
            <a:ext cx="22860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764" name="テキスト ボックス 54"/>
          <p:cNvSpPr txBox="1">
            <a:spLocks noChangeArrowheads="1"/>
          </p:cNvSpPr>
          <p:nvPr/>
        </p:nvSpPr>
        <p:spPr bwMode="auto">
          <a:xfrm>
            <a:off x="4429125" y="6143625"/>
            <a:ext cx="500063"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Y</a:t>
            </a:r>
            <a:endParaRPr lang="ja-JP" altLang="en-US">
              <a:latin typeface="Gill Sans MT" pitchFamily="34" charset="0"/>
              <a:ea typeface="HGｺﾞｼｯｸE" pitchFamily="49" charset="-128"/>
            </a:endParaRPr>
          </a:p>
        </p:txBody>
      </p:sp>
      <p:sp>
        <p:nvSpPr>
          <p:cNvPr id="30765" name="テキスト ボックス 55"/>
          <p:cNvSpPr txBox="1">
            <a:spLocks noChangeArrowheads="1"/>
          </p:cNvSpPr>
          <p:nvPr/>
        </p:nvSpPr>
        <p:spPr bwMode="auto">
          <a:xfrm>
            <a:off x="571500" y="3500438"/>
            <a:ext cx="571500" cy="584200"/>
          </a:xfrm>
          <a:prstGeom prst="rect">
            <a:avLst/>
          </a:prstGeom>
          <a:noFill/>
          <a:ln w="9525">
            <a:noFill/>
            <a:miter lim="800000"/>
            <a:headEnd/>
            <a:tailEnd/>
          </a:ln>
        </p:spPr>
        <p:txBody>
          <a:bodyPr>
            <a:spAutoFit/>
          </a:bodyPr>
          <a:lstStyle/>
          <a:p>
            <a:r>
              <a:rPr lang="en-US" altLang="ja-JP" sz="3200">
                <a:latin typeface="Gill Sans MT" pitchFamily="34" charset="0"/>
                <a:ea typeface="HGｺﾞｼｯｸE" pitchFamily="49" charset="-128"/>
              </a:rPr>
              <a:t>r</a:t>
            </a:r>
            <a:endParaRPr lang="ja-JP" altLang="en-US" sz="3200">
              <a:latin typeface="Gill Sans MT" pitchFamily="34" charset="0"/>
              <a:ea typeface="HGｺﾞｼｯｸE" pitchFamily="49" charset="-128"/>
            </a:endParaRPr>
          </a:p>
        </p:txBody>
      </p:sp>
      <p:sp>
        <p:nvSpPr>
          <p:cNvPr id="30766" name="テキスト ボックス 56"/>
          <p:cNvSpPr txBox="1">
            <a:spLocks noChangeArrowheads="1"/>
          </p:cNvSpPr>
          <p:nvPr/>
        </p:nvSpPr>
        <p:spPr bwMode="auto">
          <a:xfrm>
            <a:off x="5286375" y="214313"/>
            <a:ext cx="3571875" cy="523875"/>
          </a:xfrm>
          <a:prstGeom prst="rect">
            <a:avLst/>
          </a:prstGeom>
          <a:noFill/>
          <a:ln w="9525">
            <a:noFill/>
            <a:miter lim="800000"/>
            <a:headEnd/>
            <a:tailEnd/>
          </a:ln>
        </p:spPr>
        <p:txBody>
          <a:bodyPr>
            <a:spAutoFit/>
          </a:bodyPr>
          <a:lstStyle/>
          <a:p>
            <a:r>
              <a:rPr lang="ja-JP" altLang="en-US" sz="2800">
                <a:latin typeface="Gill Sans MT" pitchFamily="34" charset="0"/>
                <a:ea typeface="HGｺﾞｼｯｸE" pitchFamily="49" charset="-128"/>
              </a:rPr>
              <a:t>実質利子率ｒの上昇</a:t>
            </a:r>
          </a:p>
        </p:txBody>
      </p:sp>
      <p:sp>
        <p:nvSpPr>
          <p:cNvPr id="58" name="テキスト ボックス 57"/>
          <p:cNvSpPr txBox="1"/>
          <p:nvPr/>
        </p:nvSpPr>
        <p:spPr>
          <a:xfrm>
            <a:off x="1714480" y="6215082"/>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3</a:t>
            </a:r>
            <a:r>
              <a:rPr lang="en-US" altLang="ja-JP" baseline="30000" dirty="0"/>
              <a:t>e</a:t>
            </a:r>
            <a:endParaRPr lang="ja-JP" altLang="en-US" baseline="30000" dirty="0"/>
          </a:p>
        </p:txBody>
      </p:sp>
      <p:sp>
        <p:nvSpPr>
          <p:cNvPr id="59" name="テキスト ボックス 58"/>
          <p:cNvSpPr txBox="1"/>
          <p:nvPr/>
        </p:nvSpPr>
        <p:spPr>
          <a:xfrm>
            <a:off x="2857488" y="6215082"/>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4</a:t>
            </a:r>
            <a:r>
              <a:rPr lang="en-US" altLang="ja-JP" baseline="30000" dirty="0"/>
              <a:t>e</a:t>
            </a:r>
            <a:endParaRPr lang="ja-JP" altLang="en-US" baseline="30000" dirty="0"/>
          </a:p>
        </p:txBody>
      </p:sp>
      <p:sp>
        <p:nvSpPr>
          <p:cNvPr id="30773" name="テキスト ボックス 59"/>
          <p:cNvSpPr txBox="1">
            <a:spLocks noChangeArrowheads="1"/>
          </p:cNvSpPr>
          <p:nvPr/>
        </p:nvSpPr>
        <p:spPr bwMode="auto">
          <a:xfrm>
            <a:off x="500063" y="5072063"/>
            <a:ext cx="642937" cy="646112"/>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3</a:t>
            </a:r>
            <a:endParaRPr lang="ja-JP" altLang="en-US" sz="3600" baseline="-25000">
              <a:latin typeface="Gill Sans MT" pitchFamily="34" charset="0"/>
              <a:ea typeface="HGｺﾞｼｯｸE" pitchFamily="49" charset="-128"/>
            </a:endParaRPr>
          </a:p>
        </p:txBody>
      </p:sp>
      <p:sp>
        <p:nvSpPr>
          <p:cNvPr id="30774" name="テキスト ボックス 60"/>
          <p:cNvSpPr txBox="1">
            <a:spLocks noChangeArrowheads="1"/>
          </p:cNvSpPr>
          <p:nvPr/>
        </p:nvSpPr>
        <p:spPr bwMode="auto">
          <a:xfrm>
            <a:off x="500063" y="4143375"/>
            <a:ext cx="642937" cy="646113"/>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4</a:t>
            </a:r>
            <a:endParaRPr lang="ja-JP" altLang="en-US" sz="3600" baseline="-25000">
              <a:latin typeface="Gill Sans MT" pitchFamily="34" charset="0"/>
              <a:ea typeface="HGｺﾞｼｯｸE" pitchFamily="49" charset="-128"/>
            </a:endParaRPr>
          </a:p>
        </p:txBody>
      </p:sp>
      <p:cxnSp>
        <p:nvCxnSpPr>
          <p:cNvPr id="63" name="直線コネクタ 62"/>
          <p:cNvCxnSpPr/>
          <p:nvPr/>
        </p:nvCxnSpPr>
        <p:spPr>
          <a:xfrm>
            <a:off x="928688" y="5500688"/>
            <a:ext cx="714375"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a:off x="928688" y="4500563"/>
            <a:ext cx="1857375"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flipV="1">
            <a:off x="1142976" y="3929066"/>
            <a:ext cx="2357454" cy="2000264"/>
          </a:xfrm>
          <a:prstGeom prst="line">
            <a:avLst/>
          </a:prstGeom>
        </p:spPr>
        <p:style>
          <a:lnRef idx="3">
            <a:schemeClr val="accent6"/>
          </a:lnRef>
          <a:fillRef idx="0">
            <a:schemeClr val="accent6"/>
          </a:fillRef>
          <a:effectRef idx="2">
            <a:schemeClr val="accent6"/>
          </a:effectRef>
          <a:fontRef idx="minor">
            <a:schemeClr val="tx1"/>
          </a:fontRef>
        </p:style>
      </p:cxnSp>
      <p:sp>
        <p:nvSpPr>
          <p:cNvPr id="68" name="テキスト ボックス 67"/>
          <p:cNvSpPr txBox="1"/>
          <p:nvPr/>
        </p:nvSpPr>
        <p:spPr>
          <a:xfrm>
            <a:off x="3571868" y="4000504"/>
            <a:ext cx="1000132" cy="369332"/>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p>
            <a:pPr fontAlgn="auto">
              <a:spcBef>
                <a:spcPts val="0"/>
              </a:spcBef>
              <a:spcAft>
                <a:spcPts val="0"/>
              </a:spcAft>
              <a:defRPr/>
            </a:pPr>
            <a:r>
              <a:rPr lang="en-US" altLang="ja-JP" dirty="0"/>
              <a:t>LM</a:t>
            </a:r>
            <a:r>
              <a:rPr lang="ja-JP" altLang="en-US" dirty="0"/>
              <a:t>曲線</a:t>
            </a:r>
            <a:endParaRPr lang="ja-JP" altLang="en-US" dirty="0"/>
          </a:p>
        </p:txBody>
      </p:sp>
      <p:sp>
        <p:nvSpPr>
          <p:cNvPr id="69" name="テキスト ボックス 68"/>
          <p:cNvSpPr txBox="1">
            <a:spLocks noChangeArrowheads="1"/>
          </p:cNvSpPr>
          <p:nvPr/>
        </p:nvSpPr>
        <p:spPr bwMode="auto">
          <a:xfrm>
            <a:off x="2286000" y="1285875"/>
            <a:ext cx="714375" cy="461963"/>
          </a:xfrm>
          <a:prstGeom prst="rect">
            <a:avLst/>
          </a:prstGeom>
          <a:noFill/>
          <a:ln w="9525">
            <a:noFill/>
            <a:miter lim="800000"/>
            <a:headEnd/>
            <a:tailEnd/>
          </a:ln>
        </p:spPr>
        <p:txBody>
          <a:bodyPr>
            <a:spAutoFit/>
          </a:bodyPr>
          <a:lstStyle/>
          <a:p>
            <a:r>
              <a:rPr lang="en-US" altLang="ja-JP" sz="2400">
                <a:latin typeface="Gill Sans MT" pitchFamily="34" charset="0"/>
                <a:ea typeface="HGｺﾞｼｯｸE" pitchFamily="49" charset="-128"/>
              </a:rPr>
              <a:t>r</a:t>
            </a:r>
            <a:r>
              <a:rPr lang="ja-JP" altLang="en-US" sz="2400">
                <a:latin typeface="Gill Sans MT" pitchFamily="34" charset="0"/>
                <a:ea typeface="HGｺﾞｼｯｸE" pitchFamily="49" charset="-128"/>
              </a:rPr>
              <a:t>↑</a:t>
            </a:r>
          </a:p>
        </p:txBody>
      </p:sp>
      <p:sp>
        <p:nvSpPr>
          <p:cNvPr id="70" name="フローチャート : 結合子 69"/>
          <p:cNvSpPr/>
          <p:nvPr/>
        </p:nvSpPr>
        <p:spPr>
          <a:xfrm>
            <a:off x="1571625" y="5429250"/>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71" name="フローチャート : 結合子 70"/>
          <p:cNvSpPr/>
          <p:nvPr/>
        </p:nvSpPr>
        <p:spPr>
          <a:xfrm>
            <a:off x="2714625" y="4429125"/>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72" name="テキスト ボックス 71"/>
          <p:cNvSpPr txBox="1"/>
          <p:nvPr/>
        </p:nvSpPr>
        <p:spPr>
          <a:xfrm>
            <a:off x="5072063" y="2857500"/>
            <a:ext cx="3857625" cy="646113"/>
          </a:xfrm>
          <a:prstGeom prst="rect">
            <a:avLst/>
          </a:prstGeom>
        </p:spPr>
        <p:style>
          <a:lnRef idx="3">
            <a:schemeClr val="lt1"/>
          </a:lnRef>
          <a:fillRef idx="1">
            <a:schemeClr val="dk1"/>
          </a:fillRef>
          <a:effectRef idx="1">
            <a:schemeClr val="dk1"/>
          </a:effectRef>
          <a:fontRef idx="minor">
            <a:schemeClr val="lt1"/>
          </a:fontRef>
        </p:style>
        <p:txBody>
          <a:bodyPr>
            <a:spAutoFit/>
          </a:bodyPr>
          <a:lstStyle/>
          <a:p>
            <a:pPr fontAlgn="auto">
              <a:spcBef>
                <a:spcPts val="0"/>
              </a:spcBef>
              <a:spcAft>
                <a:spcPts val="0"/>
              </a:spcAft>
              <a:defRPr/>
            </a:pPr>
            <a:r>
              <a:rPr lang="ja-JP" altLang="en-US" dirty="0">
                <a:solidFill>
                  <a:schemeClr val="accent3">
                    <a:lumMod val="40000"/>
                    <a:lumOff val="60000"/>
                  </a:schemeClr>
                </a:solidFill>
              </a:rPr>
              <a:t>貨幣</a:t>
            </a:r>
            <a:r>
              <a:rPr lang="ja-JP" altLang="en-US" dirty="0"/>
              <a:t>の</a:t>
            </a:r>
            <a:r>
              <a:rPr lang="ja-JP" altLang="en-US" dirty="0">
                <a:solidFill>
                  <a:srgbClr val="FF0000"/>
                </a:solidFill>
              </a:rPr>
              <a:t>需要</a:t>
            </a:r>
            <a:r>
              <a:rPr lang="ja-JP" altLang="en-US" dirty="0"/>
              <a:t>と</a:t>
            </a:r>
            <a:r>
              <a:rPr lang="ja-JP" altLang="en-US" dirty="0">
                <a:solidFill>
                  <a:schemeClr val="accent6">
                    <a:lumMod val="40000"/>
                    <a:lumOff val="60000"/>
                  </a:schemeClr>
                </a:solidFill>
              </a:rPr>
              <a:t>供給</a:t>
            </a:r>
            <a:r>
              <a:rPr lang="ja-JP" altLang="en-US" dirty="0"/>
              <a:t>を一致させる</a:t>
            </a:r>
            <a:r>
              <a:rPr lang="ja-JP" altLang="en-US" dirty="0">
                <a:solidFill>
                  <a:srgbClr val="00CC00"/>
                </a:solidFill>
              </a:rPr>
              <a:t>実質利子率と実質</a:t>
            </a:r>
            <a:r>
              <a:rPr lang="en-US" altLang="ja-JP" dirty="0">
                <a:solidFill>
                  <a:srgbClr val="00CC00"/>
                </a:solidFill>
              </a:rPr>
              <a:t>GDP</a:t>
            </a:r>
            <a:r>
              <a:rPr lang="ja-JP" altLang="en-US" dirty="0">
                <a:solidFill>
                  <a:srgbClr val="00CC00"/>
                </a:solidFill>
              </a:rPr>
              <a:t>の関係</a:t>
            </a:r>
            <a:endParaRPr lang="ja-JP" altLang="en-US" dirty="0">
              <a:solidFill>
                <a:srgbClr val="00CC00"/>
              </a:solidFill>
            </a:endParaRPr>
          </a:p>
        </p:txBody>
      </p:sp>
      <p:sp>
        <p:nvSpPr>
          <p:cNvPr id="30783" name="テキスト ボックス 72"/>
          <p:cNvSpPr txBox="1">
            <a:spLocks noChangeArrowheads="1"/>
          </p:cNvSpPr>
          <p:nvPr/>
        </p:nvSpPr>
        <p:spPr bwMode="auto">
          <a:xfrm>
            <a:off x="5786438" y="3500438"/>
            <a:ext cx="642937" cy="646112"/>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3</a:t>
            </a:r>
            <a:endParaRPr lang="ja-JP" altLang="en-US" sz="3600" baseline="-25000">
              <a:latin typeface="Gill Sans MT" pitchFamily="34" charset="0"/>
              <a:ea typeface="HGｺﾞｼｯｸE" pitchFamily="49" charset="-128"/>
            </a:endParaRPr>
          </a:p>
        </p:txBody>
      </p:sp>
      <p:sp>
        <p:nvSpPr>
          <p:cNvPr id="74" name="テキスト ボックス 73"/>
          <p:cNvSpPr txBox="1"/>
          <p:nvPr/>
        </p:nvSpPr>
        <p:spPr>
          <a:xfrm>
            <a:off x="7215188" y="3643313"/>
            <a:ext cx="785812" cy="523875"/>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sz="2800" dirty="0"/>
              <a:t>Y</a:t>
            </a:r>
            <a:r>
              <a:rPr lang="en-US" altLang="ja-JP" sz="2800" baseline="-25000" dirty="0"/>
              <a:t>3</a:t>
            </a:r>
            <a:r>
              <a:rPr lang="en-US" altLang="ja-JP" sz="2800" baseline="30000" dirty="0"/>
              <a:t>e</a:t>
            </a:r>
            <a:endParaRPr lang="ja-JP" altLang="en-US" sz="2800" baseline="30000" dirty="0"/>
          </a:p>
        </p:txBody>
      </p:sp>
      <p:sp>
        <p:nvSpPr>
          <p:cNvPr id="30785" name="テキスト ボックス 74"/>
          <p:cNvSpPr txBox="1">
            <a:spLocks noChangeArrowheads="1"/>
          </p:cNvSpPr>
          <p:nvPr/>
        </p:nvSpPr>
        <p:spPr bwMode="auto">
          <a:xfrm>
            <a:off x="5786438" y="4286250"/>
            <a:ext cx="642937" cy="646113"/>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4</a:t>
            </a:r>
            <a:endParaRPr lang="ja-JP" altLang="en-US" sz="3600" baseline="-25000">
              <a:latin typeface="Gill Sans MT" pitchFamily="34" charset="0"/>
              <a:ea typeface="HGｺﾞｼｯｸE" pitchFamily="49" charset="-128"/>
            </a:endParaRPr>
          </a:p>
        </p:txBody>
      </p:sp>
      <p:sp>
        <p:nvSpPr>
          <p:cNvPr id="76" name="テキスト ボックス 75"/>
          <p:cNvSpPr txBox="1"/>
          <p:nvPr/>
        </p:nvSpPr>
        <p:spPr>
          <a:xfrm>
            <a:off x="7286625" y="4429125"/>
            <a:ext cx="857250" cy="523875"/>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sz="2800" dirty="0"/>
              <a:t>Y</a:t>
            </a:r>
            <a:r>
              <a:rPr lang="en-US" altLang="ja-JP" sz="2800" baseline="-25000" dirty="0"/>
              <a:t>4</a:t>
            </a:r>
            <a:r>
              <a:rPr lang="en-US" altLang="ja-JP" sz="2800" baseline="30000" dirty="0"/>
              <a:t>e</a:t>
            </a:r>
            <a:endParaRPr lang="ja-JP" altLang="en-US" sz="2800" baseline="30000" dirty="0"/>
          </a:p>
        </p:txBody>
      </p:sp>
      <p:cxnSp>
        <p:nvCxnSpPr>
          <p:cNvPr id="77" name="直線コネクタ 76"/>
          <p:cNvCxnSpPr/>
          <p:nvPr/>
        </p:nvCxnSpPr>
        <p:spPr>
          <a:xfrm rot="5400000" flipH="1" flipV="1">
            <a:off x="5786438" y="4214812"/>
            <a:ext cx="285750" cy="142875"/>
          </a:xfrm>
          <a:prstGeom prst="line">
            <a:avLst/>
          </a:prstGeom>
        </p:spPr>
        <p:style>
          <a:lnRef idx="1">
            <a:schemeClr val="dk1"/>
          </a:lnRef>
          <a:fillRef idx="0">
            <a:schemeClr val="dk1"/>
          </a:fillRef>
          <a:effectRef idx="0">
            <a:schemeClr val="dk1"/>
          </a:effectRef>
          <a:fontRef idx="minor">
            <a:schemeClr val="tx1"/>
          </a:fontRef>
        </p:style>
      </p:cxnSp>
      <p:cxnSp>
        <p:nvCxnSpPr>
          <p:cNvPr id="78" name="直線コネクタ 77"/>
          <p:cNvCxnSpPr/>
          <p:nvPr/>
        </p:nvCxnSpPr>
        <p:spPr>
          <a:xfrm rot="16200000" flipH="1">
            <a:off x="5929313" y="4214812"/>
            <a:ext cx="285750" cy="142875"/>
          </a:xfrm>
          <a:prstGeom prst="line">
            <a:avLst/>
          </a:prstGeom>
        </p:spPr>
        <p:style>
          <a:lnRef idx="1">
            <a:schemeClr val="dk1"/>
          </a:lnRef>
          <a:fillRef idx="0">
            <a:schemeClr val="dk1"/>
          </a:fillRef>
          <a:effectRef idx="0">
            <a:schemeClr val="dk1"/>
          </a:effectRef>
          <a:fontRef idx="minor">
            <a:schemeClr val="tx1"/>
          </a:fontRef>
        </p:style>
      </p:cxnSp>
      <p:cxnSp>
        <p:nvCxnSpPr>
          <p:cNvPr id="81" name="直線矢印コネクタ 80"/>
          <p:cNvCxnSpPr/>
          <p:nvPr/>
        </p:nvCxnSpPr>
        <p:spPr>
          <a:xfrm>
            <a:off x="6500813" y="3929063"/>
            <a:ext cx="500062"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2" name="直線矢印コネクタ 81"/>
          <p:cNvCxnSpPr/>
          <p:nvPr/>
        </p:nvCxnSpPr>
        <p:spPr>
          <a:xfrm>
            <a:off x="6572250" y="4643438"/>
            <a:ext cx="500063"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3" name="直線コネクタ 82"/>
          <p:cNvCxnSpPr/>
          <p:nvPr/>
        </p:nvCxnSpPr>
        <p:spPr>
          <a:xfrm rot="5400000" flipH="1" flipV="1">
            <a:off x="7358063" y="4214812"/>
            <a:ext cx="285750" cy="142875"/>
          </a:xfrm>
          <a:prstGeom prst="line">
            <a:avLst/>
          </a:prstGeom>
        </p:spPr>
        <p:style>
          <a:lnRef idx="1">
            <a:schemeClr val="dk1"/>
          </a:lnRef>
          <a:fillRef idx="0">
            <a:schemeClr val="dk1"/>
          </a:fillRef>
          <a:effectRef idx="0">
            <a:schemeClr val="dk1"/>
          </a:effectRef>
          <a:fontRef idx="minor">
            <a:schemeClr val="tx1"/>
          </a:fontRef>
        </p:style>
      </p:cxnSp>
      <p:cxnSp>
        <p:nvCxnSpPr>
          <p:cNvPr id="84" name="直線コネクタ 83"/>
          <p:cNvCxnSpPr/>
          <p:nvPr/>
        </p:nvCxnSpPr>
        <p:spPr>
          <a:xfrm rot="16200000" flipH="1">
            <a:off x="7500938" y="4214812"/>
            <a:ext cx="285750" cy="142875"/>
          </a:xfrm>
          <a:prstGeom prst="line">
            <a:avLst/>
          </a:prstGeom>
        </p:spPr>
        <p:style>
          <a:lnRef idx="1">
            <a:schemeClr val="dk1"/>
          </a:lnRef>
          <a:fillRef idx="0">
            <a:schemeClr val="dk1"/>
          </a:fillRef>
          <a:effectRef idx="0">
            <a:schemeClr val="dk1"/>
          </a:effectRef>
          <a:fontRef idx="minor">
            <a:schemeClr val="tx1"/>
          </a:fontRef>
        </p:style>
      </p:cxnSp>
      <p:sp>
        <p:nvSpPr>
          <p:cNvPr id="85" name="テキスト ボックス 84"/>
          <p:cNvSpPr txBox="1"/>
          <p:nvPr/>
        </p:nvSpPr>
        <p:spPr>
          <a:xfrm>
            <a:off x="5000628" y="5143512"/>
            <a:ext cx="1000132" cy="369332"/>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p>
            <a:pPr fontAlgn="auto">
              <a:spcBef>
                <a:spcPts val="0"/>
              </a:spcBef>
              <a:spcAft>
                <a:spcPts val="0"/>
              </a:spcAft>
              <a:defRPr/>
            </a:pPr>
            <a:r>
              <a:rPr lang="en-US" altLang="ja-JP" dirty="0"/>
              <a:t>LM</a:t>
            </a:r>
            <a:r>
              <a:rPr lang="ja-JP" altLang="en-US" dirty="0"/>
              <a:t>曲線</a:t>
            </a:r>
            <a:endParaRPr lang="ja-JP" altLang="en-US" dirty="0"/>
          </a:p>
        </p:txBody>
      </p:sp>
      <p:sp>
        <p:nvSpPr>
          <p:cNvPr id="30794" name="テキスト ボックス 85"/>
          <p:cNvSpPr txBox="1">
            <a:spLocks noChangeArrowheads="1"/>
          </p:cNvSpPr>
          <p:nvPr/>
        </p:nvSpPr>
        <p:spPr bwMode="auto">
          <a:xfrm>
            <a:off x="4929188" y="5715000"/>
            <a:ext cx="4000500" cy="646113"/>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貨幣の需要と供給を一致させる実質利子率と実質</a:t>
            </a:r>
            <a:r>
              <a:rPr lang="en-US" altLang="ja-JP">
                <a:latin typeface="Gill Sans MT" pitchFamily="34" charset="0"/>
                <a:ea typeface="HGｺﾞｼｯｸE" pitchFamily="49" charset="-128"/>
              </a:rPr>
              <a:t>GDP</a:t>
            </a:r>
            <a:r>
              <a:rPr lang="ja-JP" altLang="en-US">
                <a:latin typeface="Gill Sans MT" pitchFamily="34" charset="0"/>
                <a:ea typeface="HGｺﾞｼｯｸE" pitchFamily="49" charset="-128"/>
              </a:rPr>
              <a:t>の関係</a:t>
            </a:r>
          </a:p>
        </p:txBody>
      </p:sp>
      <p:sp>
        <p:nvSpPr>
          <p:cNvPr id="87" name="テキスト ボックス 86"/>
          <p:cNvSpPr txBox="1"/>
          <p:nvPr/>
        </p:nvSpPr>
        <p:spPr>
          <a:xfrm>
            <a:off x="5929322" y="2357430"/>
            <a:ext cx="2214578" cy="36933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fontAlgn="auto">
              <a:spcBef>
                <a:spcPts val="0"/>
              </a:spcBef>
              <a:spcAft>
                <a:spcPts val="0"/>
              </a:spcAft>
              <a:defRPr/>
            </a:pPr>
            <a:r>
              <a:rPr lang="ja-JP" altLang="en-US" dirty="0"/>
              <a:t>実質</a:t>
            </a:r>
            <a:r>
              <a:rPr lang="en-US" altLang="ja-JP" dirty="0"/>
              <a:t>GDP</a:t>
            </a:r>
            <a:r>
              <a:rPr lang="ja-JP" altLang="en-US" dirty="0"/>
              <a:t>は増える．</a:t>
            </a:r>
            <a:endParaRPr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box(in)">
                                      <p:cBhvr>
                                        <p:cTn id="7" dur="500"/>
                                        <p:tgtEl>
                                          <p:spTgt spid="6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ox(in)">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ox(in)">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box(in)">
                                      <p:cBhvr>
                                        <p:cTn id="28" dur="500"/>
                                        <p:tgtEl>
                                          <p:spTgt spid="3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childTnLst>
                                  <p:subTnLst>
                                    <p:audio>
                                      <p:cMediaNode>
                                        <p:cTn display="0" masterRel="sameClick">
                                          <p:stCondLst>
                                            <p:cond evt="begin" delay="0">
                                              <p:tn val="31"/>
                                            </p:cond>
                                          </p:stCondLst>
                                          <p:endCondLst>
                                            <p:cond evt="onStopAudio" delay="0">
                                              <p:tgtEl>
                                                <p:sldTgt/>
                                              </p:tgtEl>
                                            </p:cond>
                                          </p:endCondLst>
                                        </p:cTn>
                                        <p:tgtEl>
                                          <p:sndTgt r:embed="rId3" name="type.wav"/>
                                        </p:tgtEl>
                                      </p:cMediaNode>
                                    </p:audio>
                                  </p:subTnLst>
                                </p:cTn>
                              </p:par>
                            </p:childTnLst>
                          </p:cTn>
                        </p:par>
                      </p:childTnLst>
                    </p:cTn>
                  </p:par>
                  <p:par>
                    <p:cTn id="34" fill="hold">
                      <p:stCondLst>
                        <p:cond delay="indefinite"/>
                      </p:stCondLst>
                      <p:childTnLst>
                        <p:par>
                          <p:cTn id="35" fill="hold">
                            <p:stCondLst>
                              <p:cond delay="0"/>
                            </p:stCondLst>
                            <p:childTnLst>
                              <p:par>
                                <p:cTn id="36" presetID="4" presetClass="entr" presetSubtype="16" fill="hold" nodeType="click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box(in)">
                                      <p:cBhvr>
                                        <p:cTn id="38" dur="500"/>
                                        <p:tgtEl>
                                          <p:spTgt spid="4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500"/>
                                        <p:tgtEl>
                                          <p:spTgt spid="42"/>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nodeType="click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box(in)">
                                      <p:cBhvr>
                                        <p:cTn id="48" dur="500"/>
                                        <p:tgtEl>
                                          <p:spTgt spid="44"/>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nodeType="click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box(in)">
                                      <p:cBhvr>
                                        <p:cTn id="53" dur="500"/>
                                        <p:tgtEl>
                                          <p:spTgt spid="45"/>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58"/>
                                        </p:tgtEl>
                                        <p:attrNameLst>
                                          <p:attrName>style.visibility</p:attrName>
                                        </p:attrNameLst>
                                      </p:cBhvr>
                                      <p:to>
                                        <p:strVal val="visible"/>
                                      </p:to>
                                    </p:set>
                                    <p:animEffect transition="in" filter="fade">
                                      <p:cBhvr>
                                        <p:cTn id="58" dur="500"/>
                                        <p:tgtEl>
                                          <p:spTgt spid="58"/>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childTnLst>
                    </p:cTn>
                  </p:par>
                  <p:par>
                    <p:cTn id="64" fill="hold">
                      <p:stCondLst>
                        <p:cond delay="indefinite"/>
                      </p:stCondLst>
                      <p:childTnLst>
                        <p:par>
                          <p:cTn id="65" fill="hold">
                            <p:stCondLst>
                              <p:cond delay="0"/>
                            </p:stCondLst>
                            <p:childTnLst>
                              <p:par>
                                <p:cTn id="66" presetID="4" presetClass="entr" presetSubtype="16" fill="hold" nodeType="clickEffect">
                                  <p:stCondLst>
                                    <p:cond delay="0"/>
                                  </p:stCondLst>
                                  <p:childTnLst>
                                    <p:set>
                                      <p:cBhvr>
                                        <p:cTn id="67" dur="1" fill="hold">
                                          <p:stCondLst>
                                            <p:cond delay="0"/>
                                          </p:stCondLst>
                                        </p:cTn>
                                        <p:tgtEl>
                                          <p:spTgt spid="63"/>
                                        </p:tgtEl>
                                        <p:attrNameLst>
                                          <p:attrName>style.visibility</p:attrName>
                                        </p:attrNameLst>
                                      </p:cBhvr>
                                      <p:to>
                                        <p:strVal val="visible"/>
                                      </p:to>
                                    </p:set>
                                    <p:animEffect transition="in" filter="box(in)">
                                      <p:cBhvr>
                                        <p:cTn id="68" dur="500"/>
                                        <p:tgtEl>
                                          <p:spTgt spid="63"/>
                                        </p:tgtEl>
                                      </p:cBhvr>
                                    </p:animEffect>
                                  </p:childTnLst>
                                </p:cTn>
                              </p:par>
                            </p:childTnLst>
                          </p:cTn>
                        </p:par>
                      </p:childTnLst>
                    </p:cTn>
                  </p:par>
                  <p:par>
                    <p:cTn id="69" fill="hold">
                      <p:stCondLst>
                        <p:cond delay="indefinite"/>
                      </p:stCondLst>
                      <p:childTnLst>
                        <p:par>
                          <p:cTn id="70" fill="hold">
                            <p:stCondLst>
                              <p:cond delay="0"/>
                            </p:stCondLst>
                            <p:childTnLst>
                              <p:par>
                                <p:cTn id="71" presetID="4" presetClass="entr" presetSubtype="16" fill="hold" nodeType="click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box(in)">
                                      <p:cBhvr>
                                        <p:cTn id="73" dur="500"/>
                                        <p:tgtEl>
                                          <p:spTgt spid="65"/>
                                        </p:tgtEl>
                                      </p:cBhvr>
                                    </p:animEffect>
                                  </p:childTnLst>
                                </p:cTn>
                              </p:par>
                            </p:childTnLst>
                          </p:cTn>
                        </p:par>
                      </p:childTnLst>
                    </p:cTn>
                  </p:par>
                  <p:par>
                    <p:cTn id="74" fill="hold">
                      <p:stCondLst>
                        <p:cond delay="indefinite"/>
                      </p:stCondLst>
                      <p:childTnLst>
                        <p:par>
                          <p:cTn id="75" fill="hold">
                            <p:stCondLst>
                              <p:cond delay="0"/>
                            </p:stCondLst>
                            <p:childTnLst>
                              <p:par>
                                <p:cTn id="76" presetID="4" presetClass="entr" presetSubtype="16" fill="hold" grpId="0" nodeType="clickEffect">
                                  <p:stCondLst>
                                    <p:cond delay="0"/>
                                  </p:stCondLst>
                                  <p:childTnLst>
                                    <p:set>
                                      <p:cBhvr>
                                        <p:cTn id="77" dur="1" fill="hold">
                                          <p:stCondLst>
                                            <p:cond delay="0"/>
                                          </p:stCondLst>
                                        </p:cTn>
                                        <p:tgtEl>
                                          <p:spTgt spid="70"/>
                                        </p:tgtEl>
                                        <p:attrNameLst>
                                          <p:attrName>style.visibility</p:attrName>
                                        </p:attrNameLst>
                                      </p:cBhvr>
                                      <p:to>
                                        <p:strVal val="visible"/>
                                      </p:to>
                                    </p:set>
                                    <p:animEffect transition="in" filter="box(in)">
                                      <p:cBhvr>
                                        <p:cTn id="78" dur="500"/>
                                        <p:tgtEl>
                                          <p:spTgt spid="70"/>
                                        </p:tgtEl>
                                      </p:cBhvr>
                                    </p:animEffect>
                                  </p:childTnLst>
                                </p:cTn>
                              </p:par>
                            </p:childTnLst>
                          </p:cTn>
                        </p:par>
                      </p:childTnLst>
                    </p:cTn>
                  </p:par>
                  <p:par>
                    <p:cTn id="79" fill="hold">
                      <p:stCondLst>
                        <p:cond delay="indefinite"/>
                      </p:stCondLst>
                      <p:childTnLst>
                        <p:par>
                          <p:cTn id="80" fill="hold">
                            <p:stCondLst>
                              <p:cond delay="0"/>
                            </p:stCondLst>
                            <p:childTnLst>
                              <p:par>
                                <p:cTn id="81" presetID="4" presetClass="entr" presetSubtype="16" fill="hold" grpId="0" nodeType="clickEffect">
                                  <p:stCondLst>
                                    <p:cond delay="0"/>
                                  </p:stCondLst>
                                  <p:childTnLst>
                                    <p:set>
                                      <p:cBhvr>
                                        <p:cTn id="82" dur="1" fill="hold">
                                          <p:stCondLst>
                                            <p:cond delay="0"/>
                                          </p:stCondLst>
                                        </p:cTn>
                                        <p:tgtEl>
                                          <p:spTgt spid="71"/>
                                        </p:tgtEl>
                                        <p:attrNameLst>
                                          <p:attrName>style.visibility</p:attrName>
                                        </p:attrNameLst>
                                      </p:cBhvr>
                                      <p:to>
                                        <p:strVal val="visible"/>
                                      </p:to>
                                    </p:set>
                                    <p:animEffect transition="in" filter="box(in)">
                                      <p:cBhvr>
                                        <p:cTn id="83" dur="500"/>
                                        <p:tgtEl>
                                          <p:spTgt spid="71"/>
                                        </p:tgtEl>
                                      </p:cBhvr>
                                    </p:animEffect>
                                  </p:childTnLst>
                                </p:cTn>
                              </p:par>
                            </p:childTnLst>
                          </p:cTn>
                        </p:par>
                      </p:childTnLst>
                    </p:cTn>
                  </p:par>
                  <p:par>
                    <p:cTn id="84" fill="hold">
                      <p:stCondLst>
                        <p:cond delay="indefinite"/>
                      </p:stCondLst>
                      <p:childTnLst>
                        <p:par>
                          <p:cTn id="85" fill="hold">
                            <p:stCondLst>
                              <p:cond delay="0"/>
                            </p:stCondLst>
                            <p:childTnLst>
                              <p:par>
                                <p:cTn id="86" presetID="4" presetClass="entr" presetSubtype="16" fill="hold" nodeType="clickEffect">
                                  <p:stCondLst>
                                    <p:cond delay="0"/>
                                  </p:stCondLst>
                                  <p:childTnLst>
                                    <p:set>
                                      <p:cBhvr>
                                        <p:cTn id="87" dur="1" fill="hold">
                                          <p:stCondLst>
                                            <p:cond delay="0"/>
                                          </p:stCondLst>
                                        </p:cTn>
                                        <p:tgtEl>
                                          <p:spTgt spid="67"/>
                                        </p:tgtEl>
                                        <p:attrNameLst>
                                          <p:attrName>style.visibility</p:attrName>
                                        </p:attrNameLst>
                                      </p:cBhvr>
                                      <p:to>
                                        <p:strVal val="visible"/>
                                      </p:to>
                                    </p:set>
                                    <p:animEffect transition="in" filter="box(in)">
                                      <p:cBhvr>
                                        <p:cTn id="88" dur="500"/>
                                        <p:tgtEl>
                                          <p:spTgt spid="67"/>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nodeType="clickEffect">
                                  <p:stCondLst>
                                    <p:cond delay="0"/>
                                  </p:stCondLst>
                                  <p:childTnLst>
                                    <p:set>
                                      <p:cBhvr>
                                        <p:cTn id="92" dur="1" fill="hold">
                                          <p:stCondLst>
                                            <p:cond delay="0"/>
                                          </p:stCondLst>
                                        </p:cTn>
                                        <p:tgtEl>
                                          <p:spTgt spid="68"/>
                                        </p:tgtEl>
                                        <p:attrNameLst>
                                          <p:attrName>style.visibility</p:attrName>
                                        </p:attrNameLst>
                                      </p:cBhvr>
                                      <p:to>
                                        <p:strVal val="visible"/>
                                      </p:to>
                                    </p:set>
                                    <p:animEffect transition="in" filter="fade">
                                      <p:cBhvr>
                                        <p:cTn id="93" dur="1000"/>
                                        <p:tgtEl>
                                          <p:spTgt spid="68"/>
                                        </p:tgtEl>
                                      </p:cBhvr>
                                    </p:animEffect>
                                  </p:childTnLst>
                                </p:cTn>
                              </p:par>
                            </p:childTnLst>
                          </p:cTn>
                        </p:par>
                      </p:childTnLst>
                    </p:cTn>
                  </p:par>
                  <p:par>
                    <p:cTn id="94" fill="hold">
                      <p:stCondLst>
                        <p:cond delay="indefinite"/>
                      </p:stCondLst>
                      <p:childTnLst>
                        <p:par>
                          <p:cTn id="95" fill="hold">
                            <p:stCondLst>
                              <p:cond delay="0"/>
                            </p:stCondLst>
                            <p:childTnLst>
                              <p:par>
                                <p:cTn id="96" presetID="8" presetClass="emph" presetSubtype="0" fill="hold" nodeType="clickEffect">
                                  <p:stCondLst>
                                    <p:cond delay="0"/>
                                  </p:stCondLst>
                                  <p:childTnLst>
                                    <p:animRot by="21600000">
                                      <p:cBhvr>
                                        <p:cTn id="97" dur="2000" fill="hold"/>
                                        <p:tgtEl>
                                          <p:spTgt spid="6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5" grpId="0" animBg="1"/>
      <p:bldP spid="37" grpId="0"/>
      <p:bldP spid="69" grpId="0"/>
      <p:bldP spid="70" grpId="0" animBg="1"/>
      <p:bldP spid="7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1563" y="0"/>
            <a:ext cx="7497762" cy="1143000"/>
          </a:xfrm>
        </p:spPr>
        <p:txBody>
          <a:bodyPr/>
          <a:lstStyle/>
          <a:p>
            <a:pPr fontAlgn="auto">
              <a:spcAft>
                <a:spcPts val="0"/>
              </a:spcAft>
              <a:defRPr/>
            </a:pPr>
            <a:r>
              <a:rPr lang="ja-JP" altLang="en-US" dirty="0" smtClean="0">
                <a:solidFill>
                  <a:schemeClr val="tx2">
                    <a:satMod val="130000"/>
                  </a:schemeClr>
                </a:solidFill>
              </a:rPr>
              <a:t>経済の均衡</a:t>
            </a:r>
            <a:endParaRPr lang="ja-JP" altLang="en-US" dirty="0">
              <a:solidFill>
                <a:schemeClr val="tx2">
                  <a:satMod val="130000"/>
                </a:schemeClr>
              </a:solidFill>
            </a:endParaRPr>
          </a:p>
        </p:txBody>
      </p:sp>
      <p:sp>
        <p:nvSpPr>
          <p:cNvPr id="31746" name="テキスト ボックス 3"/>
          <p:cNvSpPr txBox="1">
            <a:spLocks noChangeArrowheads="1"/>
          </p:cNvSpPr>
          <p:nvPr/>
        </p:nvSpPr>
        <p:spPr bwMode="auto">
          <a:xfrm>
            <a:off x="1071563" y="1214438"/>
            <a:ext cx="3143250" cy="523875"/>
          </a:xfrm>
          <a:prstGeom prst="rect">
            <a:avLst/>
          </a:prstGeom>
          <a:solidFill>
            <a:schemeClr val="accent1"/>
          </a:solidFill>
          <a:ln w="9525">
            <a:noFill/>
            <a:miter lim="800000"/>
            <a:headEnd/>
            <a:tailEnd/>
          </a:ln>
        </p:spPr>
        <p:txBody>
          <a:bodyPr>
            <a:spAutoFit/>
          </a:bodyPr>
          <a:lstStyle/>
          <a:p>
            <a:r>
              <a:rPr lang="ja-JP" altLang="en-US" sz="2800">
                <a:latin typeface="Gill Sans MT" pitchFamily="34" charset="0"/>
                <a:ea typeface="HGｺﾞｼｯｸE" pitchFamily="49" charset="-128"/>
              </a:rPr>
              <a:t>財・サービス市場</a:t>
            </a:r>
          </a:p>
        </p:txBody>
      </p:sp>
      <p:sp>
        <p:nvSpPr>
          <p:cNvPr id="5" name="テキスト ボックス 4"/>
          <p:cNvSpPr txBox="1"/>
          <p:nvPr/>
        </p:nvSpPr>
        <p:spPr>
          <a:xfrm>
            <a:off x="5572125" y="1214438"/>
            <a:ext cx="2000250" cy="523875"/>
          </a:xfrm>
          <a:prstGeom prst="rect">
            <a:avLst/>
          </a:prstGeom>
          <a:solidFill>
            <a:schemeClr val="accent3">
              <a:lumMod val="40000"/>
              <a:lumOff val="60000"/>
            </a:schemeClr>
          </a:solidFill>
          <a:ln>
            <a:solidFill>
              <a:schemeClr val="accent3">
                <a:lumMod val="60000"/>
                <a:lumOff val="40000"/>
              </a:schemeClr>
            </a:solidFill>
          </a:ln>
        </p:spPr>
        <p:txBody>
          <a:bodyPr>
            <a:spAutoFit/>
          </a:bodyPr>
          <a:lstStyle/>
          <a:p>
            <a:pPr fontAlgn="auto">
              <a:spcBef>
                <a:spcPts val="0"/>
              </a:spcBef>
              <a:spcAft>
                <a:spcPts val="0"/>
              </a:spcAft>
              <a:defRPr/>
            </a:pPr>
            <a:r>
              <a:rPr lang="ja-JP" altLang="en-US" sz="2800" dirty="0">
                <a:latin typeface="+mn-lt"/>
                <a:ea typeface="+mn-ea"/>
              </a:rPr>
              <a:t>貨幣市場</a:t>
            </a:r>
            <a:endParaRPr lang="ja-JP" altLang="en-US" sz="2800" dirty="0">
              <a:latin typeface="+mn-lt"/>
              <a:ea typeface="+mn-ea"/>
            </a:endParaRPr>
          </a:p>
        </p:txBody>
      </p:sp>
      <p:sp>
        <p:nvSpPr>
          <p:cNvPr id="6" name="テキスト ボックス 5"/>
          <p:cNvSpPr txBox="1"/>
          <p:nvPr/>
        </p:nvSpPr>
        <p:spPr>
          <a:xfrm>
            <a:off x="1142976" y="1857364"/>
            <a:ext cx="928694" cy="369332"/>
          </a:xfrm>
          <a:prstGeom prst="rect">
            <a:avLst/>
          </a:prstGeom>
        </p:spPr>
        <p:style>
          <a:lnRef idx="1">
            <a:schemeClr val="accent3"/>
          </a:lnRef>
          <a:fillRef idx="3">
            <a:schemeClr val="accent3"/>
          </a:fillRef>
          <a:effectRef idx="2">
            <a:schemeClr val="accent3"/>
          </a:effectRef>
          <a:fontRef idx="minor">
            <a:schemeClr val="lt1"/>
          </a:fontRef>
        </p:style>
        <p:txBody>
          <a:bodyPr>
            <a:spAutoFit/>
          </a:bodyPr>
          <a:lstStyle/>
          <a:p>
            <a:pPr fontAlgn="auto">
              <a:spcBef>
                <a:spcPts val="0"/>
              </a:spcBef>
              <a:spcAft>
                <a:spcPts val="0"/>
              </a:spcAft>
              <a:defRPr/>
            </a:pPr>
            <a:r>
              <a:rPr lang="en-US" altLang="ja-JP" dirty="0"/>
              <a:t>IS</a:t>
            </a:r>
            <a:r>
              <a:rPr lang="ja-JP" altLang="en-US" dirty="0"/>
              <a:t>曲線</a:t>
            </a:r>
            <a:endParaRPr lang="ja-JP" altLang="en-US" dirty="0"/>
          </a:p>
        </p:txBody>
      </p:sp>
      <p:sp>
        <p:nvSpPr>
          <p:cNvPr id="31749" name="テキスト ボックス 6"/>
          <p:cNvSpPr txBox="1">
            <a:spLocks noChangeArrowheads="1"/>
          </p:cNvSpPr>
          <p:nvPr/>
        </p:nvSpPr>
        <p:spPr bwMode="auto">
          <a:xfrm>
            <a:off x="1071563" y="2428875"/>
            <a:ext cx="3429000" cy="923925"/>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財・サービス市場を均衡させる実質利子率と実質</a:t>
            </a:r>
            <a:r>
              <a:rPr lang="en-US" altLang="ja-JP">
                <a:latin typeface="Gill Sans MT" pitchFamily="34" charset="0"/>
                <a:ea typeface="HGｺﾞｼｯｸE" pitchFamily="49" charset="-128"/>
              </a:rPr>
              <a:t>GDP</a:t>
            </a:r>
            <a:r>
              <a:rPr lang="ja-JP" altLang="en-US">
                <a:latin typeface="Gill Sans MT" pitchFamily="34" charset="0"/>
                <a:ea typeface="HGｺﾞｼｯｸE" pitchFamily="49" charset="-128"/>
              </a:rPr>
              <a:t>の組み合わせ</a:t>
            </a:r>
          </a:p>
        </p:txBody>
      </p:sp>
      <p:sp>
        <p:nvSpPr>
          <p:cNvPr id="8" name="テキスト ボックス 7"/>
          <p:cNvSpPr txBox="1"/>
          <p:nvPr/>
        </p:nvSpPr>
        <p:spPr>
          <a:xfrm>
            <a:off x="5572132" y="1928802"/>
            <a:ext cx="1000132" cy="369332"/>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p>
            <a:pPr fontAlgn="auto">
              <a:spcBef>
                <a:spcPts val="0"/>
              </a:spcBef>
              <a:spcAft>
                <a:spcPts val="0"/>
              </a:spcAft>
              <a:defRPr/>
            </a:pPr>
            <a:r>
              <a:rPr lang="en-US" altLang="ja-JP" dirty="0"/>
              <a:t>LM</a:t>
            </a:r>
            <a:r>
              <a:rPr lang="ja-JP" altLang="en-US" dirty="0"/>
              <a:t>曲線</a:t>
            </a:r>
            <a:endParaRPr lang="ja-JP" altLang="en-US" dirty="0"/>
          </a:p>
        </p:txBody>
      </p:sp>
      <p:sp>
        <p:nvSpPr>
          <p:cNvPr id="31751" name="テキスト ボックス 8"/>
          <p:cNvSpPr txBox="1">
            <a:spLocks noChangeArrowheads="1"/>
          </p:cNvSpPr>
          <p:nvPr/>
        </p:nvSpPr>
        <p:spPr bwMode="auto">
          <a:xfrm>
            <a:off x="5500688" y="2357438"/>
            <a:ext cx="3071812" cy="923925"/>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貨幣市場を均衡させる実質利子率と実質</a:t>
            </a:r>
            <a:r>
              <a:rPr lang="en-US" altLang="ja-JP">
                <a:latin typeface="Gill Sans MT" pitchFamily="34" charset="0"/>
                <a:ea typeface="HGｺﾞｼｯｸE" pitchFamily="49" charset="-128"/>
              </a:rPr>
              <a:t>GDP</a:t>
            </a:r>
            <a:r>
              <a:rPr lang="ja-JP" altLang="en-US">
                <a:latin typeface="Gill Sans MT" pitchFamily="34" charset="0"/>
                <a:ea typeface="HGｺﾞｼｯｸE" pitchFamily="49" charset="-128"/>
              </a:rPr>
              <a:t>の組み合わせ</a:t>
            </a:r>
          </a:p>
        </p:txBody>
      </p:sp>
      <p:sp>
        <p:nvSpPr>
          <p:cNvPr id="10" name="正方形/長方形 9"/>
          <p:cNvSpPr/>
          <p:nvPr/>
        </p:nvSpPr>
        <p:spPr>
          <a:xfrm>
            <a:off x="857224" y="3429000"/>
            <a:ext cx="4214842" cy="314327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ja-JP" altLang="en-US"/>
          </a:p>
        </p:txBody>
      </p:sp>
      <p:cxnSp>
        <p:nvCxnSpPr>
          <p:cNvPr id="12" name="直線矢印コネクタ 11"/>
          <p:cNvCxnSpPr/>
          <p:nvPr/>
        </p:nvCxnSpPr>
        <p:spPr>
          <a:xfrm>
            <a:off x="1285875" y="6215063"/>
            <a:ext cx="3357563"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rot="5400000" flipH="1" flipV="1">
            <a:off x="106363" y="5037138"/>
            <a:ext cx="2357437"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1571604" y="4071942"/>
            <a:ext cx="2571768" cy="1857388"/>
          </a:xfrm>
          <a:prstGeom prst="line">
            <a:avLst/>
          </a:prstGeom>
        </p:spPr>
        <p:style>
          <a:lnRef idx="3">
            <a:schemeClr val="accent6"/>
          </a:lnRef>
          <a:fillRef idx="0">
            <a:schemeClr val="accent6"/>
          </a:fillRef>
          <a:effectRef idx="2">
            <a:schemeClr val="accent6"/>
          </a:effectRef>
          <a:fontRef idx="minor">
            <a:schemeClr val="tx1"/>
          </a:fontRef>
        </p:style>
      </p:cxnSp>
      <p:cxnSp>
        <p:nvCxnSpPr>
          <p:cNvPr id="18" name="直線コネクタ 17"/>
          <p:cNvCxnSpPr/>
          <p:nvPr/>
        </p:nvCxnSpPr>
        <p:spPr>
          <a:xfrm>
            <a:off x="1643042" y="4143380"/>
            <a:ext cx="2571768" cy="1785950"/>
          </a:xfrm>
          <a:prstGeom prst="line">
            <a:avLst/>
          </a:prstGeom>
        </p:spPr>
        <p:style>
          <a:lnRef idx="3">
            <a:schemeClr val="accent3"/>
          </a:lnRef>
          <a:fillRef idx="0">
            <a:schemeClr val="accent3"/>
          </a:fillRef>
          <a:effectRef idx="2">
            <a:schemeClr val="accent3"/>
          </a:effectRef>
          <a:fontRef idx="minor">
            <a:schemeClr val="tx1"/>
          </a:fontRef>
        </p:style>
      </p:cxnSp>
      <p:sp>
        <p:nvSpPr>
          <p:cNvPr id="21" name="テキスト ボックス 20"/>
          <p:cNvSpPr txBox="1"/>
          <p:nvPr/>
        </p:nvSpPr>
        <p:spPr>
          <a:xfrm>
            <a:off x="4214810" y="5715016"/>
            <a:ext cx="928694" cy="369332"/>
          </a:xfrm>
          <a:prstGeom prst="rect">
            <a:avLst/>
          </a:prstGeom>
        </p:spPr>
        <p:style>
          <a:lnRef idx="1">
            <a:schemeClr val="accent3"/>
          </a:lnRef>
          <a:fillRef idx="3">
            <a:schemeClr val="accent3"/>
          </a:fillRef>
          <a:effectRef idx="2">
            <a:schemeClr val="accent3"/>
          </a:effectRef>
          <a:fontRef idx="minor">
            <a:schemeClr val="lt1"/>
          </a:fontRef>
        </p:style>
        <p:txBody>
          <a:bodyPr>
            <a:spAutoFit/>
          </a:bodyPr>
          <a:lstStyle/>
          <a:p>
            <a:pPr fontAlgn="auto">
              <a:spcBef>
                <a:spcPts val="0"/>
              </a:spcBef>
              <a:spcAft>
                <a:spcPts val="0"/>
              </a:spcAft>
              <a:defRPr/>
            </a:pPr>
            <a:r>
              <a:rPr lang="en-US" altLang="ja-JP" dirty="0"/>
              <a:t>IS</a:t>
            </a:r>
            <a:r>
              <a:rPr lang="ja-JP" altLang="en-US" dirty="0"/>
              <a:t>曲線</a:t>
            </a:r>
            <a:endParaRPr lang="ja-JP" altLang="en-US" dirty="0"/>
          </a:p>
        </p:txBody>
      </p:sp>
      <p:sp>
        <p:nvSpPr>
          <p:cNvPr id="22" name="テキスト ボックス 21"/>
          <p:cNvSpPr txBox="1"/>
          <p:nvPr/>
        </p:nvSpPr>
        <p:spPr>
          <a:xfrm>
            <a:off x="4214810" y="3786190"/>
            <a:ext cx="1000132" cy="369332"/>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p>
            <a:pPr fontAlgn="auto">
              <a:spcBef>
                <a:spcPts val="0"/>
              </a:spcBef>
              <a:spcAft>
                <a:spcPts val="0"/>
              </a:spcAft>
              <a:defRPr/>
            </a:pPr>
            <a:r>
              <a:rPr lang="en-US" altLang="ja-JP" dirty="0"/>
              <a:t>LM</a:t>
            </a:r>
            <a:r>
              <a:rPr lang="ja-JP" altLang="en-US" dirty="0"/>
              <a:t>曲線</a:t>
            </a:r>
            <a:endParaRPr lang="ja-JP" altLang="en-US" dirty="0"/>
          </a:p>
        </p:txBody>
      </p:sp>
      <p:sp>
        <p:nvSpPr>
          <p:cNvPr id="31761" name="テキスト ボックス 22"/>
          <p:cNvSpPr txBox="1">
            <a:spLocks noChangeArrowheads="1"/>
          </p:cNvSpPr>
          <p:nvPr/>
        </p:nvSpPr>
        <p:spPr bwMode="auto">
          <a:xfrm>
            <a:off x="4714875" y="6215063"/>
            <a:ext cx="500063"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Y</a:t>
            </a:r>
            <a:endParaRPr lang="ja-JP" altLang="en-US">
              <a:latin typeface="Gill Sans MT" pitchFamily="34" charset="0"/>
              <a:ea typeface="HGｺﾞｼｯｸE" pitchFamily="49" charset="-128"/>
            </a:endParaRPr>
          </a:p>
        </p:txBody>
      </p:sp>
      <p:sp>
        <p:nvSpPr>
          <p:cNvPr id="31762" name="テキスト ボックス 23"/>
          <p:cNvSpPr txBox="1">
            <a:spLocks noChangeArrowheads="1"/>
          </p:cNvSpPr>
          <p:nvPr/>
        </p:nvSpPr>
        <p:spPr bwMode="auto">
          <a:xfrm>
            <a:off x="1071563" y="3500438"/>
            <a:ext cx="357187"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r</a:t>
            </a:r>
            <a:endParaRPr lang="ja-JP" altLang="en-US">
              <a:latin typeface="Gill Sans MT" pitchFamily="34" charset="0"/>
              <a:ea typeface="HGｺﾞｼｯｸE" pitchFamily="49" charset="-128"/>
            </a:endParaRPr>
          </a:p>
        </p:txBody>
      </p:sp>
      <p:sp>
        <p:nvSpPr>
          <p:cNvPr id="25" name="ドーナツ 24"/>
          <p:cNvSpPr/>
          <p:nvPr/>
        </p:nvSpPr>
        <p:spPr>
          <a:xfrm>
            <a:off x="2786063" y="4929188"/>
            <a:ext cx="142875" cy="142875"/>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tx1"/>
              </a:solidFill>
            </a:endParaRPr>
          </a:p>
        </p:txBody>
      </p:sp>
      <p:sp>
        <p:nvSpPr>
          <p:cNvPr id="26" name="テキスト ボックス 25"/>
          <p:cNvSpPr txBox="1"/>
          <p:nvPr/>
        </p:nvSpPr>
        <p:spPr>
          <a:xfrm>
            <a:off x="3000375" y="4786313"/>
            <a:ext cx="571500" cy="369887"/>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E</a:t>
            </a:r>
            <a:endParaRPr lang="ja-JP" altLang="en-US" baseline="-25000" dirty="0"/>
          </a:p>
        </p:txBody>
      </p:sp>
      <p:cxnSp>
        <p:nvCxnSpPr>
          <p:cNvPr id="28" name="直線コネクタ 27"/>
          <p:cNvCxnSpPr>
            <a:stCxn id="25" idx="4"/>
          </p:cNvCxnSpPr>
          <p:nvPr/>
        </p:nvCxnSpPr>
        <p:spPr>
          <a:xfrm rot="5400000">
            <a:off x="2285207" y="5644356"/>
            <a:ext cx="1143000" cy="158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a:stCxn id="25" idx="2"/>
          </p:cNvCxnSpPr>
          <p:nvPr/>
        </p:nvCxnSpPr>
        <p:spPr>
          <a:xfrm rot="10800000">
            <a:off x="1285875" y="5000625"/>
            <a:ext cx="1500188"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1767" name="テキスト ボックス 31"/>
          <p:cNvSpPr txBox="1">
            <a:spLocks noChangeArrowheads="1"/>
          </p:cNvSpPr>
          <p:nvPr/>
        </p:nvSpPr>
        <p:spPr bwMode="auto">
          <a:xfrm>
            <a:off x="785813" y="4643438"/>
            <a:ext cx="642937" cy="646112"/>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ja-JP" altLang="en-US" sz="3600">
                <a:latin typeface="Gill Sans MT" pitchFamily="34" charset="0"/>
                <a:ea typeface="HGｺﾞｼｯｸE" pitchFamily="49" charset="-128"/>
              </a:rPr>
              <a:t>*</a:t>
            </a:r>
            <a:endParaRPr lang="ja-JP" altLang="en-US" sz="3600" baseline="-25000">
              <a:latin typeface="Gill Sans MT" pitchFamily="34" charset="0"/>
              <a:ea typeface="HGｺﾞｼｯｸE" pitchFamily="49" charset="-128"/>
            </a:endParaRPr>
          </a:p>
        </p:txBody>
      </p:sp>
      <p:sp>
        <p:nvSpPr>
          <p:cNvPr id="31768" name="テキスト ボックス 32"/>
          <p:cNvSpPr txBox="1">
            <a:spLocks noChangeArrowheads="1"/>
          </p:cNvSpPr>
          <p:nvPr/>
        </p:nvSpPr>
        <p:spPr bwMode="auto">
          <a:xfrm>
            <a:off x="2571750" y="6143625"/>
            <a:ext cx="642938" cy="523875"/>
          </a:xfrm>
          <a:prstGeom prst="rect">
            <a:avLst/>
          </a:prstGeom>
          <a:noFill/>
          <a:ln w="9525">
            <a:noFill/>
            <a:miter lim="800000"/>
            <a:headEnd/>
            <a:tailEnd/>
          </a:ln>
        </p:spPr>
        <p:txBody>
          <a:bodyPr>
            <a:spAutoFit/>
          </a:bodyPr>
          <a:lstStyle/>
          <a:p>
            <a:r>
              <a:rPr lang="en-US" altLang="ja-JP" sz="2800">
                <a:latin typeface="Gill Sans MT" pitchFamily="34" charset="0"/>
                <a:ea typeface="HGｺﾞｼｯｸE" pitchFamily="49" charset="-128"/>
              </a:rPr>
              <a:t>Y*</a:t>
            </a:r>
            <a:endParaRPr lang="ja-JP" altLang="en-US" sz="2800">
              <a:latin typeface="Gill Sans MT" pitchFamily="34" charset="0"/>
              <a:ea typeface="HGｺﾞｼｯｸE" pitchFamily="49" charset="-128"/>
            </a:endParaRPr>
          </a:p>
        </p:txBody>
      </p:sp>
      <p:sp>
        <p:nvSpPr>
          <p:cNvPr id="31769" name="テキスト ボックス 33"/>
          <p:cNvSpPr txBox="1">
            <a:spLocks noChangeArrowheads="1"/>
          </p:cNvSpPr>
          <p:nvPr/>
        </p:nvSpPr>
        <p:spPr bwMode="auto">
          <a:xfrm>
            <a:off x="5357813" y="3786188"/>
            <a:ext cx="3786187" cy="1200150"/>
          </a:xfrm>
          <a:prstGeom prst="rect">
            <a:avLst/>
          </a:prstGeom>
          <a:noFill/>
          <a:ln w="9525">
            <a:noFill/>
            <a:miter lim="800000"/>
            <a:headEnd/>
            <a:tailEnd/>
          </a:ln>
        </p:spPr>
        <p:txBody>
          <a:bodyPr>
            <a:spAutoFit/>
          </a:bodyPr>
          <a:lstStyle/>
          <a:p>
            <a:r>
              <a:rPr lang="en-US" altLang="ja-JP" sz="2400">
                <a:latin typeface="Gill Sans MT" pitchFamily="34" charset="0"/>
                <a:ea typeface="HGｺﾞｼｯｸE" pitchFamily="49" charset="-128"/>
              </a:rPr>
              <a:t>2</a:t>
            </a:r>
            <a:r>
              <a:rPr lang="ja-JP" altLang="en-US" sz="2400">
                <a:latin typeface="Gill Sans MT" pitchFamily="34" charset="0"/>
                <a:ea typeface="HGｺﾞｼｯｸE" pitchFamily="49" charset="-128"/>
              </a:rPr>
              <a:t>つの市場を同時に均衡させる実質利子率</a:t>
            </a:r>
            <a:r>
              <a:rPr lang="en-US" altLang="ja-JP" sz="2400">
                <a:latin typeface="Gill Sans MT" pitchFamily="34" charset="0"/>
                <a:ea typeface="HGｺﾞｼｯｸE" pitchFamily="49" charset="-128"/>
              </a:rPr>
              <a:t>(r)</a:t>
            </a:r>
            <a:r>
              <a:rPr lang="ja-JP" altLang="en-US" sz="2400">
                <a:latin typeface="Gill Sans MT" pitchFamily="34" charset="0"/>
                <a:ea typeface="HGｺﾞｼｯｸE" pitchFamily="49" charset="-128"/>
              </a:rPr>
              <a:t>と実質</a:t>
            </a:r>
            <a:r>
              <a:rPr lang="en-US" altLang="ja-JP" sz="2400">
                <a:latin typeface="Gill Sans MT" pitchFamily="34" charset="0"/>
                <a:ea typeface="HGｺﾞｼｯｸE" pitchFamily="49" charset="-128"/>
              </a:rPr>
              <a:t>GDP(Y)</a:t>
            </a:r>
            <a:r>
              <a:rPr lang="ja-JP" altLang="en-US" sz="2400">
                <a:latin typeface="Gill Sans MT" pitchFamily="34" charset="0"/>
                <a:ea typeface="HGｺﾞｼｯｸE" pitchFamily="49" charset="-128"/>
              </a:rPr>
              <a:t>のペア</a:t>
            </a:r>
          </a:p>
        </p:txBody>
      </p:sp>
      <p:sp>
        <p:nvSpPr>
          <p:cNvPr id="31770" name="テキスト ボックス 34"/>
          <p:cNvSpPr txBox="1">
            <a:spLocks noChangeArrowheads="1"/>
          </p:cNvSpPr>
          <p:nvPr/>
        </p:nvSpPr>
        <p:spPr bwMode="auto">
          <a:xfrm>
            <a:off x="6143625" y="5072063"/>
            <a:ext cx="2500313" cy="646112"/>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(Y*,r*)</a:t>
            </a:r>
            <a:endParaRPr lang="ja-JP" altLang="en-US" sz="3600">
              <a:latin typeface="Gill Sans MT" pitchFamily="34" charset="0"/>
              <a:ea typeface="HGｺﾞｼｯｸE" pitchFamily="49"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図表 6"/>
          <p:cNvGraphicFramePr/>
          <p:nvPr/>
        </p:nvGraphicFramePr>
        <p:xfrm>
          <a:off x="1435608" y="274638"/>
          <a:ext cx="7498080" cy="939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コンテンツ プレースホルダ 2"/>
          <p:cNvSpPr>
            <a:spLocks noGrp="1"/>
          </p:cNvSpPr>
          <p:nvPr>
            <p:ph idx="1"/>
          </p:nvPr>
        </p:nvSpPr>
        <p:spPr>
          <a:xfrm>
            <a:off x="1071563" y="3643313"/>
            <a:ext cx="7497762" cy="1157287"/>
          </a:xfrm>
        </p:spPr>
        <p:style>
          <a:lnRef idx="2">
            <a:schemeClr val="accent3"/>
          </a:lnRef>
          <a:fillRef idx="1">
            <a:schemeClr val="lt1"/>
          </a:fillRef>
          <a:effectRef idx="0">
            <a:schemeClr val="accent3"/>
          </a:effectRef>
          <a:fontRef idx="minor">
            <a:schemeClr val="dk1"/>
          </a:fontRef>
        </p:style>
        <p:txBody>
          <a:bodyPr>
            <a:normAutofit/>
          </a:bodyPr>
          <a:lstStyle/>
          <a:p>
            <a:pPr marL="365760" indent="-283464" fontAlgn="auto">
              <a:spcAft>
                <a:spcPts val="0"/>
              </a:spcAft>
              <a:buFont typeface="Wingdings 2"/>
              <a:buChar char=""/>
              <a:defRPr/>
            </a:pPr>
            <a:r>
              <a:rPr lang="ja-JP" altLang="en-US" dirty="0" smtClean="0"/>
              <a:t>財・サービス市場への影響</a:t>
            </a:r>
            <a:endParaRPr lang="en-US" altLang="ja-JP" dirty="0" smtClean="0"/>
          </a:p>
          <a:p>
            <a:pPr marL="365760" indent="-283464" fontAlgn="auto">
              <a:spcAft>
                <a:spcPts val="0"/>
              </a:spcAft>
              <a:buFont typeface="Wingdings 2"/>
              <a:buChar char=""/>
              <a:defRPr/>
            </a:pPr>
            <a:r>
              <a:rPr lang="ja-JP" altLang="en-US" dirty="0" smtClean="0"/>
              <a:t>貨幣市場への影響</a:t>
            </a:r>
            <a:endParaRPr lang="ja-JP" altLang="en-US" dirty="0"/>
          </a:p>
        </p:txBody>
      </p:sp>
      <p:sp>
        <p:nvSpPr>
          <p:cNvPr id="4" name="テキスト ボックス 3"/>
          <p:cNvSpPr txBox="1"/>
          <p:nvPr/>
        </p:nvSpPr>
        <p:spPr>
          <a:xfrm>
            <a:off x="1143000" y="1785938"/>
            <a:ext cx="1643063" cy="584200"/>
          </a:xfrm>
          <a:prstGeom prst="rect">
            <a:avLst/>
          </a:prstGeom>
          <a:solidFill>
            <a:schemeClr val="accent2">
              <a:lumMod val="60000"/>
              <a:lumOff val="40000"/>
            </a:schemeClr>
          </a:solidFill>
        </p:spPr>
        <p:txBody>
          <a:bodyPr>
            <a:spAutoFit/>
          </a:bodyPr>
          <a:lstStyle/>
          <a:p>
            <a:pPr fontAlgn="auto">
              <a:spcBef>
                <a:spcPts val="0"/>
              </a:spcBef>
              <a:spcAft>
                <a:spcPts val="0"/>
              </a:spcAft>
              <a:defRPr/>
            </a:pPr>
            <a:r>
              <a:rPr lang="ja-JP" altLang="en-US" sz="3200" dirty="0">
                <a:latin typeface="+mn-lt"/>
                <a:ea typeface="+mn-ea"/>
              </a:rPr>
              <a:t>第</a:t>
            </a:r>
            <a:r>
              <a:rPr lang="en-US" altLang="ja-JP" sz="3200" dirty="0">
                <a:latin typeface="+mn-lt"/>
                <a:ea typeface="+mn-ea"/>
              </a:rPr>
              <a:t>3</a:t>
            </a:r>
            <a:r>
              <a:rPr lang="ja-JP" altLang="en-US" sz="3200" dirty="0">
                <a:latin typeface="+mn-lt"/>
                <a:ea typeface="+mn-ea"/>
              </a:rPr>
              <a:t>段階</a:t>
            </a:r>
            <a:endParaRPr lang="ja-JP" altLang="en-US" sz="3200" dirty="0">
              <a:latin typeface="+mn-lt"/>
              <a:ea typeface="+mn-ea"/>
            </a:endParaRPr>
          </a:p>
        </p:txBody>
      </p:sp>
      <p:sp>
        <p:nvSpPr>
          <p:cNvPr id="32772" name="テキスト ボックス 4"/>
          <p:cNvSpPr txBox="1">
            <a:spLocks noChangeArrowheads="1"/>
          </p:cNvSpPr>
          <p:nvPr/>
        </p:nvSpPr>
        <p:spPr bwMode="auto">
          <a:xfrm>
            <a:off x="3143250" y="1928813"/>
            <a:ext cx="5072063" cy="457200"/>
          </a:xfrm>
          <a:prstGeom prst="rect">
            <a:avLst/>
          </a:prstGeom>
          <a:noFill/>
          <a:ln w="9525">
            <a:noFill/>
            <a:miter lim="800000"/>
            <a:headEnd/>
            <a:tailEnd/>
          </a:ln>
        </p:spPr>
        <p:txBody>
          <a:bodyPr>
            <a:spAutoFit/>
          </a:bodyPr>
          <a:lstStyle/>
          <a:p>
            <a:r>
              <a:rPr lang="en-US" altLang="ja-JP" sz="2400">
                <a:solidFill>
                  <a:srgbClr val="C00000"/>
                </a:solidFill>
                <a:latin typeface="Gill Sans MT" pitchFamily="34" charset="0"/>
                <a:ea typeface="HGｺﾞｼｯｸE" pitchFamily="49" charset="-128"/>
              </a:rPr>
              <a:t>P(</a:t>
            </a:r>
            <a:r>
              <a:rPr lang="ja-JP" altLang="en-US" sz="2400">
                <a:solidFill>
                  <a:srgbClr val="C00000"/>
                </a:solidFill>
                <a:latin typeface="Gill Sans MT" pitchFamily="34" charset="0"/>
                <a:ea typeface="HGｺﾞｼｯｸE" pitchFamily="49" charset="-128"/>
              </a:rPr>
              <a:t>物価水準</a:t>
            </a:r>
            <a:r>
              <a:rPr lang="en-US" altLang="ja-JP" sz="2400">
                <a:solidFill>
                  <a:srgbClr val="C00000"/>
                </a:solidFill>
                <a:latin typeface="Gill Sans MT" pitchFamily="34" charset="0"/>
                <a:ea typeface="HGｺﾞｼｯｸE" pitchFamily="49" charset="-128"/>
              </a:rPr>
              <a:t>)</a:t>
            </a:r>
            <a:r>
              <a:rPr lang="ja-JP" altLang="en-US" sz="2400">
                <a:latin typeface="Gill Sans MT" pitchFamily="34" charset="0"/>
                <a:ea typeface="HGｺﾞｼｯｸE" pitchFamily="49" charset="-128"/>
              </a:rPr>
              <a:t>を変化させる。</a:t>
            </a:r>
          </a:p>
        </p:txBody>
      </p:sp>
      <p:sp>
        <p:nvSpPr>
          <p:cNvPr id="6" name="テキスト ボックス 5"/>
          <p:cNvSpPr txBox="1"/>
          <p:nvPr/>
        </p:nvSpPr>
        <p:spPr>
          <a:xfrm>
            <a:off x="6572250" y="428625"/>
            <a:ext cx="1643063" cy="584200"/>
          </a:xfrm>
          <a:prstGeom prst="rect">
            <a:avLst/>
          </a:prstGeom>
          <a:solidFill>
            <a:schemeClr val="accent2">
              <a:lumMod val="60000"/>
              <a:lumOff val="40000"/>
            </a:schemeClr>
          </a:solidFill>
        </p:spPr>
        <p:txBody>
          <a:bodyPr>
            <a:spAutoFit/>
          </a:bodyPr>
          <a:lstStyle/>
          <a:p>
            <a:pPr fontAlgn="auto">
              <a:spcBef>
                <a:spcPts val="0"/>
              </a:spcBef>
              <a:spcAft>
                <a:spcPts val="0"/>
              </a:spcAft>
              <a:defRPr/>
            </a:pPr>
            <a:r>
              <a:rPr lang="ja-JP" altLang="en-US" sz="3200" dirty="0">
                <a:latin typeface="+mn-lt"/>
                <a:ea typeface="+mn-ea"/>
              </a:rPr>
              <a:t>第</a:t>
            </a:r>
            <a:r>
              <a:rPr lang="en-US" altLang="ja-JP" sz="3200" dirty="0">
                <a:latin typeface="+mn-lt"/>
                <a:ea typeface="+mn-ea"/>
              </a:rPr>
              <a:t>3</a:t>
            </a:r>
            <a:r>
              <a:rPr lang="ja-JP" altLang="en-US" sz="3200" dirty="0">
                <a:latin typeface="+mn-lt"/>
                <a:ea typeface="+mn-ea"/>
              </a:rPr>
              <a:t>段階</a:t>
            </a:r>
            <a:endParaRPr lang="ja-JP" altLang="en-US" sz="3200" dirty="0">
              <a:latin typeface="+mn-lt"/>
              <a:ea typeface="+mn-ea"/>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spcAft>
                <a:spcPts val="0"/>
              </a:spcAft>
              <a:defRPr/>
            </a:pPr>
            <a:r>
              <a:rPr lang="en-US" altLang="ja-JP" dirty="0" smtClean="0">
                <a:solidFill>
                  <a:schemeClr val="tx2">
                    <a:satMod val="130000"/>
                  </a:schemeClr>
                </a:solidFill>
              </a:rPr>
              <a:t>10.1.3</a:t>
            </a:r>
            <a:r>
              <a:rPr lang="ja-JP" altLang="en-US" dirty="0" smtClean="0">
                <a:solidFill>
                  <a:schemeClr val="tx2">
                    <a:satMod val="130000"/>
                  </a:schemeClr>
                </a:solidFill>
              </a:rPr>
              <a:t>　総需要曲線</a:t>
            </a:r>
            <a:endParaRPr lang="ja-JP" altLang="en-US" dirty="0">
              <a:solidFill>
                <a:schemeClr val="tx2">
                  <a:satMod val="130000"/>
                </a:schemeClr>
              </a:solidFill>
            </a:endParaRPr>
          </a:p>
        </p:txBody>
      </p:sp>
      <p:sp>
        <p:nvSpPr>
          <p:cNvPr id="33794" name="コンテンツ プレースホルダ 2"/>
          <p:cNvSpPr>
            <a:spLocks noGrp="1"/>
          </p:cNvSpPr>
          <p:nvPr>
            <p:ph idx="1"/>
          </p:nvPr>
        </p:nvSpPr>
        <p:spPr>
          <a:xfrm>
            <a:off x="1435100" y="1447800"/>
            <a:ext cx="7499350" cy="623888"/>
          </a:xfrm>
        </p:spPr>
        <p:txBody>
          <a:bodyPr/>
          <a:lstStyle/>
          <a:p>
            <a:r>
              <a:rPr lang="ja-JP" altLang="en-US" smtClean="0"/>
              <a:t>財・サービス市場への影響</a:t>
            </a:r>
          </a:p>
        </p:txBody>
      </p:sp>
      <p:sp>
        <p:nvSpPr>
          <p:cNvPr id="33795" name="テキスト ボックス 3"/>
          <p:cNvSpPr txBox="1">
            <a:spLocks noChangeArrowheads="1"/>
          </p:cNvSpPr>
          <p:nvPr/>
        </p:nvSpPr>
        <p:spPr bwMode="auto">
          <a:xfrm>
            <a:off x="1785938" y="2143125"/>
            <a:ext cx="6143625" cy="366713"/>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家計の保有する資産に影響を与える。</a:t>
            </a:r>
          </a:p>
        </p:txBody>
      </p:sp>
      <p:sp>
        <p:nvSpPr>
          <p:cNvPr id="5" name="テキスト ボックス 4"/>
          <p:cNvSpPr txBox="1"/>
          <p:nvPr/>
        </p:nvSpPr>
        <p:spPr>
          <a:xfrm>
            <a:off x="1357313" y="2714625"/>
            <a:ext cx="2214562" cy="523875"/>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fontAlgn="auto">
              <a:spcBef>
                <a:spcPts val="0"/>
              </a:spcBef>
              <a:spcAft>
                <a:spcPts val="0"/>
              </a:spcAft>
              <a:defRPr/>
            </a:pPr>
            <a:r>
              <a:rPr lang="ja-JP" altLang="en-US" sz="2800" dirty="0">
                <a:solidFill>
                  <a:srgbClr val="FF0000"/>
                </a:solidFill>
              </a:rPr>
              <a:t>物価</a:t>
            </a:r>
            <a:r>
              <a:rPr lang="en-US" altLang="ja-JP" sz="2800" dirty="0">
                <a:solidFill>
                  <a:srgbClr val="FF0000"/>
                </a:solidFill>
              </a:rPr>
              <a:t>P</a:t>
            </a:r>
            <a:r>
              <a:rPr lang="ja-JP" altLang="en-US" sz="2800" dirty="0">
                <a:solidFill>
                  <a:srgbClr val="FF0000"/>
                </a:solidFill>
              </a:rPr>
              <a:t>の上昇</a:t>
            </a:r>
            <a:endParaRPr lang="ja-JP" altLang="en-US" sz="2800" dirty="0">
              <a:solidFill>
                <a:srgbClr val="FF0000"/>
              </a:solidFill>
            </a:endParaRPr>
          </a:p>
        </p:txBody>
      </p:sp>
      <p:sp>
        <p:nvSpPr>
          <p:cNvPr id="6" name="テキスト ボックス 5"/>
          <p:cNvSpPr txBox="1">
            <a:spLocks noChangeArrowheads="1"/>
          </p:cNvSpPr>
          <p:nvPr/>
        </p:nvSpPr>
        <p:spPr bwMode="auto">
          <a:xfrm>
            <a:off x="1357313" y="3429000"/>
            <a:ext cx="5357812" cy="641350"/>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家計の保有する</a:t>
            </a:r>
            <a:r>
              <a:rPr lang="ja-JP" altLang="en-US">
                <a:solidFill>
                  <a:srgbClr val="FF0000"/>
                </a:solidFill>
                <a:latin typeface="Gill Sans MT" pitchFamily="34" charset="0"/>
                <a:ea typeface="HGｺﾞｼｯｸE" pitchFamily="49" charset="-128"/>
              </a:rPr>
              <a:t>資産の実質価値を減らし、</a:t>
            </a:r>
            <a:r>
              <a:rPr lang="ja-JP" altLang="en-US">
                <a:latin typeface="Gill Sans MT" pitchFamily="34" charset="0"/>
                <a:ea typeface="HGｺﾞｼｯｸE" pitchFamily="49" charset="-128"/>
              </a:rPr>
              <a:t>その結果、家計の</a:t>
            </a:r>
            <a:r>
              <a:rPr lang="ja-JP" altLang="en-US">
                <a:solidFill>
                  <a:srgbClr val="FF0000"/>
                </a:solidFill>
                <a:latin typeface="Gill Sans MT" pitchFamily="34" charset="0"/>
                <a:ea typeface="HGｺﾞｼｯｸE" pitchFamily="49" charset="-128"/>
              </a:rPr>
              <a:t>消費は下がる</a:t>
            </a:r>
            <a:r>
              <a:rPr lang="ja-JP" altLang="en-US">
                <a:latin typeface="Gill Sans MT" pitchFamily="34" charset="0"/>
                <a:ea typeface="HGｺﾞｼｯｸE" pitchFamily="49" charset="-128"/>
              </a:rPr>
              <a:t>。</a:t>
            </a:r>
          </a:p>
        </p:txBody>
      </p:sp>
      <p:sp>
        <p:nvSpPr>
          <p:cNvPr id="7" name="テキスト ボックス 6"/>
          <p:cNvSpPr txBox="1"/>
          <p:nvPr/>
        </p:nvSpPr>
        <p:spPr>
          <a:xfrm>
            <a:off x="1357313" y="4214813"/>
            <a:ext cx="2214562" cy="523875"/>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fontAlgn="auto">
              <a:spcBef>
                <a:spcPts val="0"/>
              </a:spcBef>
              <a:spcAft>
                <a:spcPts val="0"/>
              </a:spcAft>
              <a:defRPr/>
            </a:pPr>
            <a:r>
              <a:rPr lang="ja-JP" altLang="en-US" sz="2800" dirty="0">
                <a:solidFill>
                  <a:srgbClr val="FF0000"/>
                </a:solidFill>
              </a:rPr>
              <a:t>物価</a:t>
            </a:r>
            <a:r>
              <a:rPr lang="en-US" altLang="ja-JP" sz="2800" dirty="0">
                <a:solidFill>
                  <a:srgbClr val="FF0000"/>
                </a:solidFill>
              </a:rPr>
              <a:t>P</a:t>
            </a:r>
            <a:r>
              <a:rPr lang="ja-JP" altLang="en-US" sz="2800" dirty="0">
                <a:solidFill>
                  <a:srgbClr val="FF0000"/>
                </a:solidFill>
              </a:rPr>
              <a:t>の下落</a:t>
            </a:r>
            <a:endParaRPr lang="ja-JP" altLang="en-US" sz="2800" dirty="0">
              <a:solidFill>
                <a:srgbClr val="FF0000"/>
              </a:solidFill>
            </a:endParaRPr>
          </a:p>
        </p:txBody>
      </p:sp>
      <p:sp>
        <p:nvSpPr>
          <p:cNvPr id="8" name="テキスト ボックス 7"/>
          <p:cNvSpPr txBox="1">
            <a:spLocks noChangeArrowheads="1"/>
          </p:cNvSpPr>
          <p:nvPr/>
        </p:nvSpPr>
        <p:spPr bwMode="auto">
          <a:xfrm>
            <a:off x="1357313" y="4857750"/>
            <a:ext cx="5357812" cy="641350"/>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家計の保有する</a:t>
            </a:r>
            <a:r>
              <a:rPr lang="ja-JP" altLang="en-US">
                <a:solidFill>
                  <a:srgbClr val="FF0000"/>
                </a:solidFill>
                <a:latin typeface="Gill Sans MT" pitchFamily="34" charset="0"/>
                <a:ea typeface="HGｺﾞｼｯｸE" pitchFamily="49" charset="-128"/>
              </a:rPr>
              <a:t>資産の実質価値を増やし、</a:t>
            </a:r>
            <a:r>
              <a:rPr lang="ja-JP" altLang="en-US">
                <a:latin typeface="Gill Sans MT" pitchFamily="34" charset="0"/>
                <a:ea typeface="HGｺﾞｼｯｸE" pitchFamily="49" charset="-128"/>
              </a:rPr>
              <a:t>その結果、家計の</a:t>
            </a:r>
            <a:r>
              <a:rPr lang="ja-JP" altLang="en-US">
                <a:solidFill>
                  <a:srgbClr val="FF0000"/>
                </a:solidFill>
                <a:latin typeface="Gill Sans MT" pitchFamily="34" charset="0"/>
                <a:ea typeface="HGｺﾞｼｯｸE" pitchFamily="49" charset="-128"/>
              </a:rPr>
              <a:t>消費は上がる。</a:t>
            </a:r>
            <a:endParaRPr lang="ja-JP" altLang="en-US">
              <a:latin typeface="Gill Sans MT" pitchFamily="34" charset="0"/>
              <a:ea typeface="HGｺﾞｼｯｸE" pitchFamily="49" charset="-128"/>
            </a:endParaRPr>
          </a:p>
        </p:txBody>
      </p:sp>
      <p:sp>
        <p:nvSpPr>
          <p:cNvPr id="9" name="右矢印 8"/>
          <p:cNvSpPr/>
          <p:nvPr/>
        </p:nvSpPr>
        <p:spPr>
          <a:xfrm>
            <a:off x="1714500" y="5786438"/>
            <a:ext cx="1071563" cy="4286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0" name="テキスト ボックス 9"/>
          <p:cNvSpPr txBox="1"/>
          <p:nvPr/>
        </p:nvSpPr>
        <p:spPr>
          <a:xfrm>
            <a:off x="3500430" y="5715016"/>
            <a:ext cx="2214578" cy="646331"/>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fontAlgn="auto">
              <a:spcBef>
                <a:spcPts val="0"/>
              </a:spcBef>
              <a:spcAft>
                <a:spcPts val="0"/>
              </a:spcAft>
              <a:defRPr/>
            </a:pPr>
            <a:r>
              <a:rPr lang="ja-JP" altLang="en-US" sz="3600" dirty="0"/>
              <a:t>資産効果</a:t>
            </a:r>
            <a:endParaRPr lang="ja-JP" altLang="en-US" sz="3600" dirty="0"/>
          </a:p>
        </p:txBody>
      </p:sp>
      <p:sp>
        <p:nvSpPr>
          <p:cNvPr id="11" name="テキスト ボックス 10"/>
          <p:cNvSpPr txBox="1"/>
          <p:nvPr/>
        </p:nvSpPr>
        <p:spPr>
          <a:xfrm>
            <a:off x="6572250" y="571500"/>
            <a:ext cx="1643063" cy="584200"/>
          </a:xfrm>
          <a:prstGeom prst="rect">
            <a:avLst/>
          </a:prstGeom>
          <a:solidFill>
            <a:schemeClr val="accent2">
              <a:lumMod val="60000"/>
              <a:lumOff val="40000"/>
            </a:schemeClr>
          </a:solidFill>
        </p:spPr>
        <p:txBody>
          <a:bodyPr>
            <a:spAutoFit/>
          </a:bodyPr>
          <a:lstStyle/>
          <a:p>
            <a:pPr fontAlgn="auto">
              <a:spcBef>
                <a:spcPts val="0"/>
              </a:spcBef>
              <a:spcAft>
                <a:spcPts val="0"/>
              </a:spcAft>
              <a:defRPr/>
            </a:pPr>
            <a:r>
              <a:rPr lang="ja-JP" altLang="en-US" sz="3200" dirty="0">
                <a:latin typeface="+mn-lt"/>
                <a:ea typeface="+mn-ea"/>
              </a:rPr>
              <a:t>第</a:t>
            </a:r>
            <a:r>
              <a:rPr lang="en-US" altLang="ja-JP" sz="3200" dirty="0">
                <a:latin typeface="+mn-lt"/>
                <a:ea typeface="+mn-ea"/>
              </a:rPr>
              <a:t>3</a:t>
            </a:r>
            <a:r>
              <a:rPr lang="ja-JP" altLang="en-US" sz="3200" dirty="0">
                <a:latin typeface="+mn-lt"/>
                <a:ea typeface="+mn-ea"/>
              </a:rPr>
              <a:t>段階</a:t>
            </a:r>
            <a:endParaRPr lang="ja-JP" altLang="en-US" sz="3200" dirty="0">
              <a:latin typeface="+mn-lt"/>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ox(in)">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spcAft>
                <a:spcPts val="0"/>
              </a:spcAft>
              <a:defRPr/>
            </a:pPr>
            <a:r>
              <a:rPr lang="ja-JP" altLang="en-US" dirty="0" smtClean="0">
                <a:solidFill>
                  <a:schemeClr val="tx2">
                    <a:satMod val="130000"/>
                  </a:schemeClr>
                </a:solidFill>
              </a:rPr>
              <a:t>短期と長期の違い</a:t>
            </a:r>
            <a:endParaRPr lang="ja-JP" altLang="en-US" dirty="0">
              <a:solidFill>
                <a:schemeClr val="tx2">
                  <a:satMod val="130000"/>
                </a:schemeClr>
              </a:solidFill>
            </a:endParaRPr>
          </a:p>
        </p:txBody>
      </p:sp>
      <p:sp>
        <p:nvSpPr>
          <p:cNvPr id="14338" name="コンテンツ プレースホルダ 2"/>
          <p:cNvSpPr>
            <a:spLocks noGrp="1"/>
          </p:cNvSpPr>
          <p:nvPr>
            <p:ph idx="1"/>
          </p:nvPr>
        </p:nvSpPr>
        <p:spPr>
          <a:xfrm>
            <a:off x="1285875" y="1428750"/>
            <a:ext cx="7497763" cy="623888"/>
          </a:xfrm>
        </p:spPr>
        <p:txBody>
          <a:bodyPr/>
          <a:lstStyle/>
          <a:p>
            <a:pPr>
              <a:buFont typeface="Wingdings 2" pitchFamily="18" charset="2"/>
              <a:buNone/>
            </a:pPr>
            <a:r>
              <a:rPr lang="ja-JP" altLang="en-US" smtClean="0"/>
              <a:t>長期：市場の調整メカニズムが働く。</a:t>
            </a:r>
          </a:p>
        </p:txBody>
      </p:sp>
      <p:sp>
        <p:nvSpPr>
          <p:cNvPr id="14339" name="テキスト ボックス 3"/>
          <p:cNvSpPr txBox="1">
            <a:spLocks noChangeArrowheads="1"/>
          </p:cNvSpPr>
          <p:nvPr/>
        </p:nvSpPr>
        <p:spPr bwMode="auto">
          <a:xfrm>
            <a:off x="2428875" y="2428875"/>
            <a:ext cx="5143500" cy="9159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需要と供給のギャップを解消するように（需要と供給が一致するように）価格が調整される。</a:t>
            </a:r>
            <a:endParaRPr lang="en-US" altLang="ja-JP">
              <a:latin typeface="Gill Sans MT" pitchFamily="34" charset="0"/>
              <a:ea typeface="HGｺﾞｼｯｸE" pitchFamily="49" charset="-128"/>
            </a:endParaRPr>
          </a:p>
          <a:p>
            <a:endParaRPr lang="ja-JP" altLang="en-US">
              <a:latin typeface="Gill Sans MT" pitchFamily="34" charset="0"/>
              <a:ea typeface="HGｺﾞｼｯｸE" pitchFamily="49" charset="-128"/>
            </a:endParaRPr>
          </a:p>
        </p:txBody>
      </p:sp>
      <p:sp>
        <p:nvSpPr>
          <p:cNvPr id="14340" name="テキスト ボックス 5"/>
          <p:cNvSpPr txBox="1">
            <a:spLocks noChangeArrowheads="1"/>
          </p:cNvSpPr>
          <p:nvPr/>
        </p:nvSpPr>
        <p:spPr bwMode="auto">
          <a:xfrm>
            <a:off x="1357313" y="3786188"/>
            <a:ext cx="1857375" cy="584200"/>
          </a:xfrm>
          <a:prstGeom prst="rect">
            <a:avLst/>
          </a:prstGeom>
          <a:noFill/>
          <a:ln w="9525">
            <a:noFill/>
            <a:miter lim="800000"/>
            <a:headEnd/>
            <a:tailEnd/>
          </a:ln>
        </p:spPr>
        <p:txBody>
          <a:bodyPr>
            <a:spAutoFit/>
          </a:bodyPr>
          <a:lstStyle/>
          <a:p>
            <a:r>
              <a:rPr lang="ja-JP" altLang="en-US" sz="3200">
                <a:latin typeface="Gill Sans MT" pitchFamily="34" charset="0"/>
                <a:ea typeface="HGｺﾞｼｯｸE" pitchFamily="49" charset="-128"/>
              </a:rPr>
              <a:t>短期：</a:t>
            </a:r>
          </a:p>
        </p:txBody>
      </p:sp>
      <p:sp>
        <p:nvSpPr>
          <p:cNvPr id="14341" name="テキスト ボックス 6"/>
          <p:cNvSpPr txBox="1">
            <a:spLocks noChangeArrowheads="1"/>
          </p:cNvSpPr>
          <p:nvPr/>
        </p:nvSpPr>
        <p:spPr bwMode="auto">
          <a:xfrm>
            <a:off x="2643188" y="3786188"/>
            <a:ext cx="5500687" cy="1066800"/>
          </a:xfrm>
          <a:prstGeom prst="rect">
            <a:avLst/>
          </a:prstGeom>
          <a:noFill/>
          <a:ln w="9525">
            <a:noFill/>
            <a:miter lim="800000"/>
            <a:headEnd/>
            <a:tailEnd/>
          </a:ln>
        </p:spPr>
        <p:txBody>
          <a:bodyPr>
            <a:spAutoFit/>
          </a:bodyPr>
          <a:lstStyle/>
          <a:p>
            <a:r>
              <a:rPr lang="ja-JP" altLang="en-US" sz="3200">
                <a:latin typeface="Gill Sans MT" pitchFamily="34" charset="0"/>
                <a:ea typeface="HGｺﾞｼｯｸE" pitchFamily="49" charset="-128"/>
              </a:rPr>
              <a:t>市場の調整メカニズムがうまく働かない。</a:t>
            </a:r>
          </a:p>
        </p:txBody>
      </p:sp>
      <p:sp>
        <p:nvSpPr>
          <p:cNvPr id="14342" name="テキスト ボックス 7"/>
          <p:cNvSpPr txBox="1">
            <a:spLocks noChangeArrowheads="1"/>
          </p:cNvSpPr>
          <p:nvPr/>
        </p:nvSpPr>
        <p:spPr bwMode="auto">
          <a:xfrm>
            <a:off x="2571750" y="5286375"/>
            <a:ext cx="4786313" cy="366713"/>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GDP</a:t>
            </a:r>
            <a:r>
              <a:rPr lang="ja-JP" altLang="en-US">
                <a:latin typeface="Gill Sans MT" pitchFamily="34" charset="0"/>
                <a:ea typeface="HGｺﾞｼｯｸE" pitchFamily="49" charset="-128"/>
              </a:rPr>
              <a:t>や雇用水準が大きく変動。</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285720" y="0"/>
            <a:ext cx="4500594" cy="6858000"/>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ja-JP" altLang="en-US"/>
          </a:p>
        </p:txBody>
      </p:sp>
      <p:cxnSp>
        <p:nvCxnSpPr>
          <p:cNvPr id="6" name="直線矢印コネクタ 5"/>
          <p:cNvCxnSpPr/>
          <p:nvPr/>
        </p:nvCxnSpPr>
        <p:spPr>
          <a:xfrm>
            <a:off x="642938" y="3429000"/>
            <a:ext cx="357187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rot="5400000" flipH="1" flipV="1">
            <a:off x="-856456" y="1928019"/>
            <a:ext cx="3000375"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633" name="テキスト ボックス 7"/>
          <p:cNvSpPr txBox="1">
            <a:spLocks noChangeArrowheads="1"/>
          </p:cNvSpPr>
          <p:nvPr/>
        </p:nvSpPr>
        <p:spPr bwMode="auto">
          <a:xfrm>
            <a:off x="4286250" y="3286125"/>
            <a:ext cx="571500"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Y</a:t>
            </a:r>
            <a:endParaRPr lang="ja-JP" altLang="en-US">
              <a:latin typeface="Gill Sans MT" pitchFamily="34" charset="0"/>
              <a:ea typeface="HGｺﾞｼｯｸE" pitchFamily="49" charset="-128"/>
            </a:endParaRPr>
          </a:p>
        </p:txBody>
      </p:sp>
      <p:sp>
        <p:nvSpPr>
          <p:cNvPr id="26634" name="テキスト ボックス 8"/>
          <p:cNvSpPr txBox="1">
            <a:spLocks noChangeArrowheads="1"/>
          </p:cNvSpPr>
          <p:nvPr/>
        </p:nvSpPr>
        <p:spPr bwMode="auto">
          <a:xfrm>
            <a:off x="398463" y="23813"/>
            <a:ext cx="1071562"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総需要</a:t>
            </a:r>
          </a:p>
        </p:txBody>
      </p:sp>
      <p:cxnSp>
        <p:nvCxnSpPr>
          <p:cNvPr id="10" name="直線コネクタ 9"/>
          <p:cNvCxnSpPr/>
          <p:nvPr/>
        </p:nvCxnSpPr>
        <p:spPr>
          <a:xfrm flipV="1">
            <a:off x="642938" y="571500"/>
            <a:ext cx="3429000" cy="2857500"/>
          </a:xfrm>
          <a:prstGeom prst="line">
            <a:avLst/>
          </a:prstGeom>
        </p:spPr>
        <p:style>
          <a:lnRef idx="2">
            <a:schemeClr val="accent1"/>
          </a:lnRef>
          <a:fillRef idx="0">
            <a:schemeClr val="accent1"/>
          </a:fillRef>
          <a:effectRef idx="1">
            <a:schemeClr val="accent1"/>
          </a:effectRef>
          <a:fontRef idx="minor">
            <a:schemeClr val="tx1"/>
          </a:fontRef>
        </p:style>
      </p:cxnSp>
      <p:sp>
        <p:nvSpPr>
          <p:cNvPr id="26636" name="テキスト ボックス 10"/>
          <p:cNvSpPr txBox="1">
            <a:spLocks noChangeArrowheads="1"/>
          </p:cNvSpPr>
          <p:nvPr/>
        </p:nvSpPr>
        <p:spPr bwMode="auto">
          <a:xfrm>
            <a:off x="1000125" y="3071813"/>
            <a:ext cx="785813"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45°</a:t>
            </a:r>
            <a:endParaRPr lang="ja-JP" altLang="en-US">
              <a:latin typeface="Gill Sans MT" pitchFamily="34" charset="0"/>
              <a:ea typeface="HGｺﾞｼｯｸE" pitchFamily="49" charset="-128"/>
            </a:endParaRPr>
          </a:p>
        </p:txBody>
      </p:sp>
      <p:cxnSp>
        <p:nvCxnSpPr>
          <p:cNvPr id="12" name="直線コネクタ 11"/>
          <p:cNvCxnSpPr/>
          <p:nvPr/>
        </p:nvCxnSpPr>
        <p:spPr>
          <a:xfrm flipV="1">
            <a:off x="642938" y="1071563"/>
            <a:ext cx="3500437" cy="785812"/>
          </a:xfrm>
          <a:prstGeom prst="line">
            <a:avLst/>
          </a:prstGeom>
        </p:spPr>
        <p:style>
          <a:lnRef idx="2">
            <a:schemeClr val="dk1"/>
          </a:lnRef>
          <a:fillRef idx="0">
            <a:schemeClr val="dk1"/>
          </a:fillRef>
          <a:effectRef idx="1">
            <a:schemeClr val="dk1"/>
          </a:effectRef>
          <a:fontRef idx="minor">
            <a:schemeClr val="tx1"/>
          </a:fontRef>
        </p:style>
      </p:cxnSp>
      <p:sp>
        <p:nvSpPr>
          <p:cNvPr id="13" name="フローチャート : 結合子 12"/>
          <p:cNvSpPr/>
          <p:nvPr/>
        </p:nvSpPr>
        <p:spPr>
          <a:xfrm>
            <a:off x="3143250" y="1214438"/>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4" name="テキスト ボックス 13"/>
          <p:cNvSpPr txBox="1"/>
          <p:nvPr/>
        </p:nvSpPr>
        <p:spPr>
          <a:xfrm>
            <a:off x="4000496" y="285728"/>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30000" dirty="0"/>
              <a:t>S</a:t>
            </a:r>
            <a:endParaRPr lang="ja-JP" altLang="en-US" baseline="30000" dirty="0"/>
          </a:p>
        </p:txBody>
      </p:sp>
      <p:sp>
        <p:nvSpPr>
          <p:cNvPr id="15" name="テキスト ボックス 14"/>
          <p:cNvSpPr txBox="1"/>
          <p:nvPr/>
        </p:nvSpPr>
        <p:spPr>
          <a:xfrm>
            <a:off x="4000496" y="857232"/>
            <a:ext cx="121444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a</a:t>
            </a:r>
            <a:r>
              <a:rPr lang="en-US" altLang="ja-JP" baseline="30000" dirty="0"/>
              <a:t>D</a:t>
            </a:r>
            <a:r>
              <a:rPr lang="en-US" altLang="ja-JP" dirty="0"/>
              <a:t>(r</a:t>
            </a:r>
            <a:r>
              <a:rPr lang="en-US" altLang="ja-JP" baseline="-25000" dirty="0"/>
              <a:t>1</a:t>
            </a:r>
            <a:r>
              <a:rPr lang="ja-JP" altLang="en-US" baseline="-25000" dirty="0" err="1"/>
              <a:t>，</a:t>
            </a:r>
            <a:r>
              <a:rPr lang="en-US" altLang="ja-JP" dirty="0"/>
              <a:t>P</a:t>
            </a:r>
            <a:r>
              <a:rPr lang="en-US" altLang="ja-JP" baseline="-25000" dirty="0"/>
              <a:t>a</a:t>
            </a:r>
            <a:r>
              <a:rPr lang="en-US" altLang="ja-JP" dirty="0"/>
              <a:t>)</a:t>
            </a:r>
            <a:endParaRPr lang="ja-JP" altLang="en-US" dirty="0"/>
          </a:p>
        </p:txBody>
      </p:sp>
      <p:cxnSp>
        <p:nvCxnSpPr>
          <p:cNvPr id="16" name="直線コネクタ 15"/>
          <p:cNvCxnSpPr/>
          <p:nvPr/>
        </p:nvCxnSpPr>
        <p:spPr>
          <a:xfrm flipV="1">
            <a:off x="642910" y="2000240"/>
            <a:ext cx="3714776" cy="714380"/>
          </a:xfrm>
          <a:prstGeom prst="line">
            <a:avLst/>
          </a:prstGeom>
        </p:spPr>
        <p:style>
          <a:lnRef idx="3">
            <a:schemeClr val="dk1"/>
          </a:lnRef>
          <a:fillRef idx="0">
            <a:schemeClr val="dk1"/>
          </a:fillRef>
          <a:effectRef idx="2">
            <a:schemeClr val="dk1"/>
          </a:effectRef>
          <a:fontRef idx="minor">
            <a:schemeClr val="tx1"/>
          </a:fontRef>
        </p:style>
      </p:cxnSp>
      <p:sp>
        <p:nvSpPr>
          <p:cNvPr id="18" name="フローチャート : 結合子 17"/>
          <p:cNvSpPr/>
          <p:nvPr/>
        </p:nvSpPr>
        <p:spPr>
          <a:xfrm>
            <a:off x="1643063" y="2428875"/>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9" name="下矢印 18"/>
          <p:cNvSpPr/>
          <p:nvPr/>
        </p:nvSpPr>
        <p:spPr>
          <a:xfrm>
            <a:off x="2786063" y="1500188"/>
            <a:ext cx="285750" cy="642937"/>
          </a:xfrm>
          <a:prstGeom prst="downArrow">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ja-JP" altLang="en-US"/>
          </a:p>
        </p:txBody>
      </p:sp>
      <p:sp>
        <p:nvSpPr>
          <p:cNvPr id="20" name="テキスト ボックス 19"/>
          <p:cNvSpPr txBox="1"/>
          <p:nvPr/>
        </p:nvSpPr>
        <p:spPr>
          <a:xfrm>
            <a:off x="1500188" y="1785938"/>
            <a:ext cx="928687" cy="369887"/>
          </a:xfrm>
          <a:prstGeom prst="rect">
            <a:avLst/>
          </a:prstGeom>
          <a:noFill/>
          <a:ln>
            <a:solidFill>
              <a:schemeClr val="tx1"/>
            </a:solidFill>
          </a:ln>
        </p:spPr>
        <p:style>
          <a:lnRef idx="1">
            <a:schemeClr val="accent3"/>
          </a:lnRef>
          <a:fillRef idx="2">
            <a:schemeClr val="accent3"/>
          </a:fillRef>
          <a:effectRef idx="1">
            <a:schemeClr val="accent3"/>
          </a:effectRef>
          <a:fontRef idx="minor">
            <a:schemeClr val="dk1"/>
          </a:fontRef>
        </p:style>
        <p:txBody>
          <a:bodyPr>
            <a:spAutoFit/>
          </a:bodyPr>
          <a:lstStyle/>
          <a:p>
            <a:pPr fontAlgn="auto">
              <a:spcBef>
                <a:spcPts val="0"/>
              </a:spcBef>
              <a:spcAft>
                <a:spcPts val="0"/>
              </a:spcAft>
              <a:defRPr/>
            </a:pPr>
            <a:r>
              <a:rPr lang="ja-JP" altLang="en-US" dirty="0">
                <a:solidFill>
                  <a:srgbClr val="C00000"/>
                </a:solidFill>
              </a:rPr>
              <a:t>総需要</a:t>
            </a:r>
            <a:endParaRPr lang="ja-JP" altLang="en-US" dirty="0">
              <a:solidFill>
                <a:srgbClr val="C00000"/>
              </a:solidFill>
            </a:endParaRPr>
          </a:p>
        </p:txBody>
      </p:sp>
      <p:sp>
        <p:nvSpPr>
          <p:cNvPr id="21" name="テキスト ボックス 20"/>
          <p:cNvSpPr txBox="1">
            <a:spLocks noChangeArrowheads="1"/>
          </p:cNvSpPr>
          <p:nvPr/>
        </p:nvSpPr>
        <p:spPr bwMode="auto">
          <a:xfrm>
            <a:off x="928688" y="1785938"/>
            <a:ext cx="642937"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P</a:t>
            </a:r>
            <a:r>
              <a:rPr lang="ja-JP" altLang="en-US">
                <a:latin typeface="Gill Sans MT" pitchFamily="34" charset="0"/>
                <a:ea typeface="HGｺﾞｼｯｸE" pitchFamily="49" charset="-128"/>
              </a:rPr>
              <a:t>↑</a:t>
            </a:r>
          </a:p>
        </p:txBody>
      </p:sp>
      <p:sp>
        <p:nvSpPr>
          <p:cNvPr id="22" name="テキスト ボックス 21"/>
          <p:cNvSpPr txBox="1"/>
          <p:nvPr/>
        </p:nvSpPr>
        <p:spPr>
          <a:xfrm>
            <a:off x="3286125" y="1214438"/>
            <a:ext cx="571500" cy="369887"/>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E</a:t>
            </a:r>
            <a:r>
              <a:rPr lang="en-US" altLang="ja-JP" baseline="-25000" dirty="0"/>
              <a:t>a</a:t>
            </a:r>
            <a:endParaRPr lang="ja-JP" altLang="en-US" baseline="-25000" dirty="0"/>
          </a:p>
        </p:txBody>
      </p:sp>
      <p:sp>
        <p:nvSpPr>
          <p:cNvPr id="23" name="テキスト ボックス 22"/>
          <p:cNvSpPr txBox="1"/>
          <p:nvPr/>
        </p:nvSpPr>
        <p:spPr>
          <a:xfrm>
            <a:off x="1785938" y="2428875"/>
            <a:ext cx="571500" cy="369888"/>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err="1"/>
              <a:t>E</a:t>
            </a:r>
            <a:r>
              <a:rPr lang="en-US" altLang="ja-JP" baseline="-25000" dirty="0" err="1"/>
              <a:t>b</a:t>
            </a:r>
            <a:endParaRPr lang="ja-JP" altLang="en-US" baseline="-25000" dirty="0"/>
          </a:p>
        </p:txBody>
      </p:sp>
      <p:cxnSp>
        <p:nvCxnSpPr>
          <p:cNvPr id="24" name="直線コネクタ 23"/>
          <p:cNvCxnSpPr/>
          <p:nvPr/>
        </p:nvCxnSpPr>
        <p:spPr>
          <a:xfrm flipV="1">
            <a:off x="642938" y="2500313"/>
            <a:ext cx="1079500"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rot="16200000" flipH="1">
            <a:off x="1256506" y="2958307"/>
            <a:ext cx="923925" cy="793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a:stCxn id="13" idx="4"/>
          </p:cNvCxnSpPr>
          <p:nvPr/>
        </p:nvCxnSpPr>
        <p:spPr>
          <a:xfrm rot="5400000">
            <a:off x="2177256" y="2393157"/>
            <a:ext cx="2073275"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rot="16200000" flipH="1" flipV="1">
            <a:off x="1878013" y="50800"/>
            <a:ext cx="50800" cy="252095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a:off x="642938" y="6357938"/>
            <a:ext cx="371475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rot="5400000" flipH="1" flipV="1">
            <a:off x="-643731" y="5072856"/>
            <a:ext cx="25717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658" name="テキスト ボックス 29"/>
          <p:cNvSpPr txBox="1">
            <a:spLocks noChangeArrowheads="1"/>
          </p:cNvSpPr>
          <p:nvPr/>
        </p:nvSpPr>
        <p:spPr bwMode="auto">
          <a:xfrm>
            <a:off x="4357688" y="6143625"/>
            <a:ext cx="571500"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Y</a:t>
            </a:r>
            <a:endParaRPr lang="ja-JP" altLang="en-US">
              <a:latin typeface="Gill Sans MT" pitchFamily="34" charset="0"/>
              <a:ea typeface="HGｺﾞｼｯｸE" pitchFamily="49" charset="-128"/>
            </a:endParaRPr>
          </a:p>
        </p:txBody>
      </p:sp>
      <p:sp>
        <p:nvSpPr>
          <p:cNvPr id="26659" name="テキスト ボックス 30"/>
          <p:cNvSpPr txBox="1">
            <a:spLocks noChangeArrowheads="1"/>
          </p:cNvSpPr>
          <p:nvPr/>
        </p:nvSpPr>
        <p:spPr bwMode="auto">
          <a:xfrm>
            <a:off x="214313" y="3429000"/>
            <a:ext cx="571500" cy="584200"/>
          </a:xfrm>
          <a:prstGeom prst="rect">
            <a:avLst/>
          </a:prstGeom>
          <a:noFill/>
          <a:ln w="9525">
            <a:noFill/>
            <a:miter lim="800000"/>
            <a:headEnd/>
            <a:tailEnd/>
          </a:ln>
        </p:spPr>
        <p:txBody>
          <a:bodyPr>
            <a:spAutoFit/>
          </a:bodyPr>
          <a:lstStyle/>
          <a:p>
            <a:r>
              <a:rPr lang="en-US" altLang="ja-JP" sz="3200">
                <a:latin typeface="Gill Sans MT" pitchFamily="34" charset="0"/>
                <a:ea typeface="HGｺﾞｼｯｸE" pitchFamily="49" charset="-128"/>
              </a:rPr>
              <a:t>r</a:t>
            </a:r>
            <a:endParaRPr lang="ja-JP" altLang="en-US" sz="3200">
              <a:latin typeface="Gill Sans MT" pitchFamily="34" charset="0"/>
              <a:ea typeface="HGｺﾞｼｯｸE" pitchFamily="49" charset="-128"/>
            </a:endParaRPr>
          </a:p>
        </p:txBody>
      </p:sp>
      <p:cxnSp>
        <p:nvCxnSpPr>
          <p:cNvPr id="32" name="直線コネクタ 31"/>
          <p:cNvCxnSpPr/>
          <p:nvPr/>
        </p:nvCxnSpPr>
        <p:spPr>
          <a:xfrm rot="5400000">
            <a:off x="1749425" y="4894263"/>
            <a:ext cx="2928937"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3000364" y="6286520"/>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err="1"/>
              <a:t>Y</a:t>
            </a:r>
            <a:r>
              <a:rPr lang="en-US" altLang="ja-JP" baseline="-25000" dirty="0" err="1"/>
              <a:t>a</a:t>
            </a:r>
            <a:r>
              <a:rPr lang="en-US" altLang="ja-JP" baseline="30000" dirty="0" err="1"/>
              <a:t>e</a:t>
            </a:r>
            <a:endParaRPr lang="ja-JP" altLang="en-US" baseline="30000" dirty="0"/>
          </a:p>
        </p:txBody>
      </p:sp>
      <p:cxnSp>
        <p:nvCxnSpPr>
          <p:cNvPr id="34" name="直線コネクタ 33"/>
          <p:cNvCxnSpPr/>
          <p:nvPr/>
        </p:nvCxnSpPr>
        <p:spPr>
          <a:xfrm rot="5400000">
            <a:off x="249238" y="4894263"/>
            <a:ext cx="2928937"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1500166" y="3500438"/>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err="1"/>
              <a:t>Y</a:t>
            </a:r>
            <a:r>
              <a:rPr lang="en-US" altLang="ja-JP" baseline="-25000" dirty="0" err="1"/>
              <a:t>b</a:t>
            </a:r>
            <a:r>
              <a:rPr lang="en-US" altLang="ja-JP" baseline="30000" dirty="0" err="1"/>
              <a:t>e</a:t>
            </a:r>
            <a:endParaRPr lang="ja-JP" altLang="en-US" baseline="30000" dirty="0"/>
          </a:p>
        </p:txBody>
      </p:sp>
      <p:sp>
        <p:nvSpPr>
          <p:cNvPr id="26668" name="テキスト ボックス 35"/>
          <p:cNvSpPr txBox="1">
            <a:spLocks noChangeArrowheads="1"/>
          </p:cNvSpPr>
          <p:nvPr/>
        </p:nvSpPr>
        <p:spPr bwMode="auto">
          <a:xfrm>
            <a:off x="214313" y="5143500"/>
            <a:ext cx="642937" cy="646113"/>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1</a:t>
            </a:r>
            <a:endParaRPr lang="ja-JP" altLang="en-US" sz="3600" baseline="-25000">
              <a:latin typeface="Gill Sans MT" pitchFamily="34" charset="0"/>
              <a:ea typeface="HGｺﾞｼｯｸE" pitchFamily="49" charset="-128"/>
            </a:endParaRPr>
          </a:p>
        </p:txBody>
      </p:sp>
      <p:sp>
        <p:nvSpPr>
          <p:cNvPr id="38" name="テキスト ボックス 37"/>
          <p:cNvSpPr txBox="1"/>
          <p:nvPr/>
        </p:nvSpPr>
        <p:spPr>
          <a:xfrm>
            <a:off x="1500166" y="6286520"/>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err="1"/>
              <a:t>Y</a:t>
            </a:r>
            <a:r>
              <a:rPr lang="en-US" altLang="ja-JP" baseline="-25000" dirty="0" err="1"/>
              <a:t>b</a:t>
            </a:r>
            <a:r>
              <a:rPr lang="en-US" altLang="ja-JP" baseline="30000" dirty="0" err="1"/>
              <a:t>e</a:t>
            </a:r>
            <a:endParaRPr lang="ja-JP" altLang="en-US" baseline="30000" dirty="0"/>
          </a:p>
        </p:txBody>
      </p:sp>
      <p:sp>
        <p:nvSpPr>
          <p:cNvPr id="39" name="テキスト ボックス 38"/>
          <p:cNvSpPr txBox="1"/>
          <p:nvPr/>
        </p:nvSpPr>
        <p:spPr>
          <a:xfrm>
            <a:off x="2928926" y="3500438"/>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err="1"/>
              <a:t>Y</a:t>
            </a:r>
            <a:r>
              <a:rPr lang="en-US" altLang="ja-JP" baseline="-25000" dirty="0" err="1"/>
              <a:t>a</a:t>
            </a:r>
            <a:r>
              <a:rPr lang="en-US" altLang="ja-JP" baseline="30000" dirty="0" err="1"/>
              <a:t>e</a:t>
            </a:r>
            <a:endParaRPr lang="ja-JP" altLang="en-US" baseline="30000" dirty="0"/>
          </a:p>
        </p:txBody>
      </p:sp>
      <p:cxnSp>
        <p:nvCxnSpPr>
          <p:cNvPr id="40" name="直線コネクタ 39"/>
          <p:cNvCxnSpPr/>
          <p:nvPr/>
        </p:nvCxnSpPr>
        <p:spPr>
          <a:xfrm>
            <a:off x="642938" y="5429250"/>
            <a:ext cx="2571750"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テキスト ボックス 44"/>
          <p:cNvSpPr txBox="1"/>
          <p:nvPr/>
        </p:nvSpPr>
        <p:spPr>
          <a:xfrm>
            <a:off x="4071934" y="5643578"/>
            <a:ext cx="571504" cy="369332"/>
          </a:xfrm>
          <a:prstGeom prst="rect">
            <a:avLst/>
          </a:prstGeom>
        </p:spPr>
        <p:style>
          <a:lnRef idx="1">
            <a:schemeClr val="accent3"/>
          </a:lnRef>
          <a:fillRef idx="3">
            <a:schemeClr val="accent3"/>
          </a:fillRef>
          <a:effectRef idx="2">
            <a:schemeClr val="accent3"/>
          </a:effectRef>
          <a:fontRef idx="minor">
            <a:schemeClr val="lt1"/>
          </a:fontRef>
        </p:style>
        <p:txBody>
          <a:bodyPr>
            <a:spAutoFit/>
          </a:bodyPr>
          <a:lstStyle/>
          <a:p>
            <a:pPr fontAlgn="auto">
              <a:spcBef>
                <a:spcPts val="0"/>
              </a:spcBef>
              <a:spcAft>
                <a:spcPts val="0"/>
              </a:spcAft>
              <a:defRPr/>
            </a:pPr>
            <a:r>
              <a:rPr lang="en-US" altLang="ja-JP" dirty="0"/>
              <a:t>IS</a:t>
            </a:r>
            <a:r>
              <a:rPr lang="en-US" altLang="ja-JP" baseline="-25000" dirty="0"/>
              <a:t>a</a:t>
            </a:r>
            <a:endParaRPr lang="ja-JP" altLang="en-US" baseline="-25000" dirty="0"/>
          </a:p>
        </p:txBody>
      </p:sp>
      <p:sp>
        <p:nvSpPr>
          <p:cNvPr id="46" name="テキスト ボックス 45"/>
          <p:cNvSpPr txBox="1"/>
          <p:nvPr/>
        </p:nvSpPr>
        <p:spPr>
          <a:xfrm>
            <a:off x="4000496" y="1785926"/>
            <a:ext cx="121444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err="1"/>
              <a:t>Y</a:t>
            </a:r>
            <a:r>
              <a:rPr lang="en-US" altLang="ja-JP" baseline="-25000" dirty="0" err="1"/>
              <a:t>b</a:t>
            </a:r>
            <a:r>
              <a:rPr lang="en-US" altLang="ja-JP" baseline="30000" dirty="0" err="1"/>
              <a:t>D</a:t>
            </a:r>
            <a:r>
              <a:rPr lang="en-US" altLang="ja-JP" dirty="0"/>
              <a:t>(r</a:t>
            </a:r>
            <a:r>
              <a:rPr lang="en-US" altLang="ja-JP" baseline="-25000" dirty="0"/>
              <a:t>1</a:t>
            </a:r>
            <a:r>
              <a:rPr lang="ja-JP" altLang="en-US" baseline="-25000" dirty="0" err="1"/>
              <a:t>，</a:t>
            </a:r>
            <a:r>
              <a:rPr lang="en-US" altLang="ja-JP" dirty="0" err="1"/>
              <a:t>P</a:t>
            </a:r>
            <a:r>
              <a:rPr lang="en-US" altLang="ja-JP" baseline="-25000" dirty="0" err="1"/>
              <a:t>b</a:t>
            </a:r>
            <a:r>
              <a:rPr lang="en-US" altLang="ja-JP" dirty="0"/>
              <a:t>)</a:t>
            </a:r>
            <a:endParaRPr lang="ja-JP" altLang="en-US" dirty="0"/>
          </a:p>
        </p:txBody>
      </p:sp>
      <p:cxnSp>
        <p:nvCxnSpPr>
          <p:cNvPr id="48" name="直線コネクタ 47"/>
          <p:cNvCxnSpPr/>
          <p:nvPr/>
        </p:nvCxnSpPr>
        <p:spPr>
          <a:xfrm>
            <a:off x="1571604" y="4071942"/>
            <a:ext cx="2500330" cy="2071702"/>
          </a:xfrm>
          <a:prstGeom prst="line">
            <a:avLst/>
          </a:prstGeom>
        </p:spPr>
        <p:style>
          <a:lnRef idx="3">
            <a:schemeClr val="accent3"/>
          </a:lnRef>
          <a:fillRef idx="0">
            <a:schemeClr val="accent3"/>
          </a:fillRef>
          <a:effectRef idx="2">
            <a:schemeClr val="accent3"/>
          </a:effectRef>
          <a:fontRef idx="minor">
            <a:schemeClr val="tx1"/>
          </a:fontRef>
        </p:style>
      </p:cxnSp>
      <p:sp>
        <p:nvSpPr>
          <p:cNvPr id="43" name="フローチャート : 結合子 42"/>
          <p:cNvSpPr/>
          <p:nvPr/>
        </p:nvSpPr>
        <p:spPr>
          <a:xfrm>
            <a:off x="3143250" y="5357813"/>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cxnSp>
        <p:nvCxnSpPr>
          <p:cNvPr id="49" name="直線コネクタ 48"/>
          <p:cNvCxnSpPr/>
          <p:nvPr/>
        </p:nvCxnSpPr>
        <p:spPr>
          <a:xfrm>
            <a:off x="785786" y="4643446"/>
            <a:ext cx="2000264" cy="1643074"/>
          </a:xfrm>
          <a:prstGeom prst="line">
            <a:avLst/>
          </a:prstGeom>
        </p:spPr>
        <p:style>
          <a:lnRef idx="3">
            <a:schemeClr val="accent3"/>
          </a:lnRef>
          <a:fillRef idx="0">
            <a:schemeClr val="accent3"/>
          </a:fillRef>
          <a:effectRef idx="2">
            <a:schemeClr val="accent3"/>
          </a:effectRef>
          <a:fontRef idx="minor">
            <a:schemeClr val="tx1"/>
          </a:fontRef>
        </p:style>
      </p:cxnSp>
      <p:sp>
        <p:nvSpPr>
          <p:cNvPr id="44" name="フローチャート : 結合子 43"/>
          <p:cNvSpPr/>
          <p:nvPr/>
        </p:nvSpPr>
        <p:spPr>
          <a:xfrm>
            <a:off x="1643063" y="5357813"/>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52" name="左矢印 51"/>
          <p:cNvSpPr/>
          <p:nvPr/>
        </p:nvSpPr>
        <p:spPr>
          <a:xfrm>
            <a:off x="1357313" y="4643438"/>
            <a:ext cx="714375" cy="21431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53" name="テキスト ボックス 52"/>
          <p:cNvSpPr txBox="1"/>
          <p:nvPr/>
        </p:nvSpPr>
        <p:spPr>
          <a:xfrm>
            <a:off x="2786050" y="5857892"/>
            <a:ext cx="571504" cy="369332"/>
          </a:xfrm>
          <a:prstGeom prst="rect">
            <a:avLst/>
          </a:prstGeom>
        </p:spPr>
        <p:style>
          <a:lnRef idx="1">
            <a:schemeClr val="accent3"/>
          </a:lnRef>
          <a:fillRef idx="3">
            <a:schemeClr val="accent3"/>
          </a:fillRef>
          <a:effectRef idx="2">
            <a:schemeClr val="accent3"/>
          </a:effectRef>
          <a:fontRef idx="minor">
            <a:schemeClr val="lt1"/>
          </a:fontRef>
        </p:style>
        <p:txBody>
          <a:bodyPr>
            <a:spAutoFit/>
          </a:bodyPr>
          <a:lstStyle/>
          <a:p>
            <a:pPr fontAlgn="auto">
              <a:spcBef>
                <a:spcPts val="0"/>
              </a:spcBef>
              <a:spcAft>
                <a:spcPts val="0"/>
              </a:spcAft>
              <a:defRPr/>
            </a:pPr>
            <a:r>
              <a:rPr lang="en-US" altLang="ja-JP" dirty="0" err="1"/>
              <a:t>IS</a:t>
            </a:r>
            <a:r>
              <a:rPr lang="en-US" altLang="ja-JP" baseline="-25000" dirty="0" err="1"/>
              <a:t>b</a:t>
            </a:r>
            <a:endParaRPr lang="ja-JP" altLang="en-US" baseline="-25000" dirty="0"/>
          </a:p>
        </p:txBody>
      </p:sp>
      <p:sp>
        <p:nvSpPr>
          <p:cNvPr id="54" name="左矢印 53"/>
          <p:cNvSpPr/>
          <p:nvPr/>
        </p:nvSpPr>
        <p:spPr>
          <a:xfrm>
            <a:off x="2071688" y="3643313"/>
            <a:ext cx="714375" cy="21431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6687" name="テキスト ボックス 54"/>
          <p:cNvSpPr txBox="1">
            <a:spLocks noChangeArrowheads="1"/>
          </p:cNvSpPr>
          <p:nvPr/>
        </p:nvSpPr>
        <p:spPr bwMode="auto">
          <a:xfrm>
            <a:off x="3214688" y="5143500"/>
            <a:ext cx="642937"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A</a:t>
            </a:r>
            <a:endParaRPr lang="ja-JP" altLang="en-US">
              <a:latin typeface="Gill Sans MT" pitchFamily="34" charset="0"/>
              <a:ea typeface="HGｺﾞｼｯｸE" pitchFamily="49" charset="-128"/>
            </a:endParaRPr>
          </a:p>
        </p:txBody>
      </p:sp>
      <p:sp>
        <p:nvSpPr>
          <p:cNvPr id="26688" name="テキスト ボックス 55"/>
          <p:cNvSpPr txBox="1">
            <a:spLocks noChangeArrowheads="1"/>
          </p:cNvSpPr>
          <p:nvPr/>
        </p:nvSpPr>
        <p:spPr bwMode="auto">
          <a:xfrm>
            <a:off x="1714500" y="5143500"/>
            <a:ext cx="500063"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B</a:t>
            </a:r>
            <a:endParaRPr lang="ja-JP" altLang="en-US">
              <a:latin typeface="Gill Sans MT" pitchFamily="34" charset="0"/>
              <a:ea typeface="HGｺﾞｼｯｸE" pitchFamily="49" charset="-128"/>
            </a:endParaRPr>
          </a:p>
        </p:txBody>
      </p:sp>
      <p:sp>
        <p:nvSpPr>
          <p:cNvPr id="26689" name="テキスト ボックス 46"/>
          <p:cNvSpPr txBox="1">
            <a:spLocks noChangeArrowheads="1"/>
          </p:cNvSpPr>
          <p:nvPr/>
        </p:nvSpPr>
        <p:spPr bwMode="auto">
          <a:xfrm>
            <a:off x="5286375" y="357188"/>
            <a:ext cx="2357438"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物価水準；</a:t>
            </a:r>
            <a:r>
              <a:rPr lang="en-US" altLang="ja-JP">
                <a:latin typeface="Gill Sans MT" pitchFamily="34" charset="0"/>
                <a:ea typeface="HGｺﾞｼｯｸE" pitchFamily="49" charset="-128"/>
              </a:rPr>
              <a:t>P</a:t>
            </a:r>
            <a:r>
              <a:rPr lang="ja-JP" altLang="en-US">
                <a:latin typeface="Gill Sans MT" pitchFamily="34" charset="0"/>
                <a:ea typeface="HGｺﾞｼｯｸE" pitchFamily="49" charset="-128"/>
              </a:rPr>
              <a:t>　の上昇　</a:t>
            </a:r>
          </a:p>
        </p:txBody>
      </p:sp>
      <p:sp>
        <p:nvSpPr>
          <p:cNvPr id="50" name="テキスト ボックス 49"/>
          <p:cNvSpPr txBox="1"/>
          <p:nvPr/>
        </p:nvSpPr>
        <p:spPr>
          <a:xfrm>
            <a:off x="7643813" y="357188"/>
            <a:ext cx="1071562" cy="369887"/>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(P</a:t>
            </a:r>
            <a:r>
              <a:rPr lang="en-US" altLang="ja-JP" baseline="-25000" dirty="0"/>
              <a:t>a</a:t>
            </a:r>
            <a:r>
              <a:rPr lang="ja-JP" altLang="en-US" dirty="0"/>
              <a:t>→</a:t>
            </a:r>
            <a:r>
              <a:rPr lang="en-US" altLang="ja-JP" dirty="0" err="1"/>
              <a:t>P</a:t>
            </a:r>
            <a:r>
              <a:rPr lang="en-US" altLang="ja-JP" baseline="-25000" dirty="0" err="1"/>
              <a:t>b</a:t>
            </a:r>
            <a:r>
              <a:rPr lang="en-US" altLang="ja-JP" dirty="0"/>
              <a:t>)</a:t>
            </a:r>
            <a:endParaRPr lang="ja-JP" altLang="en-US" dirty="0"/>
          </a:p>
        </p:txBody>
      </p:sp>
      <p:sp>
        <p:nvSpPr>
          <p:cNvPr id="51" name="下矢印 50"/>
          <p:cNvSpPr/>
          <p:nvPr/>
        </p:nvSpPr>
        <p:spPr>
          <a:xfrm>
            <a:off x="6715125" y="785813"/>
            <a:ext cx="285750" cy="3571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57" name="テキスト ボックス 56"/>
          <p:cNvSpPr txBox="1"/>
          <p:nvPr/>
        </p:nvSpPr>
        <p:spPr>
          <a:xfrm>
            <a:off x="5286375" y="1214438"/>
            <a:ext cx="3571875" cy="646112"/>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ja-JP" altLang="en-US" dirty="0">
                <a:solidFill>
                  <a:srgbClr val="FF0000"/>
                </a:solidFill>
              </a:rPr>
              <a:t>財・サービスの総需要が下がる</a:t>
            </a:r>
            <a:r>
              <a:rPr lang="ja-JP" altLang="en-US" dirty="0"/>
              <a:t>（消費の減少）</a:t>
            </a:r>
            <a:endParaRPr lang="ja-JP" altLang="en-US" dirty="0"/>
          </a:p>
        </p:txBody>
      </p:sp>
      <p:sp>
        <p:nvSpPr>
          <p:cNvPr id="26693" name="テキスト ボックス 58"/>
          <p:cNvSpPr txBox="1">
            <a:spLocks noChangeArrowheads="1"/>
          </p:cNvSpPr>
          <p:nvPr/>
        </p:nvSpPr>
        <p:spPr bwMode="auto">
          <a:xfrm>
            <a:off x="5500688" y="2000250"/>
            <a:ext cx="2928937"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財・サービス市場の均衡</a:t>
            </a:r>
          </a:p>
        </p:txBody>
      </p:sp>
      <p:sp>
        <p:nvSpPr>
          <p:cNvPr id="60" name="テキスト ボックス 59"/>
          <p:cNvSpPr txBox="1"/>
          <p:nvPr/>
        </p:nvSpPr>
        <p:spPr>
          <a:xfrm>
            <a:off x="5786438" y="2357438"/>
            <a:ext cx="571500" cy="369887"/>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E</a:t>
            </a:r>
            <a:r>
              <a:rPr lang="en-US" altLang="ja-JP" baseline="-25000" dirty="0"/>
              <a:t>a</a:t>
            </a:r>
            <a:endParaRPr lang="ja-JP" altLang="en-US" baseline="-25000" dirty="0"/>
          </a:p>
        </p:txBody>
      </p:sp>
      <p:cxnSp>
        <p:nvCxnSpPr>
          <p:cNvPr id="62" name="直線矢印コネクタ 61"/>
          <p:cNvCxnSpPr/>
          <p:nvPr/>
        </p:nvCxnSpPr>
        <p:spPr>
          <a:xfrm>
            <a:off x="6500813" y="2571750"/>
            <a:ext cx="85725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3" name="テキスト ボックス 62"/>
          <p:cNvSpPr txBox="1"/>
          <p:nvPr/>
        </p:nvSpPr>
        <p:spPr>
          <a:xfrm>
            <a:off x="7500938" y="2357438"/>
            <a:ext cx="571500" cy="369887"/>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err="1"/>
              <a:t>E</a:t>
            </a:r>
            <a:r>
              <a:rPr lang="en-US" altLang="ja-JP" baseline="-25000" dirty="0" err="1"/>
              <a:t>b</a:t>
            </a:r>
            <a:endParaRPr lang="ja-JP" altLang="en-US" baseline="-25000" dirty="0"/>
          </a:p>
        </p:txBody>
      </p:sp>
      <p:sp>
        <p:nvSpPr>
          <p:cNvPr id="64" name="テキスト ボックス 63"/>
          <p:cNvSpPr txBox="1"/>
          <p:nvPr/>
        </p:nvSpPr>
        <p:spPr>
          <a:xfrm>
            <a:off x="5286375" y="2857500"/>
            <a:ext cx="642938" cy="369888"/>
          </a:xfrm>
          <a:prstGeom prst="rect">
            <a:avLst/>
          </a:prstGeom>
          <a:noFill/>
        </p:spPr>
        <p:txBody>
          <a:bodyPr>
            <a:spAutoFit/>
          </a:bodyPr>
          <a:lstStyle/>
          <a:p>
            <a:pPr fontAlgn="auto">
              <a:spcBef>
                <a:spcPts val="0"/>
              </a:spcBef>
              <a:spcAft>
                <a:spcPts val="0"/>
              </a:spcAft>
              <a:defRPr/>
            </a:pPr>
            <a:r>
              <a:rPr lang="en-US" altLang="ja-JP" dirty="0">
                <a:effectLst>
                  <a:outerShdw blurRad="38100" dist="38100" dir="2700000" algn="tl">
                    <a:srgbClr val="000000">
                      <a:alpha val="43137"/>
                    </a:srgbClr>
                  </a:outerShdw>
                </a:effectLst>
                <a:latin typeface="+mn-lt"/>
                <a:ea typeface="+mn-ea"/>
              </a:rPr>
              <a:t>A</a:t>
            </a:r>
            <a:endParaRPr lang="ja-JP" altLang="en-US" dirty="0">
              <a:effectLst>
                <a:outerShdw blurRad="38100" dist="38100" dir="2700000" algn="tl">
                  <a:srgbClr val="000000">
                    <a:alpha val="43137"/>
                  </a:srgbClr>
                </a:outerShdw>
              </a:effectLst>
              <a:latin typeface="+mn-lt"/>
              <a:ea typeface="+mn-ea"/>
            </a:endParaRPr>
          </a:p>
        </p:txBody>
      </p:sp>
      <p:graphicFrame>
        <p:nvGraphicFramePr>
          <p:cNvPr id="26626" name="Object 2"/>
          <p:cNvGraphicFramePr>
            <a:graphicFrameLocks noChangeAspect="1"/>
          </p:cNvGraphicFramePr>
          <p:nvPr/>
        </p:nvGraphicFramePr>
        <p:xfrm>
          <a:off x="5643563" y="2786063"/>
          <a:ext cx="785812" cy="414337"/>
        </p:xfrm>
        <a:graphic>
          <a:graphicData uri="http://schemas.openxmlformats.org/presentationml/2006/ole">
            <p:oleObj spid="_x0000_s26626" name="数式" r:id="rId4" imgW="457200" imgH="241200" progId="Equation.3">
              <p:embed/>
            </p:oleObj>
          </a:graphicData>
        </a:graphic>
      </p:graphicFrame>
      <p:cxnSp>
        <p:nvCxnSpPr>
          <p:cNvPr id="66" name="直線矢印コネクタ 65"/>
          <p:cNvCxnSpPr/>
          <p:nvPr/>
        </p:nvCxnSpPr>
        <p:spPr>
          <a:xfrm>
            <a:off x="6500813" y="3000375"/>
            <a:ext cx="85725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7" name="テキスト ボックス 66"/>
          <p:cNvSpPr txBox="1"/>
          <p:nvPr/>
        </p:nvSpPr>
        <p:spPr>
          <a:xfrm>
            <a:off x="7500938" y="2857500"/>
            <a:ext cx="642937" cy="369888"/>
          </a:xfrm>
          <a:prstGeom prst="rect">
            <a:avLst/>
          </a:prstGeom>
          <a:noFill/>
        </p:spPr>
        <p:txBody>
          <a:bodyPr>
            <a:spAutoFit/>
          </a:bodyPr>
          <a:lstStyle/>
          <a:p>
            <a:pPr fontAlgn="auto">
              <a:spcBef>
                <a:spcPts val="0"/>
              </a:spcBef>
              <a:spcAft>
                <a:spcPts val="0"/>
              </a:spcAft>
              <a:defRPr/>
            </a:pPr>
            <a:r>
              <a:rPr lang="en-US" altLang="ja-JP" dirty="0">
                <a:effectLst>
                  <a:outerShdw blurRad="38100" dist="38100" dir="2700000" algn="tl">
                    <a:srgbClr val="000000">
                      <a:alpha val="43137"/>
                    </a:srgbClr>
                  </a:outerShdw>
                </a:effectLst>
                <a:latin typeface="+mn-lt"/>
                <a:ea typeface="+mn-ea"/>
              </a:rPr>
              <a:t>B</a:t>
            </a:r>
            <a:endParaRPr lang="ja-JP" altLang="en-US" dirty="0">
              <a:effectLst>
                <a:outerShdw blurRad="38100" dist="38100" dir="2700000" algn="tl">
                  <a:srgbClr val="000000">
                    <a:alpha val="43137"/>
                  </a:srgbClr>
                </a:outerShdw>
              </a:effectLst>
              <a:latin typeface="+mn-lt"/>
              <a:ea typeface="+mn-ea"/>
            </a:endParaRPr>
          </a:p>
        </p:txBody>
      </p:sp>
      <p:graphicFrame>
        <p:nvGraphicFramePr>
          <p:cNvPr id="26627" name="Object 2"/>
          <p:cNvGraphicFramePr>
            <a:graphicFrameLocks noChangeAspect="1"/>
          </p:cNvGraphicFramePr>
          <p:nvPr/>
        </p:nvGraphicFramePr>
        <p:xfrm>
          <a:off x="7786688" y="2786063"/>
          <a:ext cx="785812" cy="414337"/>
        </p:xfrm>
        <a:graphic>
          <a:graphicData uri="http://schemas.openxmlformats.org/presentationml/2006/ole">
            <p:oleObj spid="_x0000_s26627" name="数式" r:id="rId5" imgW="457200" imgH="241200" progId="Equation.3">
              <p:embed/>
            </p:oleObj>
          </a:graphicData>
        </a:graphic>
      </p:graphicFrame>
      <p:sp>
        <p:nvSpPr>
          <p:cNvPr id="69" name="テキスト ボックス 68"/>
          <p:cNvSpPr txBox="1"/>
          <p:nvPr/>
        </p:nvSpPr>
        <p:spPr>
          <a:xfrm>
            <a:off x="6000760" y="3286124"/>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err="1"/>
              <a:t>Y</a:t>
            </a:r>
            <a:r>
              <a:rPr lang="en-US" altLang="ja-JP" baseline="-25000" dirty="0" err="1"/>
              <a:t>a</a:t>
            </a:r>
            <a:r>
              <a:rPr lang="en-US" altLang="ja-JP" baseline="30000" dirty="0" err="1"/>
              <a:t>e</a:t>
            </a:r>
            <a:endParaRPr lang="ja-JP" altLang="en-US" baseline="30000" dirty="0"/>
          </a:p>
        </p:txBody>
      </p:sp>
      <p:sp>
        <p:nvSpPr>
          <p:cNvPr id="70" name="テキスト ボックス 69"/>
          <p:cNvSpPr txBox="1"/>
          <p:nvPr/>
        </p:nvSpPr>
        <p:spPr>
          <a:xfrm>
            <a:off x="7500958" y="3286124"/>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err="1"/>
              <a:t>Y</a:t>
            </a:r>
            <a:r>
              <a:rPr lang="en-US" altLang="ja-JP" baseline="-25000" dirty="0" err="1"/>
              <a:t>b</a:t>
            </a:r>
            <a:r>
              <a:rPr lang="en-US" altLang="ja-JP" baseline="30000" dirty="0" err="1"/>
              <a:t>e</a:t>
            </a:r>
            <a:endParaRPr lang="ja-JP" altLang="en-US" baseline="30000" dirty="0"/>
          </a:p>
        </p:txBody>
      </p:sp>
      <p:sp>
        <p:nvSpPr>
          <p:cNvPr id="26706" name="テキスト ボックス 70"/>
          <p:cNvSpPr txBox="1">
            <a:spLocks noChangeArrowheads="1"/>
          </p:cNvSpPr>
          <p:nvPr/>
        </p:nvSpPr>
        <p:spPr bwMode="auto">
          <a:xfrm>
            <a:off x="6786563" y="3286125"/>
            <a:ext cx="500062"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a:t>
            </a:r>
          </a:p>
        </p:txBody>
      </p:sp>
      <p:sp>
        <p:nvSpPr>
          <p:cNvPr id="72" name="テキスト ボックス 71"/>
          <p:cNvSpPr txBox="1"/>
          <p:nvPr/>
        </p:nvSpPr>
        <p:spPr>
          <a:xfrm>
            <a:off x="5643563" y="3929063"/>
            <a:ext cx="2071687" cy="36988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altLang="ja-JP" dirty="0">
                <a:solidFill>
                  <a:srgbClr val="FF0000"/>
                </a:solidFill>
              </a:rPr>
              <a:t>IS</a:t>
            </a:r>
            <a:r>
              <a:rPr lang="ja-JP" altLang="en-US" dirty="0">
                <a:solidFill>
                  <a:srgbClr val="FF0000"/>
                </a:solidFill>
              </a:rPr>
              <a:t>曲線が左シフト</a:t>
            </a:r>
            <a:endParaRPr lang="ja-JP" alt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ox(i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box(in)">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box(in)">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1000"/>
                                        <p:tgtEl>
                                          <p:spTgt spid="46"/>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box(in)">
                                      <p:cBhvr>
                                        <p:cTn id="33" dur="500"/>
                                        <p:tgtEl>
                                          <p:spTgt spid="18"/>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nodeType="click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box(in)">
                                      <p:cBhvr>
                                        <p:cTn id="38" dur="500"/>
                                        <p:tgtEl>
                                          <p:spTgt spid="25"/>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box(in)">
                                      <p:cBhvr>
                                        <p:cTn id="43" dur="500"/>
                                        <p:tgtEl>
                                          <p:spTgt spid="24"/>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1000"/>
                                        <p:tgtEl>
                                          <p:spTgt spid="35"/>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grpId="0" nodeType="click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box(in)">
                                      <p:cBhvr>
                                        <p:cTn id="53" dur="500"/>
                                        <p:tgtEl>
                                          <p:spTgt spid="54"/>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nodeType="click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box(in)">
                                      <p:cBhvr>
                                        <p:cTn id="58" dur="500"/>
                                        <p:tgtEl>
                                          <p:spTgt spid="34"/>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1000"/>
                                        <p:tgtEl>
                                          <p:spTgt spid="38"/>
                                        </p:tgtEl>
                                      </p:cBhvr>
                                    </p:animEffect>
                                  </p:childTnLst>
                                </p:cTn>
                              </p:par>
                            </p:childTnLst>
                          </p:cTn>
                        </p:par>
                      </p:childTnLst>
                    </p:cTn>
                  </p:par>
                  <p:par>
                    <p:cTn id="64" fill="hold">
                      <p:stCondLst>
                        <p:cond delay="indefinite"/>
                      </p:stCondLst>
                      <p:childTnLst>
                        <p:par>
                          <p:cTn id="65" fill="hold">
                            <p:stCondLst>
                              <p:cond delay="0"/>
                            </p:stCondLst>
                            <p:childTnLst>
                              <p:par>
                                <p:cTn id="66" presetID="4" presetClass="entr" presetSubtype="16" fill="hold" grpId="0" nodeType="click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box(in)">
                                      <p:cBhvr>
                                        <p:cTn id="68" dur="500"/>
                                        <p:tgtEl>
                                          <p:spTgt spid="44"/>
                                        </p:tgtEl>
                                      </p:cBhvr>
                                    </p:animEffect>
                                  </p:childTnLst>
                                </p:cTn>
                              </p:par>
                            </p:childTnLst>
                          </p:cTn>
                        </p:par>
                      </p:childTnLst>
                    </p:cTn>
                  </p:par>
                  <p:par>
                    <p:cTn id="69" fill="hold">
                      <p:stCondLst>
                        <p:cond delay="indefinite"/>
                      </p:stCondLst>
                      <p:childTnLst>
                        <p:par>
                          <p:cTn id="70" fill="hold">
                            <p:stCondLst>
                              <p:cond delay="0"/>
                            </p:stCondLst>
                            <p:childTnLst>
                              <p:par>
                                <p:cTn id="71" presetID="4" presetClass="entr" presetSubtype="16" fill="hold" nodeType="click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box(in)">
                                      <p:cBhvr>
                                        <p:cTn id="73" dur="500"/>
                                        <p:tgtEl>
                                          <p:spTgt spid="49"/>
                                        </p:tgtEl>
                                      </p:cBhvr>
                                    </p:animEffect>
                                  </p:childTnLst>
                                </p:cTn>
                              </p:par>
                            </p:childTnLst>
                          </p:cTn>
                        </p:par>
                      </p:childTnLst>
                    </p:cTn>
                  </p:par>
                  <p:par>
                    <p:cTn id="74" fill="hold">
                      <p:stCondLst>
                        <p:cond delay="indefinite"/>
                      </p:stCondLst>
                      <p:childTnLst>
                        <p:par>
                          <p:cTn id="75" fill="hold">
                            <p:stCondLst>
                              <p:cond delay="0"/>
                            </p:stCondLst>
                            <p:childTnLst>
                              <p:par>
                                <p:cTn id="76" presetID="4" presetClass="entr" presetSubtype="16" fill="hold" nodeType="clickEffect">
                                  <p:stCondLst>
                                    <p:cond delay="0"/>
                                  </p:stCondLst>
                                  <p:childTnLst>
                                    <p:set>
                                      <p:cBhvr>
                                        <p:cTn id="77" dur="1" fill="hold">
                                          <p:stCondLst>
                                            <p:cond delay="0"/>
                                          </p:stCondLst>
                                        </p:cTn>
                                        <p:tgtEl>
                                          <p:spTgt spid="53"/>
                                        </p:tgtEl>
                                        <p:attrNameLst>
                                          <p:attrName>style.visibility</p:attrName>
                                        </p:attrNameLst>
                                      </p:cBhvr>
                                      <p:to>
                                        <p:strVal val="visible"/>
                                      </p:to>
                                    </p:set>
                                    <p:animEffect transition="in" filter="box(in)">
                                      <p:cBhvr>
                                        <p:cTn id="78" dur="500"/>
                                        <p:tgtEl>
                                          <p:spTgt spid="53"/>
                                        </p:tgtEl>
                                      </p:cBhvr>
                                    </p:animEffect>
                                  </p:childTnLst>
                                </p:cTn>
                              </p:par>
                            </p:childTnLst>
                          </p:cTn>
                        </p:par>
                      </p:childTnLst>
                    </p:cTn>
                  </p:par>
                  <p:par>
                    <p:cTn id="79" fill="hold">
                      <p:stCondLst>
                        <p:cond delay="indefinite"/>
                      </p:stCondLst>
                      <p:childTnLst>
                        <p:par>
                          <p:cTn id="80" fill="hold">
                            <p:stCondLst>
                              <p:cond delay="0"/>
                            </p:stCondLst>
                            <p:childTnLst>
                              <p:par>
                                <p:cTn id="81" presetID="4" presetClass="entr" presetSubtype="16" fill="hold" grpId="0" nodeType="click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box(in)">
                                      <p:cBhvr>
                                        <p:cTn id="83" dur="500"/>
                                        <p:tgtEl>
                                          <p:spTgt spid="52"/>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nodeType="clickEffect">
                                  <p:stCondLst>
                                    <p:cond delay="0"/>
                                  </p:stCondLst>
                                  <p:childTnLst>
                                    <p:set>
                                      <p:cBhvr>
                                        <p:cTn id="87" dur="1" fill="hold">
                                          <p:stCondLst>
                                            <p:cond delay="0"/>
                                          </p:stCondLst>
                                        </p:cTn>
                                        <p:tgtEl>
                                          <p:spTgt spid="70"/>
                                        </p:tgtEl>
                                        <p:attrNameLst>
                                          <p:attrName>style.visibility</p:attrName>
                                        </p:attrNameLst>
                                      </p:cBhvr>
                                      <p:to>
                                        <p:strVal val="visible"/>
                                      </p:to>
                                    </p:set>
                                    <p:animEffect transition="in" filter="fade">
                                      <p:cBhvr>
                                        <p:cTn id="88" dur="1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p:bldP spid="44" grpId="0" animBg="1"/>
      <p:bldP spid="52" grpId="0" animBg="1"/>
      <p:bldP spid="5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spcAft>
                <a:spcPts val="0"/>
              </a:spcAft>
              <a:defRPr/>
            </a:pPr>
            <a:r>
              <a:rPr lang="en-US" altLang="ja-JP" dirty="0" smtClean="0">
                <a:solidFill>
                  <a:schemeClr val="tx2">
                    <a:satMod val="130000"/>
                  </a:schemeClr>
                </a:solidFill>
              </a:rPr>
              <a:t>10.1.3</a:t>
            </a:r>
            <a:r>
              <a:rPr lang="ja-JP" altLang="en-US" dirty="0" smtClean="0">
                <a:solidFill>
                  <a:schemeClr val="tx2">
                    <a:satMod val="130000"/>
                  </a:schemeClr>
                </a:solidFill>
              </a:rPr>
              <a:t>　総需要曲線</a:t>
            </a:r>
            <a:endParaRPr lang="ja-JP" altLang="en-US" dirty="0">
              <a:solidFill>
                <a:schemeClr val="tx2">
                  <a:satMod val="130000"/>
                </a:schemeClr>
              </a:solidFill>
            </a:endParaRPr>
          </a:p>
        </p:txBody>
      </p:sp>
      <p:sp>
        <p:nvSpPr>
          <p:cNvPr id="3" name="コンテンツ プレースホルダ 2"/>
          <p:cNvSpPr>
            <a:spLocks noGrp="1"/>
          </p:cNvSpPr>
          <p:nvPr>
            <p:ph idx="1"/>
          </p:nvPr>
        </p:nvSpPr>
        <p:spPr>
          <a:xfrm>
            <a:off x="1357313" y="1785938"/>
            <a:ext cx="7497762" cy="552450"/>
          </a:xfrm>
        </p:spPr>
        <p:txBody>
          <a:bodyPr>
            <a:normAutofit lnSpcReduction="10000"/>
          </a:bodyPr>
          <a:lstStyle/>
          <a:p>
            <a:pPr marL="365760" indent="-283464" fontAlgn="auto">
              <a:spcAft>
                <a:spcPts val="0"/>
              </a:spcAft>
              <a:buFont typeface="Wingdings 2"/>
              <a:buChar char=""/>
              <a:defRPr/>
            </a:pPr>
            <a:r>
              <a:rPr lang="ja-JP" altLang="en-US" dirty="0" smtClean="0"/>
              <a:t>貨幣市場への影響</a:t>
            </a:r>
            <a:endParaRPr lang="en-US" altLang="ja-JP" dirty="0" smtClean="0"/>
          </a:p>
          <a:p>
            <a:pPr marL="365760" indent="-283464" fontAlgn="auto">
              <a:spcAft>
                <a:spcPts val="0"/>
              </a:spcAft>
              <a:buFont typeface="Wingdings 2"/>
              <a:buNone/>
              <a:defRPr/>
            </a:pPr>
            <a:endParaRPr lang="ja-JP" altLang="en-US" dirty="0"/>
          </a:p>
        </p:txBody>
      </p:sp>
      <p:sp>
        <p:nvSpPr>
          <p:cNvPr id="4" name="テキスト ボックス 3"/>
          <p:cNvSpPr txBox="1"/>
          <p:nvPr/>
        </p:nvSpPr>
        <p:spPr>
          <a:xfrm>
            <a:off x="1357313" y="2714625"/>
            <a:ext cx="2214562" cy="523875"/>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fontAlgn="auto">
              <a:spcBef>
                <a:spcPts val="0"/>
              </a:spcBef>
              <a:spcAft>
                <a:spcPts val="0"/>
              </a:spcAft>
              <a:defRPr/>
            </a:pPr>
            <a:r>
              <a:rPr lang="ja-JP" altLang="en-US" sz="2800" dirty="0">
                <a:solidFill>
                  <a:srgbClr val="FF0000"/>
                </a:solidFill>
              </a:rPr>
              <a:t>物価</a:t>
            </a:r>
            <a:r>
              <a:rPr lang="en-US" altLang="ja-JP" sz="2800" dirty="0">
                <a:solidFill>
                  <a:srgbClr val="FF0000"/>
                </a:solidFill>
              </a:rPr>
              <a:t>P</a:t>
            </a:r>
            <a:r>
              <a:rPr lang="ja-JP" altLang="en-US" sz="2800" dirty="0">
                <a:solidFill>
                  <a:srgbClr val="FF0000"/>
                </a:solidFill>
              </a:rPr>
              <a:t>の上昇</a:t>
            </a:r>
            <a:endParaRPr lang="ja-JP" altLang="en-US" sz="2800" dirty="0">
              <a:solidFill>
                <a:srgbClr val="FF0000"/>
              </a:solidFill>
            </a:endParaRPr>
          </a:p>
        </p:txBody>
      </p:sp>
      <p:sp>
        <p:nvSpPr>
          <p:cNvPr id="5" name="テキスト ボックス 4"/>
          <p:cNvSpPr txBox="1">
            <a:spLocks noChangeArrowheads="1"/>
          </p:cNvSpPr>
          <p:nvPr/>
        </p:nvSpPr>
        <p:spPr bwMode="auto">
          <a:xfrm>
            <a:off x="1357313" y="3429000"/>
            <a:ext cx="5159375" cy="366713"/>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財・サービスの取引に必要な貨幣量が増える。</a:t>
            </a:r>
          </a:p>
        </p:txBody>
      </p:sp>
      <p:sp>
        <p:nvSpPr>
          <p:cNvPr id="6" name="テキスト ボックス 5"/>
          <p:cNvSpPr txBox="1"/>
          <p:nvPr/>
        </p:nvSpPr>
        <p:spPr>
          <a:xfrm>
            <a:off x="1357313" y="4071938"/>
            <a:ext cx="2214562" cy="523875"/>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fontAlgn="auto">
              <a:spcBef>
                <a:spcPts val="0"/>
              </a:spcBef>
              <a:spcAft>
                <a:spcPts val="0"/>
              </a:spcAft>
              <a:defRPr/>
            </a:pPr>
            <a:r>
              <a:rPr lang="ja-JP" altLang="en-US" sz="2800" dirty="0">
                <a:solidFill>
                  <a:srgbClr val="FF0000"/>
                </a:solidFill>
              </a:rPr>
              <a:t>物価</a:t>
            </a:r>
            <a:r>
              <a:rPr lang="en-US" altLang="ja-JP" sz="2800" dirty="0">
                <a:solidFill>
                  <a:srgbClr val="FF0000"/>
                </a:solidFill>
              </a:rPr>
              <a:t>P</a:t>
            </a:r>
            <a:r>
              <a:rPr lang="ja-JP" altLang="en-US" sz="2800" dirty="0">
                <a:solidFill>
                  <a:srgbClr val="FF0000"/>
                </a:solidFill>
              </a:rPr>
              <a:t>の下落</a:t>
            </a:r>
            <a:endParaRPr lang="ja-JP" altLang="en-US" sz="2800" dirty="0">
              <a:solidFill>
                <a:srgbClr val="FF0000"/>
              </a:solidFill>
            </a:endParaRPr>
          </a:p>
        </p:txBody>
      </p:sp>
      <p:sp>
        <p:nvSpPr>
          <p:cNvPr id="7" name="テキスト ボックス 6"/>
          <p:cNvSpPr txBox="1">
            <a:spLocks noChangeArrowheads="1"/>
          </p:cNvSpPr>
          <p:nvPr/>
        </p:nvSpPr>
        <p:spPr bwMode="auto">
          <a:xfrm>
            <a:off x="1357313" y="4714875"/>
            <a:ext cx="4943475" cy="366713"/>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財・サービスの取引に必要な貨幣量が減る。</a:t>
            </a:r>
          </a:p>
        </p:txBody>
      </p:sp>
      <p:sp>
        <p:nvSpPr>
          <p:cNvPr id="8" name="テキスト ボックス 7"/>
          <p:cNvSpPr txBox="1"/>
          <p:nvPr/>
        </p:nvSpPr>
        <p:spPr>
          <a:xfrm>
            <a:off x="6357938" y="3429000"/>
            <a:ext cx="1643062" cy="369888"/>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fontAlgn="auto">
              <a:spcBef>
                <a:spcPts val="0"/>
              </a:spcBef>
              <a:spcAft>
                <a:spcPts val="0"/>
              </a:spcAft>
              <a:defRPr/>
            </a:pPr>
            <a:r>
              <a:rPr lang="ja-JP" altLang="en-US" dirty="0"/>
              <a:t>貨幣の需要↑</a:t>
            </a:r>
            <a:endParaRPr lang="ja-JP" altLang="en-US" dirty="0"/>
          </a:p>
        </p:txBody>
      </p:sp>
      <p:sp>
        <p:nvSpPr>
          <p:cNvPr id="9" name="テキスト ボックス 8"/>
          <p:cNvSpPr txBox="1"/>
          <p:nvPr/>
        </p:nvSpPr>
        <p:spPr>
          <a:xfrm>
            <a:off x="6286500" y="4714875"/>
            <a:ext cx="1643063" cy="369888"/>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fontAlgn="auto">
              <a:spcBef>
                <a:spcPts val="0"/>
              </a:spcBef>
              <a:spcAft>
                <a:spcPts val="0"/>
              </a:spcAft>
              <a:defRPr/>
            </a:pPr>
            <a:r>
              <a:rPr lang="ja-JP" altLang="en-US" dirty="0"/>
              <a:t>貨幣の需要↓</a:t>
            </a:r>
            <a:endParaRPr lang="ja-JP" altLang="en-US" dirty="0"/>
          </a:p>
        </p:txBody>
      </p:sp>
      <p:sp>
        <p:nvSpPr>
          <p:cNvPr id="35849" name="テキスト ボックス 9"/>
          <p:cNvSpPr txBox="1">
            <a:spLocks noChangeArrowheads="1"/>
          </p:cNvSpPr>
          <p:nvPr/>
        </p:nvSpPr>
        <p:spPr bwMode="auto">
          <a:xfrm>
            <a:off x="2071688" y="5572125"/>
            <a:ext cx="1857375" cy="584200"/>
          </a:xfrm>
          <a:prstGeom prst="rect">
            <a:avLst/>
          </a:prstGeom>
          <a:noFill/>
          <a:ln w="9525">
            <a:noFill/>
            <a:miter lim="800000"/>
            <a:headEnd/>
            <a:tailEnd/>
          </a:ln>
        </p:spPr>
        <p:txBody>
          <a:bodyPr>
            <a:spAutoFit/>
          </a:bodyPr>
          <a:lstStyle/>
          <a:p>
            <a:r>
              <a:rPr lang="ja-JP" altLang="en-US" sz="3200">
                <a:solidFill>
                  <a:srgbClr val="C00000"/>
                </a:solidFill>
                <a:latin typeface="Gill Sans MT" pitchFamily="34" charset="0"/>
                <a:ea typeface="HGｺﾞｼｯｸE" pitchFamily="49" charset="-128"/>
              </a:rPr>
              <a:t>貨幣需要</a:t>
            </a:r>
          </a:p>
        </p:txBody>
      </p:sp>
      <p:sp>
        <p:nvSpPr>
          <p:cNvPr id="35850" name="テキスト ボックス 10"/>
          <p:cNvSpPr txBox="1">
            <a:spLocks noChangeArrowheads="1"/>
          </p:cNvSpPr>
          <p:nvPr/>
        </p:nvSpPr>
        <p:spPr bwMode="auto">
          <a:xfrm>
            <a:off x="4286250" y="5572125"/>
            <a:ext cx="1143000" cy="584200"/>
          </a:xfrm>
          <a:prstGeom prst="rect">
            <a:avLst/>
          </a:prstGeom>
          <a:noFill/>
          <a:ln w="9525">
            <a:noFill/>
            <a:miter lim="800000"/>
            <a:headEnd/>
            <a:tailEnd/>
          </a:ln>
        </p:spPr>
        <p:txBody>
          <a:bodyPr>
            <a:spAutoFit/>
          </a:bodyPr>
          <a:lstStyle/>
          <a:p>
            <a:r>
              <a:rPr lang="ja-JP" altLang="en-US" sz="3200">
                <a:latin typeface="Gill Sans MT" pitchFamily="34" charset="0"/>
                <a:ea typeface="HGｺﾞｼｯｸE" pitchFamily="49" charset="-128"/>
              </a:rPr>
              <a:t>＝</a:t>
            </a:r>
          </a:p>
        </p:txBody>
      </p:sp>
      <p:sp>
        <p:nvSpPr>
          <p:cNvPr id="35851" name="テキスト ボックス 11"/>
          <p:cNvSpPr txBox="1">
            <a:spLocks noChangeArrowheads="1"/>
          </p:cNvSpPr>
          <p:nvPr/>
        </p:nvSpPr>
        <p:spPr bwMode="auto">
          <a:xfrm>
            <a:off x="5286375" y="5572125"/>
            <a:ext cx="1571625" cy="584200"/>
          </a:xfrm>
          <a:prstGeom prst="rect">
            <a:avLst/>
          </a:prstGeom>
          <a:noFill/>
          <a:ln w="9525">
            <a:noFill/>
            <a:miter lim="800000"/>
            <a:headEnd/>
            <a:tailEnd/>
          </a:ln>
        </p:spPr>
        <p:txBody>
          <a:bodyPr>
            <a:spAutoFit/>
          </a:bodyPr>
          <a:lstStyle/>
          <a:p>
            <a:r>
              <a:rPr lang="en-US" altLang="ja-JP" sz="3200">
                <a:latin typeface="Gill Sans MT" pitchFamily="34" charset="0"/>
                <a:ea typeface="HGｺﾞｼｯｸE" pitchFamily="49" charset="-128"/>
              </a:rPr>
              <a:t>k(r)P</a:t>
            </a:r>
            <a:endParaRPr lang="ja-JP" altLang="en-US" sz="3200">
              <a:latin typeface="Gill Sans MT" pitchFamily="34" charset="0"/>
              <a:ea typeface="HGｺﾞｼｯｸE" pitchFamily="49" charset="-128"/>
            </a:endParaRPr>
          </a:p>
        </p:txBody>
      </p:sp>
      <p:cxnSp>
        <p:nvCxnSpPr>
          <p:cNvPr id="13" name="直線コネクタ 12"/>
          <p:cNvCxnSpPr/>
          <p:nvPr/>
        </p:nvCxnSpPr>
        <p:spPr>
          <a:xfrm>
            <a:off x="5929322" y="6072206"/>
            <a:ext cx="28575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16" name="直線矢印コネクタ 15"/>
          <p:cNvCxnSpPr>
            <a:endCxn id="35851" idx="2"/>
          </p:cNvCxnSpPr>
          <p:nvPr/>
        </p:nvCxnSpPr>
        <p:spPr>
          <a:xfrm rot="10800000">
            <a:off x="6072188" y="6156325"/>
            <a:ext cx="142875" cy="130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854" name="テキスト ボックス 16"/>
          <p:cNvSpPr txBox="1">
            <a:spLocks noChangeArrowheads="1"/>
          </p:cNvSpPr>
          <p:nvPr/>
        </p:nvSpPr>
        <p:spPr bwMode="auto">
          <a:xfrm>
            <a:off x="6286500" y="5072063"/>
            <a:ext cx="1000125" cy="1077912"/>
          </a:xfrm>
          <a:prstGeom prst="rect">
            <a:avLst/>
          </a:prstGeom>
          <a:noFill/>
          <a:ln w="9525">
            <a:noFill/>
            <a:miter lim="800000"/>
            <a:headEnd/>
            <a:tailEnd/>
          </a:ln>
        </p:spPr>
        <p:txBody>
          <a:bodyPr>
            <a:spAutoFit/>
          </a:bodyPr>
          <a:lstStyle/>
          <a:p>
            <a:r>
              <a:rPr lang="ja-JP" altLang="en-US" sz="3200">
                <a:latin typeface="Gill Sans MT" pitchFamily="34" charset="0"/>
                <a:ea typeface="HGｺﾞｼｯｸE" pitchFamily="49" charset="-128"/>
              </a:rPr>
              <a:t>　　</a:t>
            </a:r>
            <a:r>
              <a:rPr lang="en-US" altLang="ja-JP" sz="3200">
                <a:latin typeface="Gill Sans MT" pitchFamily="34" charset="0"/>
                <a:ea typeface="HGｺﾞｼｯｸE" pitchFamily="49" charset="-128"/>
              </a:rPr>
              <a:t>Y</a:t>
            </a:r>
            <a:endParaRPr lang="ja-JP" altLang="en-US" sz="3200">
              <a:latin typeface="Gill Sans MT" pitchFamily="34" charset="0"/>
              <a:ea typeface="HGｺﾞｼｯｸE" pitchFamily="49" charset="-128"/>
            </a:endParaRPr>
          </a:p>
        </p:txBody>
      </p:sp>
      <p:sp>
        <p:nvSpPr>
          <p:cNvPr id="18" name="テキスト ボックス 17"/>
          <p:cNvSpPr txBox="1"/>
          <p:nvPr/>
        </p:nvSpPr>
        <p:spPr>
          <a:xfrm>
            <a:off x="6284913" y="6096000"/>
            <a:ext cx="2714625" cy="646113"/>
          </a:xfrm>
          <a:prstGeom prst="rect">
            <a:avLst/>
          </a:prstGeom>
        </p:spPr>
        <p:style>
          <a:lnRef idx="3">
            <a:schemeClr val="lt1"/>
          </a:lnRef>
          <a:fillRef idx="1">
            <a:schemeClr val="accent1"/>
          </a:fillRef>
          <a:effectRef idx="1">
            <a:schemeClr val="accent1"/>
          </a:effectRef>
          <a:fontRef idx="minor">
            <a:schemeClr val="lt1"/>
          </a:fontRef>
        </p:style>
        <p:txBody>
          <a:bodyPr>
            <a:spAutoFit/>
          </a:bodyPr>
          <a:lstStyle/>
          <a:p>
            <a:pPr fontAlgn="auto">
              <a:spcBef>
                <a:spcPts val="0"/>
              </a:spcBef>
              <a:spcAft>
                <a:spcPts val="0"/>
              </a:spcAft>
              <a:defRPr/>
            </a:pPr>
            <a:r>
              <a:rPr lang="ja-JP" altLang="en-US" dirty="0">
                <a:solidFill>
                  <a:srgbClr val="FF0000"/>
                </a:solidFill>
              </a:rPr>
              <a:t>物価</a:t>
            </a:r>
            <a:r>
              <a:rPr lang="en-US" altLang="ja-JP" dirty="0">
                <a:solidFill>
                  <a:srgbClr val="FF0000"/>
                </a:solidFill>
              </a:rPr>
              <a:t>P</a:t>
            </a:r>
            <a:r>
              <a:rPr lang="ja-JP" altLang="en-US" dirty="0">
                <a:solidFill>
                  <a:srgbClr val="FF0000"/>
                </a:solidFill>
              </a:rPr>
              <a:t>↑⇒傾きが大きくなる</a:t>
            </a:r>
            <a:endParaRPr lang="ja-JP" altLang="en-US" dirty="0">
              <a:solidFill>
                <a:srgbClr val="FF0000"/>
              </a:solidFill>
            </a:endParaRPr>
          </a:p>
        </p:txBody>
      </p:sp>
      <p:sp>
        <p:nvSpPr>
          <p:cNvPr id="19" name="テキスト ボックス 18"/>
          <p:cNvSpPr txBox="1"/>
          <p:nvPr/>
        </p:nvSpPr>
        <p:spPr>
          <a:xfrm>
            <a:off x="6572250" y="571500"/>
            <a:ext cx="1643063" cy="584200"/>
          </a:xfrm>
          <a:prstGeom prst="rect">
            <a:avLst/>
          </a:prstGeom>
          <a:solidFill>
            <a:schemeClr val="accent2">
              <a:lumMod val="60000"/>
              <a:lumOff val="40000"/>
            </a:schemeClr>
          </a:solidFill>
        </p:spPr>
        <p:txBody>
          <a:bodyPr>
            <a:spAutoFit/>
          </a:bodyPr>
          <a:lstStyle/>
          <a:p>
            <a:pPr fontAlgn="auto">
              <a:spcBef>
                <a:spcPts val="0"/>
              </a:spcBef>
              <a:spcAft>
                <a:spcPts val="0"/>
              </a:spcAft>
              <a:defRPr/>
            </a:pPr>
            <a:r>
              <a:rPr lang="ja-JP" altLang="en-US" sz="3200" dirty="0">
                <a:latin typeface="+mn-lt"/>
                <a:ea typeface="+mn-ea"/>
              </a:rPr>
              <a:t>第</a:t>
            </a:r>
            <a:r>
              <a:rPr lang="en-US" altLang="ja-JP" sz="3200" dirty="0">
                <a:latin typeface="+mn-lt"/>
                <a:ea typeface="+mn-ea"/>
              </a:rPr>
              <a:t>3</a:t>
            </a:r>
            <a:r>
              <a:rPr lang="ja-JP" altLang="en-US" sz="3200" dirty="0">
                <a:latin typeface="+mn-lt"/>
                <a:ea typeface="+mn-ea"/>
              </a:rPr>
              <a:t>段階</a:t>
            </a:r>
            <a:endParaRPr lang="ja-JP" altLang="en-US" sz="3200" dirty="0">
              <a:latin typeface="+mn-lt"/>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ox(in)">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571472" y="214290"/>
            <a:ext cx="4214842" cy="6429420"/>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ja-JP" altLang="en-US"/>
          </a:p>
        </p:txBody>
      </p:sp>
      <p:cxnSp>
        <p:nvCxnSpPr>
          <p:cNvPr id="5" name="直線矢印コネクタ 4"/>
          <p:cNvCxnSpPr/>
          <p:nvPr/>
        </p:nvCxnSpPr>
        <p:spPr>
          <a:xfrm>
            <a:off x="928688" y="3214688"/>
            <a:ext cx="34290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rot="5400000" flipH="1" flipV="1">
            <a:off x="-356393" y="1928019"/>
            <a:ext cx="257175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928662" y="1928826"/>
            <a:ext cx="3286148"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8" name="直線コネクタ 7"/>
          <p:cNvCxnSpPr/>
          <p:nvPr/>
        </p:nvCxnSpPr>
        <p:spPr>
          <a:xfrm rot="5400000" flipH="1" flipV="1">
            <a:off x="428596" y="1357322"/>
            <a:ext cx="2357454" cy="1357322"/>
          </a:xfrm>
          <a:prstGeom prst="line">
            <a:avLst/>
          </a:prstGeom>
        </p:spPr>
        <p:style>
          <a:lnRef idx="3">
            <a:schemeClr val="accent3"/>
          </a:lnRef>
          <a:fillRef idx="0">
            <a:schemeClr val="accent3"/>
          </a:fillRef>
          <a:effectRef idx="2">
            <a:schemeClr val="accent3"/>
          </a:effectRef>
          <a:fontRef idx="minor">
            <a:schemeClr val="tx1"/>
          </a:fontRef>
        </p:style>
      </p:cxnSp>
      <p:cxnSp>
        <p:nvCxnSpPr>
          <p:cNvPr id="9" name="直線コネクタ 8"/>
          <p:cNvCxnSpPr/>
          <p:nvPr/>
        </p:nvCxnSpPr>
        <p:spPr>
          <a:xfrm flipV="1">
            <a:off x="928688" y="1071563"/>
            <a:ext cx="3071812" cy="2143125"/>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下矢印 9"/>
          <p:cNvSpPr/>
          <p:nvPr/>
        </p:nvSpPr>
        <p:spPr>
          <a:xfrm flipV="1">
            <a:off x="2143125" y="1143000"/>
            <a:ext cx="214313" cy="1000125"/>
          </a:xfrm>
          <a:prstGeom prst="downArrow">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ja-JP" altLang="en-US"/>
          </a:p>
        </p:txBody>
      </p:sp>
      <p:sp>
        <p:nvSpPr>
          <p:cNvPr id="11" name="テキスト ボックス 10"/>
          <p:cNvSpPr txBox="1"/>
          <p:nvPr/>
        </p:nvSpPr>
        <p:spPr>
          <a:xfrm>
            <a:off x="2357422" y="428628"/>
            <a:ext cx="2428892"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D</a:t>
            </a:r>
            <a:r>
              <a:rPr lang="ja-JP" altLang="en-US" dirty="0"/>
              <a:t> 貨幣の需要</a:t>
            </a:r>
            <a:r>
              <a:rPr lang="en-US" altLang="ja-JP" dirty="0"/>
              <a:t>(r</a:t>
            </a:r>
            <a:r>
              <a:rPr lang="en-US" altLang="ja-JP" baseline="-25000" dirty="0"/>
              <a:t>3</a:t>
            </a:r>
            <a:r>
              <a:rPr lang="ja-JP" altLang="en-US" baseline="-25000" dirty="0" err="1"/>
              <a:t>，</a:t>
            </a:r>
            <a:r>
              <a:rPr lang="en-US" altLang="ja-JP" dirty="0"/>
              <a:t>P</a:t>
            </a:r>
            <a:r>
              <a:rPr lang="en-US" altLang="ja-JP" baseline="-25000" dirty="0"/>
              <a:t>d</a:t>
            </a:r>
            <a:r>
              <a:rPr lang="en-US" altLang="ja-JP" dirty="0"/>
              <a:t>)</a:t>
            </a:r>
            <a:endParaRPr lang="ja-JP" altLang="en-US" dirty="0"/>
          </a:p>
        </p:txBody>
      </p:sp>
      <p:sp>
        <p:nvSpPr>
          <p:cNvPr id="27664" name="テキスト ボックス 12"/>
          <p:cNvSpPr txBox="1">
            <a:spLocks noChangeArrowheads="1"/>
          </p:cNvSpPr>
          <p:nvPr/>
        </p:nvSpPr>
        <p:spPr bwMode="auto">
          <a:xfrm>
            <a:off x="571500" y="1643063"/>
            <a:ext cx="428625"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M</a:t>
            </a:r>
            <a:endParaRPr lang="ja-JP" altLang="en-US">
              <a:latin typeface="Gill Sans MT" pitchFamily="34" charset="0"/>
              <a:ea typeface="HGｺﾞｼｯｸE" pitchFamily="49" charset="-128"/>
            </a:endParaRPr>
          </a:p>
        </p:txBody>
      </p:sp>
      <p:sp>
        <p:nvSpPr>
          <p:cNvPr id="14" name="テキスト ボックス 13"/>
          <p:cNvSpPr txBox="1"/>
          <p:nvPr/>
        </p:nvSpPr>
        <p:spPr>
          <a:xfrm>
            <a:off x="3357554" y="2000264"/>
            <a:ext cx="2143140"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ja-JP" altLang="en-US" dirty="0"/>
              <a:t>貨幣供給；</a:t>
            </a:r>
            <a:r>
              <a:rPr lang="en-US" altLang="ja-JP" dirty="0"/>
              <a:t>M(</a:t>
            </a:r>
            <a:r>
              <a:rPr lang="ja-JP" altLang="en-US" dirty="0"/>
              <a:t>一定</a:t>
            </a:r>
            <a:r>
              <a:rPr lang="en-US" altLang="ja-JP" dirty="0"/>
              <a:t>)</a:t>
            </a:r>
            <a:endParaRPr lang="ja-JP" altLang="en-US" dirty="0"/>
          </a:p>
        </p:txBody>
      </p:sp>
      <p:sp>
        <p:nvSpPr>
          <p:cNvPr id="27668" name="テキスト ボックス 14"/>
          <p:cNvSpPr txBox="1">
            <a:spLocks noChangeArrowheads="1"/>
          </p:cNvSpPr>
          <p:nvPr/>
        </p:nvSpPr>
        <p:spPr bwMode="auto">
          <a:xfrm>
            <a:off x="4429125" y="3071813"/>
            <a:ext cx="500063"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Y</a:t>
            </a:r>
            <a:endParaRPr lang="ja-JP" altLang="en-US">
              <a:latin typeface="Gill Sans MT" pitchFamily="34" charset="0"/>
              <a:ea typeface="HGｺﾞｼｯｸE" pitchFamily="49" charset="-128"/>
            </a:endParaRPr>
          </a:p>
        </p:txBody>
      </p:sp>
      <p:sp>
        <p:nvSpPr>
          <p:cNvPr id="27669" name="テキスト ボックス 15"/>
          <p:cNvSpPr txBox="1">
            <a:spLocks noChangeArrowheads="1"/>
          </p:cNvSpPr>
          <p:nvPr/>
        </p:nvSpPr>
        <p:spPr bwMode="auto">
          <a:xfrm>
            <a:off x="642938" y="3071813"/>
            <a:ext cx="500062"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O</a:t>
            </a:r>
            <a:endParaRPr lang="ja-JP" altLang="en-US">
              <a:latin typeface="Gill Sans MT" pitchFamily="34" charset="0"/>
              <a:ea typeface="HGｺﾞｼｯｸE" pitchFamily="49" charset="-128"/>
            </a:endParaRPr>
          </a:p>
        </p:txBody>
      </p:sp>
      <p:sp>
        <p:nvSpPr>
          <p:cNvPr id="17" name="フローチャート : 結合子 16"/>
          <p:cNvSpPr/>
          <p:nvPr/>
        </p:nvSpPr>
        <p:spPr>
          <a:xfrm>
            <a:off x="1604963" y="1833563"/>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8" name="フローチャート : 結合子 17"/>
          <p:cNvSpPr/>
          <p:nvPr/>
        </p:nvSpPr>
        <p:spPr>
          <a:xfrm>
            <a:off x="2738438" y="1833563"/>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9" name="テキスト ボックス 18"/>
          <p:cNvSpPr txBox="1"/>
          <p:nvPr/>
        </p:nvSpPr>
        <p:spPr>
          <a:xfrm>
            <a:off x="1214438" y="1571625"/>
            <a:ext cx="571500" cy="369888"/>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E</a:t>
            </a:r>
            <a:r>
              <a:rPr lang="en-US" altLang="ja-JP" baseline="-25000" dirty="0"/>
              <a:t>d</a:t>
            </a:r>
            <a:endParaRPr lang="ja-JP" altLang="en-US" baseline="-25000" dirty="0"/>
          </a:p>
        </p:txBody>
      </p:sp>
      <p:sp>
        <p:nvSpPr>
          <p:cNvPr id="20" name="テキスト ボックス 19"/>
          <p:cNvSpPr txBox="1"/>
          <p:nvPr/>
        </p:nvSpPr>
        <p:spPr>
          <a:xfrm>
            <a:off x="2357438" y="1571625"/>
            <a:ext cx="571500" cy="369888"/>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E</a:t>
            </a:r>
            <a:r>
              <a:rPr lang="en-US" altLang="ja-JP" baseline="-25000" dirty="0"/>
              <a:t>c</a:t>
            </a:r>
            <a:endParaRPr lang="ja-JP" altLang="en-US" baseline="-25000" dirty="0"/>
          </a:p>
        </p:txBody>
      </p:sp>
      <p:cxnSp>
        <p:nvCxnSpPr>
          <p:cNvPr id="21" name="直線コネクタ 20"/>
          <p:cNvCxnSpPr>
            <a:stCxn id="17" idx="4"/>
          </p:cNvCxnSpPr>
          <p:nvPr/>
        </p:nvCxnSpPr>
        <p:spPr>
          <a:xfrm rot="5400000">
            <a:off x="1054101" y="2598737"/>
            <a:ext cx="1244600" cy="31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rot="5400000">
            <a:off x="2164557" y="2621756"/>
            <a:ext cx="1244600"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1714480" y="3286148"/>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err="1"/>
              <a:t>Y</a:t>
            </a:r>
            <a:r>
              <a:rPr lang="en-US" altLang="ja-JP" baseline="-25000" dirty="0" err="1"/>
              <a:t>d</a:t>
            </a:r>
            <a:r>
              <a:rPr lang="en-US" altLang="ja-JP" baseline="30000" dirty="0" err="1"/>
              <a:t>e</a:t>
            </a:r>
            <a:endParaRPr lang="ja-JP" altLang="en-US" baseline="30000" dirty="0"/>
          </a:p>
        </p:txBody>
      </p:sp>
      <p:sp>
        <p:nvSpPr>
          <p:cNvPr id="24" name="テキスト ボックス 23"/>
          <p:cNvSpPr txBox="1"/>
          <p:nvPr/>
        </p:nvSpPr>
        <p:spPr>
          <a:xfrm>
            <a:off x="2857488" y="3286148"/>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err="1"/>
              <a:t>Y</a:t>
            </a:r>
            <a:r>
              <a:rPr lang="en-US" altLang="ja-JP" baseline="-25000" dirty="0" err="1"/>
              <a:t>c</a:t>
            </a:r>
            <a:r>
              <a:rPr lang="en-US" altLang="ja-JP" baseline="30000" dirty="0" err="1"/>
              <a:t>e</a:t>
            </a:r>
            <a:endParaRPr lang="ja-JP" altLang="en-US" baseline="30000" dirty="0"/>
          </a:p>
        </p:txBody>
      </p:sp>
      <p:cxnSp>
        <p:nvCxnSpPr>
          <p:cNvPr id="25" name="直線コネクタ 24"/>
          <p:cNvCxnSpPr/>
          <p:nvPr/>
        </p:nvCxnSpPr>
        <p:spPr>
          <a:xfrm rot="5400000">
            <a:off x="319088" y="4573588"/>
            <a:ext cx="2714625" cy="31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rot="5400000">
            <a:off x="1429544" y="4571207"/>
            <a:ext cx="2714625" cy="1587"/>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p:nvPr/>
        </p:nvCxnSpPr>
        <p:spPr>
          <a:xfrm>
            <a:off x="928688" y="5929313"/>
            <a:ext cx="34290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rot="5400000" flipH="1" flipV="1">
            <a:off x="-213518" y="4785519"/>
            <a:ext cx="22860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686" name="テキスト ボックス 28"/>
          <p:cNvSpPr txBox="1">
            <a:spLocks noChangeArrowheads="1"/>
          </p:cNvSpPr>
          <p:nvPr/>
        </p:nvSpPr>
        <p:spPr bwMode="auto">
          <a:xfrm>
            <a:off x="4429125" y="5929313"/>
            <a:ext cx="500063"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Y</a:t>
            </a:r>
            <a:endParaRPr lang="ja-JP" altLang="en-US">
              <a:latin typeface="Gill Sans MT" pitchFamily="34" charset="0"/>
              <a:ea typeface="HGｺﾞｼｯｸE" pitchFamily="49" charset="-128"/>
            </a:endParaRPr>
          </a:p>
        </p:txBody>
      </p:sp>
      <p:sp>
        <p:nvSpPr>
          <p:cNvPr id="27687" name="テキスト ボックス 29"/>
          <p:cNvSpPr txBox="1">
            <a:spLocks noChangeArrowheads="1"/>
          </p:cNvSpPr>
          <p:nvPr/>
        </p:nvSpPr>
        <p:spPr bwMode="auto">
          <a:xfrm>
            <a:off x="571500" y="3286125"/>
            <a:ext cx="571500" cy="584200"/>
          </a:xfrm>
          <a:prstGeom prst="rect">
            <a:avLst/>
          </a:prstGeom>
          <a:noFill/>
          <a:ln w="9525">
            <a:noFill/>
            <a:miter lim="800000"/>
            <a:headEnd/>
            <a:tailEnd/>
          </a:ln>
        </p:spPr>
        <p:txBody>
          <a:bodyPr>
            <a:spAutoFit/>
          </a:bodyPr>
          <a:lstStyle/>
          <a:p>
            <a:r>
              <a:rPr lang="en-US" altLang="ja-JP" sz="3200">
                <a:latin typeface="Gill Sans MT" pitchFamily="34" charset="0"/>
                <a:ea typeface="HGｺﾞｼｯｸE" pitchFamily="49" charset="-128"/>
              </a:rPr>
              <a:t>r</a:t>
            </a:r>
            <a:endParaRPr lang="ja-JP" altLang="en-US" sz="3200">
              <a:latin typeface="Gill Sans MT" pitchFamily="34" charset="0"/>
              <a:ea typeface="HGｺﾞｼｯｸE" pitchFamily="49" charset="-128"/>
            </a:endParaRPr>
          </a:p>
        </p:txBody>
      </p:sp>
      <p:sp>
        <p:nvSpPr>
          <p:cNvPr id="31" name="テキスト ボックス 30"/>
          <p:cNvSpPr txBox="1"/>
          <p:nvPr/>
        </p:nvSpPr>
        <p:spPr>
          <a:xfrm>
            <a:off x="1714480" y="6000792"/>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err="1"/>
              <a:t>Y</a:t>
            </a:r>
            <a:r>
              <a:rPr lang="en-US" altLang="ja-JP" baseline="-25000" dirty="0" err="1"/>
              <a:t>d</a:t>
            </a:r>
            <a:r>
              <a:rPr lang="en-US" altLang="ja-JP" baseline="30000" dirty="0" err="1"/>
              <a:t>e</a:t>
            </a:r>
            <a:endParaRPr lang="ja-JP" altLang="en-US" baseline="30000" dirty="0"/>
          </a:p>
        </p:txBody>
      </p:sp>
      <p:sp>
        <p:nvSpPr>
          <p:cNvPr id="32" name="テキスト ボックス 31"/>
          <p:cNvSpPr txBox="1"/>
          <p:nvPr/>
        </p:nvSpPr>
        <p:spPr>
          <a:xfrm>
            <a:off x="2857488" y="6000792"/>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err="1"/>
              <a:t>Y</a:t>
            </a:r>
            <a:r>
              <a:rPr lang="en-US" altLang="ja-JP" baseline="-25000" dirty="0" err="1"/>
              <a:t>c</a:t>
            </a:r>
            <a:r>
              <a:rPr lang="en-US" altLang="ja-JP" baseline="30000" dirty="0" err="1"/>
              <a:t>e</a:t>
            </a:r>
            <a:endParaRPr lang="ja-JP" altLang="en-US" baseline="30000" dirty="0"/>
          </a:p>
        </p:txBody>
      </p:sp>
      <p:sp>
        <p:nvSpPr>
          <p:cNvPr id="27694" name="テキスト ボックス 32"/>
          <p:cNvSpPr txBox="1">
            <a:spLocks noChangeArrowheads="1"/>
          </p:cNvSpPr>
          <p:nvPr/>
        </p:nvSpPr>
        <p:spPr bwMode="auto">
          <a:xfrm>
            <a:off x="500063" y="4643438"/>
            <a:ext cx="642937" cy="646112"/>
          </a:xfrm>
          <a:prstGeom prst="rect">
            <a:avLst/>
          </a:prstGeom>
          <a:noFill/>
          <a:ln w="9525">
            <a:noFill/>
            <a:miter lim="800000"/>
            <a:headEnd/>
            <a:tailEnd/>
          </a:ln>
        </p:spPr>
        <p:txBody>
          <a:bodyPr>
            <a:spAutoFit/>
          </a:bodyPr>
          <a:lstStyle/>
          <a:p>
            <a:r>
              <a:rPr lang="en-US" altLang="ja-JP" sz="3600">
                <a:latin typeface="Gill Sans MT" pitchFamily="34" charset="0"/>
                <a:ea typeface="HGｺﾞｼｯｸE" pitchFamily="49" charset="-128"/>
              </a:rPr>
              <a:t>r</a:t>
            </a:r>
            <a:r>
              <a:rPr lang="en-US" altLang="ja-JP" sz="3600" baseline="-25000">
                <a:latin typeface="Gill Sans MT" pitchFamily="34" charset="0"/>
                <a:ea typeface="HGｺﾞｼｯｸE" pitchFamily="49" charset="-128"/>
              </a:rPr>
              <a:t>3</a:t>
            </a:r>
            <a:endParaRPr lang="ja-JP" altLang="en-US" sz="3600" baseline="-25000">
              <a:latin typeface="Gill Sans MT" pitchFamily="34" charset="0"/>
              <a:ea typeface="HGｺﾞｼｯｸE" pitchFamily="49" charset="-128"/>
            </a:endParaRPr>
          </a:p>
        </p:txBody>
      </p:sp>
      <p:cxnSp>
        <p:nvCxnSpPr>
          <p:cNvPr id="35" name="直線コネクタ 34"/>
          <p:cNvCxnSpPr/>
          <p:nvPr/>
        </p:nvCxnSpPr>
        <p:spPr>
          <a:xfrm>
            <a:off x="928688" y="5000625"/>
            <a:ext cx="1857375"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flipV="1">
            <a:off x="1857356" y="3786214"/>
            <a:ext cx="2357454" cy="2000264"/>
          </a:xfrm>
          <a:prstGeom prst="line">
            <a:avLst/>
          </a:prstGeom>
        </p:spPr>
        <p:style>
          <a:lnRef idx="3">
            <a:schemeClr val="accent6"/>
          </a:lnRef>
          <a:fillRef idx="0">
            <a:schemeClr val="accent6"/>
          </a:fillRef>
          <a:effectRef idx="2">
            <a:schemeClr val="accent6"/>
          </a:effectRef>
          <a:fontRef idx="minor">
            <a:schemeClr val="tx1"/>
          </a:fontRef>
        </p:style>
      </p:cxnSp>
      <p:sp>
        <p:nvSpPr>
          <p:cNvPr id="38" name="テキスト ボックス 37"/>
          <p:cNvSpPr txBox="1"/>
          <p:nvPr/>
        </p:nvSpPr>
        <p:spPr>
          <a:xfrm>
            <a:off x="4071934" y="3929090"/>
            <a:ext cx="571504" cy="369332"/>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p>
            <a:pPr fontAlgn="auto">
              <a:spcBef>
                <a:spcPts val="0"/>
              </a:spcBef>
              <a:spcAft>
                <a:spcPts val="0"/>
              </a:spcAft>
              <a:defRPr/>
            </a:pPr>
            <a:r>
              <a:rPr lang="en-US" altLang="ja-JP" dirty="0"/>
              <a:t>LM</a:t>
            </a:r>
            <a:r>
              <a:rPr lang="en-US" altLang="ja-JP" baseline="-25000" dirty="0"/>
              <a:t>c</a:t>
            </a:r>
            <a:endParaRPr lang="ja-JP" altLang="en-US" baseline="-25000" dirty="0"/>
          </a:p>
        </p:txBody>
      </p:sp>
      <p:sp>
        <p:nvSpPr>
          <p:cNvPr id="39" name="テキスト ボックス 38"/>
          <p:cNvSpPr txBox="1">
            <a:spLocks noChangeArrowheads="1"/>
          </p:cNvSpPr>
          <p:nvPr/>
        </p:nvSpPr>
        <p:spPr bwMode="auto">
          <a:xfrm>
            <a:off x="2286000" y="1071563"/>
            <a:ext cx="714375" cy="461962"/>
          </a:xfrm>
          <a:prstGeom prst="rect">
            <a:avLst/>
          </a:prstGeom>
          <a:noFill/>
          <a:ln w="9525">
            <a:noFill/>
            <a:miter lim="800000"/>
            <a:headEnd/>
            <a:tailEnd/>
          </a:ln>
        </p:spPr>
        <p:txBody>
          <a:bodyPr>
            <a:spAutoFit/>
          </a:bodyPr>
          <a:lstStyle/>
          <a:p>
            <a:r>
              <a:rPr lang="en-US" altLang="ja-JP" sz="2400">
                <a:latin typeface="Gill Sans MT" pitchFamily="34" charset="0"/>
                <a:ea typeface="HGｺﾞｼｯｸE" pitchFamily="49" charset="-128"/>
              </a:rPr>
              <a:t>P</a:t>
            </a:r>
            <a:r>
              <a:rPr lang="ja-JP" altLang="en-US" sz="2400">
                <a:latin typeface="Gill Sans MT" pitchFamily="34" charset="0"/>
                <a:ea typeface="HGｺﾞｼｯｸE" pitchFamily="49" charset="-128"/>
              </a:rPr>
              <a:t>↑</a:t>
            </a:r>
          </a:p>
        </p:txBody>
      </p:sp>
      <p:sp>
        <p:nvSpPr>
          <p:cNvPr id="41" name="フローチャート : 結合子 40"/>
          <p:cNvSpPr/>
          <p:nvPr/>
        </p:nvSpPr>
        <p:spPr>
          <a:xfrm>
            <a:off x="2714625" y="4929188"/>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2" name="テキスト ボックス 41"/>
          <p:cNvSpPr txBox="1"/>
          <p:nvPr/>
        </p:nvSpPr>
        <p:spPr>
          <a:xfrm>
            <a:off x="3714744" y="1285884"/>
            <a:ext cx="2428892"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C</a:t>
            </a:r>
            <a:r>
              <a:rPr lang="ja-JP" altLang="en-US" dirty="0"/>
              <a:t> 貨幣の需要</a:t>
            </a:r>
            <a:r>
              <a:rPr lang="en-US" altLang="ja-JP" dirty="0"/>
              <a:t>(r</a:t>
            </a:r>
            <a:r>
              <a:rPr lang="en-US" altLang="ja-JP" baseline="-25000" dirty="0"/>
              <a:t>3</a:t>
            </a:r>
            <a:r>
              <a:rPr lang="ja-JP" altLang="en-US" baseline="-25000" dirty="0" err="1"/>
              <a:t>，</a:t>
            </a:r>
            <a:r>
              <a:rPr lang="en-US" altLang="ja-JP" dirty="0"/>
              <a:t>P</a:t>
            </a:r>
            <a:r>
              <a:rPr lang="en-US" altLang="ja-JP" baseline="-25000" dirty="0"/>
              <a:t>c</a:t>
            </a:r>
            <a:r>
              <a:rPr lang="en-US" altLang="ja-JP" dirty="0"/>
              <a:t>)</a:t>
            </a:r>
            <a:endParaRPr lang="ja-JP" altLang="en-US" dirty="0"/>
          </a:p>
        </p:txBody>
      </p:sp>
      <p:cxnSp>
        <p:nvCxnSpPr>
          <p:cNvPr id="44" name="直線コネクタ 43"/>
          <p:cNvCxnSpPr/>
          <p:nvPr/>
        </p:nvCxnSpPr>
        <p:spPr>
          <a:xfrm flipV="1">
            <a:off x="1071538" y="3786214"/>
            <a:ext cx="2000264" cy="1714512"/>
          </a:xfrm>
          <a:prstGeom prst="line">
            <a:avLst/>
          </a:prstGeom>
        </p:spPr>
        <p:style>
          <a:lnRef idx="3">
            <a:schemeClr val="accent6"/>
          </a:lnRef>
          <a:fillRef idx="0">
            <a:schemeClr val="accent6"/>
          </a:fillRef>
          <a:effectRef idx="2">
            <a:schemeClr val="accent6"/>
          </a:effectRef>
          <a:fontRef idx="minor">
            <a:schemeClr val="tx1"/>
          </a:fontRef>
        </p:style>
      </p:cxnSp>
      <p:sp>
        <p:nvSpPr>
          <p:cNvPr id="40" name="フローチャート : 結合子 39"/>
          <p:cNvSpPr/>
          <p:nvPr/>
        </p:nvSpPr>
        <p:spPr>
          <a:xfrm>
            <a:off x="1571625" y="4929188"/>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7" name="左矢印 46"/>
          <p:cNvSpPr/>
          <p:nvPr/>
        </p:nvSpPr>
        <p:spPr>
          <a:xfrm>
            <a:off x="2500313" y="4357688"/>
            <a:ext cx="642937" cy="21431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8" name="左矢印 47"/>
          <p:cNvSpPr/>
          <p:nvPr/>
        </p:nvSpPr>
        <p:spPr>
          <a:xfrm>
            <a:off x="2286000" y="3429000"/>
            <a:ext cx="500063" cy="21431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9" name="左矢印 48"/>
          <p:cNvSpPr/>
          <p:nvPr/>
        </p:nvSpPr>
        <p:spPr>
          <a:xfrm>
            <a:off x="2286000" y="6143625"/>
            <a:ext cx="500063" cy="21431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50" name="テキスト ボックス 49"/>
          <p:cNvSpPr txBox="1"/>
          <p:nvPr/>
        </p:nvSpPr>
        <p:spPr>
          <a:xfrm>
            <a:off x="3143240" y="3786214"/>
            <a:ext cx="571504" cy="369332"/>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p>
            <a:pPr fontAlgn="auto">
              <a:spcBef>
                <a:spcPts val="0"/>
              </a:spcBef>
              <a:spcAft>
                <a:spcPts val="0"/>
              </a:spcAft>
              <a:defRPr/>
            </a:pPr>
            <a:r>
              <a:rPr lang="en-US" altLang="ja-JP" dirty="0"/>
              <a:t>LM</a:t>
            </a:r>
            <a:r>
              <a:rPr lang="en-US" altLang="ja-JP" baseline="-25000" dirty="0"/>
              <a:t>d</a:t>
            </a:r>
            <a:endParaRPr lang="ja-JP" altLang="en-US" baseline="-25000" dirty="0"/>
          </a:p>
        </p:txBody>
      </p:sp>
      <p:sp>
        <p:nvSpPr>
          <p:cNvPr id="27709" name="テキスト ボックス 42"/>
          <p:cNvSpPr txBox="1">
            <a:spLocks noChangeArrowheads="1"/>
          </p:cNvSpPr>
          <p:nvPr/>
        </p:nvSpPr>
        <p:spPr bwMode="auto">
          <a:xfrm>
            <a:off x="5572125" y="1857375"/>
            <a:ext cx="2357438"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物価水準；</a:t>
            </a:r>
            <a:r>
              <a:rPr lang="en-US" altLang="ja-JP">
                <a:latin typeface="Gill Sans MT" pitchFamily="34" charset="0"/>
                <a:ea typeface="HGｺﾞｼｯｸE" pitchFamily="49" charset="-128"/>
              </a:rPr>
              <a:t>P</a:t>
            </a:r>
            <a:r>
              <a:rPr lang="ja-JP" altLang="en-US">
                <a:latin typeface="Gill Sans MT" pitchFamily="34" charset="0"/>
                <a:ea typeface="HGｺﾞｼｯｸE" pitchFamily="49" charset="-128"/>
              </a:rPr>
              <a:t>　の上昇　</a:t>
            </a:r>
          </a:p>
        </p:txBody>
      </p:sp>
      <p:sp>
        <p:nvSpPr>
          <p:cNvPr id="45" name="テキスト ボックス 44"/>
          <p:cNvSpPr txBox="1"/>
          <p:nvPr/>
        </p:nvSpPr>
        <p:spPr>
          <a:xfrm>
            <a:off x="7929563" y="1857375"/>
            <a:ext cx="1071562" cy="369888"/>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(P</a:t>
            </a:r>
            <a:r>
              <a:rPr lang="en-US" altLang="ja-JP" baseline="-25000" dirty="0"/>
              <a:t>c</a:t>
            </a:r>
            <a:r>
              <a:rPr lang="ja-JP" altLang="en-US" dirty="0"/>
              <a:t>→</a:t>
            </a:r>
            <a:r>
              <a:rPr lang="en-US" altLang="ja-JP" dirty="0"/>
              <a:t>P</a:t>
            </a:r>
            <a:r>
              <a:rPr lang="en-US" altLang="ja-JP" baseline="-25000" dirty="0"/>
              <a:t>d</a:t>
            </a:r>
            <a:r>
              <a:rPr lang="en-US" altLang="ja-JP" dirty="0"/>
              <a:t>)</a:t>
            </a:r>
            <a:endParaRPr lang="ja-JP" altLang="en-US" dirty="0"/>
          </a:p>
        </p:txBody>
      </p:sp>
      <p:sp>
        <p:nvSpPr>
          <p:cNvPr id="46" name="下矢印 45"/>
          <p:cNvSpPr/>
          <p:nvPr/>
        </p:nvSpPr>
        <p:spPr>
          <a:xfrm>
            <a:off x="7000875" y="2286000"/>
            <a:ext cx="285750" cy="3571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51" name="テキスト ボックス 50"/>
          <p:cNvSpPr txBox="1"/>
          <p:nvPr/>
        </p:nvSpPr>
        <p:spPr>
          <a:xfrm>
            <a:off x="5857875" y="2786063"/>
            <a:ext cx="2428875" cy="36988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ja-JP" altLang="en-US" dirty="0">
                <a:solidFill>
                  <a:srgbClr val="FF0000"/>
                </a:solidFill>
              </a:rPr>
              <a:t>貨幣の需要が下がる</a:t>
            </a:r>
            <a:endParaRPr lang="ja-JP" altLang="en-US" dirty="0"/>
          </a:p>
        </p:txBody>
      </p:sp>
      <p:sp>
        <p:nvSpPr>
          <p:cNvPr id="27713" name="テキスト ボックス 51"/>
          <p:cNvSpPr txBox="1">
            <a:spLocks noChangeArrowheads="1"/>
          </p:cNvSpPr>
          <p:nvPr/>
        </p:nvSpPr>
        <p:spPr bwMode="auto">
          <a:xfrm>
            <a:off x="5786438" y="3357563"/>
            <a:ext cx="2928937"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貨幣市場の均衡</a:t>
            </a:r>
          </a:p>
        </p:txBody>
      </p:sp>
      <p:sp>
        <p:nvSpPr>
          <p:cNvPr id="53" name="テキスト ボックス 52"/>
          <p:cNvSpPr txBox="1"/>
          <p:nvPr/>
        </p:nvSpPr>
        <p:spPr>
          <a:xfrm>
            <a:off x="6072188" y="3857625"/>
            <a:ext cx="571500" cy="369888"/>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E</a:t>
            </a:r>
            <a:r>
              <a:rPr lang="en-US" altLang="ja-JP" baseline="-25000" dirty="0"/>
              <a:t>c</a:t>
            </a:r>
            <a:endParaRPr lang="ja-JP" altLang="en-US" baseline="-25000" dirty="0"/>
          </a:p>
        </p:txBody>
      </p:sp>
      <p:cxnSp>
        <p:nvCxnSpPr>
          <p:cNvPr id="54" name="直線矢印コネクタ 53"/>
          <p:cNvCxnSpPr/>
          <p:nvPr/>
        </p:nvCxnSpPr>
        <p:spPr>
          <a:xfrm>
            <a:off x="6786563" y="4071938"/>
            <a:ext cx="857250"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5" name="テキスト ボックス 54"/>
          <p:cNvSpPr txBox="1"/>
          <p:nvPr/>
        </p:nvSpPr>
        <p:spPr>
          <a:xfrm>
            <a:off x="7786688" y="3857625"/>
            <a:ext cx="571500" cy="369888"/>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E</a:t>
            </a:r>
            <a:r>
              <a:rPr lang="en-US" altLang="ja-JP" baseline="-25000" dirty="0"/>
              <a:t>d</a:t>
            </a:r>
            <a:endParaRPr lang="ja-JP" altLang="en-US" baseline="-25000" dirty="0"/>
          </a:p>
        </p:txBody>
      </p:sp>
      <p:sp>
        <p:nvSpPr>
          <p:cNvPr id="56" name="テキスト ボックス 55"/>
          <p:cNvSpPr txBox="1"/>
          <p:nvPr/>
        </p:nvSpPr>
        <p:spPr>
          <a:xfrm>
            <a:off x="5572125" y="4357688"/>
            <a:ext cx="642938" cy="369887"/>
          </a:xfrm>
          <a:prstGeom prst="rect">
            <a:avLst/>
          </a:prstGeom>
          <a:noFill/>
        </p:spPr>
        <p:txBody>
          <a:bodyPr>
            <a:spAutoFit/>
          </a:bodyPr>
          <a:lstStyle/>
          <a:p>
            <a:pPr fontAlgn="auto">
              <a:spcBef>
                <a:spcPts val="0"/>
              </a:spcBef>
              <a:spcAft>
                <a:spcPts val="0"/>
              </a:spcAft>
              <a:defRPr/>
            </a:pPr>
            <a:r>
              <a:rPr lang="en-US" altLang="ja-JP" dirty="0">
                <a:effectLst>
                  <a:outerShdw blurRad="38100" dist="38100" dir="2700000" algn="tl">
                    <a:srgbClr val="000000">
                      <a:alpha val="43137"/>
                    </a:srgbClr>
                  </a:outerShdw>
                </a:effectLst>
                <a:latin typeface="+mn-lt"/>
                <a:ea typeface="+mn-ea"/>
              </a:rPr>
              <a:t>A</a:t>
            </a:r>
            <a:endParaRPr lang="ja-JP" altLang="en-US" dirty="0">
              <a:effectLst>
                <a:outerShdw blurRad="38100" dist="38100" dir="2700000" algn="tl">
                  <a:srgbClr val="000000">
                    <a:alpha val="43137"/>
                  </a:srgbClr>
                </a:outerShdw>
              </a:effectLst>
              <a:latin typeface="+mn-lt"/>
              <a:ea typeface="+mn-ea"/>
            </a:endParaRPr>
          </a:p>
        </p:txBody>
      </p:sp>
      <p:graphicFrame>
        <p:nvGraphicFramePr>
          <p:cNvPr id="27650" name="Object 2"/>
          <p:cNvGraphicFramePr>
            <a:graphicFrameLocks noChangeAspect="1"/>
          </p:cNvGraphicFramePr>
          <p:nvPr/>
        </p:nvGraphicFramePr>
        <p:xfrm>
          <a:off x="5918200" y="4286250"/>
          <a:ext cx="808038" cy="414338"/>
        </p:xfrm>
        <a:graphic>
          <a:graphicData uri="http://schemas.openxmlformats.org/presentationml/2006/ole">
            <p:oleObj spid="_x0000_s27650" name="数式" r:id="rId4" imgW="469800" imgH="241200" progId="Equation.3">
              <p:embed/>
            </p:oleObj>
          </a:graphicData>
        </a:graphic>
      </p:graphicFrame>
      <p:cxnSp>
        <p:nvCxnSpPr>
          <p:cNvPr id="58" name="直線矢印コネクタ 57"/>
          <p:cNvCxnSpPr/>
          <p:nvPr/>
        </p:nvCxnSpPr>
        <p:spPr>
          <a:xfrm>
            <a:off x="6786563" y="4500563"/>
            <a:ext cx="857250"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9" name="テキスト ボックス 58"/>
          <p:cNvSpPr txBox="1"/>
          <p:nvPr/>
        </p:nvSpPr>
        <p:spPr>
          <a:xfrm>
            <a:off x="7786688" y="4357688"/>
            <a:ext cx="642937" cy="369887"/>
          </a:xfrm>
          <a:prstGeom prst="rect">
            <a:avLst/>
          </a:prstGeom>
          <a:noFill/>
        </p:spPr>
        <p:txBody>
          <a:bodyPr>
            <a:spAutoFit/>
          </a:bodyPr>
          <a:lstStyle/>
          <a:p>
            <a:pPr fontAlgn="auto">
              <a:spcBef>
                <a:spcPts val="0"/>
              </a:spcBef>
              <a:spcAft>
                <a:spcPts val="0"/>
              </a:spcAft>
              <a:defRPr/>
            </a:pPr>
            <a:r>
              <a:rPr lang="en-US" altLang="ja-JP" dirty="0">
                <a:effectLst>
                  <a:outerShdw blurRad="38100" dist="38100" dir="2700000" algn="tl">
                    <a:srgbClr val="000000">
                      <a:alpha val="43137"/>
                    </a:srgbClr>
                  </a:outerShdw>
                </a:effectLst>
                <a:latin typeface="+mn-lt"/>
                <a:ea typeface="+mn-ea"/>
              </a:rPr>
              <a:t>B</a:t>
            </a:r>
            <a:endParaRPr lang="ja-JP" altLang="en-US" dirty="0">
              <a:effectLst>
                <a:outerShdw blurRad="38100" dist="38100" dir="2700000" algn="tl">
                  <a:srgbClr val="000000">
                    <a:alpha val="43137"/>
                  </a:srgbClr>
                </a:outerShdw>
              </a:effectLst>
              <a:latin typeface="+mn-lt"/>
              <a:ea typeface="+mn-ea"/>
            </a:endParaRPr>
          </a:p>
        </p:txBody>
      </p:sp>
      <p:graphicFrame>
        <p:nvGraphicFramePr>
          <p:cNvPr id="27651" name="Object 2"/>
          <p:cNvGraphicFramePr>
            <a:graphicFrameLocks noChangeAspect="1"/>
          </p:cNvGraphicFramePr>
          <p:nvPr/>
        </p:nvGraphicFramePr>
        <p:xfrm>
          <a:off x="8061325" y="4286250"/>
          <a:ext cx="808038" cy="414338"/>
        </p:xfrm>
        <a:graphic>
          <a:graphicData uri="http://schemas.openxmlformats.org/presentationml/2006/ole">
            <p:oleObj spid="_x0000_s27651" name="数式" r:id="rId5" imgW="469800" imgH="241200" progId="Equation.3">
              <p:embed/>
            </p:oleObj>
          </a:graphicData>
        </a:graphic>
      </p:graphicFrame>
      <p:sp>
        <p:nvSpPr>
          <p:cNvPr id="61" name="テキスト ボックス 60"/>
          <p:cNvSpPr txBox="1"/>
          <p:nvPr/>
        </p:nvSpPr>
        <p:spPr>
          <a:xfrm>
            <a:off x="6286480" y="4786322"/>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err="1"/>
              <a:t>Y</a:t>
            </a:r>
            <a:r>
              <a:rPr lang="en-US" altLang="ja-JP" baseline="-25000" dirty="0" err="1"/>
              <a:t>c</a:t>
            </a:r>
            <a:r>
              <a:rPr lang="en-US" altLang="ja-JP" baseline="30000" dirty="0" err="1"/>
              <a:t>e</a:t>
            </a:r>
            <a:endParaRPr lang="ja-JP" altLang="en-US" baseline="30000" dirty="0"/>
          </a:p>
        </p:txBody>
      </p:sp>
      <p:sp>
        <p:nvSpPr>
          <p:cNvPr id="62" name="テキスト ボックス 61"/>
          <p:cNvSpPr txBox="1"/>
          <p:nvPr/>
        </p:nvSpPr>
        <p:spPr>
          <a:xfrm>
            <a:off x="7786678" y="4786322"/>
            <a:ext cx="500066"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err="1"/>
              <a:t>Y</a:t>
            </a:r>
            <a:r>
              <a:rPr lang="en-US" altLang="ja-JP" baseline="-25000" dirty="0" err="1"/>
              <a:t>d</a:t>
            </a:r>
            <a:r>
              <a:rPr lang="en-US" altLang="ja-JP" baseline="30000" dirty="0" err="1"/>
              <a:t>e</a:t>
            </a:r>
            <a:endParaRPr lang="ja-JP" altLang="en-US" baseline="30000" dirty="0"/>
          </a:p>
        </p:txBody>
      </p:sp>
      <p:sp>
        <p:nvSpPr>
          <p:cNvPr id="27726" name="テキスト ボックス 62"/>
          <p:cNvSpPr txBox="1">
            <a:spLocks noChangeArrowheads="1"/>
          </p:cNvSpPr>
          <p:nvPr/>
        </p:nvSpPr>
        <p:spPr bwMode="auto">
          <a:xfrm>
            <a:off x="7072313" y="4786313"/>
            <a:ext cx="500062"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a:t>
            </a:r>
          </a:p>
        </p:txBody>
      </p:sp>
      <p:sp>
        <p:nvSpPr>
          <p:cNvPr id="64" name="テキスト ボックス 63"/>
          <p:cNvSpPr txBox="1"/>
          <p:nvPr/>
        </p:nvSpPr>
        <p:spPr>
          <a:xfrm>
            <a:off x="5929313" y="5429250"/>
            <a:ext cx="2286000" cy="36988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altLang="ja-JP" dirty="0">
                <a:solidFill>
                  <a:srgbClr val="FF0000"/>
                </a:solidFill>
              </a:rPr>
              <a:t>LM</a:t>
            </a:r>
            <a:r>
              <a:rPr lang="ja-JP" altLang="en-US" dirty="0">
                <a:solidFill>
                  <a:srgbClr val="FF0000"/>
                </a:solidFill>
              </a:rPr>
              <a:t>曲線が左シフト</a:t>
            </a:r>
            <a:endParaRPr lang="ja-JP" altLang="en-US" dirty="0">
              <a:solidFill>
                <a:srgbClr val="FF0000"/>
              </a:solidFill>
            </a:endParaRPr>
          </a:p>
        </p:txBody>
      </p:sp>
      <p:sp>
        <p:nvSpPr>
          <p:cNvPr id="65" name="テキスト ボックス 64"/>
          <p:cNvSpPr txBox="1"/>
          <p:nvPr/>
        </p:nvSpPr>
        <p:spPr>
          <a:xfrm>
            <a:off x="1285875" y="4572000"/>
            <a:ext cx="571500" cy="369888"/>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D</a:t>
            </a:r>
            <a:endParaRPr lang="ja-JP" altLang="en-US" dirty="0"/>
          </a:p>
        </p:txBody>
      </p:sp>
      <p:sp>
        <p:nvSpPr>
          <p:cNvPr id="66" name="テキスト ボックス 65"/>
          <p:cNvSpPr txBox="1"/>
          <p:nvPr/>
        </p:nvSpPr>
        <p:spPr>
          <a:xfrm>
            <a:off x="2500313" y="4572000"/>
            <a:ext cx="571500" cy="369888"/>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C</a:t>
            </a:r>
            <a:endParaRPr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ox(i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ox(i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ox(in)">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linds(horizontal)">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box(in)">
                                      <p:cBhvr>
                                        <p:cTn id="37" dur="500"/>
                                        <p:tgtEl>
                                          <p:spTgt spid="4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box(in)">
                                      <p:cBhvr>
                                        <p:cTn id="47" dur="500"/>
                                        <p:tgtEl>
                                          <p:spTgt spid="25"/>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box(in)">
                                      <p:cBhvr>
                                        <p:cTn id="52" dur="500"/>
                                        <p:tgtEl>
                                          <p:spTgt spid="49"/>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1000"/>
                                        <p:tgtEl>
                                          <p:spTgt spid="31"/>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box(in)">
                                      <p:cBhvr>
                                        <p:cTn id="62" dur="500"/>
                                        <p:tgtEl>
                                          <p:spTgt spid="40"/>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box(in)">
                                      <p:cBhvr>
                                        <p:cTn id="67" dur="500"/>
                                        <p:tgtEl>
                                          <p:spTgt spid="47"/>
                                        </p:tgtEl>
                                      </p:cBhvr>
                                    </p:animEffect>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nodeType="click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box(in)">
                                      <p:cBhvr>
                                        <p:cTn id="72" dur="500"/>
                                        <p:tgtEl>
                                          <p:spTgt spid="44"/>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1000"/>
                                        <p:tgtEl>
                                          <p:spTgt spid="5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62"/>
                                        </p:tgtEl>
                                        <p:attrNameLst>
                                          <p:attrName>style.visibility</p:attrName>
                                        </p:attrNameLst>
                                      </p:cBhvr>
                                      <p:to>
                                        <p:strVal val="visible"/>
                                      </p:to>
                                    </p:set>
                                    <p:animEffect transition="in" filter="fade">
                                      <p:cBhvr>
                                        <p:cTn id="82" dur="1000"/>
                                        <p:tgtEl>
                                          <p:spTgt spid="62"/>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65"/>
                                        </p:tgtEl>
                                        <p:attrNameLst>
                                          <p:attrName>style.visibility</p:attrName>
                                        </p:attrNameLst>
                                      </p:cBhvr>
                                      <p:to>
                                        <p:strVal val="visible"/>
                                      </p:to>
                                    </p:set>
                                    <p:animEffect transition="in" filter="fade">
                                      <p:cBhvr>
                                        <p:cTn id="87"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animBg="1"/>
      <p:bldP spid="19" grpId="0"/>
      <p:bldP spid="39" grpId="0"/>
      <p:bldP spid="40" grpId="0" animBg="1"/>
      <p:bldP spid="47" grpId="0" animBg="1"/>
      <p:bldP spid="48" grpId="0" animBg="1"/>
      <p:bldP spid="49" grpId="0" animBg="1"/>
      <p:bldP spid="6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714348" y="285728"/>
            <a:ext cx="4429156" cy="6143668"/>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ja-JP" altLang="en-US"/>
          </a:p>
        </p:txBody>
      </p:sp>
      <p:cxnSp>
        <p:nvCxnSpPr>
          <p:cNvPr id="4" name="直線矢印コネクタ 3"/>
          <p:cNvCxnSpPr/>
          <p:nvPr/>
        </p:nvCxnSpPr>
        <p:spPr>
          <a:xfrm>
            <a:off x="1143000" y="3357563"/>
            <a:ext cx="350043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rot="5400000" flipH="1" flipV="1">
            <a:off x="-177800" y="2035175"/>
            <a:ext cx="264318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8918" name="テキスト ボックス 6"/>
          <p:cNvSpPr txBox="1">
            <a:spLocks noChangeArrowheads="1"/>
          </p:cNvSpPr>
          <p:nvPr/>
        </p:nvSpPr>
        <p:spPr bwMode="auto">
          <a:xfrm>
            <a:off x="4714875" y="3214688"/>
            <a:ext cx="428625"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Y</a:t>
            </a:r>
            <a:endParaRPr lang="ja-JP" altLang="en-US">
              <a:latin typeface="Gill Sans MT" pitchFamily="34" charset="0"/>
              <a:ea typeface="HGｺﾞｼｯｸE" pitchFamily="49" charset="-128"/>
            </a:endParaRPr>
          </a:p>
        </p:txBody>
      </p:sp>
      <p:sp>
        <p:nvSpPr>
          <p:cNvPr id="38919" name="テキスト ボックス 7"/>
          <p:cNvSpPr txBox="1">
            <a:spLocks noChangeArrowheads="1"/>
          </p:cNvSpPr>
          <p:nvPr/>
        </p:nvSpPr>
        <p:spPr bwMode="auto">
          <a:xfrm>
            <a:off x="785813" y="500063"/>
            <a:ext cx="428625"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r</a:t>
            </a:r>
            <a:endParaRPr lang="ja-JP" altLang="en-US">
              <a:latin typeface="Gill Sans MT" pitchFamily="34" charset="0"/>
              <a:ea typeface="HGｺﾞｼｯｸE" pitchFamily="49" charset="-128"/>
            </a:endParaRPr>
          </a:p>
        </p:txBody>
      </p:sp>
      <p:cxnSp>
        <p:nvCxnSpPr>
          <p:cNvPr id="10" name="直線コネクタ 9"/>
          <p:cNvCxnSpPr/>
          <p:nvPr/>
        </p:nvCxnSpPr>
        <p:spPr>
          <a:xfrm>
            <a:off x="1143000" y="2071688"/>
            <a:ext cx="2214563"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rot="5400000">
            <a:off x="2713831" y="2713832"/>
            <a:ext cx="1285875"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a:stCxn id="31" idx="0"/>
          </p:cNvCxnSpPr>
          <p:nvPr/>
        </p:nvCxnSpPr>
        <p:spPr>
          <a:xfrm rot="16200000" flipH="1">
            <a:off x="1820863" y="2749550"/>
            <a:ext cx="1214438"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rot="16200000" flipH="1">
            <a:off x="1285852" y="1428736"/>
            <a:ext cx="2071702" cy="1071570"/>
          </a:xfrm>
          <a:prstGeom prst="line">
            <a:avLst/>
          </a:prstGeom>
        </p:spPr>
        <p:style>
          <a:lnRef idx="3">
            <a:schemeClr val="accent3"/>
          </a:lnRef>
          <a:fillRef idx="0">
            <a:schemeClr val="accent3"/>
          </a:fillRef>
          <a:effectRef idx="2">
            <a:schemeClr val="accent3"/>
          </a:effectRef>
          <a:fontRef idx="minor">
            <a:schemeClr val="tx1"/>
          </a:fontRef>
        </p:style>
      </p:cxnSp>
      <p:cxnSp>
        <p:nvCxnSpPr>
          <p:cNvPr id="20" name="直線コネクタ 19"/>
          <p:cNvCxnSpPr/>
          <p:nvPr/>
        </p:nvCxnSpPr>
        <p:spPr>
          <a:xfrm rot="16200000" flipH="1">
            <a:off x="2143126" y="1285875"/>
            <a:ext cx="2214562" cy="1214437"/>
          </a:xfrm>
          <a:prstGeom prst="line">
            <a:avLst/>
          </a:prstGeom>
          <a:ln w="3810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rot="5400000">
            <a:off x="2250282" y="1321594"/>
            <a:ext cx="2286000" cy="1214437"/>
          </a:xfrm>
          <a:prstGeom prst="line">
            <a:avLst/>
          </a:prstGeom>
          <a:ln w="38100">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rot="5400000" flipH="1" flipV="1">
            <a:off x="1500166" y="1214422"/>
            <a:ext cx="2286016" cy="1285884"/>
          </a:xfrm>
          <a:prstGeom prst="line">
            <a:avLst/>
          </a:prstGeom>
        </p:spPr>
        <p:style>
          <a:lnRef idx="3">
            <a:schemeClr val="accent6"/>
          </a:lnRef>
          <a:fillRef idx="0">
            <a:schemeClr val="accent6"/>
          </a:fillRef>
          <a:effectRef idx="2">
            <a:schemeClr val="accent6"/>
          </a:effectRef>
          <a:fontRef idx="minor">
            <a:schemeClr val="tx1"/>
          </a:fontRef>
        </p:style>
      </p:cxnSp>
      <p:sp>
        <p:nvSpPr>
          <p:cNvPr id="28" name="テキスト ボックス 27"/>
          <p:cNvSpPr txBox="1"/>
          <p:nvPr/>
        </p:nvSpPr>
        <p:spPr>
          <a:xfrm>
            <a:off x="3929058" y="2786058"/>
            <a:ext cx="571504" cy="369332"/>
          </a:xfrm>
          <a:prstGeom prst="rect">
            <a:avLst/>
          </a:prstGeom>
        </p:spPr>
        <p:style>
          <a:lnRef idx="1">
            <a:schemeClr val="accent3"/>
          </a:lnRef>
          <a:fillRef idx="3">
            <a:schemeClr val="accent3"/>
          </a:fillRef>
          <a:effectRef idx="2">
            <a:schemeClr val="accent3"/>
          </a:effectRef>
          <a:fontRef idx="minor">
            <a:schemeClr val="lt1"/>
          </a:fontRef>
        </p:style>
        <p:txBody>
          <a:bodyPr>
            <a:spAutoFit/>
          </a:bodyPr>
          <a:lstStyle/>
          <a:p>
            <a:pPr fontAlgn="auto">
              <a:spcBef>
                <a:spcPts val="0"/>
              </a:spcBef>
              <a:spcAft>
                <a:spcPts val="0"/>
              </a:spcAft>
              <a:defRPr/>
            </a:pPr>
            <a:r>
              <a:rPr lang="en-US" altLang="ja-JP" dirty="0"/>
              <a:t>IS</a:t>
            </a:r>
            <a:r>
              <a:rPr lang="en-US" altLang="ja-JP" baseline="-25000" dirty="0"/>
              <a:t>1</a:t>
            </a:r>
            <a:endParaRPr lang="ja-JP" altLang="en-US" baseline="-25000" dirty="0"/>
          </a:p>
        </p:txBody>
      </p:sp>
      <p:sp>
        <p:nvSpPr>
          <p:cNvPr id="29" name="テキスト ボックス 28"/>
          <p:cNvSpPr txBox="1"/>
          <p:nvPr/>
        </p:nvSpPr>
        <p:spPr>
          <a:xfrm>
            <a:off x="4000496" y="642918"/>
            <a:ext cx="571504" cy="369332"/>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p>
            <a:pPr fontAlgn="auto">
              <a:spcBef>
                <a:spcPts val="0"/>
              </a:spcBef>
              <a:spcAft>
                <a:spcPts val="0"/>
              </a:spcAft>
              <a:defRPr/>
            </a:pPr>
            <a:r>
              <a:rPr lang="en-US" altLang="ja-JP" dirty="0"/>
              <a:t>LM</a:t>
            </a:r>
            <a:r>
              <a:rPr lang="en-US" altLang="ja-JP" baseline="-25000" dirty="0"/>
              <a:t>1</a:t>
            </a:r>
            <a:endParaRPr lang="ja-JP" altLang="en-US" baseline="-25000" dirty="0"/>
          </a:p>
        </p:txBody>
      </p:sp>
      <p:sp>
        <p:nvSpPr>
          <p:cNvPr id="30" name="フローチャート : 結合子 29"/>
          <p:cNvSpPr/>
          <p:nvPr/>
        </p:nvSpPr>
        <p:spPr>
          <a:xfrm>
            <a:off x="3286125" y="2000250"/>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1" name="フローチャート : 結合子 30"/>
          <p:cNvSpPr/>
          <p:nvPr/>
        </p:nvSpPr>
        <p:spPr>
          <a:xfrm>
            <a:off x="2357438" y="2143125"/>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2" name="左矢印 31"/>
          <p:cNvSpPr/>
          <p:nvPr/>
        </p:nvSpPr>
        <p:spPr>
          <a:xfrm>
            <a:off x="2000250" y="1000125"/>
            <a:ext cx="571500" cy="142875"/>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ja-JP" altLang="en-US"/>
          </a:p>
        </p:txBody>
      </p:sp>
      <p:sp>
        <p:nvSpPr>
          <p:cNvPr id="33" name="左矢印 32"/>
          <p:cNvSpPr/>
          <p:nvPr/>
        </p:nvSpPr>
        <p:spPr>
          <a:xfrm>
            <a:off x="3071813" y="1000125"/>
            <a:ext cx="571500" cy="142875"/>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a:p>
        </p:txBody>
      </p:sp>
      <p:sp>
        <p:nvSpPr>
          <p:cNvPr id="34" name="テキスト ボックス 33"/>
          <p:cNvSpPr txBox="1"/>
          <p:nvPr/>
        </p:nvSpPr>
        <p:spPr>
          <a:xfrm>
            <a:off x="3500430" y="3357562"/>
            <a:ext cx="428628"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1</a:t>
            </a:r>
            <a:endParaRPr lang="ja-JP" altLang="en-US" baseline="-25000" dirty="0"/>
          </a:p>
        </p:txBody>
      </p:sp>
      <p:sp>
        <p:nvSpPr>
          <p:cNvPr id="35" name="テキスト ボックス 34"/>
          <p:cNvSpPr txBox="1"/>
          <p:nvPr/>
        </p:nvSpPr>
        <p:spPr>
          <a:xfrm>
            <a:off x="2428860" y="3357562"/>
            <a:ext cx="428628"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2</a:t>
            </a:r>
            <a:endParaRPr lang="ja-JP" altLang="en-US" baseline="-25000" dirty="0"/>
          </a:p>
        </p:txBody>
      </p:sp>
      <p:sp>
        <p:nvSpPr>
          <p:cNvPr id="38939" name="テキスト ボックス 35"/>
          <p:cNvSpPr txBox="1">
            <a:spLocks noChangeArrowheads="1"/>
          </p:cNvSpPr>
          <p:nvPr/>
        </p:nvSpPr>
        <p:spPr bwMode="auto">
          <a:xfrm>
            <a:off x="3429000" y="1928813"/>
            <a:ext cx="428625"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E</a:t>
            </a:r>
            <a:r>
              <a:rPr lang="en-US" altLang="ja-JP" baseline="-25000">
                <a:latin typeface="Gill Sans MT" pitchFamily="34" charset="0"/>
                <a:ea typeface="HGｺﾞｼｯｸE" pitchFamily="49" charset="-128"/>
              </a:rPr>
              <a:t>1</a:t>
            </a:r>
            <a:endParaRPr lang="ja-JP" altLang="en-US" baseline="-25000">
              <a:latin typeface="Gill Sans MT" pitchFamily="34" charset="0"/>
              <a:ea typeface="HGｺﾞｼｯｸE" pitchFamily="49" charset="-128"/>
            </a:endParaRPr>
          </a:p>
        </p:txBody>
      </p:sp>
      <p:sp>
        <p:nvSpPr>
          <p:cNvPr id="37" name="テキスト ボックス 36"/>
          <p:cNvSpPr txBox="1">
            <a:spLocks noChangeArrowheads="1"/>
          </p:cNvSpPr>
          <p:nvPr/>
        </p:nvSpPr>
        <p:spPr bwMode="auto">
          <a:xfrm>
            <a:off x="1857375" y="1857375"/>
            <a:ext cx="428625"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E</a:t>
            </a:r>
            <a:r>
              <a:rPr lang="en-US" altLang="ja-JP" baseline="-25000">
                <a:latin typeface="Gill Sans MT" pitchFamily="34" charset="0"/>
                <a:ea typeface="HGｺﾞｼｯｸE" pitchFamily="49" charset="-128"/>
              </a:rPr>
              <a:t>2</a:t>
            </a:r>
            <a:endParaRPr lang="ja-JP" altLang="en-US" baseline="-25000">
              <a:latin typeface="Gill Sans MT" pitchFamily="34" charset="0"/>
              <a:ea typeface="HGｺﾞｼｯｸE" pitchFamily="49" charset="-128"/>
            </a:endParaRPr>
          </a:p>
        </p:txBody>
      </p:sp>
      <p:cxnSp>
        <p:nvCxnSpPr>
          <p:cNvPr id="39" name="直線矢印コネクタ 38"/>
          <p:cNvCxnSpPr/>
          <p:nvPr/>
        </p:nvCxnSpPr>
        <p:spPr>
          <a:xfrm>
            <a:off x="1143000" y="6000750"/>
            <a:ext cx="350043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rot="5400000" flipH="1" flipV="1">
            <a:off x="-34925" y="4821238"/>
            <a:ext cx="235743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rot="5400000">
            <a:off x="2034381" y="4679157"/>
            <a:ext cx="2644775"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rot="5400000">
            <a:off x="1108075" y="4678363"/>
            <a:ext cx="2643187"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785786" y="5072074"/>
            <a:ext cx="428628"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P</a:t>
            </a:r>
            <a:r>
              <a:rPr lang="en-US" altLang="ja-JP" baseline="-25000" dirty="0"/>
              <a:t>1</a:t>
            </a:r>
            <a:endParaRPr lang="ja-JP" altLang="en-US" baseline="-25000" dirty="0"/>
          </a:p>
        </p:txBody>
      </p:sp>
      <p:sp>
        <p:nvSpPr>
          <p:cNvPr id="49" name="テキスト ボックス 48"/>
          <p:cNvSpPr txBox="1"/>
          <p:nvPr/>
        </p:nvSpPr>
        <p:spPr>
          <a:xfrm>
            <a:off x="785786" y="4143380"/>
            <a:ext cx="428628"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P</a:t>
            </a:r>
            <a:r>
              <a:rPr lang="en-US" altLang="ja-JP" baseline="-25000" dirty="0"/>
              <a:t>2</a:t>
            </a:r>
            <a:endParaRPr lang="ja-JP" altLang="en-US" baseline="-25000" dirty="0"/>
          </a:p>
        </p:txBody>
      </p:sp>
      <p:sp>
        <p:nvSpPr>
          <p:cNvPr id="50" name="テキスト ボックス 49"/>
          <p:cNvSpPr txBox="1"/>
          <p:nvPr/>
        </p:nvSpPr>
        <p:spPr>
          <a:xfrm>
            <a:off x="2357422" y="6000768"/>
            <a:ext cx="428628"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2</a:t>
            </a:r>
            <a:endParaRPr lang="ja-JP" altLang="en-US" baseline="-25000" dirty="0"/>
          </a:p>
        </p:txBody>
      </p:sp>
      <p:sp>
        <p:nvSpPr>
          <p:cNvPr id="51" name="テキスト ボックス 50"/>
          <p:cNvSpPr txBox="1"/>
          <p:nvPr/>
        </p:nvSpPr>
        <p:spPr>
          <a:xfrm>
            <a:off x="3428992" y="6000768"/>
            <a:ext cx="428628"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1</a:t>
            </a:r>
            <a:endParaRPr lang="ja-JP" altLang="en-US" baseline="-25000" dirty="0"/>
          </a:p>
        </p:txBody>
      </p:sp>
      <p:cxnSp>
        <p:nvCxnSpPr>
          <p:cNvPr id="53" name="直線コネクタ 52"/>
          <p:cNvCxnSpPr>
            <a:stCxn id="0" idx="3"/>
          </p:cNvCxnSpPr>
          <p:nvPr/>
        </p:nvCxnSpPr>
        <p:spPr>
          <a:xfrm flipV="1">
            <a:off x="1214438" y="5241925"/>
            <a:ext cx="2184400" cy="142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9" name="直線コネクタ 58"/>
          <p:cNvCxnSpPr>
            <a:stCxn id="0" idx="3"/>
          </p:cNvCxnSpPr>
          <p:nvPr/>
        </p:nvCxnSpPr>
        <p:spPr>
          <a:xfrm>
            <a:off x="1214438" y="4327525"/>
            <a:ext cx="1131887"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rot="16200000" flipH="1">
            <a:off x="1857375" y="3714750"/>
            <a:ext cx="2143125" cy="2143125"/>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sp>
        <p:nvSpPr>
          <p:cNvPr id="62" name="フローチャート : 結合子 61"/>
          <p:cNvSpPr/>
          <p:nvPr/>
        </p:nvSpPr>
        <p:spPr>
          <a:xfrm>
            <a:off x="2357438" y="4214813"/>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63" name="フローチャート : 結合子 62"/>
          <p:cNvSpPr/>
          <p:nvPr/>
        </p:nvSpPr>
        <p:spPr>
          <a:xfrm>
            <a:off x="3281363" y="5165725"/>
            <a:ext cx="142875" cy="14287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64" name="テキスト ボックス 63"/>
          <p:cNvSpPr txBox="1">
            <a:spLocks noChangeArrowheads="1"/>
          </p:cNvSpPr>
          <p:nvPr/>
        </p:nvSpPr>
        <p:spPr bwMode="auto">
          <a:xfrm>
            <a:off x="4071938" y="5429250"/>
            <a:ext cx="642937" cy="369888"/>
          </a:xfrm>
          <a:prstGeom prst="rect">
            <a:avLst/>
          </a:prstGeom>
          <a:solidFill>
            <a:srgbClr val="7030A0"/>
          </a:solidFill>
          <a:ln w="9525">
            <a:solidFill>
              <a:srgbClr val="7030A0"/>
            </a:solidFill>
            <a:miter lim="800000"/>
            <a:headEnd/>
            <a:tailEnd/>
          </a:ln>
        </p:spPr>
        <p:txBody>
          <a:bodyPr>
            <a:spAutoFit/>
          </a:bodyPr>
          <a:lstStyle/>
          <a:p>
            <a:r>
              <a:rPr lang="en-US" altLang="ja-JP">
                <a:solidFill>
                  <a:schemeClr val="bg1"/>
                </a:solidFill>
                <a:latin typeface="Gill Sans MT" pitchFamily="34" charset="0"/>
                <a:ea typeface="HGｺﾞｼｯｸE" pitchFamily="49" charset="-128"/>
              </a:rPr>
              <a:t>AD</a:t>
            </a:r>
            <a:endParaRPr lang="ja-JP" altLang="en-US">
              <a:solidFill>
                <a:schemeClr val="bg1"/>
              </a:solidFill>
              <a:latin typeface="Gill Sans MT" pitchFamily="34" charset="0"/>
              <a:ea typeface="HGｺﾞｼｯｸE" pitchFamily="49" charset="-128"/>
            </a:endParaRPr>
          </a:p>
        </p:txBody>
      </p:sp>
      <p:sp>
        <p:nvSpPr>
          <p:cNvPr id="38963" name="テキスト ボックス 64"/>
          <p:cNvSpPr txBox="1">
            <a:spLocks noChangeArrowheads="1"/>
          </p:cNvSpPr>
          <p:nvPr/>
        </p:nvSpPr>
        <p:spPr bwMode="auto">
          <a:xfrm>
            <a:off x="4714875" y="5929313"/>
            <a:ext cx="428625"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Y</a:t>
            </a:r>
            <a:endParaRPr lang="ja-JP" altLang="en-US">
              <a:latin typeface="Gill Sans MT" pitchFamily="34" charset="0"/>
              <a:ea typeface="HGｺﾞｼｯｸE" pitchFamily="49" charset="-128"/>
            </a:endParaRPr>
          </a:p>
        </p:txBody>
      </p:sp>
      <p:sp>
        <p:nvSpPr>
          <p:cNvPr id="38964" name="テキスト ボックス 65"/>
          <p:cNvSpPr txBox="1">
            <a:spLocks noChangeArrowheads="1"/>
          </p:cNvSpPr>
          <p:nvPr/>
        </p:nvSpPr>
        <p:spPr bwMode="auto">
          <a:xfrm>
            <a:off x="714375" y="3429000"/>
            <a:ext cx="428625"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P</a:t>
            </a:r>
            <a:endParaRPr lang="ja-JP" altLang="en-US">
              <a:latin typeface="Gill Sans MT" pitchFamily="34" charset="0"/>
              <a:ea typeface="HGｺﾞｼｯｸE" pitchFamily="49" charset="-128"/>
            </a:endParaRPr>
          </a:p>
        </p:txBody>
      </p:sp>
      <p:sp>
        <p:nvSpPr>
          <p:cNvPr id="67" name="テキスト ボックス 66"/>
          <p:cNvSpPr txBox="1">
            <a:spLocks noChangeArrowheads="1"/>
          </p:cNvSpPr>
          <p:nvPr/>
        </p:nvSpPr>
        <p:spPr bwMode="auto">
          <a:xfrm>
            <a:off x="3214688" y="642938"/>
            <a:ext cx="571500"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P</a:t>
            </a:r>
            <a:r>
              <a:rPr lang="ja-JP" altLang="en-US">
                <a:latin typeface="Gill Sans MT" pitchFamily="34" charset="0"/>
                <a:ea typeface="HGｺﾞｼｯｸE" pitchFamily="49" charset="-128"/>
              </a:rPr>
              <a:t>↑</a:t>
            </a:r>
          </a:p>
        </p:txBody>
      </p:sp>
      <p:sp>
        <p:nvSpPr>
          <p:cNvPr id="68" name="テキスト ボックス 67"/>
          <p:cNvSpPr txBox="1">
            <a:spLocks noChangeArrowheads="1"/>
          </p:cNvSpPr>
          <p:nvPr/>
        </p:nvSpPr>
        <p:spPr bwMode="auto">
          <a:xfrm>
            <a:off x="2000250" y="642938"/>
            <a:ext cx="571500"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P</a:t>
            </a:r>
            <a:r>
              <a:rPr lang="ja-JP" altLang="en-US">
                <a:latin typeface="Gill Sans MT" pitchFamily="34" charset="0"/>
                <a:ea typeface="HGｺﾞｼｯｸE" pitchFamily="49" charset="-128"/>
              </a:rPr>
              <a:t>↑</a:t>
            </a:r>
          </a:p>
        </p:txBody>
      </p:sp>
      <p:sp>
        <p:nvSpPr>
          <p:cNvPr id="38967" name="テキスト ボックス 41"/>
          <p:cNvSpPr txBox="1">
            <a:spLocks noChangeArrowheads="1"/>
          </p:cNvSpPr>
          <p:nvPr/>
        </p:nvSpPr>
        <p:spPr bwMode="auto">
          <a:xfrm>
            <a:off x="5429250" y="357188"/>
            <a:ext cx="2357438"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物価水準；</a:t>
            </a:r>
            <a:r>
              <a:rPr lang="en-US" altLang="ja-JP">
                <a:latin typeface="Gill Sans MT" pitchFamily="34" charset="0"/>
                <a:ea typeface="HGｺﾞｼｯｸE" pitchFamily="49" charset="-128"/>
              </a:rPr>
              <a:t>P</a:t>
            </a:r>
            <a:r>
              <a:rPr lang="ja-JP" altLang="en-US">
                <a:latin typeface="Gill Sans MT" pitchFamily="34" charset="0"/>
                <a:ea typeface="HGｺﾞｼｯｸE" pitchFamily="49" charset="-128"/>
              </a:rPr>
              <a:t>　の上昇　</a:t>
            </a:r>
          </a:p>
        </p:txBody>
      </p:sp>
      <p:sp>
        <p:nvSpPr>
          <p:cNvPr id="43" name="テキスト ボックス 42"/>
          <p:cNvSpPr txBox="1"/>
          <p:nvPr/>
        </p:nvSpPr>
        <p:spPr>
          <a:xfrm>
            <a:off x="7715250" y="357188"/>
            <a:ext cx="1071563" cy="369887"/>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(P</a:t>
            </a:r>
            <a:r>
              <a:rPr lang="en-US" altLang="ja-JP" baseline="-25000" dirty="0"/>
              <a:t>1</a:t>
            </a:r>
            <a:r>
              <a:rPr lang="ja-JP" altLang="en-US" dirty="0"/>
              <a:t>→</a:t>
            </a:r>
            <a:r>
              <a:rPr lang="en-US" altLang="ja-JP" dirty="0"/>
              <a:t>P</a:t>
            </a:r>
            <a:r>
              <a:rPr lang="en-US" altLang="ja-JP" baseline="-25000" dirty="0"/>
              <a:t>2</a:t>
            </a:r>
            <a:r>
              <a:rPr lang="en-US" altLang="ja-JP" dirty="0"/>
              <a:t>)</a:t>
            </a:r>
            <a:endParaRPr lang="ja-JP" altLang="en-US" dirty="0"/>
          </a:p>
        </p:txBody>
      </p:sp>
      <p:sp>
        <p:nvSpPr>
          <p:cNvPr id="38969" name="テキスト ボックス 43"/>
          <p:cNvSpPr txBox="1">
            <a:spLocks noChangeArrowheads="1"/>
          </p:cNvSpPr>
          <p:nvPr/>
        </p:nvSpPr>
        <p:spPr bwMode="auto">
          <a:xfrm>
            <a:off x="5572125" y="857250"/>
            <a:ext cx="2286000" cy="369888"/>
          </a:xfrm>
          <a:prstGeom prst="rect">
            <a:avLst/>
          </a:prstGeom>
          <a:solidFill>
            <a:srgbClr val="00B0F0"/>
          </a:solidFill>
          <a:ln w="9525">
            <a:solidFill>
              <a:srgbClr val="00B0F0"/>
            </a:solidFill>
            <a:miter lim="800000"/>
            <a:headEnd/>
            <a:tailEnd/>
          </a:ln>
        </p:spPr>
        <p:txBody>
          <a:bodyPr>
            <a:spAutoFit/>
          </a:bodyPr>
          <a:lstStyle/>
          <a:p>
            <a:r>
              <a:rPr lang="ja-JP" altLang="en-US">
                <a:latin typeface="Gill Sans MT" pitchFamily="34" charset="0"/>
                <a:ea typeface="HGｺﾞｼｯｸE" pitchFamily="49" charset="-128"/>
              </a:rPr>
              <a:t>財・サービス市場</a:t>
            </a:r>
          </a:p>
        </p:txBody>
      </p:sp>
      <p:sp>
        <p:nvSpPr>
          <p:cNvPr id="38970" name="テキスト ボックス 45"/>
          <p:cNvSpPr txBox="1">
            <a:spLocks noChangeArrowheads="1"/>
          </p:cNvSpPr>
          <p:nvPr/>
        </p:nvSpPr>
        <p:spPr bwMode="auto">
          <a:xfrm>
            <a:off x="5715000" y="1285875"/>
            <a:ext cx="2643188" cy="369888"/>
          </a:xfrm>
          <a:prstGeom prst="rect">
            <a:avLst/>
          </a:prstGeom>
          <a:noFill/>
          <a:ln w="9525">
            <a:noFill/>
            <a:miter lim="800000"/>
            <a:headEnd/>
            <a:tailEnd/>
          </a:ln>
        </p:spPr>
        <p:txBody>
          <a:bodyPr>
            <a:spAutoFit/>
          </a:bodyPr>
          <a:lstStyle/>
          <a:p>
            <a:r>
              <a:rPr lang="en-US" altLang="ja-JP">
                <a:solidFill>
                  <a:srgbClr val="FF0000"/>
                </a:solidFill>
                <a:latin typeface="Gill Sans MT" pitchFamily="34" charset="0"/>
                <a:ea typeface="HGｺﾞｼｯｸE" pitchFamily="49" charset="-128"/>
              </a:rPr>
              <a:t>IS</a:t>
            </a:r>
            <a:r>
              <a:rPr lang="ja-JP" altLang="en-US">
                <a:solidFill>
                  <a:srgbClr val="FF0000"/>
                </a:solidFill>
                <a:latin typeface="Gill Sans MT" pitchFamily="34" charset="0"/>
                <a:ea typeface="HGｺﾞｼｯｸE" pitchFamily="49" charset="-128"/>
              </a:rPr>
              <a:t>曲線</a:t>
            </a:r>
            <a:r>
              <a:rPr lang="ja-JP" altLang="en-US">
                <a:latin typeface="Gill Sans MT" pitchFamily="34" charset="0"/>
                <a:ea typeface="HGｺﾞｼｯｸE" pitchFamily="49" charset="-128"/>
              </a:rPr>
              <a:t>が</a:t>
            </a:r>
            <a:r>
              <a:rPr lang="ja-JP" altLang="en-US" u="sng">
                <a:latin typeface="Gill Sans MT" pitchFamily="34" charset="0"/>
                <a:ea typeface="HGｺﾞｼｯｸE" pitchFamily="49" charset="-128"/>
              </a:rPr>
              <a:t>左シフト</a:t>
            </a:r>
          </a:p>
        </p:txBody>
      </p:sp>
      <p:sp>
        <p:nvSpPr>
          <p:cNvPr id="52" name="テキスト ボックス 51"/>
          <p:cNvSpPr txBox="1"/>
          <p:nvPr/>
        </p:nvSpPr>
        <p:spPr>
          <a:xfrm>
            <a:off x="5572125" y="1785938"/>
            <a:ext cx="2286000" cy="369887"/>
          </a:xfrm>
          <a:prstGeom prst="rect">
            <a:avLst/>
          </a:prstGeom>
          <a:solidFill>
            <a:schemeClr val="accent3">
              <a:lumMod val="40000"/>
              <a:lumOff val="60000"/>
            </a:schemeClr>
          </a:solidFill>
        </p:spPr>
        <p:txBody>
          <a:bodyPr>
            <a:spAutoFit/>
          </a:bodyPr>
          <a:lstStyle/>
          <a:p>
            <a:pPr fontAlgn="auto">
              <a:spcBef>
                <a:spcPts val="0"/>
              </a:spcBef>
              <a:spcAft>
                <a:spcPts val="0"/>
              </a:spcAft>
              <a:defRPr/>
            </a:pPr>
            <a:r>
              <a:rPr lang="ja-JP" altLang="en-US" dirty="0">
                <a:latin typeface="+mn-lt"/>
                <a:ea typeface="+mn-ea"/>
              </a:rPr>
              <a:t>貨幣市場</a:t>
            </a:r>
            <a:endParaRPr lang="ja-JP" altLang="en-US" dirty="0">
              <a:latin typeface="+mn-lt"/>
              <a:ea typeface="+mn-ea"/>
            </a:endParaRPr>
          </a:p>
        </p:txBody>
      </p:sp>
      <p:sp>
        <p:nvSpPr>
          <p:cNvPr id="38972" name="テキスト ボックス 53"/>
          <p:cNvSpPr txBox="1">
            <a:spLocks noChangeArrowheads="1"/>
          </p:cNvSpPr>
          <p:nvPr/>
        </p:nvSpPr>
        <p:spPr bwMode="auto">
          <a:xfrm>
            <a:off x="5715000" y="2214563"/>
            <a:ext cx="2643188" cy="369887"/>
          </a:xfrm>
          <a:prstGeom prst="rect">
            <a:avLst/>
          </a:prstGeom>
          <a:noFill/>
          <a:ln w="9525">
            <a:noFill/>
            <a:miter lim="800000"/>
            <a:headEnd/>
            <a:tailEnd/>
          </a:ln>
        </p:spPr>
        <p:txBody>
          <a:bodyPr>
            <a:spAutoFit/>
          </a:bodyPr>
          <a:lstStyle/>
          <a:p>
            <a:r>
              <a:rPr lang="en-US" altLang="ja-JP">
                <a:solidFill>
                  <a:srgbClr val="002060"/>
                </a:solidFill>
                <a:latin typeface="Gill Sans MT" pitchFamily="34" charset="0"/>
                <a:ea typeface="HGｺﾞｼｯｸE" pitchFamily="49" charset="-128"/>
              </a:rPr>
              <a:t>LM</a:t>
            </a:r>
            <a:r>
              <a:rPr lang="ja-JP" altLang="en-US">
                <a:solidFill>
                  <a:srgbClr val="002060"/>
                </a:solidFill>
                <a:latin typeface="Gill Sans MT" pitchFamily="34" charset="0"/>
                <a:ea typeface="HGｺﾞｼｯｸE" pitchFamily="49" charset="-128"/>
              </a:rPr>
              <a:t>曲線</a:t>
            </a:r>
            <a:r>
              <a:rPr lang="ja-JP" altLang="en-US">
                <a:latin typeface="Gill Sans MT" pitchFamily="34" charset="0"/>
                <a:ea typeface="HGｺﾞｼｯｸE" pitchFamily="49" charset="-128"/>
              </a:rPr>
              <a:t>が</a:t>
            </a:r>
            <a:r>
              <a:rPr lang="ja-JP" altLang="en-US" u="sng">
                <a:latin typeface="Gill Sans MT" pitchFamily="34" charset="0"/>
                <a:ea typeface="HGｺﾞｼｯｸE" pitchFamily="49" charset="-128"/>
              </a:rPr>
              <a:t>左シフト</a:t>
            </a:r>
          </a:p>
        </p:txBody>
      </p:sp>
      <p:sp>
        <p:nvSpPr>
          <p:cNvPr id="55" name="テキスト ボックス 54"/>
          <p:cNvSpPr txBox="1"/>
          <p:nvPr/>
        </p:nvSpPr>
        <p:spPr>
          <a:xfrm>
            <a:off x="5572125" y="2857500"/>
            <a:ext cx="3143250" cy="646113"/>
          </a:xfrm>
          <a:prstGeom prst="rect">
            <a:avLst/>
          </a:prstGeom>
        </p:spPr>
        <p:style>
          <a:lnRef idx="3">
            <a:schemeClr val="lt1"/>
          </a:lnRef>
          <a:fillRef idx="1">
            <a:schemeClr val="dk1"/>
          </a:fillRef>
          <a:effectRef idx="1">
            <a:schemeClr val="dk1"/>
          </a:effectRef>
          <a:fontRef idx="minor">
            <a:schemeClr val="lt1"/>
          </a:fontRef>
        </p:style>
        <p:txBody>
          <a:bodyPr>
            <a:spAutoFit/>
          </a:bodyPr>
          <a:lstStyle/>
          <a:p>
            <a:pPr fontAlgn="auto">
              <a:spcBef>
                <a:spcPts val="0"/>
              </a:spcBef>
              <a:spcAft>
                <a:spcPts val="0"/>
              </a:spcAft>
              <a:defRPr/>
            </a:pPr>
            <a:r>
              <a:rPr lang="ja-JP" altLang="en-US" dirty="0"/>
              <a:t>財・サービス市場と貨幣市場の同時均衡</a:t>
            </a:r>
            <a:endParaRPr lang="ja-JP" altLang="en-US" dirty="0"/>
          </a:p>
        </p:txBody>
      </p:sp>
      <p:sp>
        <p:nvSpPr>
          <p:cNvPr id="38974" name="テキスト ボックス 55"/>
          <p:cNvSpPr txBox="1">
            <a:spLocks noChangeArrowheads="1"/>
          </p:cNvSpPr>
          <p:nvPr/>
        </p:nvSpPr>
        <p:spPr bwMode="auto">
          <a:xfrm>
            <a:off x="6215063" y="3786188"/>
            <a:ext cx="428625"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E</a:t>
            </a:r>
            <a:r>
              <a:rPr lang="en-US" altLang="ja-JP" baseline="-25000">
                <a:latin typeface="Gill Sans MT" pitchFamily="34" charset="0"/>
                <a:ea typeface="HGｺﾞｼｯｸE" pitchFamily="49" charset="-128"/>
              </a:rPr>
              <a:t>1</a:t>
            </a:r>
            <a:endParaRPr lang="ja-JP" altLang="en-US" baseline="-25000">
              <a:latin typeface="Gill Sans MT" pitchFamily="34" charset="0"/>
              <a:ea typeface="HGｺﾞｼｯｸE" pitchFamily="49" charset="-128"/>
            </a:endParaRPr>
          </a:p>
        </p:txBody>
      </p:sp>
      <p:sp>
        <p:nvSpPr>
          <p:cNvPr id="57" name="テキスト ボックス 56"/>
          <p:cNvSpPr txBox="1">
            <a:spLocks noChangeArrowheads="1"/>
          </p:cNvSpPr>
          <p:nvPr/>
        </p:nvSpPr>
        <p:spPr bwMode="auto">
          <a:xfrm>
            <a:off x="7715250" y="3786188"/>
            <a:ext cx="428625"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E</a:t>
            </a:r>
            <a:r>
              <a:rPr lang="en-US" altLang="ja-JP" baseline="-25000">
                <a:latin typeface="Gill Sans MT" pitchFamily="34" charset="0"/>
                <a:ea typeface="HGｺﾞｼｯｸE" pitchFamily="49" charset="-128"/>
              </a:rPr>
              <a:t>2</a:t>
            </a:r>
            <a:endParaRPr lang="ja-JP" altLang="en-US" baseline="-25000">
              <a:latin typeface="Gill Sans MT" pitchFamily="34" charset="0"/>
              <a:ea typeface="HGｺﾞｼｯｸE" pitchFamily="49" charset="-128"/>
            </a:endParaRPr>
          </a:p>
        </p:txBody>
      </p:sp>
      <p:cxnSp>
        <p:nvCxnSpPr>
          <p:cNvPr id="60" name="直線矢印コネクタ 59"/>
          <p:cNvCxnSpPr>
            <a:stCxn id="38974" idx="3"/>
            <a:endCxn id="57" idx="1"/>
          </p:cNvCxnSpPr>
          <p:nvPr/>
        </p:nvCxnSpPr>
        <p:spPr>
          <a:xfrm>
            <a:off x="6643688" y="3970338"/>
            <a:ext cx="1071562"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0" name="テキスト ボックス 69"/>
          <p:cNvSpPr txBox="1"/>
          <p:nvPr/>
        </p:nvSpPr>
        <p:spPr>
          <a:xfrm>
            <a:off x="6215074" y="4286256"/>
            <a:ext cx="428628"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1</a:t>
            </a:r>
            <a:endParaRPr lang="ja-JP" altLang="en-US" baseline="-25000" dirty="0"/>
          </a:p>
        </p:txBody>
      </p:sp>
      <p:sp>
        <p:nvSpPr>
          <p:cNvPr id="71" name="テキスト ボックス 70"/>
          <p:cNvSpPr txBox="1"/>
          <p:nvPr/>
        </p:nvSpPr>
        <p:spPr>
          <a:xfrm>
            <a:off x="7715272" y="4286256"/>
            <a:ext cx="428628" cy="36933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fontAlgn="auto">
              <a:spcBef>
                <a:spcPts val="0"/>
              </a:spcBef>
              <a:spcAft>
                <a:spcPts val="0"/>
              </a:spcAft>
              <a:defRPr/>
            </a:pPr>
            <a:r>
              <a:rPr lang="en-US" altLang="ja-JP" dirty="0"/>
              <a:t>Y</a:t>
            </a:r>
            <a:r>
              <a:rPr lang="en-US" altLang="ja-JP" baseline="-25000" dirty="0"/>
              <a:t>2</a:t>
            </a:r>
            <a:endParaRPr lang="ja-JP" altLang="en-US" baseline="-25000" dirty="0"/>
          </a:p>
        </p:txBody>
      </p:sp>
      <p:sp>
        <p:nvSpPr>
          <p:cNvPr id="38983" name="テキスト ボックス 71"/>
          <p:cNvSpPr txBox="1">
            <a:spLocks noChangeArrowheads="1"/>
          </p:cNvSpPr>
          <p:nvPr/>
        </p:nvSpPr>
        <p:spPr bwMode="auto">
          <a:xfrm>
            <a:off x="7000875" y="4286250"/>
            <a:ext cx="357188"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a:t>
            </a:r>
          </a:p>
        </p:txBody>
      </p:sp>
      <p:sp>
        <p:nvSpPr>
          <p:cNvPr id="38984" name="テキスト ボックス 72"/>
          <p:cNvSpPr txBox="1">
            <a:spLocks noChangeArrowheads="1"/>
          </p:cNvSpPr>
          <p:nvPr/>
        </p:nvSpPr>
        <p:spPr bwMode="auto">
          <a:xfrm>
            <a:off x="5572125" y="4857750"/>
            <a:ext cx="1428750" cy="369888"/>
          </a:xfrm>
          <a:prstGeom prst="rect">
            <a:avLst/>
          </a:prstGeom>
          <a:solidFill>
            <a:srgbClr val="7030A0"/>
          </a:solidFill>
          <a:ln w="9525">
            <a:solidFill>
              <a:srgbClr val="7030A0"/>
            </a:solidFill>
            <a:miter lim="800000"/>
            <a:headEnd/>
            <a:tailEnd/>
          </a:ln>
        </p:spPr>
        <p:txBody>
          <a:bodyPr>
            <a:spAutoFit/>
          </a:bodyPr>
          <a:lstStyle/>
          <a:p>
            <a:r>
              <a:rPr lang="ja-JP" altLang="en-US">
                <a:solidFill>
                  <a:schemeClr val="bg1"/>
                </a:solidFill>
                <a:latin typeface="Gill Sans MT" pitchFamily="34" charset="0"/>
                <a:ea typeface="HGｺﾞｼｯｸE" pitchFamily="49" charset="-128"/>
              </a:rPr>
              <a:t>総需要曲線</a:t>
            </a:r>
          </a:p>
        </p:txBody>
      </p:sp>
      <p:sp>
        <p:nvSpPr>
          <p:cNvPr id="38985" name="テキスト ボックス 73"/>
          <p:cNvSpPr txBox="1">
            <a:spLocks noChangeArrowheads="1"/>
          </p:cNvSpPr>
          <p:nvPr/>
        </p:nvSpPr>
        <p:spPr bwMode="auto">
          <a:xfrm>
            <a:off x="5357813" y="5357813"/>
            <a:ext cx="3786187" cy="1190625"/>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物価水準が変化したときに、財・サービス市場と貨幣市場が同時に均衡するような実質</a:t>
            </a:r>
            <a:r>
              <a:rPr lang="en-US" altLang="ja-JP">
                <a:latin typeface="Gill Sans MT" pitchFamily="34" charset="0"/>
                <a:ea typeface="HGｺﾞｼｯｸE" pitchFamily="49" charset="-128"/>
              </a:rPr>
              <a:t>GDP</a:t>
            </a:r>
            <a:r>
              <a:rPr lang="ja-JP" altLang="en-US">
                <a:latin typeface="Gill Sans MT" pitchFamily="34" charset="0"/>
                <a:ea typeface="HGｺﾞｼｯｸE" pitchFamily="49" charset="-128"/>
              </a:rPr>
              <a:t>がどう変化するかを表す。</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box(in)">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ox(i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fade">
                                      <p:cBhvr>
                                        <p:cTn id="22" dur="1000"/>
                                        <p:tgtEl>
                                          <p:spTgt spid="67"/>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box(in)">
                                      <p:cBhvr>
                                        <p:cTn id="27" dur="5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box(in)">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box(in)">
                                      <p:cBhvr>
                                        <p:cTn id="37" dur="500"/>
                                        <p:tgtEl>
                                          <p:spTgt spid="3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1000"/>
                                        <p:tgtEl>
                                          <p:spTgt spid="37"/>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box(in)">
                                      <p:cBhvr>
                                        <p:cTn id="47" dur="5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1000"/>
                                        <p:tgtEl>
                                          <p:spTgt spid="35"/>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nodeType="click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box(in)">
                                      <p:cBhvr>
                                        <p:cTn id="57" dur="500"/>
                                        <p:tgtEl>
                                          <p:spTgt spid="4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1000"/>
                                        <p:tgtEl>
                                          <p:spTgt spid="51"/>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nodeType="clickEffect">
                                  <p:stCondLst>
                                    <p:cond delay="0"/>
                                  </p:stCondLst>
                                  <p:childTnLst>
                                    <p:set>
                                      <p:cBhvr>
                                        <p:cTn id="66" dur="1" fill="hold">
                                          <p:stCondLst>
                                            <p:cond delay="0"/>
                                          </p:stCondLst>
                                        </p:cTn>
                                        <p:tgtEl>
                                          <p:spTgt spid="53"/>
                                        </p:tgtEl>
                                        <p:attrNameLst>
                                          <p:attrName>style.visibility</p:attrName>
                                        </p:attrNameLst>
                                      </p:cBhvr>
                                      <p:to>
                                        <p:strVal val="visible"/>
                                      </p:to>
                                    </p:set>
                                    <p:animEffect transition="in" filter="box(in)">
                                      <p:cBhvr>
                                        <p:cTn id="67" dur="500"/>
                                        <p:tgtEl>
                                          <p:spTgt spid="53"/>
                                        </p:tgtEl>
                                      </p:cBhvr>
                                    </p:animEffect>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nodeType="click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box(in)">
                                      <p:cBhvr>
                                        <p:cTn id="72" dur="500"/>
                                        <p:tgtEl>
                                          <p:spTgt spid="47"/>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1000"/>
                                        <p:tgtEl>
                                          <p:spTgt spid="50"/>
                                        </p:tgtEl>
                                      </p:cBhvr>
                                    </p:animEffect>
                                  </p:childTnLst>
                                </p:cTn>
                              </p:par>
                            </p:childTnLst>
                          </p:cTn>
                        </p:par>
                      </p:childTnLst>
                    </p:cTn>
                  </p:par>
                  <p:par>
                    <p:cTn id="78" fill="hold">
                      <p:stCondLst>
                        <p:cond delay="indefinite"/>
                      </p:stCondLst>
                      <p:childTnLst>
                        <p:par>
                          <p:cTn id="79" fill="hold">
                            <p:stCondLst>
                              <p:cond delay="0"/>
                            </p:stCondLst>
                            <p:childTnLst>
                              <p:par>
                                <p:cTn id="80" presetID="4" presetClass="entr" presetSubtype="16" fill="hold" grpId="0" nodeType="clickEffect">
                                  <p:stCondLst>
                                    <p:cond delay="0"/>
                                  </p:stCondLst>
                                  <p:childTnLst>
                                    <p:set>
                                      <p:cBhvr>
                                        <p:cTn id="81" dur="1" fill="hold">
                                          <p:stCondLst>
                                            <p:cond delay="0"/>
                                          </p:stCondLst>
                                        </p:cTn>
                                        <p:tgtEl>
                                          <p:spTgt spid="63"/>
                                        </p:tgtEl>
                                        <p:attrNameLst>
                                          <p:attrName>style.visibility</p:attrName>
                                        </p:attrNameLst>
                                      </p:cBhvr>
                                      <p:to>
                                        <p:strVal val="visible"/>
                                      </p:to>
                                    </p:set>
                                    <p:animEffect transition="in" filter="box(in)">
                                      <p:cBhvr>
                                        <p:cTn id="82" dur="500"/>
                                        <p:tgtEl>
                                          <p:spTgt spid="63"/>
                                        </p:tgtEl>
                                      </p:cBhvr>
                                    </p:animEffect>
                                  </p:childTnLst>
                                </p:cTn>
                              </p:par>
                            </p:childTnLst>
                          </p:cTn>
                        </p:par>
                      </p:childTnLst>
                    </p:cTn>
                  </p:par>
                  <p:par>
                    <p:cTn id="83" fill="hold">
                      <p:stCondLst>
                        <p:cond delay="indefinite"/>
                      </p:stCondLst>
                      <p:childTnLst>
                        <p:par>
                          <p:cTn id="84" fill="hold">
                            <p:stCondLst>
                              <p:cond delay="0"/>
                            </p:stCondLst>
                            <p:childTnLst>
                              <p:par>
                                <p:cTn id="85" presetID="4" presetClass="entr" presetSubtype="16" fill="hold" grpId="0" nodeType="clickEffect">
                                  <p:stCondLst>
                                    <p:cond delay="0"/>
                                  </p:stCondLst>
                                  <p:childTnLst>
                                    <p:set>
                                      <p:cBhvr>
                                        <p:cTn id="86" dur="1" fill="hold">
                                          <p:stCondLst>
                                            <p:cond delay="0"/>
                                          </p:stCondLst>
                                        </p:cTn>
                                        <p:tgtEl>
                                          <p:spTgt spid="62"/>
                                        </p:tgtEl>
                                        <p:attrNameLst>
                                          <p:attrName>style.visibility</p:attrName>
                                        </p:attrNameLst>
                                      </p:cBhvr>
                                      <p:to>
                                        <p:strVal val="visible"/>
                                      </p:to>
                                    </p:set>
                                    <p:animEffect transition="in" filter="box(in)">
                                      <p:cBhvr>
                                        <p:cTn id="87" dur="500"/>
                                        <p:tgtEl>
                                          <p:spTgt spid="62"/>
                                        </p:tgtEl>
                                      </p:cBhvr>
                                    </p:animEffect>
                                  </p:childTnLst>
                                </p:cTn>
                              </p:par>
                            </p:childTnLst>
                          </p:cTn>
                        </p:par>
                      </p:childTnLst>
                    </p:cTn>
                  </p:par>
                  <p:par>
                    <p:cTn id="88" fill="hold">
                      <p:stCondLst>
                        <p:cond delay="indefinite"/>
                      </p:stCondLst>
                      <p:childTnLst>
                        <p:par>
                          <p:cTn id="89" fill="hold">
                            <p:stCondLst>
                              <p:cond delay="0"/>
                            </p:stCondLst>
                            <p:childTnLst>
                              <p:par>
                                <p:cTn id="90" presetID="4" presetClass="entr" presetSubtype="16" fill="hold" nodeType="clickEffect">
                                  <p:stCondLst>
                                    <p:cond delay="0"/>
                                  </p:stCondLst>
                                  <p:childTnLst>
                                    <p:set>
                                      <p:cBhvr>
                                        <p:cTn id="91" dur="1" fill="hold">
                                          <p:stCondLst>
                                            <p:cond delay="0"/>
                                          </p:stCondLst>
                                        </p:cTn>
                                        <p:tgtEl>
                                          <p:spTgt spid="61"/>
                                        </p:tgtEl>
                                        <p:attrNameLst>
                                          <p:attrName>style.visibility</p:attrName>
                                        </p:attrNameLst>
                                      </p:cBhvr>
                                      <p:to>
                                        <p:strVal val="visible"/>
                                      </p:to>
                                    </p:set>
                                    <p:animEffect transition="in" filter="box(in)">
                                      <p:cBhvr>
                                        <p:cTn id="92" dur="500"/>
                                        <p:tgtEl>
                                          <p:spTgt spid="61"/>
                                        </p:tgtEl>
                                      </p:cBhvr>
                                    </p:animEffect>
                                  </p:childTnLst>
                                </p:cTn>
                              </p:par>
                            </p:childTnLst>
                          </p:cTn>
                        </p:par>
                      </p:childTnLst>
                    </p:cTn>
                  </p:par>
                  <p:par>
                    <p:cTn id="93" fill="hold">
                      <p:stCondLst>
                        <p:cond delay="indefinite"/>
                      </p:stCondLst>
                      <p:childTnLst>
                        <p:par>
                          <p:cTn id="94" fill="hold">
                            <p:stCondLst>
                              <p:cond delay="0"/>
                            </p:stCondLst>
                            <p:childTnLst>
                              <p:par>
                                <p:cTn id="95" presetID="4" presetClass="entr" presetSubtype="16" fill="hold" grpId="0" nodeType="click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box(in)">
                                      <p:cBhvr>
                                        <p:cTn id="97" dur="500"/>
                                        <p:tgtEl>
                                          <p:spTgt spid="64"/>
                                        </p:tgtEl>
                                      </p:cBhvr>
                                    </p:animEffect>
                                  </p:childTnLst>
                                </p:cTn>
                              </p:par>
                            </p:childTnLst>
                          </p:cTn>
                        </p:par>
                      </p:childTnLst>
                    </p:cTn>
                  </p:par>
                  <p:par>
                    <p:cTn id="98" fill="hold">
                      <p:stCondLst>
                        <p:cond delay="indefinite"/>
                      </p:stCondLst>
                      <p:childTnLst>
                        <p:par>
                          <p:cTn id="99" fill="hold">
                            <p:stCondLst>
                              <p:cond delay="0"/>
                            </p:stCondLst>
                            <p:childTnLst>
                              <p:par>
                                <p:cTn id="100" presetID="8" presetClass="emph" presetSubtype="0" fill="hold" grpId="1" nodeType="clickEffect">
                                  <p:stCondLst>
                                    <p:cond delay="0"/>
                                  </p:stCondLst>
                                  <p:childTnLst>
                                    <p:animRot by="21600000">
                                      <p:cBhvr>
                                        <p:cTn id="101" dur="2000" fill="hold"/>
                                        <p:tgtEl>
                                          <p:spTgt spid="64"/>
                                        </p:tgtEl>
                                        <p:attrNameLst>
                                          <p:attrName>r</p:attrName>
                                        </p:attrNameLst>
                                      </p:cBhvr>
                                    </p:animRo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0" nodeType="clickEffect">
                                  <p:stCondLst>
                                    <p:cond delay="0"/>
                                  </p:stCondLst>
                                  <p:childTnLst>
                                    <p:set>
                                      <p:cBhvr>
                                        <p:cTn id="105" dur="1" fill="hold">
                                          <p:stCondLst>
                                            <p:cond delay="0"/>
                                          </p:stCondLst>
                                        </p:cTn>
                                        <p:tgtEl>
                                          <p:spTgt spid="57"/>
                                        </p:tgtEl>
                                        <p:attrNameLst>
                                          <p:attrName>style.visibility</p:attrName>
                                        </p:attrNameLst>
                                      </p:cBhvr>
                                      <p:to>
                                        <p:strVal val="visible"/>
                                      </p:to>
                                    </p:set>
                                    <p:animEffect transition="in" filter="fade">
                                      <p:cBhvr>
                                        <p:cTn id="106" dur="1000"/>
                                        <p:tgtEl>
                                          <p:spTgt spid="57"/>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nodeType="clickEffect">
                                  <p:stCondLst>
                                    <p:cond delay="0"/>
                                  </p:stCondLst>
                                  <p:childTnLst>
                                    <p:set>
                                      <p:cBhvr>
                                        <p:cTn id="110" dur="1" fill="hold">
                                          <p:stCondLst>
                                            <p:cond delay="0"/>
                                          </p:stCondLst>
                                        </p:cTn>
                                        <p:tgtEl>
                                          <p:spTgt spid="71"/>
                                        </p:tgtEl>
                                        <p:attrNameLst>
                                          <p:attrName>style.visibility</p:attrName>
                                        </p:attrNameLst>
                                      </p:cBhvr>
                                      <p:to>
                                        <p:strVal val="visible"/>
                                      </p:to>
                                    </p:set>
                                    <p:animEffect transition="in" filter="fade">
                                      <p:cBhvr>
                                        <p:cTn id="111" dur="1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7" grpId="0"/>
      <p:bldP spid="62" grpId="0" animBg="1"/>
      <p:bldP spid="63" grpId="0" animBg="1"/>
      <p:bldP spid="64" grpId="0" animBg="1"/>
      <p:bldP spid="64" grpId="1" animBg="1"/>
      <p:bldP spid="67" grpId="0"/>
      <p:bldP spid="68" grpId="0"/>
      <p:bldP spid="5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図表 15"/>
          <p:cNvGraphicFramePr/>
          <p:nvPr/>
        </p:nvGraphicFramePr>
        <p:xfrm>
          <a:off x="1435608" y="274638"/>
          <a:ext cx="749808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362" name="テキスト ボックス 2"/>
          <p:cNvSpPr txBox="1">
            <a:spLocks noChangeArrowheads="1"/>
          </p:cNvSpPr>
          <p:nvPr/>
        </p:nvSpPr>
        <p:spPr bwMode="auto">
          <a:xfrm>
            <a:off x="1571625" y="1500188"/>
            <a:ext cx="6786563" cy="641350"/>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短期において経済の生産水準を決める重要な要因は経済全体の需要水準（総需要）である。</a:t>
            </a:r>
          </a:p>
        </p:txBody>
      </p:sp>
      <p:sp>
        <p:nvSpPr>
          <p:cNvPr id="15363" name="テキスト ボックス 3"/>
          <p:cNvSpPr txBox="1">
            <a:spLocks noChangeArrowheads="1"/>
          </p:cNvSpPr>
          <p:nvPr/>
        </p:nvSpPr>
        <p:spPr bwMode="auto">
          <a:xfrm>
            <a:off x="3500438" y="2286000"/>
            <a:ext cx="2714625" cy="376238"/>
          </a:xfrm>
          <a:prstGeom prst="rect">
            <a:avLst/>
          </a:prstGeom>
          <a:noFill/>
          <a:ln w="9525">
            <a:solidFill>
              <a:schemeClr val="accent1"/>
            </a:solidFill>
            <a:miter lim="800000"/>
            <a:headEnd/>
            <a:tailEnd/>
          </a:ln>
        </p:spPr>
        <p:txBody>
          <a:bodyPr>
            <a:spAutoFit/>
          </a:bodyPr>
          <a:lstStyle/>
          <a:p>
            <a:r>
              <a:rPr lang="ja-JP" altLang="en-US">
                <a:solidFill>
                  <a:srgbClr val="7030A0"/>
                </a:solidFill>
                <a:latin typeface="Gill Sans MT" pitchFamily="34" charset="0"/>
                <a:ea typeface="HGｺﾞｼｯｸE" pitchFamily="49" charset="-128"/>
              </a:rPr>
              <a:t>総需要曲線</a:t>
            </a:r>
            <a:r>
              <a:rPr lang="ja-JP" altLang="en-US">
                <a:latin typeface="Gill Sans MT" pitchFamily="34" charset="0"/>
                <a:ea typeface="HGｺﾞｼｯｸE" pitchFamily="49" charset="-128"/>
              </a:rPr>
              <a:t>を導出する。</a:t>
            </a:r>
          </a:p>
        </p:txBody>
      </p:sp>
      <p:sp>
        <p:nvSpPr>
          <p:cNvPr id="15364" name="テキスト ボックス 4"/>
          <p:cNvSpPr txBox="1">
            <a:spLocks noChangeArrowheads="1"/>
          </p:cNvSpPr>
          <p:nvPr/>
        </p:nvSpPr>
        <p:spPr bwMode="auto">
          <a:xfrm>
            <a:off x="1571625" y="2714625"/>
            <a:ext cx="785813"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手順</a:t>
            </a:r>
          </a:p>
        </p:txBody>
      </p:sp>
      <p:sp>
        <p:nvSpPr>
          <p:cNvPr id="15365" name="テキスト ボックス 5"/>
          <p:cNvSpPr txBox="1">
            <a:spLocks noChangeArrowheads="1"/>
          </p:cNvSpPr>
          <p:nvPr/>
        </p:nvSpPr>
        <p:spPr bwMode="auto">
          <a:xfrm>
            <a:off x="1571625" y="3214688"/>
            <a:ext cx="1143000"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第</a:t>
            </a:r>
            <a:r>
              <a:rPr lang="en-US" altLang="ja-JP">
                <a:latin typeface="Gill Sans MT" pitchFamily="34" charset="0"/>
                <a:ea typeface="HGｺﾞｼｯｸE" pitchFamily="49" charset="-128"/>
              </a:rPr>
              <a:t>1</a:t>
            </a:r>
            <a:r>
              <a:rPr lang="ja-JP" altLang="en-US">
                <a:latin typeface="Gill Sans MT" pitchFamily="34" charset="0"/>
                <a:ea typeface="HGｺﾞｼｯｸE" pitchFamily="49" charset="-128"/>
              </a:rPr>
              <a:t>段階</a:t>
            </a:r>
          </a:p>
        </p:txBody>
      </p:sp>
      <p:sp>
        <p:nvSpPr>
          <p:cNvPr id="7" name="テキスト ボックス 6"/>
          <p:cNvSpPr txBox="1"/>
          <p:nvPr/>
        </p:nvSpPr>
        <p:spPr>
          <a:xfrm>
            <a:off x="3500438" y="3214688"/>
            <a:ext cx="4000500" cy="366712"/>
          </a:xfrm>
          <a:prstGeom prst="rect">
            <a:avLst/>
          </a:prstGeom>
          <a:noFill/>
        </p:spPr>
        <p:txBody>
          <a:bodyPr>
            <a:spAutoFit/>
          </a:bodyPr>
          <a:lstStyle/>
          <a:p>
            <a:r>
              <a:rPr lang="en-US" altLang="ja-JP">
                <a:effectLst>
                  <a:outerShdw blurRad="38100" dist="38100" dir="2700000" algn="tl">
                    <a:srgbClr val="C0C0C0"/>
                  </a:outerShdw>
                </a:effectLst>
                <a:latin typeface="Gill Sans MT" pitchFamily="34" charset="0"/>
                <a:ea typeface="HGｺﾞｼｯｸE" pitchFamily="49" charset="-128"/>
              </a:rPr>
              <a:t>r</a:t>
            </a:r>
            <a:r>
              <a:rPr lang="ja-JP" altLang="en-US">
                <a:latin typeface="Gill Sans MT" pitchFamily="34" charset="0"/>
                <a:ea typeface="HGｺﾞｼｯｸE" pitchFamily="49" charset="-128"/>
              </a:rPr>
              <a:t>　　　と　　</a:t>
            </a:r>
            <a:r>
              <a:rPr lang="en-US" altLang="ja-JP">
                <a:effectLst>
                  <a:outerShdw blurRad="38100" dist="38100" dir="2700000" algn="tl">
                    <a:srgbClr val="C0C0C0"/>
                  </a:outerShdw>
                </a:effectLst>
                <a:latin typeface="Gill Sans MT" pitchFamily="34" charset="0"/>
                <a:ea typeface="HGｺﾞｼｯｸE" pitchFamily="49" charset="-128"/>
              </a:rPr>
              <a:t>P</a:t>
            </a:r>
            <a:r>
              <a:rPr lang="ja-JP" altLang="en-US">
                <a:latin typeface="Gill Sans MT" pitchFamily="34" charset="0"/>
                <a:ea typeface="HGｺﾞｼｯｸE" pitchFamily="49" charset="-128"/>
              </a:rPr>
              <a:t>　　を</a:t>
            </a:r>
            <a:r>
              <a:rPr lang="ja-JP" altLang="en-US" u="sng">
                <a:latin typeface="Gill Sans MT" pitchFamily="34" charset="0"/>
                <a:ea typeface="HGｺﾞｼｯｸE" pitchFamily="49" charset="-128"/>
              </a:rPr>
              <a:t>一定とする。</a:t>
            </a:r>
            <a:endParaRPr lang="ja-JP" altLang="en-US">
              <a:latin typeface="Gill Sans MT" pitchFamily="34" charset="0"/>
              <a:ea typeface="HGｺﾞｼｯｸE" pitchFamily="49" charset="-128"/>
            </a:endParaRPr>
          </a:p>
        </p:txBody>
      </p:sp>
      <p:sp>
        <p:nvSpPr>
          <p:cNvPr id="15367" name="テキスト ボックス 7"/>
          <p:cNvSpPr txBox="1">
            <a:spLocks noChangeArrowheads="1"/>
          </p:cNvSpPr>
          <p:nvPr/>
        </p:nvSpPr>
        <p:spPr bwMode="auto">
          <a:xfrm>
            <a:off x="3143250" y="3571875"/>
            <a:ext cx="1214438" cy="307975"/>
          </a:xfrm>
          <a:prstGeom prst="rect">
            <a:avLst/>
          </a:prstGeom>
          <a:noFill/>
          <a:ln w="9525">
            <a:noFill/>
            <a:miter lim="800000"/>
            <a:headEnd/>
            <a:tailEnd/>
          </a:ln>
        </p:spPr>
        <p:txBody>
          <a:bodyPr>
            <a:spAutoFit/>
          </a:bodyPr>
          <a:lstStyle/>
          <a:p>
            <a:r>
              <a:rPr lang="ja-JP" altLang="en-US" sz="1400">
                <a:latin typeface="Gill Sans MT" pitchFamily="34" charset="0"/>
                <a:ea typeface="HGｺﾞｼｯｸE" pitchFamily="49" charset="-128"/>
              </a:rPr>
              <a:t>実質利子率</a:t>
            </a:r>
          </a:p>
        </p:txBody>
      </p:sp>
      <p:sp>
        <p:nvSpPr>
          <p:cNvPr id="15368" name="テキスト ボックス 8"/>
          <p:cNvSpPr txBox="1">
            <a:spLocks noChangeArrowheads="1"/>
          </p:cNvSpPr>
          <p:nvPr/>
        </p:nvSpPr>
        <p:spPr bwMode="auto">
          <a:xfrm>
            <a:off x="4786313" y="3571875"/>
            <a:ext cx="1143000" cy="307975"/>
          </a:xfrm>
          <a:prstGeom prst="rect">
            <a:avLst/>
          </a:prstGeom>
          <a:noFill/>
          <a:ln w="9525">
            <a:noFill/>
            <a:miter lim="800000"/>
            <a:headEnd/>
            <a:tailEnd/>
          </a:ln>
        </p:spPr>
        <p:txBody>
          <a:bodyPr>
            <a:spAutoFit/>
          </a:bodyPr>
          <a:lstStyle/>
          <a:p>
            <a:r>
              <a:rPr lang="ja-JP" altLang="en-US" sz="1400">
                <a:latin typeface="Gill Sans MT" pitchFamily="34" charset="0"/>
                <a:ea typeface="HGｺﾞｼｯｸE" pitchFamily="49" charset="-128"/>
              </a:rPr>
              <a:t>物価水準</a:t>
            </a:r>
          </a:p>
        </p:txBody>
      </p:sp>
      <p:sp>
        <p:nvSpPr>
          <p:cNvPr id="15369" name="テキスト ボックス 9"/>
          <p:cNvSpPr txBox="1">
            <a:spLocks noChangeArrowheads="1"/>
          </p:cNvSpPr>
          <p:nvPr/>
        </p:nvSpPr>
        <p:spPr bwMode="auto">
          <a:xfrm>
            <a:off x="3143250" y="4000500"/>
            <a:ext cx="3857625" cy="369888"/>
          </a:xfrm>
          <a:prstGeom prst="rect">
            <a:avLst/>
          </a:prstGeom>
          <a:noFill/>
          <a:ln w="9525">
            <a:solidFill>
              <a:schemeClr val="accent1"/>
            </a:solidFill>
            <a:miter lim="800000"/>
            <a:headEnd/>
            <a:tailEnd/>
          </a:ln>
        </p:spPr>
        <p:txBody>
          <a:bodyPr>
            <a:spAutoFit/>
          </a:bodyPr>
          <a:lstStyle/>
          <a:p>
            <a:r>
              <a:rPr lang="ja-JP" altLang="en-US">
                <a:latin typeface="Gill Sans MT" pitchFamily="34" charset="0"/>
                <a:ea typeface="HGｺﾞｼｯｸE" pitchFamily="49" charset="-128"/>
              </a:rPr>
              <a:t>変数；　</a:t>
            </a:r>
            <a:r>
              <a:rPr lang="en-US" altLang="ja-JP">
                <a:latin typeface="Gill Sans MT" pitchFamily="34" charset="0"/>
                <a:ea typeface="HGｺﾞｼｯｸE" pitchFamily="49" charset="-128"/>
              </a:rPr>
              <a:t>Y</a:t>
            </a:r>
            <a:r>
              <a:rPr lang="ja-JP" altLang="en-US">
                <a:latin typeface="Gill Sans MT" pitchFamily="34" charset="0"/>
                <a:ea typeface="HGｺﾞｼｯｸE" pitchFamily="49" charset="-128"/>
              </a:rPr>
              <a:t>　（実質国内総生産）</a:t>
            </a:r>
          </a:p>
        </p:txBody>
      </p:sp>
      <p:sp>
        <p:nvSpPr>
          <p:cNvPr id="15370" name="テキスト ボックス 10"/>
          <p:cNvSpPr txBox="1">
            <a:spLocks noChangeArrowheads="1"/>
          </p:cNvSpPr>
          <p:nvPr/>
        </p:nvSpPr>
        <p:spPr bwMode="auto">
          <a:xfrm>
            <a:off x="1571625" y="4643438"/>
            <a:ext cx="1071563"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第</a:t>
            </a:r>
            <a:r>
              <a:rPr lang="en-US" altLang="ja-JP">
                <a:latin typeface="Gill Sans MT" pitchFamily="34" charset="0"/>
                <a:ea typeface="HGｺﾞｼｯｸE" pitchFamily="49" charset="-128"/>
              </a:rPr>
              <a:t>2</a:t>
            </a:r>
            <a:r>
              <a:rPr lang="ja-JP" altLang="en-US">
                <a:latin typeface="Gill Sans MT" pitchFamily="34" charset="0"/>
                <a:ea typeface="HGｺﾞｼｯｸE" pitchFamily="49" charset="-128"/>
              </a:rPr>
              <a:t>段階</a:t>
            </a:r>
          </a:p>
        </p:txBody>
      </p:sp>
      <p:sp>
        <p:nvSpPr>
          <p:cNvPr id="15371" name="テキスト ボックス 11"/>
          <p:cNvSpPr txBox="1">
            <a:spLocks noChangeArrowheads="1"/>
          </p:cNvSpPr>
          <p:nvPr/>
        </p:nvSpPr>
        <p:spPr bwMode="auto">
          <a:xfrm>
            <a:off x="3571875" y="4643438"/>
            <a:ext cx="2286000"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P</a:t>
            </a:r>
            <a:r>
              <a:rPr lang="ja-JP" altLang="en-US">
                <a:latin typeface="Gill Sans MT" pitchFamily="34" charset="0"/>
                <a:ea typeface="HGｺﾞｼｯｸE" pitchFamily="49" charset="-128"/>
              </a:rPr>
              <a:t>　　を一定のまま</a:t>
            </a:r>
          </a:p>
        </p:txBody>
      </p:sp>
      <p:sp>
        <p:nvSpPr>
          <p:cNvPr id="15372" name="テキスト ボックス 12"/>
          <p:cNvSpPr txBox="1">
            <a:spLocks noChangeArrowheads="1"/>
          </p:cNvSpPr>
          <p:nvPr/>
        </p:nvSpPr>
        <p:spPr bwMode="auto">
          <a:xfrm>
            <a:off x="3143250" y="5143500"/>
            <a:ext cx="3857625" cy="369888"/>
          </a:xfrm>
          <a:prstGeom prst="rect">
            <a:avLst/>
          </a:prstGeom>
          <a:noFill/>
          <a:ln w="9525">
            <a:solidFill>
              <a:schemeClr val="accent1"/>
            </a:solidFill>
            <a:miter lim="800000"/>
            <a:headEnd/>
            <a:tailEnd/>
          </a:ln>
        </p:spPr>
        <p:txBody>
          <a:bodyPr>
            <a:spAutoFit/>
          </a:bodyPr>
          <a:lstStyle/>
          <a:p>
            <a:r>
              <a:rPr lang="ja-JP" altLang="en-US">
                <a:latin typeface="Gill Sans MT" pitchFamily="34" charset="0"/>
                <a:ea typeface="HGｺﾞｼｯｸE" pitchFamily="49" charset="-128"/>
              </a:rPr>
              <a:t>変数；　</a:t>
            </a:r>
            <a:r>
              <a:rPr lang="en-US" altLang="ja-JP">
                <a:latin typeface="Gill Sans MT" pitchFamily="34" charset="0"/>
                <a:ea typeface="HGｺﾞｼｯｸE" pitchFamily="49" charset="-128"/>
              </a:rPr>
              <a:t>Y</a:t>
            </a:r>
            <a:r>
              <a:rPr lang="ja-JP" altLang="en-US">
                <a:latin typeface="Gill Sans MT" pitchFamily="34" charset="0"/>
                <a:ea typeface="HGｺﾞｼｯｸE" pitchFamily="49" charset="-128"/>
              </a:rPr>
              <a:t>　と　</a:t>
            </a:r>
            <a:r>
              <a:rPr lang="en-US" altLang="ja-JP">
                <a:latin typeface="Gill Sans MT" pitchFamily="34" charset="0"/>
                <a:ea typeface="HGｺﾞｼｯｸE" pitchFamily="49" charset="-128"/>
              </a:rPr>
              <a:t>r</a:t>
            </a:r>
            <a:endParaRPr lang="ja-JP" altLang="en-US">
              <a:latin typeface="Gill Sans MT" pitchFamily="34" charset="0"/>
              <a:ea typeface="HGｺﾞｼｯｸE" pitchFamily="49" charset="-128"/>
            </a:endParaRPr>
          </a:p>
        </p:txBody>
      </p:sp>
      <p:sp>
        <p:nvSpPr>
          <p:cNvPr id="15373" name="テキスト ボックス 13"/>
          <p:cNvSpPr txBox="1">
            <a:spLocks noChangeArrowheads="1"/>
          </p:cNvSpPr>
          <p:nvPr/>
        </p:nvSpPr>
        <p:spPr bwMode="auto">
          <a:xfrm>
            <a:off x="1571625" y="5929313"/>
            <a:ext cx="1143000"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第</a:t>
            </a:r>
            <a:r>
              <a:rPr lang="en-US" altLang="ja-JP">
                <a:latin typeface="Gill Sans MT" pitchFamily="34" charset="0"/>
                <a:ea typeface="HGｺﾞｼｯｸE" pitchFamily="49" charset="-128"/>
              </a:rPr>
              <a:t>3</a:t>
            </a:r>
            <a:r>
              <a:rPr lang="ja-JP" altLang="en-US">
                <a:latin typeface="Gill Sans MT" pitchFamily="34" charset="0"/>
                <a:ea typeface="HGｺﾞｼｯｸE" pitchFamily="49" charset="-128"/>
              </a:rPr>
              <a:t>段階</a:t>
            </a:r>
          </a:p>
        </p:txBody>
      </p:sp>
      <p:sp>
        <p:nvSpPr>
          <p:cNvPr id="15374" name="テキスト ボックス 14"/>
          <p:cNvSpPr txBox="1">
            <a:spLocks noChangeArrowheads="1"/>
          </p:cNvSpPr>
          <p:nvPr/>
        </p:nvSpPr>
        <p:spPr bwMode="auto">
          <a:xfrm>
            <a:off x="3143250" y="6000750"/>
            <a:ext cx="3929063" cy="369888"/>
          </a:xfrm>
          <a:prstGeom prst="rect">
            <a:avLst/>
          </a:prstGeom>
          <a:noFill/>
          <a:ln w="9525">
            <a:solidFill>
              <a:schemeClr val="accent1"/>
            </a:solidFill>
            <a:miter lim="800000"/>
            <a:headEnd/>
            <a:tailEnd/>
          </a:ln>
        </p:spPr>
        <p:txBody>
          <a:bodyPr>
            <a:spAutoFit/>
          </a:bodyPr>
          <a:lstStyle/>
          <a:p>
            <a:r>
              <a:rPr lang="ja-JP" altLang="en-US">
                <a:latin typeface="Gill Sans MT" pitchFamily="34" charset="0"/>
                <a:ea typeface="HGｺﾞｼｯｸE" pitchFamily="49" charset="-128"/>
              </a:rPr>
              <a:t>変数；　</a:t>
            </a:r>
            <a:r>
              <a:rPr lang="en-US" altLang="ja-JP">
                <a:latin typeface="Gill Sans MT" pitchFamily="34" charset="0"/>
                <a:ea typeface="HGｺﾞｼｯｸE" pitchFamily="49" charset="-128"/>
              </a:rPr>
              <a:t>Y</a:t>
            </a:r>
            <a:r>
              <a:rPr lang="ja-JP" altLang="en-US">
                <a:latin typeface="Gill Sans MT" pitchFamily="34" charset="0"/>
                <a:ea typeface="HGｺﾞｼｯｸE" pitchFamily="49" charset="-128"/>
              </a:rPr>
              <a:t>　と　</a:t>
            </a:r>
            <a:r>
              <a:rPr lang="en-US" altLang="ja-JP">
                <a:latin typeface="Gill Sans MT" pitchFamily="34" charset="0"/>
                <a:ea typeface="HGｺﾞｼｯｸE" pitchFamily="49" charset="-128"/>
              </a:rPr>
              <a:t>r</a:t>
            </a:r>
            <a:r>
              <a:rPr lang="ja-JP" altLang="en-US">
                <a:latin typeface="Gill Sans MT" pitchFamily="34" charset="0"/>
                <a:ea typeface="HGｺﾞｼｯｸE" pitchFamily="49" charset="-128"/>
              </a:rPr>
              <a:t>　と　</a:t>
            </a:r>
            <a:r>
              <a:rPr lang="en-US" altLang="ja-JP">
                <a:latin typeface="Gill Sans MT" pitchFamily="34" charset="0"/>
                <a:ea typeface="HGｺﾞｼｯｸE" pitchFamily="49" charset="-128"/>
              </a:rPr>
              <a:t>P</a:t>
            </a:r>
            <a:endParaRPr lang="ja-JP" altLang="en-US">
              <a:latin typeface="Gill Sans MT" pitchFamily="34" charset="0"/>
              <a:ea typeface="HGｺﾞｼｯｸE" pitchFamily="49"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spcAft>
                <a:spcPts val="0"/>
              </a:spcAft>
              <a:defRPr/>
            </a:pPr>
            <a:r>
              <a:rPr lang="en-US" altLang="ja-JP" dirty="0" smtClean="0">
                <a:solidFill>
                  <a:schemeClr val="tx2">
                    <a:satMod val="130000"/>
                  </a:schemeClr>
                </a:solidFill>
              </a:rPr>
              <a:t>10.1</a:t>
            </a:r>
            <a:r>
              <a:rPr lang="ja-JP" altLang="en-US" dirty="0" smtClean="0">
                <a:solidFill>
                  <a:schemeClr val="tx2">
                    <a:satMod val="130000"/>
                  </a:schemeClr>
                </a:solidFill>
              </a:rPr>
              <a:t>　総需要</a:t>
            </a:r>
            <a:endParaRPr lang="ja-JP" altLang="en-US" dirty="0">
              <a:solidFill>
                <a:schemeClr val="tx2">
                  <a:satMod val="130000"/>
                </a:schemeClr>
              </a:solidFill>
            </a:endParaRPr>
          </a:p>
        </p:txBody>
      </p:sp>
      <p:sp>
        <p:nvSpPr>
          <p:cNvPr id="3" name="コンテンツ プレースホルダ 2"/>
          <p:cNvSpPr>
            <a:spLocks noGrp="1"/>
          </p:cNvSpPr>
          <p:nvPr>
            <p:ph idx="1"/>
          </p:nvPr>
        </p:nvSpPr>
        <p:spPr>
          <a:xfrm>
            <a:off x="1435100" y="1447800"/>
            <a:ext cx="7499350" cy="552450"/>
          </a:xfrm>
        </p:spPr>
        <p:txBody>
          <a:bodyPr>
            <a:normAutofit lnSpcReduction="10000"/>
          </a:bodyPr>
          <a:lstStyle/>
          <a:p>
            <a:pPr marL="365760" indent="-283464" fontAlgn="auto">
              <a:spcAft>
                <a:spcPts val="0"/>
              </a:spcAft>
              <a:buFont typeface="Wingdings 2"/>
              <a:buChar char=""/>
              <a:defRPr/>
            </a:pPr>
            <a:r>
              <a:rPr lang="ja-JP" altLang="en-US" dirty="0" smtClean="0"/>
              <a:t>短期の分析で注目する市場</a:t>
            </a:r>
            <a:endParaRPr lang="ja-JP" altLang="en-US" dirty="0"/>
          </a:p>
        </p:txBody>
      </p:sp>
      <p:sp>
        <p:nvSpPr>
          <p:cNvPr id="16387" name="テキスト ボックス 4"/>
          <p:cNvSpPr txBox="1">
            <a:spLocks noChangeArrowheads="1"/>
          </p:cNvSpPr>
          <p:nvPr/>
        </p:nvSpPr>
        <p:spPr bwMode="auto">
          <a:xfrm>
            <a:off x="1785938" y="2143125"/>
            <a:ext cx="3143250" cy="523875"/>
          </a:xfrm>
          <a:prstGeom prst="rect">
            <a:avLst/>
          </a:prstGeom>
          <a:solidFill>
            <a:schemeClr val="accent1"/>
          </a:solidFill>
          <a:ln w="9525">
            <a:noFill/>
            <a:miter lim="800000"/>
            <a:headEnd/>
            <a:tailEnd/>
          </a:ln>
        </p:spPr>
        <p:txBody>
          <a:bodyPr>
            <a:spAutoFit/>
          </a:bodyPr>
          <a:lstStyle/>
          <a:p>
            <a:r>
              <a:rPr lang="ja-JP" altLang="en-US" sz="2800">
                <a:latin typeface="Gill Sans MT" pitchFamily="34" charset="0"/>
                <a:ea typeface="HGｺﾞｼｯｸE" pitchFamily="49" charset="-128"/>
              </a:rPr>
              <a:t>財・サービス市場</a:t>
            </a:r>
          </a:p>
        </p:txBody>
      </p:sp>
      <p:sp>
        <p:nvSpPr>
          <p:cNvPr id="6" name="テキスト ボックス 5"/>
          <p:cNvSpPr txBox="1"/>
          <p:nvPr/>
        </p:nvSpPr>
        <p:spPr>
          <a:xfrm>
            <a:off x="5214938" y="2143125"/>
            <a:ext cx="1928812" cy="523875"/>
          </a:xfrm>
          <a:prstGeom prst="rect">
            <a:avLst/>
          </a:prstGeom>
          <a:solidFill>
            <a:schemeClr val="accent3">
              <a:lumMod val="60000"/>
              <a:lumOff val="40000"/>
            </a:schemeClr>
          </a:solidFill>
        </p:spPr>
        <p:txBody>
          <a:bodyPr>
            <a:spAutoFit/>
          </a:bodyPr>
          <a:lstStyle/>
          <a:p>
            <a:pPr fontAlgn="auto">
              <a:spcBef>
                <a:spcPts val="0"/>
              </a:spcBef>
              <a:spcAft>
                <a:spcPts val="0"/>
              </a:spcAft>
              <a:defRPr/>
            </a:pPr>
            <a:r>
              <a:rPr lang="ja-JP" altLang="en-US" sz="2800" dirty="0">
                <a:latin typeface="+mn-lt"/>
                <a:ea typeface="+mn-ea"/>
              </a:rPr>
              <a:t>貨幣市場</a:t>
            </a:r>
            <a:endParaRPr lang="ja-JP" altLang="en-US" sz="2800" dirty="0">
              <a:latin typeface="+mn-lt"/>
              <a:ea typeface="+mn-ea"/>
            </a:endParaRPr>
          </a:p>
        </p:txBody>
      </p:sp>
      <p:sp>
        <p:nvSpPr>
          <p:cNvPr id="16389" name="テキスト ボックス 6"/>
          <p:cNvSpPr txBox="1">
            <a:spLocks noChangeArrowheads="1"/>
          </p:cNvSpPr>
          <p:nvPr/>
        </p:nvSpPr>
        <p:spPr bwMode="auto">
          <a:xfrm>
            <a:off x="1928813" y="2928938"/>
            <a:ext cx="5143500"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この</a:t>
            </a:r>
            <a:r>
              <a:rPr lang="en-US" altLang="ja-JP">
                <a:solidFill>
                  <a:srgbClr val="FF0000"/>
                </a:solidFill>
                <a:latin typeface="Gill Sans MT" pitchFamily="34" charset="0"/>
                <a:ea typeface="HGｺﾞｼｯｸE" pitchFamily="49" charset="-128"/>
              </a:rPr>
              <a:t>2</a:t>
            </a:r>
            <a:r>
              <a:rPr lang="ja-JP" altLang="en-US">
                <a:solidFill>
                  <a:srgbClr val="FF0000"/>
                </a:solidFill>
                <a:latin typeface="Gill Sans MT" pitchFamily="34" charset="0"/>
                <a:ea typeface="HGｺﾞｼｯｸE" pitchFamily="49" charset="-128"/>
              </a:rPr>
              <a:t>つの市場</a:t>
            </a:r>
            <a:r>
              <a:rPr lang="ja-JP" altLang="en-US">
                <a:latin typeface="Gill Sans MT" pitchFamily="34" charset="0"/>
                <a:ea typeface="HGｺﾞｼｯｸE" pitchFamily="49" charset="-128"/>
              </a:rPr>
              <a:t>を分析するフレームワーク</a:t>
            </a:r>
          </a:p>
        </p:txBody>
      </p:sp>
      <p:sp>
        <p:nvSpPr>
          <p:cNvPr id="8" name="テキスト ボックス 7"/>
          <p:cNvSpPr txBox="1"/>
          <p:nvPr/>
        </p:nvSpPr>
        <p:spPr>
          <a:xfrm>
            <a:off x="3071813" y="3429000"/>
            <a:ext cx="3143250" cy="523875"/>
          </a:xfrm>
          <a:prstGeom prst="rect">
            <a:avLst/>
          </a:prstGeom>
          <a:noFill/>
          <a:ln>
            <a:solidFill>
              <a:schemeClr val="accent5">
                <a:lumMod val="60000"/>
                <a:lumOff val="40000"/>
              </a:schemeClr>
            </a:solidFill>
          </a:ln>
        </p:spPr>
        <p:txBody>
          <a:bodyPr>
            <a:spAutoFit/>
          </a:bodyPr>
          <a:lstStyle/>
          <a:p>
            <a:pPr fontAlgn="auto">
              <a:spcBef>
                <a:spcPts val="0"/>
              </a:spcBef>
              <a:spcAft>
                <a:spcPts val="0"/>
              </a:spcAft>
              <a:defRPr/>
            </a:pPr>
            <a:r>
              <a:rPr lang="ja-JP" altLang="en-US" sz="2800" dirty="0">
                <a:latin typeface="+mn-lt"/>
                <a:ea typeface="+mn-ea"/>
              </a:rPr>
              <a:t>ＩＳ－ＬＭモデル</a:t>
            </a:r>
            <a:endParaRPr lang="ja-JP" altLang="en-US" sz="2800" dirty="0">
              <a:latin typeface="+mn-lt"/>
              <a:ea typeface="+mn-ea"/>
            </a:endParaRPr>
          </a:p>
        </p:txBody>
      </p:sp>
      <p:sp>
        <p:nvSpPr>
          <p:cNvPr id="16391" name="テキスト ボックス 8"/>
          <p:cNvSpPr txBox="1">
            <a:spLocks noChangeArrowheads="1"/>
          </p:cNvSpPr>
          <p:nvPr/>
        </p:nvSpPr>
        <p:spPr bwMode="auto">
          <a:xfrm>
            <a:off x="1571625" y="4071938"/>
            <a:ext cx="6286500" cy="923925"/>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P(</a:t>
            </a:r>
            <a:r>
              <a:rPr lang="ja-JP" altLang="en-US">
                <a:latin typeface="Gill Sans MT" pitchFamily="34" charset="0"/>
                <a:ea typeface="HGｺﾞｼｯｸE" pitchFamily="49" charset="-128"/>
              </a:rPr>
              <a:t>物価水準</a:t>
            </a:r>
            <a:r>
              <a:rPr lang="en-US" altLang="ja-JP">
                <a:latin typeface="Gill Sans MT" pitchFamily="34" charset="0"/>
                <a:ea typeface="HGｺﾞｼｯｸE" pitchFamily="49" charset="-128"/>
              </a:rPr>
              <a:t>)</a:t>
            </a:r>
            <a:r>
              <a:rPr lang="ja-JP" altLang="en-US">
                <a:latin typeface="Gill Sans MT" pitchFamily="34" charset="0"/>
                <a:ea typeface="HGｺﾞｼｯｸE" pitchFamily="49" charset="-128"/>
              </a:rPr>
              <a:t>を一定として，</a:t>
            </a:r>
            <a:r>
              <a:rPr lang="ja-JP" altLang="en-US">
                <a:solidFill>
                  <a:schemeClr val="accent1"/>
                </a:solidFill>
                <a:latin typeface="Gill Sans MT" pitchFamily="34" charset="0"/>
                <a:ea typeface="HGｺﾞｼｯｸE" pitchFamily="49" charset="-128"/>
              </a:rPr>
              <a:t>財・サービス市場</a:t>
            </a:r>
            <a:r>
              <a:rPr lang="ja-JP" altLang="en-US">
                <a:latin typeface="Gill Sans MT" pitchFamily="34" charset="0"/>
                <a:ea typeface="HGｺﾞｼｯｸE" pitchFamily="49" charset="-128"/>
              </a:rPr>
              <a:t>の需要と供給が一致するような</a:t>
            </a:r>
            <a:r>
              <a:rPr lang="en-US" altLang="ja-JP">
                <a:latin typeface="Gill Sans MT" pitchFamily="34" charset="0"/>
                <a:ea typeface="HGｺﾞｼｯｸE" pitchFamily="49" charset="-128"/>
              </a:rPr>
              <a:t>Y</a:t>
            </a:r>
            <a:r>
              <a:rPr lang="ja-JP" altLang="en-US">
                <a:latin typeface="Gill Sans MT" pitchFamily="34" charset="0"/>
                <a:ea typeface="HGｺﾞｼｯｸE" pitchFamily="49" charset="-128"/>
              </a:rPr>
              <a:t>（国内総生産）とｒ（実質利子率）の関係</a:t>
            </a:r>
          </a:p>
        </p:txBody>
      </p:sp>
      <p:sp>
        <p:nvSpPr>
          <p:cNvPr id="10" name="テキスト ボックス 9"/>
          <p:cNvSpPr txBox="1"/>
          <p:nvPr/>
        </p:nvSpPr>
        <p:spPr>
          <a:xfrm>
            <a:off x="1643063" y="5143500"/>
            <a:ext cx="6286500" cy="646113"/>
          </a:xfrm>
          <a:prstGeom prst="rect">
            <a:avLst/>
          </a:prstGeom>
          <a:noFill/>
        </p:spPr>
        <p:txBody>
          <a:bodyPr>
            <a:spAutoFit/>
          </a:bodyPr>
          <a:lstStyle/>
          <a:p>
            <a:pPr fontAlgn="auto">
              <a:spcBef>
                <a:spcPts val="0"/>
              </a:spcBef>
              <a:spcAft>
                <a:spcPts val="0"/>
              </a:spcAft>
              <a:defRPr/>
            </a:pPr>
            <a:r>
              <a:rPr lang="en-US" altLang="ja-JP" dirty="0">
                <a:latin typeface="+mn-lt"/>
                <a:ea typeface="+mn-ea"/>
              </a:rPr>
              <a:t>P(</a:t>
            </a:r>
            <a:r>
              <a:rPr lang="ja-JP" altLang="en-US" dirty="0">
                <a:latin typeface="+mn-lt"/>
                <a:ea typeface="+mn-ea"/>
              </a:rPr>
              <a:t>物価水準</a:t>
            </a:r>
            <a:r>
              <a:rPr lang="en-US" altLang="ja-JP" dirty="0">
                <a:latin typeface="+mn-lt"/>
                <a:ea typeface="+mn-ea"/>
              </a:rPr>
              <a:t>)</a:t>
            </a:r>
            <a:r>
              <a:rPr lang="ja-JP" altLang="en-US" dirty="0">
                <a:latin typeface="+mn-lt"/>
                <a:ea typeface="+mn-ea"/>
              </a:rPr>
              <a:t>を一定として，</a:t>
            </a:r>
            <a:r>
              <a:rPr lang="ja-JP" altLang="en-US" dirty="0">
                <a:solidFill>
                  <a:schemeClr val="accent3">
                    <a:lumMod val="60000"/>
                    <a:lumOff val="40000"/>
                  </a:schemeClr>
                </a:solidFill>
                <a:latin typeface="+mn-lt"/>
                <a:ea typeface="+mn-ea"/>
              </a:rPr>
              <a:t>貨幣市場</a:t>
            </a:r>
            <a:r>
              <a:rPr lang="ja-JP" altLang="en-US" dirty="0">
                <a:latin typeface="+mn-lt"/>
                <a:ea typeface="+mn-ea"/>
              </a:rPr>
              <a:t>の需要と供給が一致するような</a:t>
            </a:r>
            <a:r>
              <a:rPr lang="en-US" altLang="ja-JP" dirty="0">
                <a:latin typeface="+mn-lt"/>
                <a:ea typeface="+mn-ea"/>
              </a:rPr>
              <a:t>Y</a:t>
            </a:r>
            <a:r>
              <a:rPr lang="ja-JP" altLang="en-US" dirty="0">
                <a:latin typeface="+mn-lt"/>
                <a:ea typeface="+mn-ea"/>
              </a:rPr>
              <a:t>（国内総生産）とｒ（実質利子率）の関係</a:t>
            </a:r>
            <a:endParaRPr lang="ja-JP" altLang="en-US" dirty="0">
              <a:latin typeface="+mn-lt"/>
              <a:ea typeface="+mn-ea"/>
            </a:endParaRPr>
          </a:p>
        </p:txBody>
      </p:sp>
      <p:sp>
        <p:nvSpPr>
          <p:cNvPr id="16393" name="テキスト ボックス 10"/>
          <p:cNvSpPr txBox="1">
            <a:spLocks noChangeArrowheads="1"/>
          </p:cNvSpPr>
          <p:nvPr/>
        </p:nvSpPr>
        <p:spPr bwMode="auto">
          <a:xfrm>
            <a:off x="6286500" y="4714875"/>
            <a:ext cx="1143000" cy="369888"/>
          </a:xfrm>
          <a:prstGeom prst="rect">
            <a:avLst/>
          </a:prstGeom>
          <a:solidFill>
            <a:schemeClr val="accent1"/>
          </a:solidFill>
          <a:ln w="9525">
            <a:noFill/>
            <a:miter lim="800000"/>
            <a:headEnd/>
            <a:tailEnd/>
          </a:ln>
        </p:spPr>
        <p:txBody>
          <a:bodyPr>
            <a:spAutoFit/>
          </a:bodyPr>
          <a:lstStyle/>
          <a:p>
            <a:r>
              <a:rPr lang="ja-JP" altLang="en-US">
                <a:latin typeface="Gill Sans MT" pitchFamily="34" charset="0"/>
                <a:ea typeface="HGｺﾞｼｯｸE" pitchFamily="49" charset="-128"/>
              </a:rPr>
              <a:t>ＩＳ曲線</a:t>
            </a:r>
          </a:p>
        </p:txBody>
      </p:sp>
      <p:sp>
        <p:nvSpPr>
          <p:cNvPr id="12" name="テキスト ボックス 11"/>
          <p:cNvSpPr txBox="1"/>
          <p:nvPr/>
        </p:nvSpPr>
        <p:spPr>
          <a:xfrm>
            <a:off x="6286500" y="5929313"/>
            <a:ext cx="1143000" cy="369887"/>
          </a:xfrm>
          <a:prstGeom prst="rect">
            <a:avLst/>
          </a:prstGeom>
          <a:solidFill>
            <a:schemeClr val="accent3">
              <a:lumMod val="60000"/>
              <a:lumOff val="40000"/>
            </a:schemeClr>
          </a:solidFill>
        </p:spPr>
        <p:txBody>
          <a:bodyPr>
            <a:spAutoFit/>
          </a:bodyPr>
          <a:lstStyle/>
          <a:p>
            <a:pPr fontAlgn="auto">
              <a:spcBef>
                <a:spcPts val="0"/>
              </a:spcBef>
              <a:spcAft>
                <a:spcPts val="0"/>
              </a:spcAft>
              <a:defRPr/>
            </a:pPr>
            <a:r>
              <a:rPr lang="ja-JP" altLang="en-US" dirty="0">
                <a:latin typeface="+mn-lt"/>
                <a:ea typeface="+mn-ea"/>
              </a:rPr>
              <a:t>ＬＭ曲線</a:t>
            </a:r>
            <a:endParaRPr lang="ja-JP" altLang="en-US" dirty="0">
              <a:latin typeface="+mn-lt"/>
              <a:ea typeface="+mn-ea"/>
            </a:endParaRPr>
          </a:p>
        </p:txBody>
      </p:sp>
      <p:sp>
        <p:nvSpPr>
          <p:cNvPr id="16395" name="テキスト ボックス 12"/>
          <p:cNvSpPr txBox="1">
            <a:spLocks noChangeArrowheads="1"/>
          </p:cNvSpPr>
          <p:nvPr/>
        </p:nvSpPr>
        <p:spPr bwMode="auto">
          <a:xfrm>
            <a:off x="1500188" y="6072188"/>
            <a:ext cx="2357437" cy="369887"/>
          </a:xfrm>
          <a:prstGeom prst="rect">
            <a:avLst/>
          </a:prstGeom>
          <a:noFill/>
          <a:ln w="9525">
            <a:solidFill>
              <a:schemeClr val="tx1"/>
            </a:solidFill>
            <a:miter lim="800000"/>
            <a:headEnd/>
            <a:tailEnd/>
          </a:ln>
        </p:spPr>
        <p:txBody>
          <a:bodyPr>
            <a:spAutoFit/>
          </a:bodyPr>
          <a:lstStyle/>
          <a:p>
            <a:r>
              <a:rPr lang="ja-JP" altLang="en-US">
                <a:latin typeface="Gill Sans MT" pitchFamily="34" charset="0"/>
                <a:ea typeface="HGｺﾞｼｯｸE" pitchFamily="49" charset="-128"/>
              </a:rPr>
              <a:t>ここまでで第</a:t>
            </a:r>
            <a:r>
              <a:rPr lang="en-US" altLang="ja-JP">
                <a:latin typeface="Gill Sans MT" pitchFamily="34" charset="0"/>
                <a:ea typeface="HGｺﾞｼｯｸE" pitchFamily="49" charset="-128"/>
              </a:rPr>
              <a:t>2</a:t>
            </a:r>
            <a:r>
              <a:rPr lang="ja-JP" altLang="en-US">
                <a:latin typeface="Gill Sans MT" pitchFamily="34" charset="0"/>
                <a:ea typeface="HGｺﾞｼｯｸE" pitchFamily="49" charset="-128"/>
              </a:rPr>
              <a:t>段階</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spcAft>
                <a:spcPts val="0"/>
              </a:spcAft>
              <a:defRPr/>
            </a:pPr>
            <a:r>
              <a:rPr lang="en-US" altLang="ja-JP" dirty="0" smtClean="0">
                <a:solidFill>
                  <a:schemeClr val="tx2">
                    <a:satMod val="130000"/>
                  </a:schemeClr>
                </a:solidFill>
              </a:rPr>
              <a:t>10.1</a:t>
            </a:r>
            <a:r>
              <a:rPr lang="ja-JP" altLang="en-US" dirty="0" smtClean="0">
                <a:solidFill>
                  <a:schemeClr val="tx2">
                    <a:satMod val="130000"/>
                  </a:schemeClr>
                </a:solidFill>
              </a:rPr>
              <a:t>　総需要</a:t>
            </a:r>
            <a:endParaRPr lang="ja-JP" altLang="en-US" dirty="0">
              <a:solidFill>
                <a:schemeClr val="tx2">
                  <a:satMod val="130000"/>
                </a:schemeClr>
              </a:solidFill>
            </a:endParaRPr>
          </a:p>
        </p:txBody>
      </p:sp>
      <p:sp>
        <p:nvSpPr>
          <p:cNvPr id="17410" name="テキスト ボックス 3"/>
          <p:cNvSpPr txBox="1">
            <a:spLocks noChangeArrowheads="1"/>
          </p:cNvSpPr>
          <p:nvPr/>
        </p:nvSpPr>
        <p:spPr bwMode="auto">
          <a:xfrm>
            <a:off x="1500188" y="2000250"/>
            <a:ext cx="2143125" cy="369888"/>
          </a:xfrm>
          <a:prstGeom prst="rect">
            <a:avLst/>
          </a:prstGeom>
          <a:solidFill>
            <a:schemeClr val="accent1"/>
          </a:solidFill>
          <a:ln w="9525">
            <a:solidFill>
              <a:schemeClr val="accent1"/>
            </a:solidFill>
            <a:miter lim="800000"/>
            <a:headEnd/>
            <a:tailEnd/>
          </a:ln>
        </p:spPr>
        <p:txBody>
          <a:bodyPr>
            <a:spAutoFit/>
          </a:bodyPr>
          <a:lstStyle/>
          <a:p>
            <a:r>
              <a:rPr lang="ja-JP" altLang="en-US">
                <a:latin typeface="Gill Sans MT" pitchFamily="34" charset="0"/>
                <a:ea typeface="HGｺﾞｼｯｸE" pitchFamily="49" charset="-128"/>
              </a:rPr>
              <a:t>財・サービス市場</a:t>
            </a:r>
          </a:p>
        </p:txBody>
      </p:sp>
      <p:sp>
        <p:nvSpPr>
          <p:cNvPr id="17411" name="テキスト ボックス 4"/>
          <p:cNvSpPr txBox="1">
            <a:spLocks noChangeArrowheads="1"/>
          </p:cNvSpPr>
          <p:nvPr/>
        </p:nvSpPr>
        <p:spPr bwMode="auto">
          <a:xfrm>
            <a:off x="3786188" y="2000250"/>
            <a:ext cx="500062"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と</a:t>
            </a:r>
          </a:p>
        </p:txBody>
      </p:sp>
      <p:sp>
        <p:nvSpPr>
          <p:cNvPr id="6" name="テキスト ボックス 5"/>
          <p:cNvSpPr txBox="1"/>
          <p:nvPr/>
        </p:nvSpPr>
        <p:spPr>
          <a:xfrm>
            <a:off x="4429125" y="2000250"/>
            <a:ext cx="1143000" cy="369888"/>
          </a:xfrm>
          <a:prstGeom prst="rect">
            <a:avLst/>
          </a:prstGeom>
          <a:solidFill>
            <a:schemeClr val="accent3">
              <a:lumMod val="40000"/>
              <a:lumOff val="60000"/>
            </a:schemeClr>
          </a:solidFill>
          <a:ln>
            <a:solidFill>
              <a:schemeClr val="accent3">
                <a:lumMod val="60000"/>
                <a:lumOff val="40000"/>
              </a:schemeClr>
            </a:solidFill>
          </a:ln>
        </p:spPr>
        <p:txBody>
          <a:bodyPr>
            <a:spAutoFit/>
          </a:bodyPr>
          <a:lstStyle/>
          <a:p>
            <a:pPr fontAlgn="auto">
              <a:spcBef>
                <a:spcPts val="0"/>
              </a:spcBef>
              <a:spcAft>
                <a:spcPts val="0"/>
              </a:spcAft>
              <a:defRPr/>
            </a:pPr>
            <a:r>
              <a:rPr lang="ja-JP" altLang="en-US" dirty="0">
                <a:latin typeface="+mn-lt"/>
                <a:ea typeface="+mn-ea"/>
              </a:rPr>
              <a:t>貨幣市場</a:t>
            </a:r>
            <a:endParaRPr lang="ja-JP" altLang="en-US" dirty="0">
              <a:latin typeface="+mn-lt"/>
              <a:ea typeface="+mn-ea"/>
            </a:endParaRPr>
          </a:p>
        </p:txBody>
      </p:sp>
      <p:sp>
        <p:nvSpPr>
          <p:cNvPr id="17413" name="テキスト ボックス 6"/>
          <p:cNvSpPr txBox="1">
            <a:spLocks noChangeArrowheads="1"/>
          </p:cNvSpPr>
          <p:nvPr/>
        </p:nvSpPr>
        <p:spPr bwMode="auto">
          <a:xfrm>
            <a:off x="5857875" y="2000250"/>
            <a:ext cx="2714625"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が同時に均衡するような</a:t>
            </a:r>
          </a:p>
        </p:txBody>
      </p:sp>
      <p:sp>
        <p:nvSpPr>
          <p:cNvPr id="17414" name="テキスト ボックス 7"/>
          <p:cNvSpPr txBox="1">
            <a:spLocks noChangeArrowheads="1"/>
          </p:cNvSpPr>
          <p:nvPr/>
        </p:nvSpPr>
        <p:spPr bwMode="auto">
          <a:xfrm>
            <a:off x="1571625" y="2643188"/>
            <a:ext cx="2000250"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Ｙ</a:t>
            </a:r>
            <a:r>
              <a:rPr lang="en-US" altLang="ja-JP">
                <a:latin typeface="Gill Sans MT" pitchFamily="34" charset="0"/>
                <a:ea typeface="HGｺﾞｼｯｸE" pitchFamily="49" charset="-128"/>
              </a:rPr>
              <a:t>(</a:t>
            </a:r>
            <a:r>
              <a:rPr lang="ja-JP" altLang="en-US">
                <a:latin typeface="Gill Sans MT" pitchFamily="34" charset="0"/>
                <a:ea typeface="HGｺﾞｼｯｸE" pitchFamily="49" charset="-128"/>
              </a:rPr>
              <a:t>国内総生産</a:t>
            </a:r>
            <a:r>
              <a:rPr lang="en-US" altLang="ja-JP">
                <a:latin typeface="Gill Sans MT" pitchFamily="34" charset="0"/>
                <a:ea typeface="HGｺﾞｼｯｸE" pitchFamily="49" charset="-128"/>
              </a:rPr>
              <a:t>)</a:t>
            </a:r>
            <a:endParaRPr lang="ja-JP" altLang="en-US">
              <a:latin typeface="Gill Sans MT" pitchFamily="34" charset="0"/>
              <a:ea typeface="HGｺﾞｼｯｸE" pitchFamily="49" charset="-128"/>
            </a:endParaRPr>
          </a:p>
        </p:txBody>
      </p:sp>
      <p:sp>
        <p:nvSpPr>
          <p:cNvPr id="17415" name="テキスト ボックス 8"/>
          <p:cNvSpPr txBox="1">
            <a:spLocks noChangeArrowheads="1"/>
          </p:cNvSpPr>
          <p:nvPr/>
        </p:nvSpPr>
        <p:spPr bwMode="auto">
          <a:xfrm>
            <a:off x="3357563" y="2643188"/>
            <a:ext cx="500062"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と</a:t>
            </a:r>
          </a:p>
        </p:txBody>
      </p:sp>
      <p:sp>
        <p:nvSpPr>
          <p:cNvPr id="17416" name="テキスト ボックス 9"/>
          <p:cNvSpPr txBox="1">
            <a:spLocks noChangeArrowheads="1"/>
          </p:cNvSpPr>
          <p:nvPr/>
        </p:nvSpPr>
        <p:spPr bwMode="auto">
          <a:xfrm>
            <a:off x="3857625" y="2643188"/>
            <a:ext cx="2428875"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Ｐ</a:t>
            </a:r>
            <a:r>
              <a:rPr lang="en-US" altLang="ja-JP">
                <a:latin typeface="Gill Sans MT" pitchFamily="34" charset="0"/>
                <a:ea typeface="HGｺﾞｼｯｸE" pitchFamily="49" charset="-128"/>
              </a:rPr>
              <a:t>(</a:t>
            </a:r>
            <a:r>
              <a:rPr lang="ja-JP" altLang="en-US">
                <a:latin typeface="Gill Sans MT" pitchFamily="34" charset="0"/>
                <a:ea typeface="HGｺﾞｼｯｸE" pitchFamily="49" charset="-128"/>
              </a:rPr>
              <a:t>物価水準</a:t>
            </a:r>
            <a:r>
              <a:rPr lang="en-US" altLang="ja-JP">
                <a:latin typeface="Gill Sans MT" pitchFamily="34" charset="0"/>
                <a:ea typeface="HGｺﾞｼｯｸE" pitchFamily="49" charset="-128"/>
              </a:rPr>
              <a:t>)</a:t>
            </a:r>
            <a:r>
              <a:rPr lang="ja-JP" altLang="en-US">
                <a:latin typeface="Gill Sans MT" pitchFamily="34" charset="0"/>
                <a:ea typeface="HGｺﾞｼｯｸE" pitchFamily="49" charset="-128"/>
              </a:rPr>
              <a:t>の関係</a:t>
            </a:r>
          </a:p>
        </p:txBody>
      </p:sp>
      <p:sp>
        <p:nvSpPr>
          <p:cNvPr id="11" name="テキスト ボックス 10"/>
          <p:cNvSpPr txBox="1"/>
          <p:nvPr/>
        </p:nvSpPr>
        <p:spPr>
          <a:xfrm>
            <a:off x="6286500" y="2643188"/>
            <a:ext cx="1500188" cy="369887"/>
          </a:xfrm>
          <a:prstGeom prst="rect">
            <a:avLst/>
          </a:prstGeom>
          <a:solidFill>
            <a:srgbClr val="9B43DD"/>
          </a:solidFill>
        </p:spPr>
        <p:txBody>
          <a:bodyPr>
            <a:spAutoFit/>
          </a:bodyPr>
          <a:lstStyle/>
          <a:p>
            <a:pPr fontAlgn="auto">
              <a:spcBef>
                <a:spcPts val="0"/>
              </a:spcBef>
              <a:spcAft>
                <a:spcPts val="0"/>
              </a:spcAft>
              <a:defRPr/>
            </a:pPr>
            <a:r>
              <a:rPr lang="ja-JP" altLang="en-US" dirty="0">
                <a:solidFill>
                  <a:schemeClr val="bg1">
                    <a:lumMod val="95000"/>
                  </a:schemeClr>
                </a:solidFill>
                <a:latin typeface="+mn-lt"/>
                <a:ea typeface="+mn-ea"/>
              </a:rPr>
              <a:t>総需要曲線</a:t>
            </a:r>
            <a:endParaRPr lang="ja-JP" altLang="en-US" dirty="0">
              <a:solidFill>
                <a:schemeClr val="bg1">
                  <a:lumMod val="95000"/>
                </a:schemeClr>
              </a:solidFill>
              <a:latin typeface="+mn-lt"/>
              <a:ea typeface="+mn-ea"/>
            </a:endParaRPr>
          </a:p>
        </p:txBody>
      </p:sp>
      <p:sp>
        <p:nvSpPr>
          <p:cNvPr id="17418" name="テキスト ボックス 11"/>
          <p:cNvSpPr txBox="1">
            <a:spLocks noChangeArrowheads="1"/>
          </p:cNvSpPr>
          <p:nvPr/>
        </p:nvSpPr>
        <p:spPr bwMode="auto">
          <a:xfrm>
            <a:off x="1214438" y="1428750"/>
            <a:ext cx="1857375"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第</a:t>
            </a:r>
            <a:r>
              <a:rPr lang="en-US" altLang="ja-JP">
                <a:latin typeface="Gill Sans MT" pitchFamily="34" charset="0"/>
                <a:ea typeface="HGｺﾞｼｯｸE" pitchFamily="49" charset="-128"/>
              </a:rPr>
              <a:t>3</a:t>
            </a:r>
            <a:r>
              <a:rPr lang="ja-JP" altLang="en-US">
                <a:latin typeface="Gill Sans MT" pitchFamily="34" charset="0"/>
                <a:ea typeface="HGｺﾞｼｯｸE" pitchFamily="49" charset="-128"/>
              </a:rPr>
              <a:t>段階では</a:t>
            </a:r>
          </a:p>
        </p:txBody>
      </p:sp>
      <p:cxnSp>
        <p:nvCxnSpPr>
          <p:cNvPr id="14" name="直線矢印コネクタ 13"/>
          <p:cNvCxnSpPr/>
          <p:nvPr/>
        </p:nvCxnSpPr>
        <p:spPr>
          <a:xfrm>
            <a:off x="1571625" y="6143625"/>
            <a:ext cx="307181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rot="5400000" flipH="1" flipV="1">
            <a:off x="177007" y="4750594"/>
            <a:ext cx="278765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421" name="テキスト ボックス 17"/>
          <p:cNvSpPr txBox="1">
            <a:spLocks noChangeArrowheads="1"/>
          </p:cNvSpPr>
          <p:nvPr/>
        </p:nvSpPr>
        <p:spPr bwMode="auto">
          <a:xfrm>
            <a:off x="4786313" y="5929313"/>
            <a:ext cx="500062"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Ｙ</a:t>
            </a:r>
          </a:p>
        </p:txBody>
      </p:sp>
      <p:sp>
        <p:nvSpPr>
          <p:cNvPr id="17422" name="テキスト ボックス 18"/>
          <p:cNvSpPr txBox="1">
            <a:spLocks noChangeArrowheads="1"/>
          </p:cNvSpPr>
          <p:nvPr/>
        </p:nvSpPr>
        <p:spPr bwMode="auto">
          <a:xfrm>
            <a:off x="1143000" y="3071813"/>
            <a:ext cx="357188"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Ｐ</a:t>
            </a:r>
          </a:p>
        </p:txBody>
      </p:sp>
      <p:cxnSp>
        <p:nvCxnSpPr>
          <p:cNvPr id="21" name="直線コネクタ 20"/>
          <p:cNvCxnSpPr/>
          <p:nvPr/>
        </p:nvCxnSpPr>
        <p:spPr>
          <a:xfrm>
            <a:off x="1857356" y="3714752"/>
            <a:ext cx="2357454" cy="2214578"/>
          </a:xfrm>
          <a:prstGeom prst="line">
            <a:avLst/>
          </a:prstGeom>
        </p:spPr>
        <p:style>
          <a:lnRef idx="3">
            <a:schemeClr val="dk1"/>
          </a:lnRef>
          <a:fillRef idx="0">
            <a:schemeClr val="dk1"/>
          </a:fillRef>
          <a:effectRef idx="2">
            <a:schemeClr val="dk1"/>
          </a:effectRef>
          <a:fontRef idx="minor">
            <a:schemeClr val="tx1"/>
          </a:fontRef>
        </p:style>
      </p:cxnSp>
      <p:sp>
        <p:nvSpPr>
          <p:cNvPr id="23" name="テキスト ボックス 22"/>
          <p:cNvSpPr txBox="1"/>
          <p:nvPr/>
        </p:nvSpPr>
        <p:spPr>
          <a:xfrm>
            <a:off x="4143375" y="5286375"/>
            <a:ext cx="1500188" cy="369888"/>
          </a:xfrm>
          <a:prstGeom prst="rect">
            <a:avLst/>
          </a:prstGeom>
          <a:solidFill>
            <a:srgbClr val="9B43DD"/>
          </a:solidFill>
        </p:spPr>
        <p:txBody>
          <a:bodyPr>
            <a:spAutoFit/>
          </a:bodyPr>
          <a:lstStyle/>
          <a:p>
            <a:pPr fontAlgn="auto">
              <a:spcBef>
                <a:spcPts val="0"/>
              </a:spcBef>
              <a:spcAft>
                <a:spcPts val="0"/>
              </a:spcAft>
              <a:defRPr/>
            </a:pPr>
            <a:r>
              <a:rPr lang="ja-JP" altLang="en-US" dirty="0">
                <a:solidFill>
                  <a:schemeClr val="bg1">
                    <a:lumMod val="95000"/>
                  </a:schemeClr>
                </a:solidFill>
                <a:latin typeface="+mn-lt"/>
                <a:ea typeface="+mn-ea"/>
              </a:rPr>
              <a:t>総需要曲線</a:t>
            </a:r>
            <a:endParaRPr lang="ja-JP" altLang="en-US" dirty="0">
              <a:solidFill>
                <a:schemeClr val="bg1">
                  <a:lumMod val="95000"/>
                </a:schemeClr>
              </a:solidFill>
              <a:latin typeface="+mn-lt"/>
              <a:ea typeface="+mn-e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正方形/長方形 34"/>
          <p:cNvSpPr/>
          <p:nvPr/>
        </p:nvSpPr>
        <p:spPr>
          <a:xfrm>
            <a:off x="1143000" y="1357313"/>
            <a:ext cx="2428875" cy="1000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8" name="正方形/長方形 17"/>
          <p:cNvSpPr/>
          <p:nvPr/>
        </p:nvSpPr>
        <p:spPr>
          <a:xfrm>
            <a:off x="7643813" y="1714500"/>
            <a:ext cx="1285875" cy="1428750"/>
          </a:xfrm>
          <a:prstGeom prst="rect">
            <a:avLst/>
          </a:prstGeom>
          <a:solidFill>
            <a:schemeClr val="accent1">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aphicFrame>
        <p:nvGraphicFramePr>
          <p:cNvPr id="36" name="図表 35"/>
          <p:cNvGraphicFramePr/>
          <p:nvPr/>
        </p:nvGraphicFramePr>
        <p:xfrm>
          <a:off x="1435608" y="274638"/>
          <a:ext cx="7498080" cy="868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436" name="テキスト ボックス 3"/>
          <p:cNvSpPr txBox="1">
            <a:spLocks noChangeArrowheads="1"/>
          </p:cNvSpPr>
          <p:nvPr/>
        </p:nvSpPr>
        <p:spPr bwMode="auto">
          <a:xfrm>
            <a:off x="1143000" y="1643063"/>
            <a:ext cx="2357438" cy="400050"/>
          </a:xfrm>
          <a:prstGeom prst="rect">
            <a:avLst/>
          </a:prstGeom>
          <a:solidFill>
            <a:schemeClr val="accent1"/>
          </a:solidFill>
          <a:ln w="9525">
            <a:noFill/>
            <a:miter lim="800000"/>
            <a:headEnd/>
            <a:tailEnd/>
          </a:ln>
        </p:spPr>
        <p:txBody>
          <a:bodyPr>
            <a:spAutoFit/>
          </a:bodyPr>
          <a:lstStyle/>
          <a:p>
            <a:r>
              <a:rPr lang="ja-JP" altLang="en-US" sz="2000">
                <a:latin typeface="Gill Sans MT" pitchFamily="34" charset="0"/>
                <a:ea typeface="HGｺﾞｼｯｸE" pitchFamily="49" charset="-128"/>
              </a:rPr>
              <a:t>財・サービス市場</a:t>
            </a:r>
          </a:p>
        </p:txBody>
      </p:sp>
      <p:sp>
        <p:nvSpPr>
          <p:cNvPr id="5" name="テキスト ボックス 4"/>
          <p:cNvSpPr txBox="1"/>
          <p:nvPr/>
        </p:nvSpPr>
        <p:spPr>
          <a:xfrm>
            <a:off x="3714750" y="1857375"/>
            <a:ext cx="642938" cy="369888"/>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fontAlgn="auto">
              <a:spcBef>
                <a:spcPts val="0"/>
              </a:spcBef>
              <a:spcAft>
                <a:spcPts val="0"/>
              </a:spcAft>
              <a:defRPr/>
            </a:pPr>
            <a:r>
              <a:rPr lang="ja-JP" altLang="en-US" dirty="0"/>
              <a:t>家計</a:t>
            </a:r>
            <a:endParaRPr lang="ja-JP" altLang="en-US" dirty="0"/>
          </a:p>
        </p:txBody>
      </p:sp>
      <p:sp>
        <p:nvSpPr>
          <p:cNvPr id="6" name="テキスト ボックス 5"/>
          <p:cNvSpPr txBox="1"/>
          <p:nvPr/>
        </p:nvSpPr>
        <p:spPr>
          <a:xfrm>
            <a:off x="4857750" y="1857375"/>
            <a:ext cx="714375" cy="369888"/>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a:spAutoFit/>
          </a:bodyPr>
          <a:lstStyle/>
          <a:p>
            <a:pPr fontAlgn="auto">
              <a:spcBef>
                <a:spcPts val="0"/>
              </a:spcBef>
              <a:spcAft>
                <a:spcPts val="0"/>
              </a:spcAft>
              <a:defRPr/>
            </a:pPr>
            <a:r>
              <a:rPr lang="ja-JP" altLang="en-US" dirty="0"/>
              <a:t>企業</a:t>
            </a:r>
            <a:endParaRPr lang="ja-JP" altLang="en-US" dirty="0"/>
          </a:p>
        </p:txBody>
      </p:sp>
      <p:sp>
        <p:nvSpPr>
          <p:cNvPr id="7" name="テキスト ボックス 6"/>
          <p:cNvSpPr txBox="1"/>
          <p:nvPr/>
        </p:nvSpPr>
        <p:spPr>
          <a:xfrm>
            <a:off x="6143625" y="1857375"/>
            <a:ext cx="642938" cy="369888"/>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a:spAutoFit/>
          </a:bodyPr>
          <a:lstStyle/>
          <a:p>
            <a:pPr fontAlgn="auto">
              <a:spcBef>
                <a:spcPts val="0"/>
              </a:spcBef>
              <a:spcAft>
                <a:spcPts val="0"/>
              </a:spcAft>
              <a:defRPr/>
            </a:pPr>
            <a:r>
              <a:rPr lang="ja-JP" altLang="en-US" dirty="0"/>
              <a:t>政府</a:t>
            </a:r>
            <a:endParaRPr lang="ja-JP" altLang="en-US" dirty="0"/>
          </a:p>
        </p:txBody>
      </p:sp>
      <p:sp>
        <p:nvSpPr>
          <p:cNvPr id="18440" name="テキスト ボックス 7"/>
          <p:cNvSpPr txBox="1">
            <a:spLocks noChangeArrowheads="1"/>
          </p:cNvSpPr>
          <p:nvPr/>
        </p:nvSpPr>
        <p:spPr bwMode="auto">
          <a:xfrm>
            <a:off x="7715250" y="1857375"/>
            <a:ext cx="744538" cy="376238"/>
          </a:xfrm>
          <a:prstGeom prst="rect">
            <a:avLst/>
          </a:prstGeom>
          <a:noFill/>
          <a:ln w="9525">
            <a:solidFill>
              <a:schemeClr val="tx1"/>
            </a:solidFill>
            <a:miter lim="800000"/>
            <a:headEnd/>
            <a:tailEnd/>
          </a:ln>
        </p:spPr>
        <p:txBody>
          <a:bodyPr>
            <a:spAutoFit/>
          </a:bodyPr>
          <a:lstStyle/>
          <a:p>
            <a:r>
              <a:rPr lang="ja-JP" altLang="en-US">
                <a:latin typeface="Gill Sans MT" pitchFamily="34" charset="0"/>
                <a:ea typeface="HGｺﾞｼｯｸE" pitchFamily="49" charset="-128"/>
              </a:rPr>
              <a:t>海外</a:t>
            </a:r>
          </a:p>
        </p:txBody>
      </p:sp>
      <p:sp>
        <p:nvSpPr>
          <p:cNvPr id="9" name="テキスト ボックス 8"/>
          <p:cNvSpPr txBox="1"/>
          <p:nvPr/>
        </p:nvSpPr>
        <p:spPr>
          <a:xfrm>
            <a:off x="1928813" y="2571750"/>
            <a:ext cx="1071562" cy="369888"/>
          </a:xfrm>
          <a:prstGeom prst="rect">
            <a:avLst/>
          </a:prstGeom>
          <a:noFill/>
        </p:spPr>
        <p:txBody>
          <a:bodyPr>
            <a:spAutoFit/>
          </a:bodyPr>
          <a:lstStyle/>
          <a:p>
            <a:pPr fontAlgn="auto">
              <a:spcBef>
                <a:spcPts val="0"/>
              </a:spcBef>
              <a:spcAft>
                <a:spcPts val="0"/>
              </a:spcAft>
              <a:defRPr/>
            </a:pPr>
            <a:r>
              <a:rPr lang="ja-JP" altLang="en-US" dirty="0">
                <a:solidFill>
                  <a:schemeClr val="accent3"/>
                </a:solidFill>
                <a:latin typeface="+mn-lt"/>
                <a:ea typeface="+mn-ea"/>
              </a:rPr>
              <a:t>総需要</a:t>
            </a:r>
            <a:endParaRPr lang="ja-JP" altLang="en-US" dirty="0">
              <a:solidFill>
                <a:schemeClr val="accent3"/>
              </a:solidFill>
              <a:latin typeface="+mn-lt"/>
              <a:ea typeface="+mn-ea"/>
            </a:endParaRPr>
          </a:p>
        </p:txBody>
      </p:sp>
      <p:sp>
        <p:nvSpPr>
          <p:cNvPr id="18442" name="テキスト ボックス 9"/>
          <p:cNvSpPr txBox="1">
            <a:spLocks noChangeArrowheads="1"/>
          </p:cNvSpPr>
          <p:nvPr/>
        </p:nvSpPr>
        <p:spPr bwMode="auto">
          <a:xfrm>
            <a:off x="3143250" y="2571750"/>
            <a:ext cx="428625"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a:t>
            </a:r>
          </a:p>
        </p:txBody>
      </p:sp>
      <p:sp>
        <p:nvSpPr>
          <p:cNvPr id="18443" name="テキスト ボックス 10"/>
          <p:cNvSpPr txBox="1">
            <a:spLocks noChangeArrowheads="1"/>
          </p:cNvSpPr>
          <p:nvPr/>
        </p:nvSpPr>
        <p:spPr bwMode="auto">
          <a:xfrm>
            <a:off x="3714750" y="2571750"/>
            <a:ext cx="785813" cy="376238"/>
          </a:xfrm>
          <a:prstGeom prst="rect">
            <a:avLst/>
          </a:prstGeom>
          <a:solidFill>
            <a:srgbClr val="FF0000">
              <a:alpha val="36862"/>
            </a:srgbClr>
          </a:solidFill>
          <a:ln w="9525">
            <a:solidFill>
              <a:schemeClr val="tx1"/>
            </a:solidFill>
            <a:miter lim="800000"/>
            <a:headEnd/>
            <a:tailEnd/>
          </a:ln>
        </p:spPr>
        <p:txBody>
          <a:bodyPr>
            <a:spAutoFit/>
          </a:bodyPr>
          <a:lstStyle/>
          <a:p>
            <a:r>
              <a:rPr lang="ja-JP" altLang="en-US">
                <a:latin typeface="Gill Sans MT" pitchFamily="34" charset="0"/>
                <a:ea typeface="HGｺﾞｼｯｸE" pitchFamily="49" charset="-128"/>
              </a:rPr>
              <a:t>消費</a:t>
            </a:r>
          </a:p>
        </p:txBody>
      </p:sp>
      <p:sp>
        <p:nvSpPr>
          <p:cNvPr id="18444" name="テキスト ボックス 11"/>
          <p:cNvSpPr txBox="1">
            <a:spLocks noChangeArrowheads="1"/>
          </p:cNvSpPr>
          <p:nvPr/>
        </p:nvSpPr>
        <p:spPr bwMode="auto">
          <a:xfrm>
            <a:off x="4429125" y="2571750"/>
            <a:ext cx="357188"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a:t>
            </a:r>
          </a:p>
        </p:txBody>
      </p:sp>
      <p:sp>
        <p:nvSpPr>
          <p:cNvPr id="18445" name="テキスト ボックス 12"/>
          <p:cNvSpPr txBox="1">
            <a:spLocks noChangeArrowheads="1"/>
          </p:cNvSpPr>
          <p:nvPr/>
        </p:nvSpPr>
        <p:spPr bwMode="auto">
          <a:xfrm>
            <a:off x="4929188" y="2571750"/>
            <a:ext cx="795337" cy="376238"/>
          </a:xfrm>
          <a:prstGeom prst="rect">
            <a:avLst/>
          </a:prstGeom>
          <a:solidFill>
            <a:srgbClr val="3333CC">
              <a:alpha val="63136"/>
            </a:srgbClr>
          </a:solidFill>
          <a:ln w="9525">
            <a:solidFill>
              <a:schemeClr val="tx1"/>
            </a:solidFill>
            <a:miter lim="800000"/>
            <a:headEnd/>
            <a:tailEnd/>
          </a:ln>
        </p:spPr>
        <p:txBody>
          <a:bodyPr>
            <a:spAutoFit/>
          </a:bodyPr>
          <a:lstStyle/>
          <a:p>
            <a:r>
              <a:rPr lang="ja-JP" altLang="en-US">
                <a:latin typeface="Gill Sans MT" pitchFamily="34" charset="0"/>
                <a:ea typeface="HGｺﾞｼｯｸE" pitchFamily="49" charset="-128"/>
              </a:rPr>
              <a:t>投資</a:t>
            </a:r>
          </a:p>
        </p:txBody>
      </p:sp>
      <p:sp>
        <p:nvSpPr>
          <p:cNvPr id="18446" name="テキスト ボックス 13"/>
          <p:cNvSpPr txBox="1">
            <a:spLocks noChangeArrowheads="1"/>
          </p:cNvSpPr>
          <p:nvPr/>
        </p:nvSpPr>
        <p:spPr bwMode="auto">
          <a:xfrm>
            <a:off x="5643563" y="2571750"/>
            <a:ext cx="357187"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a:t>
            </a:r>
          </a:p>
        </p:txBody>
      </p:sp>
      <p:sp>
        <p:nvSpPr>
          <p:cNvPr id="18447" name="テキスト ボックス 14"/>
          <p:cNvSpPr txBox="1">
            <a:spLocks noChangeArrowheads="1"/>
          </p:cNvSpPr>
          <p:nvPr/>
        </p:nvSpPr>
        <p:spPr bwMode="auto">
          <a:xfrm>
            <a:off x="6072188" y="2571750"/>
            <a:ext cx="1143000" cy="369888"/>
          </a:xfrm>
          <a:prstGeom prst="rect">
            <a:avLst/>
          </a:prstGeom>
          <a:solidFill>
            <a:srgbClr val="00CC00"/>
          </a:solidFill>
          <a:ln w="9525">
            <a:solidFill>
              <a:schemeClr val="tx1"/>
            </a:solidFill>
            <a:miter lim="800000"/>
            <a:headEnd/>
            <a:tailEnd/>
          </a:ln>
        </p:spPr>
        <p:txBody>
          <a:bodyPr>
            <a:spAutoFit/>
          </a:bodyPr>
          <a:lstStyle/>
          <a:p>
            <a:r>
              <a:rPr lang="ja-JP" altLang="en-US">
                <a:latin typeface="Gill Sans MT" pitchFamily="34" charset="0"/>
                <a:ea typeface="HGｺﾞｼｯｸE" pitchFamily="49" charset="-128"/>
              </a:rPr>
              <a:t>政府支出</a:t>
            </a:r>
          </a:p>
        </p:txBody>
      </p:sp>
      <p:sp>
        <p:nvSpPr>
          <p:cNvPr id="18448" name="テキスト ボックス 15"/>
          <p:cNvSpPr txBox="1">
            <a:spLocks noChangeArrowheads="1"/>
          </p:cNvSpPr>
          <p:nvPr/>
        </p:nvSpPr>
        <p:spPr bwMode="auto">
          <a:xfrm>
            <a:off x="7286625" y="2571750"/>
            <a:ext cx="357188"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a:t>
            </a:r>
          </a:p>
        </p:txBody>
      </p:sp>
      <p:sp>
        <p:nvSpPr>
          <p:cNvPr id="18449" name="テキスト ボックス 16"/>
          <p:cNvSpPr txBox="1">
            <a:spLocks noChangeArrowheads="1"/>
          </p:cNvSpPr>
          <p:nvPr/>
        </p:nvSpPr>
        <p:spPr bwMode="auto">
          <a:xfrm>
            <a:off x="7858125" y="2571750"/>
            <a:ext cx="1000125" cy="369888"/>
          </a:xfrm>
          <a:prstGeom prst="rect">
            <a:avLst/>
          </a:prstGeom>
          <a:noFill/>
          <a:ln w="9525">
            <a:solidFill>
              <a:schemeClr val="tx1"/>
            </a:solidFill>
            <a:miter lim="800000"/>
            <a:headEnd/>
            <a:tailEnd/>
          </a:ln>
        </p:spPr>
        <p:txBody>
          <a:bodyPr>
            <a:spAutoFit/>
          </a:bodyPr>
          <a:lstStyle/>
          <a:p>
            <a:r>
              <a:rPr lang="ja-JP" altLang="en-US">
                <a:latin typeface="Gill Sans MT" pitchFamily="34" charset="0"/>
                <a:ea typeface="HGｺﾞｼｯｸE" pitchFamily="49" charset="-128"/>
              </a:rPr>
              <a:t>純輸出</a:t>
            </a:r>
          </a:p>
        </p:txBody>
      </p:sp>
      <p:sp>
        <p:nvSpPr>
          <p:cNvPr id="18450" name="テキスト ボックス 18"/>
          <p:cNvSpPr txBox="1">
            <a:spLocks noChangeArrowheads="1"/>
          </p:cNvSpPr>
          <p:nvPr/>
        </p:nvSpPr>
        <p:spPr bwMode="auto">
          <a:xfrm>
            <a:off x="3786188" y="3143250"/>
            <a:ext cx="500062"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Ｃ</a:t>
            </a:r>
          </a:p>
        </p:txBody>
      </p:sp>
      <p:sp>
        <p:nvSpPr>
          <p:cNvPr id="18451" name="テキスト ボックス 19"/>
          <p:cNvSpPr txBox="1">
            <a:spLocks noChangeArrowheads="1"/>
          </p:cNvSpPr>
          <p:nvPr/>
        </p:nvSpPr>
        <p:spPr bwMode="auto">
          <a:xfrm>
            <a:off x="5000625" y="3143250"/>
            <a:ext cx="500063"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Ｉ</a:t>
            </a:r>
          </a:p>
        </p:txBody>
      </p:sp>
      <p:sp>
        <p:nvSpPr>
          <p:cNvPr id="18452" name="テキスト ボックス 20"/>
          <p:cNvSpPr txBox="1">
            <a:spLocks noChangeArrowheads="1"/>
          </p:cNvSpPr>
          <p:nvPr/>
        </p:nvSpPr>
        <p:spPr bwMode="auto">
          <a:xfrm>
            <a:off x="6429375" y="3143250"/>
            <a:ext cx="500063"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Ｇ</a:t>
            </a:r>
          </a:p>
        </p:txBody>
      </p:sp>
      <p:sp>
        <p:nvSpPr>
          <p:cNvPr id="18453" name="テキスト ボックス 21"/>
          <p:cNvSpPr txBox="1">
            <a:spLocks noChangeArrowheads="1"/>
          </p:cNvSpPr>
          <p:nvPr/>
        </p:nvSpPr>
        <p:spPr bwMode="auto">
          <a:xfrm>
            <a:off x="1571625" y="3929063"/>
            <a:ext cx="1071563" cy="523875"/>
          </a:xfrm>
          <a:prstGeom prst="rect">
            <a:avLst/>
          </a:prstGeom>
          <a:noFill/>
          <a:ln w="9525">
            <a:noFill/>
            <a:miter lim="800000"/>
            <a:headEnd/>
            <a:tailEnd/>
          </a:ln>
        </p:spPr>
        <p:txBody>
          <a:bodyPr>
            <a:spAutoFit/>
          </a:bodyPr>
          <a:lstStyle/>
          <a:p>
            <a:r>
              <a:rPr lang="ja-JP" altLang="en-US" sz="2800">
                <a:latin typeface="Gill Sans MT" pitchFamily="34" charset="0"/>
                <a:ea typeface="HGｺﾞｼｯｸE" pitchFamily="49" charset="-128"/>
              </a:rPr>
              <a:t>Ｙ</a:t>
            </a:r>
          </a:p>
        </p:txBody>
      </p:sp>
      <p:sp>
        <p:nvSpPr>
          <p:cNvPr id="18454" name="テキスト ボックス 22"/>
          <p:cNvSpPr txBox="1">
            <a:spLocks noChangeArrowheads="1"/>
          </p:cNvSpPr>
          <p:nvPr/>
        </p:nvSpPr>
        <p:spPr bwMode="auto">
          <a:xfrm>
            <a:off x="2643188" y="3929063"/>
            <a:ext cx="714375" cy="523875"/>
          </a:xfrm>
          <a:prstGeom prst="rect">
            <a:avLst/>
          </a:prstGeom>
          <a:noFill/>
          <a:ln w="9525">
            <a:noFill/>
            <a:miter lim="800000"/>
            <a:headEnd/>
            <a:tailEnd/>
          </a:ln>
        </p:spPr>
        <p:txBody>
          <a:bodyPr>
            <a:spAutoFit/>
          </a:bodyPr>
          <a:lstStyle/>
          <a:p>
            <a:r>
              <a:rPr lang="ja-JP" altLang="en-US" sz="2800">
                <a:latin typeface="Gill Sans MT" pitchFamily="34" charset="0"/>
                <a:ea typeface="HGｺﾞｼｯｸE" pitchFamily="49" charset="-128"/>
              </a:rPr>
              <a:t>＝</a:t>
            </a:r>
          </a:p>
        </p:txBody>
      </p:sp>
      <p:sp>
        <p:nvSpPr>
          <p:cNvPr id="18455" name="テキスト ボックス 23"/>
          <p:cNvSpPr txBox="1">
            <a:spLocks noChangeArrowheads="1"/>
          </p:cNvSpPr>
          <p:nvPr/>
        </p:nvSpPr>
        <p:spPr bwMode="auto">
          <a:xfrm>
            <a:off x="3571875" y="3929063"/>
            <a:ext cx="642938" cy="523875"/>
          </a:xfrm>
          <a:prstGeom prst="rect">
            <a:avLst/>
          </a:prstGeom>
          <a:noFill/>
          <a:ln w="9525">
            <a:noFill/>
            <a:miter lim="800000"/>
            <a:headEnd/>
            <a:tailEnd/>
          </a:ln>
        </p:spPr>
        <p:txBody>
          <a:bodyPr>
            <a:spAutoFit/>
          </a:bodyPr>
          <a:lstStyle/>
          <a:p>
            <a:r>
              <a:rPr lang="ja-JP" altLang="en-US" sz="2800">
                <a:latin typeface="Gill Sans MT" pitchFamily="34" charset="0"/>
                <a:ea typeface="HGｺﾞｼｯｸE" pitchFamily="49" charset="-128"/>
              </a:rPr>
              <a:t>Ｃ</a:t>
            </a:r>
          </a:p>
        </p:txBody>
      </p:sp>
      <p:sp>
        <p:nvSpPr>
          <p:cNvPr id="18456" name="テキスト ボックス 24"/>
          <p:cNvSpPr txBox="1">
            <a:spLocks noChangeArrowheads="1"/>
          </p:cNvSpPr>
          <p:nvPr/>
        </p:nvSpPr>
        <p:spPr bwMode="auto">
          <a:xfrm>
            <a:off x="4429125" y="3929063"/>
            <a:ext cx="714375" cy="523875"/>
          </a:xfrm>
          <a:prstGeom prst="rect">
            <a:avLst/>
          </a:prstGeom>
          <a:noFill/>
          <a:ln w="9525">
            <a:noFill/>
            <a:miter lim="800000"/>
            <a:headEnd/>
            <a:tailEnd/>
          </a:ln>
        </p:spPr>
        <p:txBody>
          <a:bodyPr>
            <a:spAutoFit/>
          </a:bodyPr>
          <a:lstStyle/>
          <a:p>
            <a:r>
              <a:rPr lang="ja-JP" altLang="en-US" sz="2800">
                <a:latin typeface="Gill Sans MT" pitchFamily="34" charset="0"/>
                <a:ea typeface="HGｺﾞｼｯｸE" pitchFamily="49" charset="-128"/>
              </a:rPr>
              <a:t>＋</a:t>
            </a:r>
          </a:p>
        </p:txBody>
      </p:sp>
      <p:sp>
        <p:nvSpPr>
          <p:cNvPr id="18457" name="テキスト ボックス 25"/>
          <p:cNvSpPr txBox="1">
            <a:spLocks noChangeArrowheads="1"/>
          </p:cNvSpPr>
          <p:nvPr/>
        </p:nvSpPr>
        <p:spPr bwMode="auto">
          <a:xfrm>
            <a:off x="5143500" y="3929063"/>
            <a:ext cx="714375" cy="523875"/>
          </a:xfrm>
          <a:prstGeom prst="rect">
            <a:avLst/>
          </a:prstGeom>
          <a:noFill/>
          <a:ln w="9525">
            <a:noFill/>
            <a:miter lim="800000"/>
            <a:headEnd/>
            <a:tailEnd/>
          </a:ln>
        </p:spPr>
        <p:txBody>
          <a:bodyPr>
            <a:spAutoFit/>
          </a:bodyPr>
          <a:lstStyle/>
          <a:p>
            <a:r>
              <a:rPr lang="ja-JP" altLang="en-US" sz="2800">
                <a:latin typeface="Gill Sans MT" pitchFamily="34" charset="0"/>
                <a:ea typeface="HGｺﾞｼｯｸE" pitchFamily="49" charset="-128"/>
              </a:rPr>
              <a:t>Ｉ</a:t>
            </a:r>
          </a:p>
        </p:txBody>
      </p:sp>
      <p:sp>
        <p:nvSpPr>
          <p:cNvPr id="18458" name="テキスト ボックス 26"/>
          <p:cNvSpPr txBox="1">
            <a:spLocks noChangeArrowheads="1"/>
          </p:cNvSpPr>
          <p:nvPr/>
        </p:nvSpPr>
        <p:spPr bwMode="auto">
          <a:xfrm>
            <a:off x="6500813" y="3929063"/>
            <a:ext cx="714375" cy="523875"/>
          </a:xfrm>
          <a:prstGeom prst="rect">
            <a:avLst/>
          </a:prstGeom>
          <a:noFill/>
          <a:ln w="9525">
            <a:noFill/>
            <a:miter lim="800000"/>
            <a:headEnd/>
            <a:tailEnd/>
          </a:ln>
        </p:spPr>
        <p:txBody>
          <a:bodyPr>
            <a:spAutoFit/>
          </a:bodyPr>
          <a:lstStyle/>
          <a:p>
            <a:r>
              <a:rPr lang="ja-JP" altLang="en-US" sz="2800">
                <a:latin typeface="Gill Sans MT" pitchFamily="34" charset="0"/>
                <a:ea typeface="HGｺﾞｼｯｸE" pitchFamily="49" charset="-128"/>
              </a:rPr>
              <a:t>Ｇ</a:t>
            </a:r>
          </a:p>
        </p:txBody>
      </p:sp>
      <p:sp>
        <p:nvSpPr>
          <p:cNvPr id="18459" name="テキスト ボックス 27"/>
          <p:cNvSpPr txBox="1">
            <a:spLocks noChangeArrowheads="1"/>
          </p:cNvSpPr>
          <p:nvPr/>
        </p:nvSpPr>
        <p:spPr bwMode="auto">
          <a:xfrm>
            <a:off x="5786438" y="3929063"/>
            <a:ext cx="714375" cy="523875"/>
          </a:xfrm>
          <a:prstGeom prst="rect">
            <a:avLst/>
          </a:prstGeom>
          <a:noFill/>
          <a:ln w="9525">
            <a:noFill/>
            <a:miter lim="800000"/>
            <a:headEnd/>
            <a:tailEnd/>
          </a:ln>
        </p:spPr>
        <p:txBody>
          <a:bodyPr>
            <a:spAutoFit/>
          </a:bodyPr>
          <a:lstStyle/>
          <a:p>
            <a:r>
              <a:rPr lang="ja-JP" altLang="en-US" sz="2800">
                <a:latin typeface="Gill Sans MT" pitchFamily="34" charset="0"/>
                <a:ea typeface="HGｺﾞｼｯｸE" pitchFamily="49" charset="-128"/>
              </a:rPr>
              <a:t>＋</a:t>
            </a:r>
          </a:p>
        </p:txBody>
      </p:sp>
      <p:sp>
        <p:nvSpPr>
          <p:cNvPr id="18460" name="テキスト ボックス 28"/>
          <p:cNvSpPr txBox="1">
            <a:spLocks noChangeArrowheads="1"/>
          </p:cNvSpPr>
          <p:nvPr/>
        </p:nvSpPr>
        <p:spPr bwMode="auto">
          <a:xfrm>
            <a:off x="7572375" y="4000500"/>
            <a:ext cx="1285875" cy="369888"/>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(10.1)</a:t>
            </a:r>
            <a:endParaRPr lang="ja-JP" altLang="en-US">
              <a:latin typeface="Gill Sans MT" pitchFamily="34" charset="0"/>
              <a:ea typeface="HGｺﾞｼｯｸE" pitchFamily="49" charset="-128"/>
            </a:endParaRPr>
          </a:p>
        </p:txBody>
      </p:sp>
      <p:sp>
        <p:nvSpPr>
          <p:cNvPr id="31" name="左中かっこ 30"/>
          <p:cNvSpPr/>
          <p:nvPr/>
        </p:nvSpPr>
        <p:spPr>
          <a:xfrm rot="16200000" flipV="1">
            <a:off x="1714500" y="4214813"/>
            <a:ext cx="285750" cy="85725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p>
        </p:txBody>
      </p:sp>
      <p:sp>
        <p:nvSpPr>
          <p:cNvPr id="32" name="左中かっこ 31"/>
          <p:cNvSpPr/>
          <p:nvPr/>
        </p:nvSpPr>
        <p:spPr>
          <a:xfrm rot="16200000">
            <a:off x="5143500" y="2857500"/>
            <a:ext cx="357188" cy="350043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p>
        </p:txBody>
      </p:sp>
      <p:sp>
        <p:nvSpPr>
          <p:cNvPr id="33" name="テキスト ボックス 32"/>
          <p:cNvSpPr txBox="1"/>
          <p:nvPr/>
        </p:nvSpPr>
        <p:spPr>
          <a:xfrm>
            <a:off x="4572000" y="4929188"/>
            <a:ext cx="1714500" cy="584200"/>
          </a:xfrm>
          <a:prstGeom prst="rect">
            <a:avLst/>
          </a:prstGeom>
          <a:noFill/>
        </p:spPr>
        <p:txBody>
          <a:bodyPr>
            <a:spAutoFit/>
          </a:bodyPr>
          <a:lstStyle/>
          <a:p>
            <a:pPr fontAlgn="auto">
              <a:spcBef>
                <a:spcPts val="0"/>
              </a:spcBef>
              <a:spcAft>
                <a:spcPts val="0"/>
              </a:spcAft>
              <a:defRPr/>
            </a:pPr>
            <a:r>
              <a:rPr lang="ja-JP" altLang="en-US" sz="3200" dirty="0">
                <a:solidFill>
                  <a:schemeClr val="accent3"/>
                </a:solidFill>
                <a:latin typeface="+mn-lt"/>
                <a:ea typeface="+mn-ea"/>
              </a:rPr>
              <a:t>総需要</a:t>
            </a:r>
            <a:endParaRPr lang="ja-JP" altLang="en-US" sz="3200" dirty="0">
              <a:solidFill>
                <a:schemeClr val="accent3"/>
              </a:solidFill>
              <a:latin typeface="+mn-lt"/>
              <a:ea typeface="+mn-ea"/>
            </a:endParaRPr>
          </a:p>
        </p:txBody>
      </p:sp>
      <p:sp>
        <p:nvSpPr>
          <p:cNvPr id="18464" name="テキスト ボックス 33"/>
          <p:cNvSpPr txBox="1">
            <a:spLocks noChangeArrowheads="1"/>
          </p:cNvSpPr>
          <p:nvPr/>
        </p:nvSpPr>
        <p:spPr bwMode="auto">
          <a:xfrm>
            <a:off x="1357313" y="4929188"/>
            <a:ext cx="1428750" cy="584200"/>
          </a:xfrm>
          <a:prstGeom prst="rect">
            <a:avLst/>
          </a:prstGeom>
          <a:noFill/>
          <a:ln w="9525">
            <a:noFill/>
            <a:miter lim="800000"/>
            <a:headEnd/>
            <a:tailEnd/>
          </a:ln>
        </p:spPr>
        <p:txBody>
          <a:bodyPr>
            <a:spAutoFit/>
          </a:bodyPr>
          <a:lstStyle/>
          <a:p>
            <a:r>
              <a:rPr lang="ja-JP" altLang="en-US" sz="3200">
                <a:solidFill>
                  <a:srgbClr val="002060"/>
                </a:solidFill>
                <a:latin typeface="Gill Sans MT" pitchFamily="34" charset="0"/>
                <a:ea typeface="HGｺﾞｼｯｸE" pitchFamily="49" charset="-128"/>
              </a:rPr>
              <a:t>総供給</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spcAft>
                <a:spcPts val="0"/>
              </a:spcAft>
              <a:defRPr/>
            </a:pPr>
            <a:r>
              <a:rPr lang="en-US" altLang="ja-JP" dirty="0" smtClean="0">
                <a:solidFill>
                  <a:schemeClr val="tx2">
                    <a:satMod val="130000"/>
                  </a:schemeClr>
                </a:solidFill>
              </a:rPr>
              <a:t>10.1.1</a:t>
            </a:r>
            <a:r>
              <a:rPr lang="ja-JP" altLang="en-US" dirty="0" smtClean="0">
                <a:solidFill>
                  <a:schemeClr val="tx2">
                    <a:satMod val="130000"/>
                  </a:schemeClr>
                </a:solidFill>
              </a:rPr>
              <a:t>　ＩＳ曲線</a:t>
            </a:r>
            <a:endParaRPr lang="ja-JP" altLang="en-US" dirty="0">
              <a:solidFill>
                <a:schemeClr val="tx2">
                  <a:satMod val="130000"/>
                </a:schemeClr>
              </a:solidFill>
            </a:endParaRPr>
          </a:p>
        </p:txBody>
      </p:sp>
      <p:sp>
        <p:nvSpPr>
          <p:cNvPr id="3" name="コンテンツ プレースホルダ 2"/>
          <p:cNvSpPr>
            <a:spLocks noGrp="1"/>
          </p:cNvSpPr>
          <p:nvPr>
            <p:ph idx="1"/>
          </p:nvPr>
        </p:nvSpPr>
        <p:spPr>
          <a:xfrm>
            <a:off x="1142976" y="4643446"/>
            <a:ext cx="7498080" cy="1857388"/>
          </a:xfrm>
          <a:ln/>
        </p:spPr>
        <p:style>
          <a:lnRef idx="1">
            <a:schemeClr val="accent2"/>
          </a:lnRef>
          <a:fillRef idx="2">
            <a:schemeClr val="accent2"/>
          </a:fillRef>
          <a:effectRef idx="1">
            <a:schemeClr val="accent2"/>
          </a:effectRef>
          <a:fontRef idx="minor">
            <a:schemeClr val="dk1"/>
          </a:fontRef>
        </p:style>
        <p:txBody>
          <a:bodyPr>
            <a:normAutofit/>
          </a:bodyPr>
          <a:lstStyle/>
          <a:p>
            <a:pPr marL="365760" indent="-283464" fontAlgn="auto">
              <a:spcAft>
                <a:spcPts val="0"/>
              </a:spcAft>
              <a:buFont typeface="Wingdings 2"/>
              <a:buChar char=""/>
              <a:defRPr/>
            </a:pPr>
            <a:r>
              <a:rPr lang="ja-JP" altLang="en-US" dirty="0" smtClean="0">
                <a:solidFill>
                  <a:srgbClr val="FF0000"/>
                </a:solidFill>
              </a:rPr>
              <a:t>消費（Ｃ）　Ｙ　に依存</a:t>
            </a:r>
            <a:endParaRPr lang="en-US" altLang="ja-JP" dirty="0" smtClean="0">
              <a:solidFill>
                <a:srgbClr val="FF0000"/>
              </a:solidFill>
            </a:endParaRPr>
          </a:p>
          <a:p>
            <a:pPr marL="365760" indent="-283464" fontAlgn="auto">
              <a:spcAft>
                <a:spcPts val="0"/>
              </a:spcAft>
              <a:buFont typeface="Wingdings 2"/>
              <a:buChar char=""/>
              <a:defRPr/>
            </a:pPr>
            <a:r>
              <a:rPr lang="ja-JP" altLang="en-US" dirty="0" smtClean="0">
                <a:solidFill>
                  <a:schemeClr val="accent1">
                    <a:lumMod val="50000"/>
                  </a:schemeClr>
                </a:solidFill>
              </a:rPr>
              <a:t>投資（Ｉ）　一定　　</a:t>
            </a:r>
            <a:r>
              <a:rPr lang="en-US" altLang="ja-JP" dirty="0" smtClean="0">
                <a:solidFill>
                  <a:schemeClr val="accent1">
                    <a:lumMod val="50000"/>
                  </a:schemeClr>
                </a:solidFill>
              </a:rPr>
              <a:t>(</a:t>
            </a:r>
            <a:r>
              <a:rPr lang="ja-JP" altLang="en-US" dirty="0" err="1" smtClean="0">
                <a:solidFill>
                  <a:schemeClr val="accent1">
                    <a:lumMod val="50000"/>
                  </a:schemeClr>
                </a:solidFill>
              </a:rPr>
              <a:t>ｒ</a:t>
            </a:r>
            <a:r>
              <a:rPr lang="ja-JP" altLang="en-US" dirty="0" smtClean="0">
                <a:solidFill>
                  <a:schemeClr val="accent1">
                    <a:lumMod val="50000"/>
                  </a:schemeClr>
                </a:solidFill>
              </a:rPr>
              <a:t>が一定より</a:t>
            </a:r>
            <a:r>
              <a:rPr lang="en-US" altLang="ja-JP" dirty="0" smtClean="0">
                <a:solidFill>
                  <a:schemeClr val="accent1">
                    <a:lumMod val="50000"/>
                  </a:schemeClr>
                </a:solidFill>
              </a:rPr>
              <a:t>)</a:t>
            </a:r>
          </a:p>
          <a:p>
            <a:pPr marL="365760" indent="-283464" fontAlgn="auto">
              <a:spcAft>
                <a:spcPts val="0"/>
              </a:spcAft>
              <a:buFont typeface="Wingdings 2"/>
              <a:buChar char=""/>
              <a:defRPr/>
            </a:pPr>
            <a:r>
              <a:rPr lang="ja-JP" altLang="en-US" dirty="0" smtClean="0">
                <a:solidFill>
                  <a:schemeClr val="accent1">
                    <a:lumMod val="50000"/>
                  </a:schemeClr>
                </a:solidFill>
              </a:rPr>
              <a:t>政府支出（Ｇ）　一定</a:t>
            </a:r>
            <a:endParaRPr lang="en-US" altLang="ja-JP" dirty="0" smtClean="0">
              <a:solidFill>
                <a:schemeClr val="accent1">
                  <a:lumMod val="50000"/>
                </a:schemeClr>
              </a:solidFill>
            </a:endParaRPr>
          </a:p>
          <a:p>
            <a:pPr marL="365760" indent="-283464" fontAlgn="auto">
              <a:spcAft>
                <a:spcPts val="0"/>
              </a:spcAft>
              <a:buFont typeface="Wingdings 2"/>
              <a:buChar char=""/>
              <a:defRPr/>
            </a:pPr>
            <a:endParaRPr lang="ja-JP" altLang="en-US" dirty="0"/>
          </a:p>
        </p:txBody>
      </p:sp>
      <p:sp>
        <p:nvSpPr>
          <p:cNvPr id="4" name="テキスト ボックス 3"/>
          <p:cNvSpPr txBox="1"/>
          <p:nvPr/>
        </p:nvSpPr>
        <p:spPr>
          <a:xfrm>
            <a:off x="1143000" y="2286000"/>
            <a:ext cx="1643063" cy="584200"/>
          </a:xfrm>
          <a:prstGeom prst="rect">
            <a:avLst/>
          </a:prstGeom>
          <a:solidFill>
            <a:schemeClr val="accent2">
              <a:lumMod val="60000"/>
              <a:lumOff val="40000"/>
            </a:schemeClr>
          </a:solidFill>
        </p:spPr>
        <p:txBody>
          <a:bodyPr>
            <a:spAutoFit/>
          </a:bodyPr>
          <a:lstStyle/>
          <a:p>
            <a:pPr fontAlgn="auto">
              <a:spcBef>
                <a:spcPts val="0"/>
              </a:spcBef>
              <a:spcAft>
                <a:spcPts val="0"/>
              </a:spcAft>
              <a:defRPr/>
            </a:pPr>
            <a:r>
              <a:rPr lang="ja-JP" altLang="en-US" sz="3200" dirty="0">
                <a:latin typeface="+mn-lt"/>
                <a:ea typeface="+mn-ea"/>
              </a:rPr>
              <a:t>第</a:t>
            </a:r>
            <a:r>
              <a:rPr lang="en-US" altLang="ja-JP" sz="3200" dirty="0">
                <a:latin typeface="+mn-lt"/>
                <a:ea typeface="+mn-ea"/>
              </a:rPr>
              <a:t>1</a:t>
            </a:r>
            <a:r>
              <a:rPr lang="ja-JP" altLang="en-US" sz="3200" dirty="0">
                <a:latin typeface="+mn-lt"/>
                <a:ea typeface="+mn-ea"/>
              </a:rPr>
              <a:t>段階</a:t>
            </a:r>
            <a:endParaRPr lang="ja-JP" altLang="en-US" sz="3200" dirty="0">
              <a:latin typeface="+mn-lt"/>
              <a:ea typeface="+mn-ea"/>
            </a:endParaRPr>
          </a:p>
        </p:txBody>
      </p:sp>
      <p:sp>
        <p:nvSpPr>
          <p:cNvPr id="19462" name="テキスト ボックス 4"/>
          <p:cNvSpPr txBox="1">
            <a:spLocks noChangeArrowheads="1"/>
          </p:cNvSpPr>
          <p:nvPr/>
        </p:nvSpPr>
        <p:spPr bwMode="auto">
          <a:xfrm>
            <a:off x="3357563" y="2357438"/>
            <a:ext cx="4929187"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ｒ　</a:t>
            </a:r>
            <a:r>
              <a:rPr lang="en-US" altLang="ja-JP">
                <a:latin typeface="Gill Sans MT" pitchFamily="34" charset="0"/>
                <a:ea typeface="HGｺﾞｼｯｸE" pitchFamily="49" charset="-128"/>
              </a:rPr>
              <a:t>(</a:t>
            </a:r>
            <a:r>
              <a:rPr lang="ja-JP" altLang="en-US">
                <a:latin typeface="Gill Sans MT" pitchFamily="34" charset="0"/>
                <a:ea typeface="HGｺﾞｼｯｸE" pitchFamily="49" charset="-128"/>
              </a:rPr>
              <a:t>実質利子率</a:t>
            </a:r>
            <a:r>
              <a:rPr lang="en-US" altLang="ja-JP">
                <a:latin typeface="Gill Sans MT" pitchFamily="34" charset="0"/>
                <a:ea typeface="HGｺﾞｼｯｸE" pitchFamily="49" charset="-128"/>
              </a:rPr>
              <a:t>)</a:t>
            </a:r>
            <a:r>
              <a:rPr lang="ja-JP" altLang="en-US">
                <a:latin typeface="Gill Sans MT" pitchFamily="34" charset="0"/>
                <a:ea typeface="HGｺﾞｼｯｸE" pitchFamily="49" charset="-128"/>
              </a:rPr>
              <a:t>　，　Ｐ　</a:t>
            </a:r>
            <a:r>
              <a:rPr lang="en-US" altLang="ja-JP">
                <a:latin typeface="Gill Sans MT" pitchFamily="34" charset="0"/>
                <a:ea typeface="HGｺﾞｼｯｸE" pitchFamily="49" charset="-128"/>
              </a:rPr>
              <a:t>(</a:t>
            </a:r>
            <a:r>
              <a:rPr lang="ja-JP" altLang="en-US">
                <a:latin typeface="Gill Sans MT" pitchFamily="34" charset="0"/>
                <a:ea typeface="HGｺﾞｼｯｸE" pitchFamily="49" charset="-128"/>
              </a:rPr>
              <a:t>物価水準）</a:t>
            </a:r>
          </a:p>
        </p:txBody>
      </p:sp>
      <p:sp>
        <p:nvSpPr>
          <p:cNvPr id="19463" name="テキスト ボックス 5"/>
          <p:cNvSpPr txBox="1">
            <a:spLocks noChangeArrowheads="1"/>
          </p:cNvSpPr>
          <p:nvPr/>
        </p:nvSpPr>
        <p:spPr bwMode="auto">
          <a:xfrm>
            <a:off x="7786688" y="2357438"/>
            <a:ext cx="1000125"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一定</a:t>
            </a:r>
          </a:p>
        </p:txBody>
      </p:sp>
      <p:sp>
        <p:nvSpPr>
          <p:cNvPr id="7" name="テキスト ボックス 6"/>
          <p:cNvSpPr txBox="1"/>
          <p:nvPr/>
        </p:nvSpPr>
        <p:spPr>
          <a:xfrm>
            <a:off x="3357554" y="2928934"/>
            <a:ext cx="3500462" cy="461665"/>
          </a:xfrm>
          <a:prstGeom prst="rect">
            <a:avLst/>
          </a:prstGeom>
          <a:ln/>
        </p:spPr>
        <p:style>
          <a:lnRef idx="1">
            <a:schemeClr val="accent2"/>
          </a:lnRef>
          <a:fillRef idx="2">
            <a:schemeClr val="accent2"/>
          </a:fillRef>
          <a:effectRef idx="1">
            <a:schemeClr val="accent2"/>
          </a:effectRef>
          <a:fontRef idx="minor">
            <a:schemeClr val="dk1"/>
          </a:fontRef>
        </p:style>
        <p:txBody>
          <a:bodyPr>
            <a:spAutoFit/>
          </a:bodyPr>
          <a:lstStyle/>
          <a:p>
            <a:pPr fontAlgn="auto">
              <a:spcBef>
                <a:spcPts val="0"/>
              </a:spcBef>
              <a:spcAft>
                <a:spcPts val="0"/>
              </a:spcAft>
              <a:defRPr/>
            </a:pPr>
            <a:r>
              <a:rPr lang="ja-JP" altLang="en-US" sz="2400" dirty="0"/>
              <a:t>変数；Ｙ　</a:t>
            </a:r>
            <a:r>
              <a:rPr lang="en-US" altLang="ja-JP" sz="2400" dirty="0"/>
              <a:t>(</a:t>
            </a:r>
            <a:r>
              <a:rPr lang="ja-JP" altLang="en-US" sz="2400" dirty="0"/>
              <a:t>国内総生産</a:t>
            </a:r>
            <a:r>
              <a:rPr lang="en-US" altLang="ja-JP" sz="2400" dirty="0"/>
              <a:t>)</a:t>
            </a:r>
            <a:r>
              <a:rPr lang="ja-JP" altLang="en-US" sz="2400" dirty="0"/>
              <a:t>　</a:t>
            </a:r>
            <a:endParaRPr lang="ja-JP" altLang="en-US" sz="2400" dirty="0"/>
          </a:p>
        </p:txBody>
      </p:sp>
      <p:sp>
        <p:nvSpPr>
          <p:cNvPr id="10" name="テキスト ボックス 9"/>
          <p:cNvSpPr txBox="1"/>
          <p:nvPr/>
        </p:nvSpPr>
        <p:spPr>
          <a:xfrm>
            <a:off x="1143000" y="4000500"/>
            <a:ext cx="2286000" cy="400050"/>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fontAlgn="auto">
              <a:spcBef>
                <a:spcPts val="0"/>
              </a:spcBef>
              <a:spcAft>
                <a:spcPts val="0"/>
              </a:spcAft>
              <a:defRPr/>
            </a:pPr>
            <a:r>
              <a:rPr lang="ja-JP" altLang="en-US" sz="2000" dirty="0"/>
              <a:t>総需要の構成要素</a:t>
            </a:r>
            <a:endParaRPr lang="ja-JP" altLang="en-US" sz="2000" dirty="0"/>
          </a:p>
        </p:txBody>
      </p:sp>
      <p:sp>
        <p:nvSpPr>
          <p:cNvPr id="19468" name="テキスト ボックス 10"/>
          <p:cNvSpPr txBox="1">
            <a:spLocks noChangeArrowheads="1"/>
          </p:cNvSpPr>
          <p:nvPr/>
        </p:nvSpPr>
        <p:spPr bwMode="auto">
          <a:xfrm>
            <a:off x="1071563" y="1357313"/>
            <a:ext cx="3714750" cy="584200"/>
          </a:xfrm>
          <a:prstGeom prst="rect">
            <a:avLst/>
          </a:prstGeom>
          <a:solidFill>
            <a:schemeClr val="accent1"/>
          </a:solidFill>
          <a:ln w="9525">
            <a:solidFill>
              <a:schemeClr val="accent1"/>
            </a:solidFill>
            <a:miter lim="800000"/>
            <a:headEnd/>
            <a:tailEnd/>
          </a:ln>
        </p:spPr>
        <p:txBody>
          <a:bodyPr>
            <a:spAutoFit/>
          </a:bodyPr>
          <a:lstStyle/>
          <a:p>
            <a:r>
              <a:rPr lang="ja-JP" altLang="en-US" sz="3200">
                <a:latin typeface="Gill Sans MT" pitchFamily="34" charset="0"/>
                <a:ea typeface="HGｺﾞｼｯｸE" pitchFamily="49" charset="-128"/>
              </a:rPr>
              <a:t>財・サービス市場</a:t>
            </a:r>
          </a:p>
        </p:txBody>
      </p:sp>
      <p:sp>
        <p:nvSpPr>
          <p:cNvPr id="13" name="テキスト ボックス 12"/>
          <p:cNvSpPr txBox="1"/>
          <p:nvPr/>
        </p:nvSpPr>
        <p:spPr>
          <a:xfrm>
            <a:off x="6000750" y="571500"/>
            <a:ext cx="1643063" cy="584200"/>
          </a:xfrm>
          <a:prstGeom prst="rect">
            <a:avLst/>
          </a:prstGeom>
          <a:solidFill>
            <a:schemeClr val="accent2">
              <a:lumMod val="60000"/>
              <a:lumOff val="40000"/>
            </a:schemeClr>
          </a:solidFill>
        </p:spPr>
        <p:txBody>
          <a:bodyPr>
            <a:spAutoFit/>
          </a:bodyPr>
          <a:lstStyle/>
          <a:p>
            <a:pPr fontAlgn="auto">
              <a:spcBef>
                <a:spcPts val="0"/>
              </a:spcBef>
              <a:spcAft>
                <a:spcPts val="0"/>
              </a:spcAft>
              <a:defRPr/>
            </a:pPr>
            <a:r>
              <a:rPr lang="ja-JP" altLang="en-US" sz="3200" dirty="0">
                <a:latin typeface="+mn-lt"/>
                <a:ea typeface="+mn-ea"/>
              </a:rPr>
              <a:t>第</a:t>
            </a:r>
            <a:r>
              <a:rPr lang="en-US" altLang="ja-JP" sz="3200" dirty="0">
                <a:latin typeface="+mn-lt"/>
                <a:ea typeface="+mn-ea"/>
              </a:rPr>
              <a:t>1</a:t>
            </a:r>
            <a:r>
              <a:rPr lang="ja-JP" altLang="en-US" sz="3200" dirty="0">
                <a:latin typeface="+mn-lt"/>
                <a:ea typeface="+mn-ea"/>
              </a:rPr>
              <a:t>段階</a:t>
            </a:r>
            <a:endParaRPr lang="ja-JP" altLang="en-US" sz="3200" dirty="0">
              <a:latin typeface="+mn-lt"/>
              <a:ea typeface="+mn-ea"/>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spcAft>
                <a:spcPts val="0"/>
              </a:spcAft>
              <a:defRPr/>
            </a:pPr>
            <a:r>
              <a:rPr lang="en-US" altLang="ja-JP" dirty="0" smtClean="0">
                <a:solidFill>
                  <a:schemeClr val="tx2">
                    <a:satMod val="130000"/>
                  </a:schemeClr>
                </a:solidFill>
              </a:rPr>
              <a:t>10.1.1</a:t>
            </a:r>
            <a:r>
              <a:rPr lang="ja-JP" altLang="en-US" dirty="0" smtClean="0">
                <a:solidFill>
                  <a:schemeClr val="tx2">
                    <a:satMod val="130000"/>
                  </a:schemeClr>
                </a:solidFill>
              </a:rPr>
              <a:t>　ＩＳ曲線</a:t>
            </a:r>
            <a:endParaRPr lang="ja-JP" altLang="en-US" dirty="0">
              <a:solidFill>
                <a:schemeClr val="tx2">
                  <a:satMod val="130000"/>
                </a:schemeClr>
              </a:solidFill>
            </a:endParaRPr>
          </a:p>
        </p:txBody>
      </p:sp>
      <p:sp>
        <p:nvSpPr>
          <p:cNvPr id="20482" name="テキスト ボックス 7"/>
          <p:cNvSpPr txBox="1">
            <a:spLocks noChangeArrowheads="1"/>
          </p:cNvSpPr>
          <p:nvPr/>
        </p:nvSpPr>
        <p:spPr bwMode="auto">
          <a:xfrm>
            <a:off x="1428750" y="1714500"/>
            <a:ext cx="1071563" cy="584200"/>
          </a:xfrm>
          <a:prstGeom prst="rect">
            <a:avLst/>
          </a:prstGeom>
          <a:solidFill>
            <a:srgbClr val="FF0000">
              <a:alpha val="36862"/>
            </a:srgbClr>
          </a:solidFill>
          <a:ln w="9525">
            <a:solidFill>
              <a:schemeClr val="tx1"/>
            </a:solidFill>
            <a:miter lim="800000"/>
            <a:headEnd/>
            <a:tailEnd/>
          </a:ln>
        </p:spPr>
        <p:txBody>
          <a:bodyPr>
            <a:spAutoFit/>
          </a:bodyPr>
          <a:lstStyle/>
          <a:p>
            <a:r>
              <a:rPr lang="ja-JP" altLang="en-US" sz="3200">
                <a:latin typeface="Gill Sans MT" pitchFamily="34" charset="0"/>
                <a:ea typeface="HGｺﾞｼｯｸE" pitchFamily="49" charset="-128"/>
              </a:rPr>
              <a:t>消費</a:t>
            </a:r>
          </a:p>
        </p:txBody>
      </p:sp>
      <p:sp>
        <p:nvSpPr>
          <p:cNvPr id="20483" name="テキスト ボックス 8"/>
          <p:cNvSpPr txBox="1">
            <a:spLocks noChangeArrowheads="1"/>
          </p:cNvSpPr>
          <p:nvPr/>
        </p:nvSpPr>
        <p:spPr bwMode="auto">
          <a:xfrm>
            <a:off x="2857500" y="1857375"/>
            <a:ext cx="4786313" cy="461963"/>
          </a:xfrm>
          <a:prstGeom prst="rect">
            <a:avLst/>
          </a:prstGeom>
          <a:noFill/>
          <a:ln w="9525">
            <a:noFill/>
            <a:miter lim="800000"/>
            <a:headEnd/>
            <a:tailEnd/>
          </a:ln>
        </p:spPr>
        <p:txBody>
          <a:bodyPr>
            <a:spAutoFit/>
          </a:bodyPr>
          <a:lstStyle/>
          <a:p>
            <a:r>
              <a:rPr lang="ja-JP" altLang="en-US" sz="2400">
                <a:latin typeface="Gill Sans MT" pitchFamily="34" charset="0"/>
                <a:ea typeface="HGｺﾞｼｯｸE" pitchFamily="49" charset="-128"/>
              </a:rPr>
              <a:t>に対して影響を与える要因</a:t>
            </a:r>
          </a:p>
        </p:txBody>
      </p:sp>
      <p:sp>
        <p:nvSpPr>
          <p:cNvPr id="20484" name="テキスト ボックス 9"/>
          <p:cNvSpPr txBox="1">
            <a:spLocks noChangeArrowheads="1"/>
          </p:cNvSpPr>
          <p:nvPr/>
        </p:nvSpPr>
        <p:spPr bwMode="auto">
          <a:xfrm>
            <a:off x="1643063" y="2571750"/>
            <a:ext cx="4357687" cy="1200150"/>
          </a:xfrm>
          <a:prstGeom prst="rect">
            <a:avLst/>
          </a:prstGeom>
          <a:noFill/>
          <a:ln w="9525">
            <a:noFill/>
            <a:miter lim="800000"/>
            <a:headEnd/>
            <a:tailEnd/>
          </a:ln>
        </p:spPr>
        <p:txBody>
          <a:bodyPr>
            <a:spAutoFit/>
          </a:bodyPr>
          <a:lstStyle/>
          <a:p>
            <a:pPr marL="342900" indent="-342900">
              <a:buFont typeface="Gill Sans MT" pitchFamily="34" charset="0"/>
              <a:buAutoNum type="arabicPeriod"/>
            </a:pPr>
            <a:r>
              <a:rPr lang="ja-JP" altLang="en-US" sz="2400">
                <a:latin typeface="Gill Sans MT" pitchFamily="34" charset="0"/>
                <a:ea typeface="HGｺﾞｼｯｸE" pitchFamily="49" charset="-128"/>
              </a:rPr>
              <a:t>初期の実質資産</a:t>
            </a:r>
            <a:endParaRPr lang="en-US" altLang="ja-JP" sz="2400">
              <a:latin typeface="Gill Sans MT" pitchFamily="34" charset="0"/>
              <a:ea typeface="HGｺﾞｼｯｸE" pitchFamily="49" charset="-128"/>
            </a:endParaRPr>
          </a:p>
          <a:p>
            <a:pPr marL="342900" indent="-342900">
              <a:buFont typeface="Gill Sans MT" pitchFamily="34" charset="0"/>
              <a:buAutoNum type="arabicPeriod"/>
            </a:pPr>
            <a:r>
              <a:rPr lang="ja-JP" altLang="en-US" sz="2400">
                <a:latin typeface="Gill Sans MT" pitchFamily="34" charset="0"/>
                <a:ea typeface="HGｺﾞｼｯｸE" pitchFamily="49" charset="-128"/>
              </a:rPr>
              <a:t>実質利子率</a:t>
            </a:r>
            <a:endParaRPr lang="en-US" altLang="ja-JP" sz="2400">
              <a:latin typeface="Gill Sans MT" pitchFamily="34" charset="0"/>
              <a:ea typeface="HGｺﾞｼｯｸE" pitchFamily="49" charset="-128"/>
            </a:endParaRPr>
          </a:p>
          <a:p>
            <a:pPr marL="342900" indent="-342900">
              <a:buFont typeface="Gill Sans MT" pitchFamily="34" charset="0"/>
              <a:buAutoNum type="arabicPeriod"/>
            </a:pPr>
            <a:r>
              <a:rPr lang="ja-JP" altLang="en-US" sz="2400">
                <a:latin typeface="Gill Sans MT" pitchFamily="34" charset="0"/>
                <a:ea typeface="HGｺﾞｼｯｸE" pitchFamily="49" charset="-128"/>
              </a:rPr>
              <a:t>生涯に得られる実質所得</a:t>
            </a:r>
          </a:p>
        </p:txBody>
      </p:sp>
      <p:sp>
        <p:nvSpPr>
          <p:cNvPr id="20485" name="テキスト ボックス 10"/>
          <p:cNvSpPr txBox="1">
            <a:spLocks noChangeArrowheads="1"/>
          </p:cNvSpPr>
          <p:nvPr/>
        </p:nvSpPr>
        <p:spPr bwMode="auto">
          <a:xfrm>
            <a:off x="6572250" y="2571750"/>
            <a:ext cx="1857375"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Ｐ</a:t>
            </a:r>
            <a:r>
              <a:rPr lang="en-US" altLang="ja-JP">
                <a:latin typeface="Gill Sans MT" pitchFamily="34" charset="0"/>
                <a:ea typeface="HGｺﾞｼｯｸE" pitchFamily="49" charset="-128"/>
              </a:rPr>
              <a:t>(</a:t>
            </a:r>
            <a:r>
              <a:rPr lang="ja-JP" altLang="en-US">
                <a:latin typeface="Gill Sans MT" pitchFamily="34" charset="0"/>
                <a:ea typeface="HGｺﾞｼｯｸE" pitchFamily="49" charset="-128"/>
              </a:rPr>
              <a:t>物価</a:t>
            </a:r>
            <a:r>
              <a:rPr lang="en-US" altLang="ja-JP">
                <a:latin typeface="Gill Sans MT" pitchFamily="34" charset="0"/>
                <a:ea typeface="HGｺﾞｼｯｸE" pitchFamily="49" charset="-128"/>
              </a:rPr>
              <a:t>)</a:t>
            </a:r>
            <a:r>
              <a:rPr lang="ja-JP" altLang="en-US">
                <a:latin typeface="Gill Sans MT" pitchFamily="34" charset="0"/>
                <a:ea typeface="HGｺﾞｼｯｸE" pitchFamily="49" charset="-128"/>
              </a:rPr>
              <a:t>が一定</a:t>
            </a:r>
          </a:p>
        </p:txBody>
      </p:sp>
      <p:sp>
        <p:nvSpPr>
          <p:cNvPr id="20486" name="テキスト ボックス 11"/>
          <p:cNvSpPr txBox="1">
            <a:spLocks noChangeArrowheads="1"/>
          </p:cNvSpPr>
          <p:nvPr/>
        </p:nvSpPr>
        <p:spPr bwMode="auto">
          <a:xfrm>
            <a:off x="6572250" y="3000375"/>
            <a:ext cx="1857375"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ｒが一定</a:t>
            </a:r>
          </a:p>
        </p:txBody>
      </p:sp>
      <p:sp>
        <p:nvSpPr>
          <p:cNvPr id="20487" name="テキスト ボックス 12"/>
          <p:cNvSpPr txBox="1">
            <a:spLocks noChangeArrowheads="1"/>
          </p:cNvSpPr>
          <p:nvPr/>
        </p:nvSpPr>
        <p:spPr bwMode="auto">
          <a:xfrm>
            <a:off x="2428875" y="3786188"/>
            <a:ext cx="1500188" cy="369887"/>
          </a:xfrm>
          <a:prstGeom prst="rect">
            <a:avLst/>
          </a:prstGeom>
          <a:noFill/>
          <a:ln w="9525">
            <a:noFill/>
            <a:miter lim="800000"/>
            <a:headEnd/>
            <a:tailEnd/>
          </a:ln>
        </p:spPr>
        <p:txBody>
          <a:bodyPr>
            <a:spAutoFit/>
          </a:bodyPr>
          <a:lstStyle/>
          <a:p>
            <a:r>
              <a:rPr lang="ja-JP" altLang="en-US">
                <a:solidFill>
                  <a:srgbClr val="FF0000"/>
                </a:solidFill>
                <a:latin typeface="Gill Sans MT" pitchFamily="34" charset="0"/>
                <a:ea typeface="HGｺﾞｼｯｸE" pitchFamily="49" charset="-128"/>
              </a:rPr>
              <a:t>現在の所得</a:t>
            </a:r>
          </a:p>
        </p:txBody>
      </p:sp>
      <p:sp>
        <p:nvSpPr>
          <p:cNvPr id="20488" name="テキスト ボックス 13"/>
          <p:cNvSpPr txBox="1">
            <a:spLocks noChangeArrowheads="1"/>
          </p:cNvSpPr>
          <p:nvPr/>
        </p:nvSpPr>
        <p:spPr bwMode="auto">
          <a:xfrm>
            <a:off x="2428875" y="4214813"/>
            <a:ext cx="3000375"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将来の所得の割引現在価値</a:t>
            </a:r>
          </a:p>
        </p:txBody>
      </p:sp>
      <p:sp>
        <p:nvSpPr>
          <p:cNvPr id="15" name="左中かっこ 14"/>
          <p:cNvSpPr/>
          <p:nvPr/>
        </p:nvSpPr>
        <p:spPr>
          <a:xfrm>
            <a:off x="2357438" y="3857625"/>
            <a:ext cx="46037" cy="64293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p>
        </p:txBody>
      </p:sp>
      <p:sp>
        <p:nvSpPr>
          <p:cNvPr id="20490" name="テキスト ボックス 15"/>
          <p:cNvSpPr txBox="1">
            <a:spLocks noChangeArrowheads="1"/>
          </p:cNvSpPr>
          <p:nvPr/>
        </p:nvSpPr>
        <p:spPr bwMode="auto">
          <a:xfrm>
            <a:off x="6786563" y="4214813"/>
            <a:ext cx="1571625"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所与</a:t>
            </a:r>
          </a:p>
        </p:txBody>
      </p:sp>
      <p:sp>
        <p:nvSpPr>
          <p:cNvPr id="20491" name="テキスト ボックス 16"/>
          <p:cNvSpPr txBox="1">
            <a:spLocks noChangeArrowheads="1"/>
          </p:cNvSpPr>
          <p:nvPr/>
        </p:nvSpPr>
        <p:spPr bwMode="auto">
          <a:xfrm>
            <a:off x="1071563" y="2643188"/>
            <a:ext cx="571500" cy="369887"/>
          </a:xfrm>
          <a:prstGeom prst="rect">
            <a:avLst/>
          </a:prstGeom>
          <a:noFill/>
          <a:ln w="9525">
            <a:noFill/>
            <a:miter lim="800000"/>
            <a:headEnd/>
            <a:tailEnd/>
          </a:ln>
        </p:spPr>
        <p:txBody>
          <a:bodyPr>
            <a:spAutoFit/>
          </a:bodyPr>
          <a:lstStyle/>
          <a:p>
            <a:r>
              <a:rPr lang="en-US" altLang="ja-JP">
                <a:solidFill>
                  <a:srgbClr val="FF0000"/>
                </a:solidFill>
                <a:latin typeface="Gill Sans MT" pitchFamily="34" charset="0"/>
                <a:ea typeface="HGｺﾞｼｯｸE" pitchFamily="49" charset="-128"/>
              </a:rPr>
              <a:t>×</a:t>
            </a:r>
            <a:endParaRPr lang="ja-JP" altLang="en-US">
              <a:solidFill>
                <a:srgbClr val="FF0000"/>
              </a:solidFill>
              <a:latin typeface="Gill Sans MT" pitchFamily="34" charset="0"/>
              <a:ea typeface="HGｺﾞｼｯｸE" pitchFamily="49" charset="-128"/>
            </a:endParaRPr>
          </a:p>
        </p:txBody>
      </p:sp>
      <p:sp>
        <p:nvSpPr>
          <p:cNvPr id="20492" name="テキスト ボックス 17"/>
          <p:cNvSpPr txBox="1">
            <a:spLocks noChangeArrowheads="1"/>
          </p:cNvSpPr>
          <p:nvPr/>
        </p:nvSpPr>
        <p:spPr bwMode="auto">
          <a:xfrm>
            <a:off x="1071563" y="3071813"/>
            <a:ext cx="571500" cy="369887"/>
          </a:xfrm>
          <a:prstGeom prst="rect">
            <a:avLst/>
          </a:prstGeom>
          <a:noFill/>
          <a:ln w="9525">
            <a:noFill/>
            <a:miter lim="800000"/>
            <a:headEnd/>
            <a:tailEnd/>
          </a:ln>
        </p:spPr>
        <p:txBody>
          <a:bodyPr>
            <a:spAutoFit/>
          </a:bodyPr>
          <a:lstStyle/>
          <a:p>
            <a:r>
              <a:rPr lang="en-US" altLang="ja-JP">
                <a:solidFill>
                  <a:srgbClr val="FF0000"/>
                </a:solidFill>
                <a:latin typeface="Gill Sans MT" pitchFamily="34" charset="0"/>
                <a:ea typeface="HGｺﾞｼｯｸE" pitchFamily="49" charset="-128"/>
              </a:rPr>
              <a:t>×</a:t>
            </a:r>
            <a:endParaRPr lang="ja-JP" altLang="en-US">
              <a:solidFill>
                <a:srgbClr val="FF0000"/>
              </a:solidFill>
              <a:latin typeface="Gill Sans MT" pitchFamily="34" charset="0"/>
              <a:ea typeface="HGｺﾞｼｯｸE" pitchFamily="49" charset="-128"/>
            </a:endParaRPr>
          </a:p>
        </p:txBody>
      </p:sp>
      <p:sp>
        <p:nvSpPr>
          <p:cNvPr id="20493" name="テキスト ボックス 18"/>
          <p:cNvSpPr txBox="1">
            <a:spLocks noChangeArrowheads="1"/>
          </p:cNvSpPr>
          <p:nvPr/>
        </p:nvSpPr>
        <p:spPr bwMode="auto">
          <a:xfrm>
            <a:off x="1785938" y="4214813"/>
            <a:ext cx="571500" cy="369887"/>
          </a:xfrm>
          <a:prstGeom prst="rect">
            <a:avLst/>
          </a:prstGeom>
          <a:noFill/>
          <a:ln w="9525">
            <a:noFill/>
            <a:miter lim="800000"/>
            <a:headEnd/>
            <a:tailEnd/>
          </a:ln>
        </p:spPr>
        <p:txBody>
          <a:bodyPr>
            <a:spAutoFit/>
          </a:bodyPr>
          <a:lstStyle/>
          <a:p>
            <a:r>
              <a:rPr lang="en-US" altLang="ja-JP">
                <a:solidFill>
                  <a:srgbClr val="FF0000"/>
                </a:solidFill>
                <a:latin typeface="Gill Sans MT" pitchFamily="34" charset="0"/>
                <a:ea typeface="HGｺﾞｼｯｸE" pitchFamily="49" charset="-128"/>
              </a:rPr>
              <a:t>×</a:t>
            </a:r>
            <a:endParaRPr lang="ja-JP" altLang="en-US">
              <a:solidFill>
                <a:srgbClr val="FF0000"/>
              </a:solidFill>
              <a:latin typeface="Gill Sans MT" pitchFamily="34" charset="0"/>
              <a:ea typeface="HGｺﾞｼｯｸE" pitchFamily="49" charset="-128"/>
            </a:endParaRPr>
          </a:p>
        </p:txBody>
      </p:sp>
      <p:sp>
        <p:nvSpPr>
          <p:cNvPr id="20494" name="テキスト ボックス 19"/>
          <p:cNvSpPr txBox="1">
            <a:spLocks noChangeArrowheads="1"/>
          </p:cNvSpPr>
          <p:nvPr/>
        </p:nvSpPr>
        <p:spPr bwMode="auto">
          <a:xfrm>
            <a:off x="1785938" y="3857625"/>
            <a:ext cx="571500" cy="369888"/>
          </a:xfrm>
          <a:prstGeom prst="rect">
            <a:avLst/>
          </a:prstGeom>
          <a:noFill/>
          <a:ln w="9525">
            <a:noFill/>
            <a:miter lim="800000"/>
            <a:headEnd/>
            <a:tailEnd/>
          </a:ln>
        </p:spPr>
        <p:txBody>
          <a:bodyPr>
            <a:spAutoFit/>
          </a:bodyPr>
          <a:lstStyle/>
          <a:p>
            <a:r>
              <a:rPr lang="ja-JP" altLang="en-US">
                <a:solidFill>
                  <a:srgbClr val="FF0000"/>
                </a:solidFill>
                <a:latin typeface="Gill Sans MT" pitchFamily="34" charset="0"/>
                <a:ea typeface="HGｺﾞｼｯｸE" pitchFamily="49" charset="-128"/>
              </a:rPr>
              <a:t>◎</a:t>
            </a:r>
          </a:p>
        </p:txBody>
      </p:sp>
      <p:sp>
        <p:nvSpPr>
          <p:cNvPr id="22" name="左矢印 21"/>
          <p:cNvSpPr/>
          <p:nvPr/>
        </p:nvSpPr>
        <p:spPr>
          <a:xfrm>
            <a:off x="5857875" y="2643188"/>
            <a:ext cx="357188" cy="21431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3" name="左矢印 22"/>
          <p:cNvSpPr/>
          <p:nvPr/>
        </p:nvSpPr>
        <p:spPr>
          <a:xfrm>
            <a:off x="5929313" y="3071813"/>
            <a:ext cx="357187" cy="21431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4" name="左矢印 23"/>
          <p:cNvSpPr/>
          <p:nvPr/>
        </p:nvSpPr>
        <p:spPr>
          <a:xfrm>
            <a:off x="6072188" y="4286250"/>
            <a:ext cx="357187" cy="21431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0498" name="テキスト ボックス 25"/>
          <p:cNvSpPr txBox="1">
            <a:spLocks noChangeArrowheads="1"/>
          </p:cNvSpPr>
          <p:nvPr/>
        </p:nvSpPr>
        <p:spPr bwMode="auto">
          <a:xfrm>
            <a:off x="1143000" y="4714875"/>
            <a:ext cx="2428875" cy="584200"/>
          </a:xfrm>
          <a:prstGeom prst="rect">
            <a:avLst/>
          </a:prstGeom>
          <a:solidFill>
            <a:srgbClr val="FF0000">
              <a:alpha val="36862"/>
            </a:srgbClr>
          </a:solidFill>
          <a:ln w="9525">
            <a:solidFill>
              <a:schemeClr val="tx1"/>
            </a:solidFill>
            <a:miter lim="800000"/>
            <a:headEnd/>
            <a:tailEnd/>
          </a:ln>
        </p:spPr>
        <p:txBody>
          <a:bodyPr>
            <a:spAutoFit/>
          </a:bodyPr>
          <a:lstStyle/>
          <a:p>
            <a:r>
              <a:rPr lang="ja-JP" altLang="en-US" sz="3200">
                <a:latin typeface="Gill Sans MT" pitchFamily="34" charset="0"/>
                <a:ea typeface="HGｺﾞｼｯｸE" pitchFamily="49" charset="-128"/>
              </a:rPr>
              <a:t>消費（Ｃ）</a:t>
            </a:r>
          </a:p>
        </p:txBody>
      </p:sp>
      <p:sp>
        <p:nvSpPr>
          <p:cNvPr id="20499" name="テキスト ボックス 26"/>
          <p:cNvSpPr txBox="1">
            <a:spLocks noChangeArrowheads="1"/>
          </p:cNvSpPr>
          <p:nvPr/>
        </p:nvSpPr>
        <p:spPr bwMode="auto">
          <a:xfrm>
            <a:off x="3643313" y="4857750"/>
            <a:ext cx="714375" cy="369888"/>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は</a:t>
            </a:r>
          </a:p>
        </p:txBody>
      </p:sp>
      <p:sp>
        <p:nvSpPr>
          <p:cNvPr id="20500" name="テキスト ボックス 27"/>
          <p:cNvSpPr txBox="1">
            <a:spLocks noChangeArrowheads="1"/>
          </p:cNvSpPr>
          <p:nvPr/>
        </p:nvSpPr>
        <p:spPr bwMode="auto">
          <a:xfrm>
            <a:off x="4214813" y="4714875"/>
            <a:ext cx="3786187" cy="584200"/>
          </a:xfrm>
          <a:prstGeom prst="rect">
            <a:avLst/>
          </a:prstGeom>
          <a:noFill/>
          <a:ln w="9525">
            <a:solidFill>
              <a:schemeClr val="bg1"/>
            </a:solidFill>
            <a:miter lim="800000"/>
            <a:headEnd/>
            <a:tailEnd/>
          </a:ln>
        </p:spPr>
        <p:txBody>
          <a:bodyPr>
            <a:spAutoFit/>
          </a:bodyPr>
          <a:lstStyle/>
          <a:p>
            <a:r>
              <a:rPr lang="ja-JP" altLang="en-US" sz="3200">
                <a:solidFill>
                  <a:srgbClr val="FF0000"/>
                </a:solidFill>
                <a:latin typeface="Gill Sans MT" pitchFamily="34" charset="0"/>
                <a:ea typeface="HGｺﾞｼｯｸE" pitchFamily="49" charset="-128"/>
              </a:rPr>
              <a:t>現在の所得（Ｙ）</a:t>
            </a:r>
          </a:p>
        </p:txBody>
      </p:sp>
      <p:sp>
        <p:nvSpPr>
          <p:cNvPr id="20501" name="テキスト ボックス 28"/>
          <p:cNvSpPr txBox="1">
            <a:spLocks noChangeArrowheads="1"/>
          </p:cNvSpPr>
          <p:nvPr/>
        </p:nvSpPr>
        <p:spPr bwMode="auto">
          <a:xfrm>
            <a:off x="4357688" y="5357813"/>
            <a:ext cx="4286250"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が増えると増大する</a:t>
            </a:r>
          </a:p>
        </p:txBody>
      </p:sp>
      <p:sp>
        <p:nvSpPr>
          <p:cNvPr id="30" name="右カーブ矢印 29"/>
          <p:cNvSpPr/>
          <p:nvPr/>
        </p:nvSpPr>
        <p:spPr>
          <a:xfrm>
            <a:off x="1285875" y="3929063"/>
            <a:ext cx="428625" cy="785812"/>
          </a:xfrm>
          <a:prstGeom prst="curvedRightArrow">
            <a:avLst>
              <a:gd name="adj1" fmla="val 25000"/>
              <a:gd name="adj2" fmla="val 50000"/>
              <a:gd name="adj3" fmla="val 3469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tx1"/>
              </a:solidFill>
            </a:endParaRPr>
          </a:p>
        </p:txBody>
      </p:sp>
      <p:sp>
        <p:nvSpPr>
          <p:cNvPr id="31" name="テキスト ボックス 30"/>
          <p:cNvSpPr txBox="1"/>
          <p:nvPr/>
        </p:nvSpPr>
        <p:spPr>
          <a:xfrm>
            <a:off x="6286500" y="571500"/>
            <a:ext cx="1643063" cy="584200"/>
          </a:xfrm>
          <a:prstGeom prst="rect">
            <a:avLst/>
          </a:prstGeom>
          <a:solidFill>
            <a:schemeClr val="accent2">
              <a:lumMod val="60000"/>
              <a:lumOff val="40000"/>
            </a:schemeClr>
          </a:solidFill>
        </p:spPr>
        <p:txBody>
          <a:bodyPr>
            <a:spAutoFit/>
          </a:bodyPr>
          <a:lstStyle/>
          <a:p>
            <a:pPr fontAlgn="auto">
              <a:spcBef>
                <a:spcPts val="0"/>
              </a:spcBef>
              <a:spcAft>
                <a:spcPts val="0"/>
              </a:spcAft>
              <a:defRPr/>
            </a:pPr>
            <a:r>
              <a:rPr lang="ja-JP" altLang="en-US" sz="3200" dirty="0">
                <a:latin typeface="+mn-lt"/>
                <a:ea typeface="+mn-ea"/>
              </a:rPr>
              <a:t>第</a:t>
            </a:r>
            <a:r>
              <a:rPr lang="en-US" altLang="ja-JP" sz="3200" dirty="0">
                <a:latin typeface="+mn-lt"/>
                <a:ea typeface="+mn-ea"/>
              </a:rPr>
              <a:t>1</a:t>
            </a:r>
            <a:r>
              <a:rPr lang="ja-JP" altLang="en-US" sz="3200" dirty="0">
                <a:latin typeface="+mn-lt"/>
                <a:ea typeface="+mn-ea"/>
              </a:rPr>
              <a:t>段階</a:t>
            </a:r>
            <a:endParaRPr lang="ja-JP" altLang="en-US" sz="3200" dirty="0">
              <a:latin typeface="+mn-lt"/>
              <a:ea typeface="+mn-ea"/>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14438" y="0"/>
            <a:ext cx="7497762" cy="1143000"/>
          </a:xfrm>
        </p:spPr>
        <p:txBody>
          <a:bodyPr/>
          <a:lstStyle/>
          <a:p>
            <a:pPr fontAlgn="auto">
              <a:spcAft>
                <a:spcPts val="0"/>
              </a:spcAft>
              <a:defRPr/>
            </a:pPr>
            <a:r>
              <a:rPr lang="en-US" altLang="ja-JP" dirty="0" smtClean="0">
                <a:solidFill>
                  <a:schemeClr val="tx2">
                    <a:satMod val="130000"/>
                  </a:schemeClr>
                </a:solidFill>
              </a:rPr>
              <a:t>10.1.1</a:t>
            </a:r>
            <a:r>
              <a:rPr lang="ja-JP" altLang="en-US" dirty="0" smtClean="0">
                <a:solidFill>
                  <a:schemeClr val="tx2">
                    <a:satMod val="130000"/>
                  </a:schemeClr>
                </a:solidFill>
              </a:rPr>
              <a:t>　ＩＳ曲線</a:t>
            </a:r>
            <a:endParaRPr lang="ja-JP" altLang="en-US" dirty="0">
              <a:solidFill>
                <a:schemeClr val="tx2">
                  <a:satMod val="130000"/>
                </a:schemeClr>
              </a:solidFill>
            </a:endParaRPr>
          </a:p>
        </p:txBody>
      </p:sp>
      <p:sp>
        <p:nvSpPr>
          <p:cNvPr id="3" name="コンテンツ プレースホルダ 2"/>
          <p:cNvSpPr>
            <a:spLocks noGrp="1"/>
          </p:cNvSpPr>
          <p:nvPr>
            <p:ph idx="1"/>
          </p:nvPr>
        </p:nvSpPr>
        <p:spPr>
          <a:xfrm>
            <a:off x="1785918" y="1357298"/>
            <a:ext cx="5708160" cy="695316"/>
          </a:xfrm>
          <a:ln/>
        </p:spPr>
        <p:style>
          <a:lnRef idx="1">
            <a:schemeClr val="accent2"/>
          </a:lnRef>
          <a:fillRef idx="2">
            <a:schemeClr val="accent2"/>
          </a:fillRef>
          <a:effectRef idx="1">
            <a:schemeClr val="accent2"/>
          </a:effectRef>
          <a:fontRef idx="minor">
            <a:schemeClr val="dk1"/>
          </a:fontRef>
        </p:style>
        <p:txBody>
          <a:bodyPr>
            <a:normAutofit/>
          </a:bodyPr>
          <a:lstStyle/>
          <a:p>
            <a:pPr marL="365760" indent="-283464" fontAlgn="auto">
              <a:spcAft>
                <a:spcPts val="0"/>
              </a:spcAft>
              <a:buFont typeface="Wingdings 2"/>
              <a:buChar char=""/>
              <a:defRPr/>
            </a:pPr>
            <a:r>
              <a:rPr lang="ja-JP" altLang="en-US" dirty="0" smtClean="0"/>
              <a:t>消費（Ｃ）はＹの増加関数</a:t>
            </a:r>
            <a:endParaRPr lang="ja-JP" altLang="en-US" dirty="0"/>
          </a:p>
        </p:txBody>
      </p:sp>
      <p:cxnSp>
        <p:nvCxnSpPr>
          <p:cNvPr id="5" name="直線矢印コネクタ 4"/>
          <p:cNvCxnSpPr/>
          <p:nvPr/>
        </p:nvCxnSpPr>
        <p:spPr>
          <a:xfrm>
            <a:off x="1571625" y="6000750"/>
            <a:ext cx="3857625"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直線矢印コネクタ 8"/>
          <p:cNvCxnSpPr/>
          <p:nvPr/>
        </p:nvCxnSpPr>
        <p:spPr>
          <a:xfrm rot="5400000" flipH="1" flipV="1">
            <a:off x="-37306" y="4393407"/>
            <a:ext cx="3216275" cy="15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 name="テキスト ボックス 9"/>
          <p:cNvSpPr txBox="1"/>
          <p:nvPr/>
        </p:nvSpPr>
        <p:spPr>
          <a:xfrm>
            <a:off x="5572132" y="5786454"/>
            <a:ext cx="1714512" cy="369332"/>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fontAlgn="auto">
              <a:spcBef>
                <a:spcPts val="0"/>
              </a:spcBef>
              <a:spcAft>
                <a:spcPts val="0"/>
              </a:spcAft>
              <a:defRPr/>
            </a:pPr>
            <a:r>
              <a:rPr lang="ja-JP" altLang="en-US" dirty="0"/>
              <a:t>Ｙ</a:t>
            </a:r>
            <a:r>
              <a:rPr lang="en-US" altLang="ja-JP" dirty="0"/>
              <a:t>(</a:t>
            </a:r>
            <a:r>
              <a:rPr lang="ja-JP" altLang="en-US" dirty="0"/>
              <a:t>実質</a:t>
            </a:r>
            <a:r>
              <a:rPr lang="en-US" altLang="ja-JP" dirty="0"/>
              <a:t>GDP)</a:t>
            </a:r>
            <a:endParaRPr lang="ja-JP" altLang="en-US" dirty="0"/>
          </a:p>
        </p:txBody>
      </p:sp>
      <p:sp>
        <p:nvSpPr>
          <p:cNvPr id="11" name="テキスト ボックス 10"/>
          <p:cNvSpPr txBox="1"/>
          <p:nvPr/>
        </p:nvSpPr>
        <p:spPr>
          <a:xfrm>
            <a:off x="928662" y="2357430"/>
            <a:ext cx="1143008" cy="369332"/>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fontAlgn="auto">
              <a:spcBef>
                <a:spcPts val="0"/>
              </a:spcBef>
              <a:spcAft>
                <a:spcPts val="0"/>
              </a:spcAft>
              <a:defRPr/>
            </a:pPr>
            <a:r>
              <a:rPr lang="ja-JP" altLang="en-US" dirty="0"/>
              <a:t>Ｃ</a:t>
            </a:r>
            <a:r>
              <a:rPr lang="en-US" altLang="ja-JP" dirty="0"/>
              <a:t>(</a:t>
            </a:r>
            <a:r>
              <a:rPr lang="ja-JP" altLang="en-US" dirty="0"/>
              <a:t>消費</a:t>
            </a:r>
            <a:r>
              <a:rPr lang="en-US" altLang="ja-JP" dirty="0"/>
              <a:t>)</a:t>
            </a:r>
            <a:endParaRPr lang="ja-JP" altLang="en-US" dirty="0"/>
          </a:p>
        </p:txBody>
      </p:sp>
      <p:cxnSp>
        <p:nvCxnSpPr>
          <p:cNvPr id="13" name="直線コネクタ 12"/>
          <p:cNvCxnSpPr/>
          <p:nvPr/>
        </p:nvCxnSpPr>
        <p:spPr>
          <a:xfrm flipV="1">
            <a:off x="1571625" y="2786063"/>
            <a:ext cx="3500438" cy="3214687"/>
          </a:xfrm>
          <a:prstGeom prst="line">
            <a:avLst/>
          </a:prstGeom>
          <a:ln/>
        </p:spPr>
        <p:style>
          <a:lnRef idx="2">
            <a:schemeClr val="dk1"/>
          </a:lnRef>
          <a:fillRef idx="0">
            <a:schemeClr val="dk1"/>
          </a:fillRef>
          <a:effectRef idx="1">
            <a:schemeClr val="dk1"/>
          </a:effectRef>
          <a:fontRef idx="minor">
            <a:schemeClr val="tx1"/>
          </a:fontRef>
        </p:style>
      </p:cxnSp>
      <p:sp>
        <p:nvSpPr>
          <p:cNvPr id="14" name="円弧 13"/>
          <p:cNvSpPr/>
          <p:nvPr/>
        </p:nvSpPr>
        <p:spPr>
          <a:xfrm>
            <a:off x="1643063" y="5572125"/>
            <a:ext cx="714375" cy="857250"/>
          </a:xfrm>
          <a:prstGeom prst="arc">
            <a:avLst/>
          </a:prstGeom>
        </p:spPr>
        <p:style>
          <a:lnRef idx="1">
            <a:schemeClr val="dk1"/>
          </a:lnRef>
          <a:fillRef idx="0">
            <a:schemeClr val="dk1"/>
          </a:fillRef>
          <a:effectRef idx="0">
            <a:schemeClr val="dk1"/>
          </a:effectRef>
          <a:fontRef idx="minor">
            <a:schemeClr val="tx1"/>
          </a:fontRef>
        </p:style>
        <p:txBody>
          <a:bodyPr anchor="ctr"/>
          <a:lstStyle/>
          <a:p>
            <a:pPr algn="ctr" fontAlgn="auto">
              <a:spcBef>
                <a:spcPts val="0"/>
              </a:spcBef>
              <a:spcAft>
                <a:spcPts val="0"/>
              </a:spcAft>
              <a:defRPr/>
            </a:pPr>
            <a:endParaRPr lang="ja-JP" altLang="en-US"/>
          </a:p>
        </p:txBody>
      </p:sp>
      <p:sp>
        <p:nvSpPr>
          <p:cNvPr id="1044" name="テキスト ボックス 14"/>
          <p:cNvSpPr txBox="1">
            <a:spLocks noChangeArrowheads="1"/>
          </p:cNvSpPr>
          <p:nvPr/>
        </p:nvSpPr>
        <p:spPr bwMode="auto">
          <a:xfrm>
            <a:off x="2357438" y="5500688"/>
            <a:ext cx="785812" cy="369887"/>
          </a:xfrm>
          <a:prstGeom prst="rect">
            <a:avLst/>
          </a:prstGeom>
          <a:noFill/>
          <a:ln w="9525">
            <a:noFill/>
            <a:miter lim="800000"/>
            <a:headEnd/>
            <a:tailEnd/>
          </a:ln>
        </p:spPr>
        <p:txBody>
          <a:bodyPr>
            <a:spAutoFit/>
          </a:bodyPr>
          <a:lstStyle/>
          <a:p>
            <a:r>
              <a:rPr lang="en-US" altLang="ja-JP">
                <a:latin typeface="Gill Sans MT" pitchFamily="34" charset="0"/>
                <a:ea typeface="HGｺﾞｼｯｸE" pitchFamily="49" charset="-128"/>
              </a:rPr>
              <a:t>45°</a:t>
            </a:r>
            <a:endParaRPr lang="ja-JP" altLang="en-US">
              <a:latin typeface="Gill Sans MT" pitchFamily="34" charset="0"/>
              <a:ea typeface="HGｺﾞｼｯｸE" pitchFamily="49" charset="-128"/>
            </a:endParaRPr>
          </a:p>
        </p:txBody>
      </p:sp>
      <p:cxnSp>
        <p:nvCxnSpPr>
          <p:cNvPr id="17" name="直線コネクタ 16"/>
          <p:cNvCxnSpPr/>
          <p:nvPr/>
        </p:nvCxnSpPr>
        <p:spPr>
          <a:xfrm flipV="1">
            <a:off x="1571604" y="3786190"/>
            <a:ext cx="3714776" cy="1428760"/>
          </a:xfrm>
          <a:prstGeom prst="line">
            <a:avLst/>
          </a:prstGeom>
          <a:ln/>
        </p:spPr>
        <p:style>
          <a:lnRef idx="3">
            <a:schemeClr val="accent2"/>
          </a:lnRef>
          <a:fillRef idx="0">
            <a:schemeClr val="accent2"/>
          </a:fillRef>
          <a:effectRef idx="2">
            <a:schemeClr val="accent2"/>
          </a:effectRef>
          <a:fontRef idx="minor">
            <a:schemeClr val="tx1"/>
          </a:fontRef>
        </p:style>
      </p:cxnSp>
      <p:sp>
        <p:nvSpPr>
          <p:cNvPr id="18" name="テキスト ボックス 17"/>
          <p:cNvSpPr txBox="1"/>
          <p:nvPr/>
        </p:nvSpPr>
        <p:spPr>
          <a:xfrm>
            <a:off x="4786314" y="3357562"/>
            <a:ext cx="1143008" cy="369332"/>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fontAlgn="auto">
              <a:spcBef>
                <a:spcPts val="0"/>
              </a:spcBef>
              <a:spcAft>
                <a:spcPts val="0"/>
              </a:spcAft>
              <a:defRPr/>
            </a:pPr>
            <a:r>
              <a:rPr lang="ja-JP" altLang="en-US" dirty="0"/>
              <a:t>消費；Ｃ</a:t>
            </a:r>
            <a:endParaRPr lang="ja-JP" altLang="en-US" dirty="0"/>
          </a:p>
        </p:txBody>
      </p:sp>
      <p:cxnSp>
        <p:nvCxnSpPr>
          <p:cNvPr id="20" name="直線矢印コネクタ 19"/>
          <p:cNvCxnSpPr/>
          <p:nvPr/>
        </p:nvCxnSpPr>
        <p:spPr>
          <a:xfrm>
            <a:off x="3357554" y="4572008"/>
            <a:ext cx="1071570"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3" name="直線矢印コネクタ 22"/>
          <p:cNvCxnSpPr/>
          <p:nvPr/>
        </p:nvCxnSpPr>
        <p:spPr>
          <a:xfrm rot="5400000" flipH="1" flipV="1">
            <a:off x="4214810" y="4357694"/>
            <a:ext cx="428628"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graphicFrame>
        <p:nvGraphicFramePr>
          <p:cNvPr id="24" name="Object 2"/>
          <p:cNvGraphicFramePr>
            <a:graphicFrameLocks noChangeAspect="1"/>
          </p:cNvGraphicFramePr>
          <p:nvPr/>
        </p:nvGraphicFramePr>
        <p:xfrm>
          <a:off x="3571875" y="4643438"/>
          <a:ext cx="549275" cy="439737"/>
        </p:xfrm>
        <a:graphic>
          <a:graphicData uri="http://schemas.openxmlformats.org/presentationml/2006/ole">
            <p:oleObj spid="_x0000_s1026" name="数式" r:id="rId4" imgW="241200" imgH="164880" progId="Equation.3">
              <p:embed/>
            </p:oleObj>
          </a:graphicData>
        </a:graphic>
      </p:graphicFrame>
      <p:graphicFrame>
        <p:nvGraphicFramePr>
          <p:cNvPr id="25" name="Object 2"/>
          <p:cNvGraphicFramePr>
            <a:graphicFrameLocks noChangeAspect="1"/>
          </p:cNvGraphicFramePr>
          <p:nvPr/>
        </p:nvGraphicFramePr>
        <p:xfrm>
          <a:off x="4486275" y="4125913"/>
          <a:ext cx="577850" cy="474662"/>
        </p:xfrm>
        <a:graphic>
          <a:graphicData uri="http://schemas.openxmlformats.org/presentationml/2006/ole">
            <p:oleObj spid="_x0000_s1027" name="数式" r:id="rId5" imgW="253800" imgH="177480" progId="Equation.3">
              <p:embed/>
            </p:oleObj>
          </a:graphicData>
        </a:graphic>
      </p:graphicFrame>
      <p:sp>
        <p:nvSpPr>
          <p:cNvPr id="26" name="テキスト ボックス 25"/>
          <p:cNvSpPr txBox="1"/>
          <p:nvPr/>
        </p:nvSpPr>
        <p:spPr>
          <a:xfrm>
            <a:off x="6215074" y="2786058"/>
            <a:ext cx="2571768" cy="923330"/>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r>
              <a:rPr lang="ja-JP" altLang="en-US">
                <a:solidFill>
                  <a:srgbClr val="000000"/>
                </a:solidFill>
              </a:rPr>
              <a:t>増えた所得⊿Ｙをすべて消費せず、一部を貯蓄する。</a:t>
            </a:r>
          </a:p>
        </p:txBody>
      </p:sp>
      <p:graphicFrame>
        <p:nvGraphicFramePr>
          <p:cNvPr id="1028" name="Object 4"/>
          <p:cNvGraphicFramePr>
            <a:graphicFrameLocks noChangeAspect="1"/>
          </p:cNvGraphicFramePr>
          <p:nvPr/>
        </p:nvGraphicFramePr>
        <p:xfrm>
          <a:off x="6572250" y="4000500"/>
          <a:ext cx="549275" cy="439738"/>
        </p:xfrm>
        <a:graphic>
          <a:graphicData uri="http://schemas.openxmlformats.org/presentationml/2006/ole">
            <p:oleObj spid="_x0000_s1028" name="数式" r:id="rId6" imgW="241200" imgH="164880" progId="Equation.3">
              <p:embed/>
            </p:oleObj>
          </a:graphicData>
        </a:graphic>
      </p:graphicFrame>
      <p:graphicFrame>
        <p:nvGraphicFramePr>
          <p:cNvPr id="1029" name="Object 5"/>
          <p:cNvGraphicFramePr>
            <a:graphicFrameLocks noChangeAspect="1"/>
          </p:cNvGraphicFramePr>
          <p:nvPr/>
        </p:nvGraphicFramePr>
        <p:xfrm>
          <a:off x="7858125" y="4000500"/>
          <a:ext cx="577850" cy="474663"/>
        </p:xfrm>
        <a:graphic>
          <a:graphicData uri="http://schemas.openxmlformats.org/presentationml/2006/ole">
            <p:oleObj spid="_x0000_s1029" name="数式" r:id="rId7" imgW="253800" imgH="177480" progId="Equation.3">
              <p:embed/>
            </p:oleObj>
          </a:graphicData>
        </a:graphic>
      </p:graphicFrame>
      <p:sp>
        <p:nvSpPr>
          <p:cNvPr id="1054" name="テキスト ボックス 28"/>
          <p:cNvSpPr txBox="1">
            <a:spLocks noChangeArrowheads="1"/>
          </p:cNvSpPr>
          <p:nvPr/>
        </p:nvSpPr>
        <p:spPr bwMode="auto">
          <a:xfrm>
            <a:off x="7286625" y="4071938"/>
            <a:ext cx="428625" cy="369887"/>
          </a:xfrm>
          <a:prstGeom prst="rect">
            <a:avLst/>
          </a:prstGeom>
          <a:noFill/>
          <a:ln w="9525">
            <a:noFill/>
            <a:miter lim="800000"/>
            <a:headEnd/>
            <a:tailEnd/>
          </a:ln>
        </p:spPr>
        <p:txBody>
          <a:bodyPr>
            <a:spAutoFit/>
          </a:bodyPr>
          <a:lstStyle/>
          <a:p>
            <a:r>
              <a:rPr lang="ja-JP" altLang="en-US">
                <a:latin typeface="Gill Sans MT" pitchFamily="34" charset="0"/>
                <a:ea typeface="HGｺﾞｼｯｸE" pitchFamily="49" charset="-128"/>
              </a:rPr>
              <a:t>＞</a:t>
            </a:r>
          </a:p>
        </p:txBody>
      </p:sp>
      <p:sp>
        <p:nvSpPr>
          <p:cNvPr id="21" name="テキスト ボックス 20"/>
          <p:cNvSpPr txBox="1"/>
          <p:nvPr/>
        </p:nvSpPr>
        <p:spPr>
          <a:xfrm>
            <a:off x="5929313" y="285750"/>
            <a:ext cx="1643062" cy="584200"/>
          </a:xfrm>
          <a:prstGeom prst="rect">
            <a:avLst/>
          </a:prstGeom>
          <a:solidFill>
            <a:schemeClr val="accent2">
              <a:lumMod val="60000"/>
              <a:lumOff val="40000"/>
            </a:schemeClr>
          </a:solidFill>
        </p:spPr>
        <p:txBody>
          <a:bodyPr>
            <a:spAutoFit/>
          </a:bodyPr>
          <a:lstStyle/>
          <a:p>
            <a:pPr fontAlgn="auto">
              <a:spcBef>
                <a:spcPts val="0"/>
              </a:spcBef>
              <a:spcAft>
                <a:spcPts val="0"/>
              </a:spcAft>
              <a:defRPr/>
            </a:pPr>
            <a:r>
              <a:rPr lang="ja-JP" altLang="en-US" sz="3200" dirty="0">
                <a:latin typeface="+mn-lt"/>
                <a:ea typeface="+mn-ea"/>
              </a:rPr>
              <a:t>第</a:t>
            </a:r>
            <a:r>
              <a:rPr lang="en-US" altLang="ja-JP" sz="3200" dirty="0">
                <a:latin typeface="+mn-lt"/>
                <a:ea typeface="+mn-ea"/>
              </a:rPr>
              <a:t>1</a:t>
            </a:r>
            <a:r>
              <a:rPr lang="ja-JP" altLang="en-US" sz="3200" dirty="0">
                <a:latin typeface="+mn-lt"/>
                <a:ea typeface="+mn-ea"/>
              </a:rPr>
              <a:t>段階</a:t>
            </a:r>
            <a:endParaRPr lang="ja-JP" altLang="en-US" sz="3200" dirty="0">
              <a:latin typeface="+mn-lt"/>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20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フレッシュ">
  <a:themeElements>
    <a:clrScheme name="フレッシュ">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フレッシュ">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フレッシュ">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648</TotalTime>
  <Words>2051</Words>
  <Application>Microsoft Office PowerPoint</Application>
  <PresentationFormat>画面に合わせる (4:3)</PresentationFormat>
  <Paragraphs>407</Paragraphs>
  <Slides>23</Slides>
  <Notes>23</Notes>
  <HiddenSlides>0</HiddenSlides>
  <MMClips>0</MMClips>
  <ScaleCrop>false</ScaleCrop>
  <HeadingPairs>
    <vt:vector size="8" baseType="variant">
      <vt:variant>
        <vt:lpstr>使用されているフォント</vt:lpstr>
      </vt:variant>
      <vt:variant>
        <vt:i4>7</vt:i4>
      </vt:variant>
      <vt:variant>
        <vt:lpstr>デザイン テンプレート</vt:lpstr>
      </vt:variant>
      <vt:variant>
        <vt:i4>7</vt:i4>
      </vt:variant>
      <vt:variant>
        <vt:lpstr>埋め込まれた OLE サーバー</vt:lpstr>
      </vt:variant>
      <vt:variant>
        <vt:i4>1</vt:i4>
      </vt:variant>
      <vt:variant>
        <vt:lpstr>スライド タイトル</vt:lpstr>
      </vt:variant>
      <vt:variant>
        <vt:i4>23</vt:i4>
      </vt:variant>
    </vt:vector>
  </HeadingPairs>
  <TitlesOfParts>
    <vt:vector size="38" baseType="lpstr">
      <vt:lpstr>Gill Sans MT</vt:lpstr>
      <vt:lpstr>HGｺﾞｼｯｸE</vt:lpstr>
      <vt:lpstr>Arial</vt:lpstr>
      <vt:lpstr>Wingdings 2</vt:lpstr>
      <vt:lpstr>Verdana</vt:lpstr>
      <vt:lpstr>Calibri</vt:lpstr>
      <vt:lpstr>ＭＳ Ｐゴシック</vt:lpstr>
      <vt:lpstr>フレッシュ</vt:lpstr>
      <vt:lpstr>フレッシュ</vt:lpstr>
      <vt:lpstr>フレッシュ</vt:lpstr>
      <vt:lpstr>フレッシュ</vt:lpstr>
      <vt:lpstr>フレッシュ</vt:lpstr>
      <vt:lpstr>フレッシュ</vt:lpstr>
      <vt:lpstr>フレッシュ</vt:lpstr>
      <vt:lpstr>数式</vt:lpstr>
      <vt:lpstr>第１０章　短期の経済分析(１)</vt:lpstr>
      <vt:lpstr>短期と長期の違い</vt:lpstr>
      <vt:lpstr>スライド 3</vt:lpstr>
      <vt:lpstr>10.1　総需要</vt:lpstr>
      <vt:lpstr>10.1　総需要</vt:lpstr>
      <vt:lpstr>スライド 6</vt:lpstr>
      <vt:lpstr>10.1.1　ＩＳ曲線</vt:lpstr>
      <vt:lpstr>10.1.1　ＩＳ曲線</vt:lpstr>
      <vt:lpstr>10.1.1　ＩＳ曲線</vt:lpstr>
      <vt:lpstr>10.1.1　ＩＳ曲線</vt:lpstr>
      <vt:lpstr>10.1.1　ＩＳ曲線</vt:lpstr>
      <vt:lpstr>スライド 12</vt:lpstr>
      <vt:lpstr>スライド 13</vt:lpstr>
      <vt:lpstr>10.1.2　LM曲線</vt:lpstr>
      <vt:lpstr>10.1.2　LM曲線</vt:lpstr>
      <vt:lpstr>スライド 16</vt:lpstr>
      <vt:lpstr>経済の均衡</vt:lpstr>
      <vt:lpstr>スライド 18</vt:lpstr>
      <vt:lpstr>10.1.3　総需要曲線</vt:lpstr>
      <vt:lpstr>スライド 20</vt:lpstr>
      <vt:lpstr>10.1.3　総需要曲線</vt:lpstr>
      <vt:lpstr>スライド 22</vt:lpstr>
      <vt:lpstr>スライド 23</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第１０章　短期の経済分析(１)</dc:title>
  <dc:creator> </dc:creator>
  <cp:lastModifiedBy> </cp:lastModifiedBy>
  <cp:revision>84</cp:revision>
  <dcterms:created xsi:type="dcterms:W3CDTF">2009-02-04T14:23:11Z</dcterms:created>
  <dcterms:modified xsi:type="dcterms:W3CDTF">2010-12-31T05:54:45Z</dcterms:modified>
</cp:coreProperties>
</file>