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diagrams/colors11.xml" ContentType="application/vnd.openxmlformats-officedocument.drawingml.diagramColors+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diagrams/quickStyle17.xml" ContentType="application/vnd.openxmlformats-officedocument.drawingml.diagramStyl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diagrams/layout17.xml" ContentType="application/vnd.openxmlformats-officedocument.drawingml.diagramLayout+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layout20.xml" ContentType="application/vnd.openxmlformats-officedocument.drawingml.diagram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notesSlides/notesSlide46.xml" ContentType="application/vnd.openxmlformats-officedocument.presentationml.notes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diagrams/data11.xml" ContentType="application/vnd.openxmlformats-officedocument.drawingml.diagramData+xml"/>
  <Override PartName="/ppt/notesSlides/notesSlide65.xml" ContentType="application/vnd.openxmlformats-officedocument.presentationml.notesSlide+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notesSlides/notesSlide25.xml" ContentType="application/vnd.openxmlformats-officedocument.presentationml.notesSlide+xml"/>
  <Override PartName="/ppt/diagrams/data8.xml" ContentType="application/vnd.openxmlformats-officedocument.drawingml.diagramData+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15.xml" ContentType="application/vnd.openxmlformats-officedocument.drawingml.diagramLayout+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diagrams/colors10.xml" ContentType="application/vnd.openxmlformats-officedocument.drawingml.diagramColors+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diagrams/colors21.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diagrams/data12.xml" ContentType="application/vnd.openxmlformats-officedocument.drawingml.diagramData+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diagrams/quickStyle16.xml" ContentType="application/vnd.openxmlformats-officedocument.drawingml.diagramStyl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diagrams/quickStyle18.xml" ContentType="application/vnd.openxmlformats-officedocument.drawingml.diagramStyle+xml"/>
  <Override PartName="/ppt/slides/slide40.xml" ContentType="application/vnd.openxmlformats-officedocument.presentationml.slide+xml"/>
  <Override PartName="/ppt/notesSlides/notesSlide42.xml" ContentType="application/vnd.openxmlformats-officedocument.presentationml.notesSlide+xml"/>
  <Override PartName="/ppt/diagrams/layout18.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 id="2147483690" r:id="rId3"/>
  </p:sldMasterIdLst>
  <p:notesMasterIdLst>
    <p:notesMasterId r:id="rId71"/>
  </p:notesMasterIdLst>
  <p:sldIdLst>
    <p:sldId id="256" r:id="rId4"/>
    <p:sldId id="257" r:id="rId5"/>
    <p:sldId id="258" r:id="rId6"/>
    <p:sldId id="259" r:id="rId7"/>
    <p:sldId id="260" r:id="rId8"/>
    <p:sldId id="291" r:id="rId9"/>
    <p:sldId id="262" r:id="rId10"/>
    <p:sldId id="263" r:id="rId11"/>
    <p:sldId id="360" r:id="rId12"/>
    <p:sldId id="264" r:id="rId13"/>
    <p:sldId id="265" r:id="rId14"/>
    <p:sldId id="266" r:id="rId15"/>
    <p:sldId id="267" r:id="rId16"/>
    <p:sldId id="268" r:id="rId17"/>
    <p:sldId id="269" r:id="rId18"/>
    <p:sldId id="270" r:id="rId19"/>
    <p:sldId id="271" r:id="rId20"/>
    <p:sldId id="272" r:id="rId21"/>
    <p:sldId id="273" r:id="rId22"/>
    <p:sldId id="275" r:id="rId23"/>
    <p:sldId id="274" r:id="rId24"/>
    <p:sldId id="276" r:id="rId25"/>
    <p:sldId id="277" r:id="rId26"/>
    <p:sldId id="278" r:id="rId27"/>
    <p:sldId id="279" r:id="rId28"/>
    <p:sldId id="280" r:id="rId29"/>
    <p:sldId id="281" r:id="rId30"/>
    <p:sldId id="361" r:id="rId31"/>
    <p:sldId id="362" r:id="rId32"/>
    <p:sldId id="282" r:id="rId33"/>
    <p:sldId id="283" r:id="rId34"/>
    <p:sldId id="285" r:id="rId35"/>
    <p:sldId id="286" r:id="rId36"/>
    <p:sldId id="287" r:id="rId37"/>
    <p:sldId id="288" r:id="rId38"/>
    <p:sldId id="289" r:id="rId39"/>
    <p:sldId id="292" r:id="rId40"/>
    <p:sldId id="327" r:id="rId41"/>
    <p:sldId id="328" r:id="rId42"/>
    <p:sldId id="329" r:id="rId43"/>
    <p:sldId id="330" r:id="rId44"/>
    <p:sldId id="331" r:id="rId45"/>
    <p:sldId id="363" r:id="rId46"/>
    <p:sldId id="332" r:id="rId47"/>
    <p:sldId id="364" r:id="rId48"/>
    <p:sldId id="333" r:id="rId49"/>
    <p:sldId id="334" r:id="rId50"/>
    <p:sldId id="359" r:id="rId51"/>
    <p:sldId id="335" r:id="rId52"/>
    <p:sldId id="336" r:id="rId53"/>
    <p:sldId id="337" r:id="rId54"/>
    <p:sldId id="338" r:id="rId55"/>
    <p:sldId id="339" r:id="rId56"/>
    <p:sldId id="340" r:id="rId57"/>
    <p:sldId id="341" r:id="rId58"/>
    <p:sldId id="342" r:id="rId59"/>
    <p:sldId id="343" r:id="rId60"/>
    <p:sldId id="344" r:id="rId61"/>
    <p:sldId id="345" r:id="rId62"/>
    <p:sldId id="346" r:id="rId63"/>
    <p:sldId id="347" r:id="rId64"/>
    <p:sldId id="348" r:id="rId65"/>
    <p:sldId id="349" r:id="rId66"/>
    <p:sldId id="350" r:id="rId67"/>
    <p:sldId id="351" r:id="rId68"/>
    <p:sldId id="352" r:id="rId69"/>
    <p:sldId id="353" r:id="rId70"/>
  </p:sldIdLst>
  <p:sldSz cx="9144000" cy="6858000" type="screen4x3"/>
  <p:notesSz cx="6805613" cy="9939338"/>
  <p:defaultTextStyle>
    <a:defPPr>
      <a:defRPr lang="en-US"/>
    </a:defPPr>
    <a:lvl1pPr algn="l" rtl="0" fontAlgn="base">
      <a:spcBef>
        <a:spcPct val="0"/>
      </a:spcBef>
      <a:spcAft>
        <a:spcPct val="0"/>
      </a:spcAft>
      <a:defRPr kumimoji="1" sz="16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6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6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6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600" kern="1200">
        <a:solidFill>
          <a:schemeClr val="tx1"/>
        </a:solidFill>
        <a:latin typeface="Arial" charset="0"/>
        <a:ea typeface="ＭＳ Ｐゴシック" charset="-128"/>
        <a:cs typeface="+mn-cs"/>
      </a:defRPr>
    </a:lvl5pPr>
    <a:lvl6pPr marL="2286000" algn="l" defTabSz="914400" rtl="0" eaLnBrk="1" latinLnBrk="0" hangingPunct="1">
      <a:defRPr kumimoji="1" sz="1600" kern="1200">
        <a:solidFill>
          <a:schemeClr val="tx1"/>
        </a:solidFill>
        <a:latin typeface="Arial" charset="0"/>
        <a:ea typeface="ＭＳ Ｐゴシック" charset="-128"/>
        <a:cs typeface="+mn-cs"/>
      </a:defRPr>
    </a:lvl6pPr>
    <a:lvl7pPr marL="2743200" algn="l" defTabSz="914400" rtl="0" eaLnBrk="1" latinLnBrk="0" hangingPunct="1">
      <a:defRPr kumimoji="1" sz="1600" kern="1200">
        <a:solidFill>
          <a:schemeClr val="tx1"/>
        </a:solidFill>
        <a:latin typeface="Arial" charset="0"/>
        <a:ea typeface="ＭＳ Ｐゴシック" charset="-128"/>
        <a:cs typeface="+mn-cs"/>
      </a:defRPr>
    </a:lvl7pPr>
    <a:lvl8pPr marL="3200400" algn="l" defTabSz="914400" rtl="0" eaLnBrk="1" latinLnBrk="0" hangingPunct="1">
      <a:defRPr kumimoji="1" sz="1600" kern="1200">
        <a:solidFill>
          <a:schemeClr val="tx1"/>
        </a:solidFill>
        <a:latin typeface="Arial" charset="0"/>
        <a:ea typeface="ＭＳ Ｐゴシック" charset="-128"/>
        <a:cs typeface="+mn-cs"/>
      </a:defRPr>
    </a:lvl8pPr>
    <a:lvl9pPr marL="3657600" algn="l" defTabSz="914400" rtl="0" eaLnBrk="1" latinLnBrk="0" hangingPunct="1">
      <a:defRPr kumimoji="1" sz="16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00FF"/>
    <a:srgbClr val="00FF00"/>
    <a:srgbClr val="FF9933"/>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419" autoAdjust="0"/>
  </p:normalViewPr>
  <p:slideViewPr>
    <p:cSldViewPr>
      <p:cViewPr>
        <p:scale>
          <a:sx n="100" d="100"/>
          <a:sy n="100" d="100"/>
        </p:scale>
        <p:origin x="-846" y="-594"/>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35582D-1300-4B8A-A26D-53BD0C1FAC71}" type="doc">
      <dgm:prSet loTypeId="urn:microsoft.com/office/officeart/2005/8/layout/vList2" loCatId="list" qsTypeId="urn:microsoft.com/office/officeart/2005/8/quickstyle/simple1#1" qsCatId="simple" csTypeId="urn:microsoft.com/office/officeart/2005/8/colors/accent6_3" csCatId="accent6"/>
      <dgm:spPr/>
      <dgm:t>
        <a:bodyPr/>
        <a:lstStyle/>
        <a:p>
          <a:endParaRPr kumimoji="1" lang="ja-JP" altLang="en-US"/>
        </a:p>
      </dgm:t>
    </dgm:pt>
    <dgm:pt modelId="{4F0632CA-3FF3-4322-9F16-55BBC97E387A}">
      <dgm:prSet/>
      <dgm:spPr/>
      <dgm:t>
        <a:bodyPr/>
        <a:lstStyle/>
        <a:p>
          <a:pPr rtl="0"/>
          <a:r>
            <a:rPr kumimoji="1" lang="en-US" dirty="0" smtClean="0"/>
            <a:t>5.1</a:t>
          </a:r>
          <a:r>
            <a:rPr kumimoji="1" lang="ja-JP" dirty="0" smtClean="0"/>
            <a:t>　金融市場（</a:t>
          </a:r>
          <a:r>
            <a:rPr kumimoji="1" lang="en-US" dirty="0" smtClean="0"/>
            <a:t>Financial markets</a:t>
          </a:r>
          <a:r>
            <a:rPr kumimoji="1" lang="ja-JP" dirty="0" smtClean="0"/>
            <a:t>）</a:t>
          </a:r>
          <a:endParaRPr lang="ja-JP" dirty="0"/>
        </a:p>
      </dgm:t>
    </dgm:pt>
    <dgm:pt modelId="{EC2451F0-C4D6-4BF1-A916-4C821118E7E5}" type="parTrans" cxnId="{D29EC1E3-5DE5-48FC-8EEF-686EE569B1D8}">
      <dgm:prSet/>
      <dgm:spPr/>
      <dgm:t>
        <a:bodyPr/>
        <a:lstStyle/>
        <a:p>
          <a:endParaRPr kumimoji="1" lang="ja-JP" altLang="en-US"/>
        </a:p>
      </dgm:t>
    </dgm:pt>
    <dgm:pt modelId="{6A50D992-98EB-4844-8BD6-EEA4AD95EEDE}" type="sibTrans" cxnId="{D29EC1E3-5DE5-48FC-8EEF-686EE569B1D8}">
      <dgm:prSet/>
      <dgm:spPr/>
      <dgm:t>
        <a:bodyPr/>
        <a:lstStyle/>
        <a:p>
          <a:endParaRPr kumimoji="1" lang="ja-JP" altLang="en-US"/>
        </a:p>
      </dgm:t>
    </dgm:pt>
    <dgm:pt modelId="{955408C1-82B7-4194-BED3-EB4070E8E09F}" type="pres">
      <dgm:prSet presAssocID="{4935582D-1300-4B8A-A26D-53BD0C1FAC71}" presName="linear" presStyleCnt="0">
        <dgm:presLayoutVars>
          <dgm:animLvl val="lvl"/>
          <dgm:resizeHandles val="exact"/>
        </dgm:presLayoutVars>
      </dgm:prSet>
      <dgm:spPr/>
      <dgm:t>
        <a:bodyPr/>
        <a:lstStyle/>
        <a:p>
          <a:endParaRPr kumimoji="1" lang="ja-JP" altLang="en-US"/>
        </a:p>
      </dgm:t>
    </dgm:pt>
    <dgm:pt modelId="{E1D220CA-A1DE-479B-9C57-9DF567756ABC}" type="pres">
      <dgm:prSet presAssocID="{4F0632CA-3FF3-4322-9F16-55BBC97E387A}" presName="parentText" presStyleLbl="node1" presStyleIdx="0" presStyleCnt="1">
        <dgm:presLayoutVars>
          <dgm:chMax val="0"/>
          <dgm:bulletEnabled val="1"/>
        </dgm:presLayoutVars>
      </dgm:prSet>
      <dgm:spPr/>
      <dgm:t>
        <a:bodyPr/>
        <a:lstStyle/>
        <a:p>
          <a:endParaRPr kumimoji="1" lang="ja-JP" altLang="en-US"/>
        </a:p>
      </dgm:t>
    </dgm:pt>
  </dgm:ptLst>
  <dgm:cxnLst>
    <dgm:cxn modelId="{71930164-9513-443D-8BD2-6901C1808134}" type="presOf" srcId="{4935582D-1300-4B8A-A26D-53BD0C1FAC71}" destId="{955408C1-82B7-4194-BED3-EB4070E8E09F}" srcOrd="0" destOrd="0" presId="urn:microsoft.com/office/officeart/2005/8/layout/vList2"/>
    <dgm:cxn modelId="{D29EC1E3-5DE5-48FC-8EEF-686EE569B1D8}" srcId="{4935582D-1300-4B8A-A26D-53BD0C1FAC71}" destId="{4F0632CA-3FF3-4322-9F16-55BBC97E387A}" srcOrd="0" destOrd="0" parTransId="{EC2451F0-C4D6-4BF1-A916-4C821118E7E5}" sibTransId="{6A50D992-98EB-4844-8BD6-EEA4AD95EEDE}"/>
    <dgm:cxn modelId="{E0E2B204-9611-4181-90F7-0E23CE64666A}" type="presOf" srcId="{4F0632CA-3FF3-4322-9F16-55BBC97E387A}" destId="{E1D220CA-A1DE-479B-9C57-9DF567756ABC}" srcOrd="0" destOrd="0" presId="urn:microsoft.com/office/officeart/2005/8/layout/vList2"/>
    <dgm:cxn modelId="{BA8C58EE-1BF2-48CA-B176-A37003DA878E}" type="presParOf" srcId="{955408C1-82B7-4194-BED3-EB4070E8E09F}" destId="{E1D220CA-A1DE-479B-9C57-9DF567756ABC}" srcOrd="0"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8E83000B-75C8-4674-85F0-06CBFE6AA610}" type="doc">
      <dgm:prSet loTypeId="urn:microsoft.com/office/officeart/2005/8/layout/vList2" loCatId="list" qsTypeId="urn:microsoft.com/office/officeart/2005/8/quickstyle/simple1#10" qsCatId="simple" csTypeId="urn:microsoft.com/office/officeart/2005/8/colors/accent6_3" csCatId="accent6"/>
      <dgm:spPr/>
      <dgm:t>
        <a:bodyPr/>
        <a:lstStyle/>
        <a:p>
          <a:endParaRPr kumimoji="1" lang="ja-JP" altLang="en-US"/>
        </a:p>
      </dgm:t>
    </dgm:pt>
    <dgm:pt modelId="{B340A4D8-19CF-46A9-B3AC-157DA8281C56}">
      <dgm:prSet/>
      <dgm:spPr/>
      <dgm:t>
        <a:bodyPr/>
        <a:lstStyle/>
        <a:p>
          <a:pPr rtl="0"/>
          <a:r>
            <a:rPr kumimoji="1" lang="en-US" dirty="0" smtClean="0"/>
            <a:t>6.2</a:t>
          </a:r>
          <a:r>
            <a:rPr kumimoji="1" lang="ja-JP" dirty="0" smtClean="0"/>
            <a:t>　日本銀行</a:t>
          </a:r>
          <a:endParaRPr lang="ja-JP" dirty="0"/>
        </a:p>
      </dgm:t>
    </dgm:pt>
    <dgm:pt modelId="{EF1E4346-1160-4058-AA27-998EC1CB4A14}" type="parTrans" cxnId="{247DE85F-A400-440B-9142-30CF34136C53}">
      <dgm:prSet/>
      <dgm:spPr/>
      <dgm:t>
        <a:bodyPr/>
        <a:lstStyle/>
        <a:p>
          <a:endParaRPr kumimoji="1" lang="ja-JP" altLang="en-US"/>
        </a:p>
      </dgm:t>
    </dgm:pt>
    <dgm:pt modelId="{D4FC4437-921C-4821-8AFC-031C10EE4141}" type="sibTrans" cxnId="{247DE85F-A400-440B-9142-30CF34136C53}">
      <dgm:prSet/>
      <dgm:spPr/>
      <dgm:t>
        <a:bodyPr/>
        <a:lstStyle/>
        <a:p>
          <a:endParaRPr kumimoji="1" lang="ja-JP" altLang="en-US"/>
        </a:p>
      </dgm:t>
    </dgm:pt>
    <dgm:pt modelId="{7938A520-F7A1-45CD-AE7B-3EB116013B81}" type="pres">
      <dgm:prSet presAssocID="{8E83000B-75C8-4674-85F0-06CBFE6AA610}" presName="linear" presStyleCnt="0">
        <dgm:presLayoutVars>
          <dgm:animLvl val="lvl"/>
          <dgm:resizeHandles val="exact"/>
        </dgm:presLayoutVars>
      </dgm:prSet>
      <dgm:spPr/>
      <dgm:t>
        <a:bodyPr/>
        <a:lstStyle/>
        <a:p>
          <a:endParaRPr kumimoji="1" lang="ja-JP" altLang="en-US"/>
        </a:p>
      </dgm:t>
    </dgm:pt>
    <dgm:pt modelId="{7A7C3F8D-93B0-40BD-BA53-F15F60CC5EDB}" type="pres">
      <dgm:prSet presAssocID="{B340A4D8-19CF-46A9-B3AC-157DA8281C56}" presName="parentText" presStyleLbl="node1" presStyleIdx="0" presStyleCnt="1">
        <dgm:presLayoutVars>
          <dgm:chMax val="0"/>
          <dgm:bulletEnabled val="1"/>
        </dgm:presLayoutVars>
      </dgm:prSet>
      <dgm:spPr/>
      <dgm:t>
        <a:bodyPr/>
        <a:lstStyle/>
        <a:p>
          <a:endParaRPr kumimoji="1" lang="ja-JP" altLang="en-US"/>
        </a:p>
      </dgm:t>
    </dgm:pt>
  </dgm:ptLst>
  <dgm:cxnLst>
    <dgm:cxn modelId="{247DE85F-A400-440B-9142-30CF34136C53}" srcId="{8E83000B-75C8-4674-85F0-06CBFE6AA610}" destId="{B340A4D8-19CF-46A9-B3AC-157DA8281C56}" srcOrd="0" destOrd="0" parTransId="{EF1E4346-1160-4058-AA27-998EC1CB4A14}" sibTransId="{D4FC4437-921C-4821-8AFC-031C10EE4141}"/>
    <dgm:cxn modelId="{6C024C91-BED4-4534-BBE0-7F30416EF507}" type="presOf" srcId="{B340A4D8-19CF-46A9-B3AC-157DA8281C56}" destId="{7A7C3F8D-93B0-40BD-BA53-F15F60CC5EDB}" srcOrd="0" destOrd="0" presId="urn:microsoft.com/office/officeart/2005/8/layout/vList2"/>
    <dgm:cxn modelId="{01A4C3E0-764F-4515-A661-5D8B4CE3649B}" type="presOf" srcId="{8E83000B-75C8-4674-85F0-06CBFE6AA610}" destId="{7938A520-F7A1-45CD-AE7B-3EB116013B81}" srcOrd="0" destOrd="0" presId="urn:microsoft.com/office/officeart/2005/8/layout/vList2"/>
    <dgm:cxn modelId="{5A81C11C-16E5-4F98-8499-577DA1CEA796}" type="presParOf" srcId="{7938A520-F7A1-45CD-AE7B-3EB116013B81}" destId="{7A7C3F8D-93B0-40BD-BA53-F15F60CC5EDB}" srcOrd="0"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05D12E30-4A39-4058-919F-0003434028B1}" type="doc">
      <dgm:prSet loTypeId="urn:microsoft.com/office/officeart/2005/8/layout/vList2" loCatId="list" qsTypeId="urn:microsoft.com/office/officeart/2005/8/quickstyle/simple1#11" qsCatId="simple" csTypeId="urn:microsoft.com/office/officeart/2005/8/colors/colorful3" csCatId="colorful"/>
      <dgm:spPr/>
      <dgm:t>
        <a:bodyPr/>
        <a:lstStyle/>
        <a:p>
          <a:endParaRPr kumimoji="1" lang="ja-JP" altLang="en-US"/>
        </a:p>
      </dgm:t>
    </dgm:pt>
    <dgm:pt modelId="{5A2A670F-11C9-416C-8FA0-3BCC554FEAC3}">
      <dgm:prSet/>
      <dgm:spPr/>
      <dgm:t>
        <a:bodyPr/>
        <a:lstStyle/>
        <a:p>
          <a:pPr rtl="0"/>
          <a:r>
            <a:rPr kumimoji="1" lang="en-US" dirty="0" smtClean="0"/>
            <a:t>6.1.1</a:t>
          </a:r>
          <a:r>
            <a:rPr kumimoji="1" lang="ja-JP" dirty="0" smtClean="0"/>
            <a:t>　貨幣の供給：ハイパワード・マネーと貨幣乗数</a:t>
          </a:r>
          <a:endParaRPr lang="ja-JP" dirty="0"/>
        </a:p>
      </dgm:t>
    </dgm:pt>
    <dgm:pt modelId="{B4F1984F-BCFB-4BD4-9293-9365ADCC0B92}" type="parTrans" cxnId="{25BC1705-9FA1-456B-B71D-6A3001BDE9DE}">
      <dgm:prSet/>
      <dgm:spPr/>
      <dgm:t>
        <a:bodyPr/>
        <a:lstStyle/>
        <a:p>
          <a:endParaRPr kumimoji="1" lang="ja-JP" altLang="en-US"/>
        </a:p>
      </dgm:t>
    </dgm:pt>
    <dgm:pt modelId="{C5A313B7-0896-46D9-A48E-20201E31661E}" type="sibTrans" cxnId="{25BC1705-9FA1-456B-B71D-6A3001BDE9DE}">
      <dgm:prSet/>
      <dgm:spPr/>
      <dgm:t>
        <a:bodyPr/>
        <a:lstStyle/>
        <a:p>
          <a:endParaRPr kumimoji="1" lang="ja-JP" altLang="en-US"/>
        </a:p>
      </dgm:t>
    </dgm:pt>
    <dgm:pt modelId="{E46AF6F1-3313-41C0-958B-FEDDD0A8C417}" type="pres">
      <dgm:prSet presAssocID="{05D12E30-4A39-4058-919F-0003434028B1}" presName="linear" presStyleCnt="0">
        <dgm:presLayoutVars>
          <dgm:animLvl val="lvl"/>
          <dgm:resizeHandles val="exact"/>
        </dgm:presLayoutVars>
      </dgm:prSet>
      <dgm:spPr/>
      <dgm:t>
        <a:bodyPr/>
        <a:lstStyle/>
        <a:p>
          <a:endParaRPr kumimoji="1" lang="ja-JP" altLang="en-US"/>
        </a:p>
      </dgm:t>
    </dgm:pt>
    <dgm:pt modelId="{83E974CE-83FC-4461-B486-ABF1AD07F23C}" type="pres">
      <dgm:prSet presAssocID="{5A2A670F-11C9-416C-8FA0-3BCC554FEAC3}" presName="parentText" presStyleLbl="node1" presStyleIdx="0" presStyleCnt="1">
        <dgm:presLayoutVars>
          <dgm:chMax val="0"/>
          <dgm:bulletEnabled val="1"/>
        </dgm:presLayoutVars>
      </dgm:prSet>
      <dgm:spPr/>
      <dgm:t>
        <a:bodyPr/>
        <a:lstStyle/>
        <a:p>
          <a:endParaRPr kumimoji="1" lang="ja-JP" altLang="en-US"/>
        </a:p>
      </dgm:t>
    </dgm:pt>
  </dgm:ptLst>
  <dgm:cxnLst>
    <dgm:cxn modelId="{A6B34B65-5752-4E23-B496-A78B9A72E348}" type="presOf" srcId="{5A2A670F-11C9-416C-8FA0-3BCC554FEAC3}" destId="{83E974CE-83FC-4461-B486-ABF1AD07F23C}" srcOrd="0" destOrd="0" presId="urn:microsoft.com/office/officeart/2005/8/layout/vList2"/>
    <dgm:cxn modelId="{1D97656C-CEF6-4EE9-B014-6193297A26E6}" type="presOf" srcId="{05D12E30-4A39-4058-919F-0003434028B1}" destId="{E46AF6F1-3313-41C0-958B-FEDDD0A8C417}" srcOrd="0" destOrd="0" presId="urn:microsoft.com/office/officeart/2005/8/layout/vList2"/>
    <dgm:cxn modelId="{25BC1705-9FA1-456B-B71D-6A3001BDE9DE}" srcId="{05D12E30-4A39-4058-919F-0003434028B1}" destId="{5A2A670F-11C9-416C-8FA0-3BCC554FEAC3}" srcOrd="0" destOrd="0" parTransId="{B4F1984F-BCFB-4BD4-9293-9365ADCC0B92}" sibTransId="{C5A313B7-0896-46D9-A48E-20201E31661E}"/>
    <dgm:cxn modelId="{F50AA59A-CE71-4371-9EA7-D8025EBF3637}" type="presParOf" srcId="{E46AF6F1-3313-41C0-958B-FEDDD0A8C417}" destId="{83E974CE-83FC-4461-B486-ABF1AD07F23C}"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64760EA7-0438-4DA0-A009-8A58622C532A}" type="doc">
      <dgm:prSet loTypeId="urn:microsoft.com/office/officeart/2005/8/layout/vList2" loCatId="list" qsTypeId="urn:microsoft.com/office/officeart/2005/8/quickstyle/simple1#12" qsCatId="simple" csTypeId="urn:microsoft.com/office/officeart/2005/8/colors/colorful3" csCatId="colorful" phldr="1"/>
      <dgm:spPr/>
      <dgm:t>
        <a:bodyPr/>
        <a:lstStyle/>
        <a:p>
          <a:endParaRPr kumimoji="1" lang="ja-JP" altLang="en-US"/>
        </a:p>
      </dgm:t>
    </dgm:pt>
    <dgm:pt modelId="{E215D4C2-D35A-4F16-8367-555491174AF6}">
      <dgm:prSet/>
      <dgm:spPr/>
      <dgm:t>
        <a:bodyPr/>
        <a:lstStyle/>
        <a:p>
          <a:pPr rtl="0"/>
          <a:r>
            <a:rPr kumimoji="1" lang="en-US" dirty="0" smtClean="0"/>
            <a:t>6.1.2</a:t>
          </a:r>
          <a:r>
            <a:rPr kumimoji="1" lang="ja-JP" dirty="0" smtClean="0"/>
            <a:t>　貨幣供給量のコントロール</a:t>
          </a:r>
          <a:endParaRPr kumimoji="1" lang="ja-JP" dirty="0"/>
        </a:p>
      </dgm:t>
    </dgm:pt>
    <dgm:pt modelId="{EA2A9C5A-7D97-4BE4-AE0C-44D773B5EDD0}" type="parTrans" cxnId="{017F5FE7-1F61-4140-9B9B-E20A6787244B}">
      <dgm:prSet/>
      <dgm:spPr/>
      <dgm:t>
        <a:bodyPr/>
        <a:lstStyle/>
        <a:p>
          <a:endParaRPr kumimoji="1" lang="ja-JP" altLang="en-US"/>
        </a:p>
      </dgm:t>
    </dgm:pt>
    <dgm:pt modelId="{83C85A7C-0461-4868-B41F-0DC927B9F9E5}" type="sibTrans" cxnId="{017F5FE7-1F61-4140-9B9B-E20A6787244B}">
      <dgm:prSet/>
      <dgm:spPr/>
      <dgm:t>
        <a:bodyPr/>
        <a:lstStyle/>
        <a:p>
          <a:endParaRPr kumimoji="1" lang="ja-JP" altLang="en-US"/>
        </a:p>
      </dgm:t>
    </dgm:pt>
    <dgm:pt modelId="{1887A548-E832-4F7F-B994-4CA333899D33}" type="pres">
      <dgm:prSet presAssocID="{64760EA7-0438-4DA0-A009-8A58622C532A}" presName="linear" presStyleCnt="0">
        <dgm:presLayoutVars>
          <dgm:animLvl val="lvl"/>
          <dgm:resizeHandles val="exact"/>
        </dgm:presLayoutVars>
      </dgm:prSet>
      <dgm:spPr/>
      <dgm:t>
        <a:bodyPr/>
        <a:lstStyle/>
        <a:p>
          <a:endParaRPr kumimoji="1" lang="ja-JP" altLang="en-US"/>
        </a:p>
      </dgm:t>
    </dgm:pt>
    <dgm:pt modelId="{937E715E-F73F-4E3E-9553-C9A0E0B87D80}" type="pres">
      <dgm:prSet presAssocID="{E215D4C2-D35A-4F16-8367-555491174AF6}" presName="parentText" presStyleLbl="node1" presStyleIdx="0" presStyleCnt="1" custScaleY="63856" custLinFactNeighborX="-92" custLinFactNeighborY="6667">
        <dgm:presLayoutVars>
          <dgm:chMax val="0"/>
          <dgm:bulletEnabled val="1"/>
        </dgm:presLayoutVars>
      </dgm:prSet>
      <dgm:spPr/>
      <dgm:t>
        <a:bodyPr/>
        <a:lstStyle/>
        <a:p>
          <a:endParaRPr kumimoji="1" lang="ja-JP" altLang="en-US"/>
        </a:p>
      </dgm:t>
    </dgm:pt>
  </dgm:ptLst>
  <dgm:cxnLst>
    <dgm:cxn modelId="{138D775F-185D-4AC4-9274-FE2990F5FAE1}" type="presOf" srcId="{E215D4C2-D35A-4F16-8367-555491174AF6}" destId="{937E715E-F73F-4E3E-9553-C9A0E0B87D80}" srcOrd="0" destOrd="0" presId="urn:microsoft.com/office/officeart/2005/8/layout/vList2"/>
    <dgm:cxn modelId="{017F5FE7-1F61-4140-9B9B-E20A6787244B}" srcId="{64760EA7-0438-4DA0-A009-8A58622C532A}" destId="{E215D4C2-D35A-4F16-8367-555491174AF6}" srcOrd="0" destOrd="0" parTransId="{EA2A9C5A-7D97-4BE4-AE0C-44D773B5EDD0}" sibTransId="{83C85A7C-0461-4868-B41F-0DC927B9F9E5}"/>
    <dgm:cxn modelId="{92B5C7D5-BDD4-48B7-88E4-5FBF1802A8D5}" type="presOf" srcId="{64760EA7-0438-4DA0-A009-8A58622C532A}" destId="{1887A548-E832-4F7F-B994-4CA333899D33}" srcOrd="0" destOrd="0" presId="urn:microsoft.com/office/officeart/2005/8/layout/vList2"/>
    <dgm:cxn modelId="{536AC786-D282-4C35-8693-D9782EC9D818}" type="presParOf" srcId="{1887A548-E832-4F7F-B994-4CA333899D33}" destId="{937E715E-F73F-4E3E-9553-C9A0E0B87D80}"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41303448-8B02-4AF0-90D9-3A4954384AB7}" type="doc">
      <dgm:prSet loTypeId="urn:microsoft.com/office/officeart/2005/8/layout/vList2" loCatId="list" qsTypeId="urn:microsoft.com/office/officeart/2005/8/quickstyle/simple1#13" qsCatId="simple" csTypeId="urn:microsoft.com/office/officeart/2005/8/colors/accent6_3" csCatId="accent6"/>
      <dgm:spPr/>
      <dgm:t>
        <a:bodyPr/>
        <a:lstStyle/>
        <a:p>
          <a:endParaRPr kumimoji="1" lang="ja-JP" altLang="en-US"/>
        </a:p>
      </dgm:t>
    </dgm:pt>
    <dgm:pt modelId="{C909D976-A978-4154-B173-2835862715BA}">
      <dgm:prSet/>
      <dgm:spPr/>
      <dgm:t>
        <a:bodyPr/>
        <a:lstStyle/>
        <a:p>
          <a:pPr rtl="0"/>
          <a:r>
            <a:rPr kumimoji="1" lang="ja-JP" dirty="0" smtClean="0"/>
            <a:t>７</a:t>
          </a:r>
          <a:r>
            <a:rPr kumimoji="1" lang="en-US" dirty="0" smtClean="0"/>
            <a:t>.1 </a:t>
          </a:r>
          <a:r>
            <a:rPr kumimoji="1" lang="ja-JP" dirty="0" smtClean="0"/>
            <a:t>貨幣とインフレーション</a:t>
          </a:r>
          <a:endParaRPr lang="ja-JP" dirty="0"/>
        </a:p>
      </dgm:t>
    </dgm:pt>
    <dgm:pt modelId="{7AF79830-C6DE-43B9-821A-84DF5D09570B}" type="parTrans" cxnId="{C6DC12AC-2429-4BB0-82E4-A39B28633C46}">
      <dgm:prSet/>
      <dgm:spPr/>
      <dgm:t>
        <a:bodyPr/>
        <a:lstStyle/>
        <a:p>
          <a:endParaRPr kumimoji="1" lang="ja-JP" altLang="en-US"/>
        </a:p>
      </dgm:t>
    </dgm:pt>
    <dgm:pt modelId="{E893B267-3BE4-4C71-9BD8-43513F025CA4}" type="sibTrans" cxnId="{C6DC12AC-2429-4BB0-82E4-A39B28633C46}">
      <dgm:prSet/>
      <dgm:spPr/>
      <dgm:t>
        <a:bodyPr/>
        <a:lstStyle/>
        <a:p>
          <a:endParaRPr kumimoji="1" lang="ja-JP" altLang="en-US"/>
        </a:p>
      </dgm:t>
    </dgm:pt>
    <dgm:pt modelId="{5D8DE68F-2AAA-4588-A72B-54D6D8E11DA0}" type="pres">
      <dgm:prSet presAssocID="{41303448-8B02-4AF0-90D9-3A4954384AB7}" presName="linear" presStyleCnt="0">
        <dgm:presLayoutVars>
          <dgm:animLvl val="lvl"/>
          <dgm:resizeHandles val="exact"/>
        </dgm:presLayoutVars>
      </dgm:prSet>
      <dgm:spPr/>
      <dgm:t>
        <a:bodyPr/>
        <a:lstStyle/>
        <a:p>
          <a:endParaRPr kumimoji="1" lang="ja-JP" altLang="en-US"/>
        </a:p>
      </dgm:t>
    </dgm:pt>
    <dgm:pt modelId="{BF8055FE-7A07-4DA3-B301-8636938A1EDF}" type="pres">
      <dgm:prSet presAssocID="{C909D976-A978-4154-B173-2835862715BA}" presName="parentText" presStyleLbl="node1" presStyleIdx="0" presStyleCnt="1">
        <dgm:presLayoutVars>
          <dgm:chMax val="0"/>
          <dgm:bulletEnabled val="1"/>
        </dgm:presLayoutVars>
      </dgm:prSet>
      <dgm:spPr/>
      <dgm:t>
        <a:bodyPr/>
        <a:lstStyle/>
        <a:p>
          <a:endParaRPr kumimoji="1" lang="ja-JP" altLang="en-US"/>
        </a:p>
      </dgm:t>
    </dgm:pt>
  </dgm:ptLst>
  <dgm:cxnLst>
    <dgm:cxn modelId="{C6DC12AC-2429-4BB0-82E4-A39B28633C46}" srcId="{41303448-8B02-4AF0-90D9-3A4954384AB7}" destId="{C909D976-A978-4154-B173-2835862715BA}" srcOrd="0" destOrd="0" parTransId="{7AF79830-C6DE-43B9-821A-84DF5D09570B}" sibTransId="{E893B267-3BE4-4C71-9BD8-43513F025CA4}"/>
    <dgm:cxn modelId="{6FFFE3AE-D77D-4369-B0F2-78748029946B}" type="presOf" srcId="{41303448-8B02-4AF0-90D9-3A4954384AB7}" destId="{5D8DE68F-2AAA-4588-A72B-54D6D8E11DA0}" srcOrd="0" destOrd="0" presId="urn:microsoft.com/office/officeart/2005/8/layout/vList2"/>
    <dgm:cxn modelId="{9E8E682C-117E-488B-A47A-190B2324A217}" type="presOf" srcId="{C909D976-A978-4154-B173-2835862715BA}" destId="{BF8055FE-7A07-4DA3-B301-8636938A1EDF}" srcOrd="0" destOrd="0" presId="urn:microsoft.com/office/officeart/2005/8/layout/vList2"/>
    <dgm:cxn modelId="{D80CC385-5A07-4AF2-B742-C77F9CBCE971}" type="presParOf" srcId="{5D8DE68F-2AAA-4588-A72B-54D6D8E11DA0}" destId="{BF8055FE-7A07-4DA3-B301-8636938A1EDF}"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9DAA4B9B-808A-450B-B3C2-06FF9CD7CC54}" type="doc">
      <dgm:prSet loTypeId="urn:microsoft.com/office/officeart/2005/8/layout/vList2" loCatId="list" qsTypeId="urn:microsoft.com/office/officeart/2005/8/quickstyle/simple1#14" qsCatId="simple" csTypeId="urn:microsoft.com/office/officeart/2005/8/colors/accent6_3" csCatId="accent6"/>
      <dgm:spPr/>
      <dgm:t>
        <a:bodyPr/>
        <a:lstStyle/>
        <a:p>
          <a:endParaRPr kumimoji="1" lang="ja-JP" altLang="en-US"/>
        </a:p>
      </dgm:t>
    </dgm:pt>
    <dgm:pt modelId="{D39508B8-337F-4E17-A1DD-76A5DC5CE58C}">
      <dgm:prSet/>
      <dgm:spPr/>
      <dgm:t>
        <a:bodyPr/>
        <a:lstStyle/>
        <a:p>
          <a:pPr rtl="0"/>
          <a:r>
            <a:rPr kumimoji="1" lang="en-US" dirty="0" smtClean="0"/>
            <a:t>7.2</a:t>
          </a:r>
          <a:r>
            <a:rPr kumimoji="1" lang="ja-JP" dirty="0" smtClean="0"/>
            <a:t>　貨幣鋳造権</a:t>
          </a:r>
          <a:endParaRPr lang="ja-JP" dirty="0"/>
        </a:p>
      </dgm:t>
    </dgm:pt>
    <dgm:pt modelId="{8B37E094-DFB1-4A71-95BF-87AB8311C1FE}" type="parTrans" cxnId="{BE356B74-F74B-4FE0-AA84-F913D68D8C80}">
      <dgm:prSet/>
      <dgm:spPr/>
      <dgm:t>
        <a:bodyPr/>
        <a:lstStyle/>
        <a:p>
          <a:endParaRPr kumimoji="1" lang="ja-JP" altLang="en-US"/>
        </a:p>
      </dgm:t>
    </dgm:pt>
    <dgm:pt modelId="{9873401A-41F7-4732-91E9-85068418EDB1}" type="sibTrans" cxnId="{BE356B74-F74B-4FE0-AA84-F913D68D8C80}">
      <dgm:prSet/>
      <dgm:spPr/>
      <dgm:t>
        <a:bodyPr/>
        <a:lstStyle/>
        <a:p>
          <a:endParaRPr kumimoji="1" lang="ja-JP" altLang="en-US"/>
        </a:p>
      </dgm:t>
    </dgm:pt>
    <dgm:pt modelId="{3E4C4C9B-8E80-4158-BA64-4A1650151BFF}" type="pres">
      <dgm:prSet presAssocID="{9DAA4B9B-808A-450B-B3C2-06FF9CD7CC54}" presName="linear" presStyleCnt="0">
        <dgm:presLayoutVars>
          <dgm:animLvl val="lvl"/>
          <dgm:resizeHandles val="exact"/>
        </dgm:presLayoutVars>
      </dgm:prSet>
      <dgm:spPr/>
      <dgm:t>
        <a:bodyPr/>
        <a:lstStyle/>
        <a:p>
          <a:endParaRPr kumimoji="1" lang="ja-JP" altLang="en-US"/>
        </a:p>
      </dgm:t>
    </dgm:pt>
    <dgm:pt modelId="{2EC92E63-4190-454C-9475-1186273EEDD7}" type="pres">
      <dgm:prSet presAssocID="{D39508B8-337F-4E17-A1DD-76A5DC5CE58C}" presName="parentText" presStyleLbl="node1" presStyleIdx="0" presStyleCnt="1">
        <dgm:presLayoutVars>
          <dgm:chMax val="0"/>
          <dgm:bulletEnabled val="1"/>
        </dgm:presLayoutVars>
      </dgm:prSet>
      <dgm:spPr/>
      <dgm:t>
        <a:bodyPr/>
        <a:lstStyle/>
        <a:p>
          <a:endParaRPr kumimoji="1" lang="ja-JP" altLang="en-US"/>
        </a:p>
      </dgm:t>
    </dgm:pt>
  </dgm:ptLst>
  <dgm:cxnLst>
    <dgm:cxn modelId="{BE356B74-F74B-4FE0-AA84-F913D68D8C80}" srcId="{9DAA4B9B-808A-450B-B3C2-06FF9CD7CC54}" destId="{D39508B8-337F-4E17-A1DD-76A5DC5CE58C}" srcOrd="0" destOrd="0" parTransId="{8B37E094-DFB1-4A71-95BF-87AB8311C1FE}" sibTransId="{9873401A-41F7-4732-91E9-85068418EDB1}"/>
    <dgm:cxn modelId="{74D72E79-875E-45A7-A8EE-2F0B590DF6B2}" type="presOf" srcId="{D39508B8-337F-4E17-A1DD-76A5DC5CE58C}" destId="{2EC92E63-4190-454C-9475-1186273EEDD7}" srcOrd="0" destOrd="0" presId="urn:microsoft.com/office/officeart/2005/8/layout/vList2"/>
    <dgm:cxn modelId="{339FF0E7-5AA0-4D3C-A7D9-B9AF2B77B48E}" type="presOf" srcId="{9DAA4B9B-808A-450B-B3C2-06FF9CD7CC54}" destId="{3E4C4C9B-8E80-4158-BA64-4A1650151BFF}" srcOrd="0" destOrd="0" presId="urn:microsoft.com/office/officeart/2005/8/layout/vList2"/>
    <dgm:cxn modelId="{6BD6BBFC-2818-435A-B156-8BE11D768577}" type="presParOf" srcId="{3E4C4C9B-8E80-4158-BA64-4A1650151BFF}" destId="{2EC92E63-4190-454C-9475-1186273EEDD7}" srcOrd="0" destOrd="0" presId="urn:microsoft.com/office/officeart/2005/8/layout/vList2"/>
  </dgm:cxnLst>
  <dgm:bg/>
  <dgm:whole/>
</dgm:dataModel>
</file>

<file path=ppt/diagrams/data15.xml><?xml version="1.0" encoding="utf-8"?>
<dgm:dataModel xmlns:dgm="http://schemas.openxmlformats.org/drawingml/2006/diagram" xmlns:a="http://schemas.openxmlformats.org/drawingml/2006/main">
  <dgm:ptLst>
    <dgm:pt modelId="{57FEEACE-8728-4BA5-A42C-D15C6F6F1C38}" type="doc">
      <dgm:prSet loTypeId="urn:microsoft.com/office/officeart/2005/8/layout/vList2" loCatId="list" qsTypeId="urn:microsoft.com/office/officeart/2005/8/quickstyle/simple1#15" qsCatId="simple" csTypeId="urn:microsoft.com/office/officeart/2005/8/colors/accent6_3" csCatId="accent6" phldr="1"/>
      <dgm:spPr/>
      <dgm:t>
        <a:bodyPr/>
        <a:lstStyle/>
        <a:p>
          <a:endParaRPr kumimoji="1" lang="ja-JP" altLang="en-US"/>
        </a:p>
      </dgm:t>
    </dgm:pt>
    <dgm:pt modelId="{8A635B7A-4584-488F-83D3-88A3D588ACCA}">
      <dgm:prSet/>
      <dgm:spPr/>
      <dgm:t>
        <a:bodyPr/>
        <a:lstStyle/>
        <a:p>
          <a:pPr rtl="0"/>
          <a:r>
            <a:rPr kumimoji="1" lang="en-US" dirty="0" smtClean="0"/>
            <a:t>7.</a:t>
          </a:r>
          <a:r>
            <a:rPr kumimoji="1" lang="en-US" altLang="ja-JP" dirty="0" smtClean="0"/>
            <a:t>3</a:t>
          </a:r>
          <a:r>
            <a:rPr kumimoji="1" lang="ja-JP" dirty="0" smtClean="0"/>
            <a:t>　フィッシャーの効果とデフレの罠</a:t>
          </a:r>
          <a:endParaRPr lang="ja-JP" dirty="0"/>
        </a:p>
      </dgm:t>
    </dgm:pt>
    <dgm:pt modelId="{CFC53D70-1FCC-4C24-93B7-01668DE9AF59}" type="parTrans" cxnId="{3F5A2A89-DE85-4963-B61E-C80CE2042E21}">
      <dgm:prSet/>
      <dgm:spPr/>
      <dgm:t>
        <a:bodyPr/>
        <a:lstStyle/>
        <a:p>
          <a:endParaRPr kumimoji="1" lang="ja-JP" altLang="en-US"/>
        </a:p>
      </dgm:t>
    </dgm:pt>
    <dgm:pt modelId="{CF004093-9DCB-44B6-AE02-1F80B91E16BB}" type="sibTrans" cxnId="{3F5A2A89-DE85-4963-B61E-C80CE2042E21}">
      <dgm:prSet/>
      <dgm:spPr/>
      <dgm:t>
        <a:bodyPr/>
        <a:lstStyle/>
        <a:p>
          <a:endParaRPr kumimoji="1" lang="ja-JP" altLang="en-US"/>
        </a:p>
      </dgm:t>
    </dgm:pt>
    <dgm:pt modelId="{38F5D198-52D4-4D3D-9270-344E600CE9E0}" type="pres">
      <dgm:prSet presAssocID="{57FEEACE-8728-4BA5-A42C-D15C6F6F1C38}" presName="linear" presStyleCnt="0">
        <dgm:presLayoutVars>
          <dgm:animLvl val="lvl"/>
          <dgm:resizeHandles val="exact"/>
        </dgm:presLayoutVars>
      </dgm:prSet>
      <dgm:spPr/>
      <dgm:t>
        <a:bodyPr/>
        <a:lstStyle/>
        <a:p>
          <a:endParaRPr kumimoji="1" lang="ja-JP" altLang="en-US"/>
        </a:p>
      </dgm:t>
    </dgm:pt>
    <dgm:pt modelId="{3905184E-6E18-4DBA-B008-4F902CE97CFB}" type="pres">
      <dgm:prSet presAssocID="{8A635B7A-4584-488F-83D3-88A3D588ACCA}" presName="parentText" presStyleLbl="node1" presStyleIdx="0" presStyleCnt="1">
        <dgm:presLayoutVars>
          <dgm:chMax val="0"/>
          <dgm:bulletEnabled val="1"/>
        </dgm:presLayoutVars>
      </dgm:prSet>
      <dgm:spPr/>
      <dgm:t>
        <a:bodyPr/>
        <a:lstStyle/>
        <a:p>
          <a:endParaRPr kumimoji="1" lang="ja-JP" altLang="en-US"/>
        </a:p>
      </dgm:t>
    </dgm:pt>
  </dgm:ptLst>
  <dgm:cxnLst>
    <dgm:cxn modelId="{788AD90B-7589-48A7-A9F9-11ED3B67BA9D}" type="presOf" srcId="{8A635B7A-4584-488F-83D3-88A3D588ACCA}" destId="{3905184E-6E18-4DBA-B008-4F902CE97CFB}" srcOrd="0" destOrd="0" presId="urn:microsoft.com/office/officeart/2005/8/layout/vList2"/>
    <dgm:cxn modelId="{3F5A2A89-DE85-4963-B61E-C80CE2042E21}" srcId="{57FEEACE-8728-4BA5-A42C-D15C6F6F1C38}" destId="{8A635B7A-4584-488F-83D3-88A3D588ACCA}" srcOrd="0" destOrd="0" parTransId="{CFC53D70-1FCC-4C24-93B7-01668DE9AF59}" sibTransId="{CF004093-9DCB-44B6-AE02-1F80B91E16BB}"/>
    <dgm:cxn modelId="{BFAC075E-760E-4FBF-9E3B-C1AE21F7ADC2}" type="presOf" srcId="{57FEEACE-8728-4BA5-A42C-D15C6F6F1C38}" destId="{38F5D198-52D4-4D3D-9270-344E600CE9E0}" srcOrd="0" destOrd="0" presId="urn:microsoft.com/office/officeart/2005/8/layout/vList2"/>
    <dgm:cxn modelId="{A87854EB-C625-4D19-A5E8-89833FDC5E73}" type="presParOf" srcId="{38F5D198-52D4-4D3D-9270-344E600CE9E0}" destId="{3905184E-6E18-4DBA-B008-4F902CE97CFB}" srcOrd="0"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57FA172E-AE9D-4B08-B812-D5C81D315830}" type="doc">
      <dgm:prSet loTypeId="urn:microsoft.com/office/officeart/2005/8/layout/vList2" loCatId="list" qsTypeId="urn:microsoft.com/office/officeart/2005/8/quickstyle/simple1#16" qsCatId="simple" csTypeId="urn:microsoft.com/office/officeart/2005/8/colors/accent6_3" csCatId="accent6"/>
      <dgm:spPr/>
      <dgm:t>
        <a:bodyPr/>
        <a:lstStyle/>
        <a:p>
          <a:endParaRPr kumimoji="1" lang="ja-JP" altLang="en-US"/>
        </a:p>
      </dgm:t>
    </dgm:pt>
    <dgm:pt modelId="{5D352CE7-9160-42C9-A6A0-BE76AE33530A}">
      <dgm:prSet/>
      <dgm:spPr/>
      <dgm:t>
        <a:bodyPr/>
        <a:lstStyle/>
        <a:p>
          <a:pPr rtl="0"/>
          <a:r>
            <a:rPr kumimoji="1" lang="en-US" dirty="0" smtClean="0"/>
            <a:t>7.4</a:t>
          </a:r>
          <a:r>
            <a:rPr kumimoji="1" lang="ja-JP" dirty="0" smtClean="0"/>
            <a:t>　インフレーションのコスト</a:t>
          </a:r>
          <a:endParaRPr lang="ja-JP" dirty="0"/>
        </a:p>
      </dgm:t>
    </dgm:pt>
    <dgm:pt modelId="{21886AD1-DC8A-487C-B756-8E7F5AF4E448}" type="parTrans" cxnId="{47B6AAFD-B38E-49F0-89C2-A422A9843D17}">
      <dgm:prSet/>
      <dgm:spPr/>
      <dgm:t>
        <a:bodyPr/>
        <a:lstStyle/>
        <a:p>
          <a:endParaRPr kumimoji="1" lang="ja-JP" altLang="en-US"/>
        </a:p>
      </dgm:t>
    </dgm:pt>
    <dgm:pt modelId="{7EA0FEC5-AFD4-48A8-B731-8EE5107AD005}" type="sibTrans" cxnId="{47B6AAFD-B38E-49F0-89C2-A422A9843D17}">
      <dgm:prSet/>
      <dgm:spPr/>
      <dgm:t>
        <a:bodyPr/>
        <a:lstStyle/>
        <a:p>
          <a:endParaRPr kumimoji="1" lang="ja-JP" altLang="en-US"/>
        </a:p>
      </dgm:t>
    </dgm:pt>
    <dgm:pt modelId="{4546262C-0615-4E5D-B709-90B78B4E68AB}" type="pres">
      <dgm:prSet presAssocID="{57FA172E-AE9D-4B08-B812-D5C81D315830}" presName="linear" presStyleCnt="0">
        <dgm:presLayoutVars>
          <dgm:animLvl val="lvl"/>
          <dgm:resizeHandles val="exact"/>
        </dgm:presLayoutVars>
      </dgm:prSet>
      <dgm:spPr/>
      <dgm:t>
        <a:bodyPr/>
        <a:lstStyle/>
        <a:p>
          <a:endParaRPr kumimoji="1" lang="ja-JP" altLang="en-US"/>
        </a:p>
      </dgm:t>
    </dgm:pt>
    <dgm:pt modelId="{6DC7201D-0D4B-4C31-9600-BD3AD284E481}" type="pres">
      <dgm:prSet presAssocID="{5D352CE7-9160-42C9-A6A0-BE76AE33530A}" presName="parentText" presStyleLbl="node1" presStyleIdx="0" presStyleCnt="1">
        <dgm:presLayoutVars>
          <dgm:chMax val="0"/>
          <dgm:bulletEnabled val="1"/>
        </dgm:presLayoutVars>
      </dgm:prSet>
      <dgm:spPr/>
      <dgm:t>
        <a:bodyPr/>
        <a:lstStyle/>
        <a:p>
          <a:endParaRPr kumimoji="1" lang="ja-JP" altLang="en-US"/>
        </a:p>
      </dgm:t>
    </dgm:pt>
  </dgm:ptLst>
  <dgm:cxnLst>
    <dgm:cxn modelId="{C08A68C9-FFEB-4CAE-8787-C1A1400786BB}" type="presOf" srcId="{5D352CE7-9160-42C9-A6A0-BE76AE33530A}" destId="{6DC7201D-0D4B-4C31-9600-BD3AD284E481}" srcOrd="0" destOrd="0" presId="urn:microsoft.com/office/officeart/2005/8/layout/vList2"/>
    <dgm:cxn modelId="{47B6AAFD-B38E-49F0-89C2-A422A9843D17}" srcId="{57FA172E-AE9D-4B08-B812-D5C81D315830}" destId="{5D352CE7-9160-42C9-A6A0-BE76AE33530A}" srcOrd="0" destOrd="0" parTransId="{21886AD1-DC8A-487C-B756-8E7F5AF4E448}" sibTransId="{7EA0FEC5-AFD4-48A8-B731-8EE5107AD005}"/>
    <dgm:cxn modelId="{C246543D-5132-4656-B923-DD69AC5248A4}" type="presOf" srcId="{57FA172E-AE9D-4B08-B812-D5C81D315830}" destId="{4546262C-0615-4E5D-B709-90B78B4E68AB}" srcOrd="0" destOrd="0" presId="urn:microsoft.com/office/officeart/2005/8/layout/vList2"/>
    <dgm:cxn modelId="{2E7A3FBF-87F4-41F5-BF05-F0F60C7D0F08}" type="presParOf" srcId="{4546262C-0615-4E5D-B709-90B78B4E68AB}" destId="{6DC7201D-0D4B-4C31-9600-BD3AD284E481}" srcOrd="0"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BA63C08F-C089-47BB-AC1B-711C99E3F8C8}" type="doc">
      <dgm:prSet loTypeId="urn:microsoft.com/office/officeart/2005/8/layout/vList2" loCatId="list" qsTypeId="urn:microsoft.com/office/officeart/2005/8/quickstyle/simple1#17" qsCatId="simple" csTypeId="urn:microsoft.com/office/officeart/2005/8/colors/colorful3" csCatId="colorful"/>
      <dgm:spPr/>
      <dgm:t>
        <a:bodyPr/>
        <a:lstStyle/>
        <a:p>
          <a:endParaRPr kumimoji="1" lang="ja-JP" altLang="en-US"/>
        </a:p>
      </dgm:t>
    </dgm:pt>
    <dgm:pt modelId="{E63425EA-554F-45FA-AA5C-5FB51AD83BED}">
      <dgm:prSet/>
      <dgm:spPr/>
      <dgm:t>
        <a:bodyPr/>
        <a:lstStyle/>
        <a:p>
          <a:pPr rtl="0"/>
          <a:r>
            <a:rPr lang="en-US" dirty="0" smtClean="0"/>
            <a:t>7.4.1</a:t>
          </a:r>
          <a:r>
            <a:rPr lang="ja-JP" dirty="0" smtClean="0"/>
            <a:t>　靴底（</a:t>
          </a:r>
          <a:r>
            <a:rPr lang="en-US" dirty="0" smtClean="0"/>
            <a:t>shoe leather)</a:t>
          </a:r>
          <a:r>
            <a:rPr lang="ja-JP" dirty="0" smtClean="0"/>
            <a:t>コスト</a:t>
          </a:r>
          <a:endParaRPr lang="ja-JP" dirty="0"/>
        </a:p>
      </dgm:t>
    </dgm:pt>
    <dgm:pt modelId="{ED3A3F76-C3A2-40C3-BCA1-FFAE805CC301}" type="parTrans" cxnId="{CD89B2E7-660E-4169-86D2-835223BC33A1}">
      <dgm:prSet/>
      <dgm:spPr/>
      <dgm:t>
        <a:bodyPr/>
        <a:lstStyle/>
        <a:p>
          <a:endParaRPr kumimoji="1" lang="ja-JP" altLang="en-US"/>
        </a:p>
      </dgm:t>
    </dgm:pt>
    <dgm:pt modelId="{72A04F81-8FD7-48CE-A96D-7A36795941DE}" type="sibTrans" cxnId="{CD89B2E7-660E-4169-86D2-835223BC33A1}">
      <dgm:prSet/>
      <dgm:spPr/>
      <dgm:t>
        <a:bodyPr/>
        <a:lstStyle/>
        <a:p>
          <a:endParaRPr kumimoji="1" lang="ja-JP" altLang="en-US"/>
        </a:p>
      </dgm:t>
    </dgm:pt>
    <dgm:pt modelId="{7EB4B58A-4A36-477B-AC39-E82272FDC7E9}" type="pres">
      <dgm:prSet presAssocID="{BA63C08F-C089-47BB-AC1B-711C99E3F8C8}" presName="linear" presStyleCnt="0">
        <dgm:presLayoutVars>
          <dgm:animLvl val="lvl"/>
          <dgm:resizeHandles val="exact"/>
        </dgm:presLayoutVars>
      </dgm:prSet>
      <dgm:spPr/>
      <dgm:t>
        <a:bodyPr/>
        <a:lstStyle/>
        <a:p>
          <a:endParaRPr kumimoji="1" lang="ja-JP" altLang="en-US"/>
        </a:p>
      </dgm:t>
    </dgm:pt>
    <dgm:pt modelId="{A7C69759-AD63-4D71-9432-68949BA029C7}" type="pres">
      <dgm:prSet presAssocID="{E63425EA-554F-45FA-AA5C-5FB51AD83BED}" presName="parentText" presStyleLbl="node1" presStyleIdx="0" presStyleCnt="1" custLinFactNeighborY="-17261">
        <dgm:presLayoutVars>
          <dgm:chMax val="0"/>
          <dgm:bulletEnabled val="1"/>
        </dgm:presLayoutVars>
      </dgm:prSet>
      <dgm:spPr/>
      <dgm:t>
        <a:bodyPr/>
        <a:lstStyle/>
        <a:p>
          <a:endParaRPr kumimoji="1" lang="ja-JP" altLang="en-US"/>
        </a:p>
      </dgm:t>
    </dgm:pt>
  </dgm:ptLst>
  <dgm:cxnLst>
    <dgm:cxn modelId="{CD89B2E7-660E-4169-86D2-835223BC33A1}" srcId="{BA63C08F-C089-47BB-AC1B-711C99E3F8C8}" destId="{E63425EA-554F-45FA-AA5C-5FB51AD83BED}" srcOrd="0" destOrd="0" parTransId="{ED3A3F76-C3A2-40C3-BCA1-FFAE805CC301}" sibTransId="{72A04F81-8FD7-48CE-A96D-7A36795941DE}"/>
    <dgm:cxn modelId="{166CDBCE-6D7B-4B9F-A246-2649E19628A9}" type="presOf" srcId="{E63425EA-554F-45FA-AA5C-5FB51AD83BED}" destId="{A7C69759-AD63-4D71-9432-68949BA029C7}" srcOrd="0" destOrd="0" presId="urn:microsoft.com/office/officeart/2005/8/layout/vList2"/>
    <dgm:cxn modelId="{77EE8FA1-7928-408B-82F5-7F036ED4F8CC}" type="presOf" srcId="{BA63C08F-C089-47BB-AC1B-711C99E3F8C8}" destId="{7EB4B58A-4A36-477B-AC39-E82272FDC7E9}" srcOrd="0" destOrd="0" presId="urn:microsoft.com/office/officeart/2005/8/layout/vList2"/>
    <dgm:cxn modelId="{541EAA86-8030-40B0-8CDD-7BE5D19FE79C}" type="presParOf" srcId="{7EB4B58A-4A36-477B-AC39-E82272FDC7E9}" destId="{A7C69759-AD63-4D71-9432-68949BA029C7}"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A3038E2D-C179-4B79-A4E5-C6E1496FB6B0}" type="doc">
      <dgm:prSet loTypeId="urn:microsoft.com/office/officeart/2005/8/layout/vList2" loCatId="list" qsTypeId="urn:microsoft.com/office/officeart/2005/8/quickstyle/simple1#18" qsCatId="simple" csTypeId="urn:microsoft.com/office/officeart/2005/8/colors/colorful3" csCatId="colorful"/>
      <dgm:spPr/>
      <dgm:t>
        <a:bodyPr/>
        <a:lstStyle/>
        <a:p>
          <a:endParaRPr kumimoji="1" lang="ja-JP" altLang="en-US"/>
        </a:p>
      </dgm:t>
    </dgm:pt>
    <dgm:pt modelId="{B9CB4B8D-934E-48E3-85C2-AF1F80B7F69A}">
      <dgm:prSet/>
      <dgm:spPr/>
      <dgm:t>
        <a:bodyPr/>
        <a:lstStyle/>
        <a:p>
          <a:pPr rtl="0"/>
          <a:r>
            <a:rPr lang="en-US" dirty="0" smtClean="0"/>
            <a:t>7.4.2</a:t>
          </a:r>
          <a:r>
            <a:rPr lang="ja-JP" dirty="0" smtClean="0"/>
            <a:t>　メニュー・コスト</a:t>
          </a:r>
          <a:endParaRPr lang="ja-JP" dirty="0"/>
        </a:p>
      </dgm:t>
    </dgm:pt>
    <dgm:pt modelId="{2DBFA1EF-668E-4218-84AB-51A1524DDCCA}" type="parTrans" cxnId="{86DFE96C-CBEE-43CB-81B8-807B4E25C843}">
      <dgm:prSet/>
      <dgm:spPr/>
      <dgm:t>
        <a:bodyPr/>
        <a:lstStyle/>
        <a:p>
          <a:endParaRPr kumimoji="1" lang="ja-JP" altLang="en-US"/>
        </a:p>
      </dgm:t>
    </dgm:pt>
    <dgm:pt modelId="{EACCFB58-FD2B-4E7B-A5AC-193365A61E2E}" type="sibTrans" cxnId="{86DFE96C-CBEE-43CB-81B8-807B4E25C843}">
      <dgm:prSet/>
      <dgm:spPr/>
      <dgm:t>
        <a:bodyPr/>
        <a:lstStyle/>
        <a:p>
          <a:endParaRPr kumimoji="1" lang="ja-JP" altLang="en-US"/>
        </a:p>
      </dgm:t>
    </dgm:pt>
    <dgm:pt modelId="{6BD7886C-7CA2-46AC-ADA4-5A4B0BB46D48}" type="pres">
      <dgm:prSet presAssocID="{A3038E2D-C179-4B79-A4E5-C6E1496FB6B0}" presName="linear" presStyleCnt="0">
        <dgm:presLayoutVars>
          <dgm:animLvl val="lvl"/>
          <dgm:resizeHandles val="exact"/>
        </dgm:presLayoutVars>
      </dgm:prSet>
      <dgm:spPr/>
      <dgm:t>
        <a:bodyPr/>
        <a:lstStyle/>
        <a:p>
          <a:endParaRPr kumimoji="1" lang="ja-JP" altLang="en-US"/>
        </a:p>
      </dgm:t>
    </dgm:pt>
    <dgm:pt modelId="{AB0E0E49-0C16-4F5B-908B-7A8B8F97FE82}" type="pres">
      <dgm:prSet presAssocID="{B9CB4B8D-934E-48E3-85C2-AF1F80B7F69A}" presName="parentText" presStyleLbl="node1" presStyleIdx="0" presStyleCnt="1">
        <dgm:presLayoutVars>
          <dgm:chMax val="0"/>
          <dgm:bulletEnabled val="1"/>
        </dgm:presLayoutVars>
      </dgm:prSet>
      <dgm:spPr/>
      <dgm:t>
        <a:bodyPr/>
        <a:lstStyle/>
        <a:p>
          <a:endParaRPr kumimoji="1" lang="ja-JP" altLang="en-US"/>
        </a:p>
      </dgm:t>
    </dgm:pt>
  </dgm:ptLst>
  <dgm:cxnLst>
    <dgm:cxn modelId="{7F9F60CF-C6B3-4B41-A21C-021EF7A363E0}" type="presOf" srcId="{B9CB4B8D-934E-48E3-85C2-AF1F80B7F69A}" destId="{AB0E0E49-0C16-4F5B-908B-7A8B8F97FE82}" srcOrd="0" destOrd="0" presId="urn:microsoft.com/office/officeart/2005/8/layout/vList2"/>
    <dgm:cxn modelId="{FCA9CB5A-2F49-4371-AC69-F9FBCE990F93}" type="presOf" srcId="{A3038E2D-C179-4B79-A4E5-C6E1496FB6B0}" destId="{6BD7886C-7CA2-46AC-ADA4-5A4B0BB46D48}" srcOrd="0" destOrd="0" presId="urn:microsoft.com/office/officeart/2005/8/layout/vList2"/>
    <dgm:cxn modelId="{86DFE96C-CBEE-43CB-81B8-807B4E25C843}" srcId="{A3038E2D-C179-4B79-A4E5-C6E1496FB6B0}" destId="{B9CB4B8D-934E-48E3-85C2-AF1F80B7F69A}" srcOrd="0" destOrd="0" parTransId="{2DBFA1EF-668E-4218-84AB-51A1524DDCCA}" sibTransId="{EACCFB58-FD2B-4E7B-A5AC-193365A61E2E}"/>
    <dgm:cxn modelId="{D3AAF04B-D0F3-47E1-9597-2889C8CA25C3}" type="presParOf" srcId="{6BD7886C-7CA2-46AC-ADA4-5A4B0BB46D48}" destId="{AB0E0E49-0C16-4F5B-908B-7A8B8F97FE82}" srcOrd="0"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22B021EA-BAA8-4185-9232-FEA63C722FAD}" type="doc">
      <dgm:prSet loTypeId="urn:microsoft.com/office/officeart/2005/8/layout/vList2" loCatId="list" qsTypeId="urn:microsoft.com/office/officeart/2005/8/quickstyle/simple1#19" qsCatId="simple" csTypeId="urn:microsoft.com/office/officeart/2005/8/colors/colorful3" csCatId="colorful"/>
      <dgm:spPr/>
      <dgm:t>
        <a:bodyPr/>
        <a:lstStyle/>
        <a:p>
          <a:endParaRPr kumimoji="1" lang="ja-JP" altLang="en-US"/>
        </a:p>
      </dgm:t>
    </dgm:pt>
    <dgm:pt modelId="{65027940-282E-4FB4-AC8B-F2B328D8F84D}">
      <dgm:prSet/>
      <dgm:spPr/>
      <dgm:t>
        <a:bodyPr/>
        <a:lstStyle/>
        <a:p>
          <a:pPr rtl="0"/>
          <a:r>
            <a:rPr kumimoji="1" lang="en-US" dirty="0" smtClean="0"/>
            <a:t>7.4.3</a:t>
          </a:r>
          <a:r>
            <a:rPr kumimoji="1" lang="ja-JP" dirty="0" smtClean="0"/>
            <a:t>　相対価格の変動による資源配分の乱れ</a:t>
          </a:r>
          <a:endParaRPr lang="ja-JP" dirty="0"/>
        </a:p>
      </dgm:t>
    </dgm:pt>
    <dgm:pt modelId="{26FCF77C-C5A1-4935-8854-84D48BBD574B}" type="parTrans" cxnId="{7EF4ECCF-2F49-441C-B4A7-0F7D8313B3E4}">
      <dgm:prSet/>
      <dgm:spPr/>
      <dgm:t>
        <a:bodyPr/>
        <a:lstStyle/>
        <a:p>
          <a:endParaRPr kumimoji="1" lang="ja-JP" altLang="en-US"/>
        </a:p>
      </dgm:t>
    </dgm:pt>
    <dgm:pt modelId="{13B1C782-0524-4134-BB5D-E3865F51E9CA}" type="sibTrans" cxnId="{7EF4ECCF-2F49-441C-B4A7-0F7D8313B3E4}">
      <dgm:prSet/>
      <dgm:spPr/>
      <dgm:t>
        <a:bodyPr/>
        <a:lstStyle/>
        <a:p>
          <a:endParaRPr kumimoji="1" lang="ja-JP" altLang="en-US"/>
        </a:p>
      </dgm:t>
    </dgm:pt>
    <dgm:pt modelId="{F4D8B725-E2D6-458D-B5A9-72EDFF3291F8}" type="pres">
      <dgm:prSet presAssocID="{22B021EA-BAA8-4185-9232-FEA63C722FAD}" presName="linear" presStyleCnt="0">
        <dgm:presLayoutVars>
          <dgm:animLvl val="lvl"/>
          <dgm:resizeHandles val="exact"/>
        </dgm:presLayoutVars>
      </dgm:prSet>
      <dgm:spPr/>
      <dgm:t>
        <a:bodyPr/>
        <a:lstStyle/>
        <a:p>
          <a:endParaRPr kumimoji="1" lang="ja-JP" altLang="en-US"/>
        </a:p>
      </dgm:t>
    </dgm:pt>
    <dgm:pt modelId="{6E9FE3A2-69CD-4E61-97F2-71C0C93E6FA4}" type="pres">
      <dgm:prSet presAssocID="{65027940-282E-4FB4-AC8B-F2B328D8F84D}" presName="parentText" presStyleLbl="node1" presStyleIdx="0" presStyleCnt="1" custLinFactNeighborX="2858" custLinFactNeighborY="-716">
        <dgm:presLayoutVars>
          <dgm:chMax val="0"/>
          <dgm:bulletEnabled val="1"/>
        </dgm:presLayoutVars>
      </dgm:prSet>
      <dgm:spPr/>
      <dgm:t>
        <a:bodyPr/>
        <a:lstStyle/>
        <a:p>
          <a:endParaRPr kumimoji="1" lang="ja-JP" altLang="en-US"/>
        </a:p>
      </dgm:t>
    </dgm:pt>
  </dgm:ptLst>
  <dgm:cxnLst>
    <dgm:cxn modelId="{7EF4ECCF-2F49-441C-B4A7-0F7D8313B3E4}" srcId="{22B021EA-BAA8-4185-9232-FEA63C722FAD}" destId="{65027940-282E-4FB4-AC8B-F2B328D8F84D}" srcOrd="0" destOrd="0" parTransId="{26FCF77C-C5A1-4935-8854-84D48BBD574B}" sibTransId="{13B1C782-0524-4134-BB5D-E3865F51E9CA}"/>
    <dgm:cxn modelId="{44B63EA9-A8DC-44A5-970A-F46463DB18E0}" type="presOf" srcId="{65027940-282E-4FB4-AC8B-F2B328D8F84D}" destId="{6E9FE3A2-69CD-4E61-97F2-71C0C93E6FA4}" srcOrd="0" destOrd="0" presId="urn:microsoft.com/office/officeart/2005/8/layout/vList2"/>
    <dgm:cxn modelId="{5A13FB93-8D00-4DF8-9DDA-F9336B4C8F43}" type="presOf" srcId="{22B021EA-BAA8-4185-9232-FEA63C722FAD}" destId="{F4D8B725-E2D6-458D-B5A9-72EDFF3291F8}" srcOrd="0" destOrd="0" presId="urn:microsoft.com/office/officeart/2005/8/layout/vList2"/>
    <dgm:cxn modelId="{73487FF9-3DA0-4804-9AAA-8CFC24DCEBA2}" type="presParOf" srcId="{F4D8B725-E2D6-458D-B5A9-72EDFF3291F8}" destId="{6E9FE3A2-69CD-4E61-97F2-71C0C93E6FA4}"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A2062761-A85E-4FCB-A8D3-C86610D32B68}" type="doc">
      <dgm:prSet loTypeId="urn:microsoft.com/office/officeart/2005/8/layout/vList2" loCatId="list" qsTypeId="urn:microsoft.com/office/officeart/2005/8/quickstyle/simple1#2" qsCatId="simple" csTypeId="urn:microsoft.com/office/officeart/2005/8/colors/colorful3" csCatId="colorful"/>
      <dgm:spPr/>
      <dgm:t>
        <a:bodyPr/>
        <a:lstStyle/>
        <a:p>
          <a:endParaRPr kumimoji="1" lang="ja-JP" altLang="en-US"/>
        </a:p>
      </dgm:t>
    </dgm:pt>
    <dgm:pt modelId="{F4A66DCE-AD26-4233-90B8-3DD1C3EB261D}">
      <dgm:prSet/>
      <dgm:spPr/>
      <dgm:t>
        <a:bodyPr/>
        <a:lstStyle/>
        <a:p>
          <a:pPr rtl="0"/>
          <a:r>
            <a:rPr lang="en-US" dirty="0" smtClean="0"/>
            <a:t>5.1.1</a:t>
          </a:r>
          <a:r>
            <a:rPr lang="ja-JP" dirty="0" smtClean="0"/>
            <a:t>　金融市場とは何で、どのような役割を果たすのか？</a:t>
          </a:r>
          <a:endParaRPr lang="ja-JP" dirty="0"/>
        </a:p>
      </dgm:t>
    </dgm:pt>
    <dgm:pt modelId="{03ECA13E-D059-49F7-BA04-8F2512D2EC2E}" type="parTrans" cxnId="{BCE387F6-1224-4875-896C-ADE25BE3F3E9}">
      <dgm:prSet/>
      <dgm:spPr/>
      <dgm:t>
        <a:bodyPr/>
        <a:lstStyle/>
        <a:p>
          <a:endParaRPr kumimoji="1" lang="ja-JP" altLang="en-US"/>
        </a:p>
      </dgm:t>
    </dgm:pt>
    <dgm:pt modelId="{3F6783A8-C9A5-49C9-BEB4-30F0FA71CAD3}" type="sibTrans" cxnId="{BCE387F6-1224-4875-896C-ADE25BE3F3E9}">
      <dgm:prSet/>
      <dgm:spPr/>
      <dgm:t>
        <a:bodyPr/>
        <a:lstStyle/>
        <a:p>
          <a:endParaRPr kumimoji="1" lang="ja-JP" altLang="en-US"/>
        </a:p>
      </dgm:t>
    </dgm:pt>
    <dgm:pt modelId="{8BD95D88-CFDD-441F-AEAA-FD1DE5739BA3}" type="pres">
      <dgm:prSet presAssocID="{A2062761-A85E-4FCB-A8D3-C86610D32B68}" presName="linear" presStyleCnt="0">
        <dgm:presLayoutVars>
          <dgm:animLvl val="lvl"/>
          <dgm:resizeHandles val="exact"/>
        </dgm:presLayoutVars>
      </dgm:prSet>
      <dgm:spPr/>
      <dgm:t>
        <a:bodyPr/>
        <a:lstStyle/>
        <a:p>
          <a:endParaRPr kumimoji="1" lang="ja-JP" altLang="en-US"/>
        </a:p>
      </dgm:t>
    </dgm:pt>
    <dgm:pt modelId="{078F0809-F298-4BB6-B3EC-5D9D4120E81E}" type="pres">
      <dgm:prSet presAssocID="{F4A66DCE-AD26-4233-90B8-3DD1C3EB261D}" presName="parentText" presStyleLbl="node1" presStyleIdx="0" presStyleCnt="1">
        <dgm:presLayoutVars>
          <dgm:chMax val="0"/>
          <dgm:bulletEnabled val="1"/>
        </dgm:presLayoutVars>
      </dgm:prSet>
      <dgm:spPr/>
      <dgm:t>
        <a:bodyPr/>
        <a:lstStyle/>
        <a:p>
          <a:endParaRPr kumimoji="1" lang="ja-JP" altLang="en-US"/>
        </a:p>
      </dgm:t>
    </dgm:pt>
  </dgm:ptLst>
  <dgm:cxnLst>
    <dgm:cxn modelId="{BCE387F6-1224-4875-896C-ADE25BE3F3E9}" srcId="{A2062761-A85E-4FCB-A8D3-C86610D32B68}" destId="{F4A66DCE-AD26-4233-90B8-3DD1C3EB261D}" srcOrd="0" destOrd="0" parTransId="{03ECA13E-D059-49F7-BA04-8F2512D2EC2E}" sibTransId="{3F6783A8-C9A5-49C9-BEB4-30F0FA71CAD3}"/>
    <dgm:cxn modelId="{3E3DC674-AF1E-4068-93D6-E9863A667852}" type="presOf" srcId="{F4A66DCE-AD26-4233-90B8-3DD1C3EB261D}" destId="{078F0809-F298-4BB6-B3EC-5D9D4120E81E}" srcOrd="0" destOrd="0" presId="urn:microsoft.com/office/officeart/2005/8/layout/vList2"/>
    <dgm:cxn modelId="{C127ABC6-F513-4F9D-9BA6-677E67607A24}" type="presOf" srcId="{A2062761-A85E-4FCB-A8D3-C86610D32B68}" destId="{8BD95D88-CFDD-441F-AEAA-FD1DE5739BA3}" srcOrd="0" destOrd="0" presId="urn:microsoft.com/office/officeart/2005/8/layout/vList2"/>
    <dgm:cxn modelId="{E47CB6F8-E783-451E-982D-8D82962630E7}" type="presParOf" srcId="{8BD95D88-CFDD-441F-AEAA-FD1DE5739BA3}" destId="{078F0809-F298-4BB6-B3EC-5D9D4120E81E}" srcOrd="0" destOrd="0" presId="urn:microsoft.com/office/officeart/2005/8/layout/vList2"/>
  </dgm:cxnLst>
  <dgm:bg/>
  <dgm:whole/>
</dgm:dataModel>
</file>

<file path=ppt/diagrams/data20.xml><?xml version="1.0" encoding="utf-8"?>
<dgm:dataModel xmlns:dgm="http://schemas.openxmlformats.org/drawingml/2006/diagram" xmlns:a="http://schemas.openxmlformats.org/drawingml/2006/main">
  <dgm:ptLst>
    <dgm:pt modelId="{C94C8443-3ACC-45C9-B40C-6DED90EEF2C3}" type="doc">
      <dgm:prSet loTypeId="urn:microsoft.com/office/officeart/2005/8/layout/vList2" loCatId="list" qsTypeId="urn:microsoft.com/office/officeart/2005/8/quickstyle/simple1#20" qsCatId="simple" csTypeId="urn:microsoft.com/office/officeart/2005/8/colors/colorful3" csCatId="colorful"/>
      <dgm:spPr/>
      <dgm:t>
        <a:bodyPr/>
        <a:lstStyle/>
        <a:p>
          <a:endParaRPr kumimoji="1" lang="ja-JP" altLang="en-US"/>
        </a:p>
      </dgm:t>
    </dgm:pt>
    <dgm:pt modelId="{587D422F-2D83-4987-8633-1650C8B84A60}">
      <dgm:prSet/>
      <dgm:spPr/>
      <dgm:t>
        <a:bodyPr/>
        <a:lstStyle/>
        <a:p>
          <a:pPr rtl="0"/>
          <a:r>
            <a:rPr kumimoji="1" lang="en-US" dirty="0" smtClean="0"/>
            <a:t>7.4.4</a:t>
          </a:r>
          <a:r>
            <a:rPr kumimoji="1" lang="ja-JP" dirty="0" smtClean="0"/>
            <a:t>　インフレーションによる税制の歪み</a:t>
          </a:r>
          <a:endParaRPr lang="ja-JP" dirty="0"/>
        </a:p>
      </dgm:t>
    </dgm:pt>
    <dgm:pt modelId="{0B06FE00-221C-4061-9633-40CDDEF081DC}" type="parTrans" cxnId="{4DA37164-60DE-4504-9879-4851D48496E3}">
      <dgm:prSet/>
      <dgm:spPr/>
      <dgm:t>
        <a:bodyPr/>
        <a:lstStyle/>
        <a:p>
          <a:endParaRPr kumimoji="1" lang="ja-JP" altLang="en-US"/>
        </a:p>
      </dgm:t>
    </dgm:pt>
    <dgm:pt modelId="{62A2FDC6-1676-4C7E-9881-7F3A52249E76}" type="sibTrans" cxnId="{4DA37164-60DE-4504-9879-4851D48496E3}">
      <dgm:prSet/>
      <dgm:spPr/>
      <dgm:t>
        <a:bodyPr/>
        <a:lstStyle/>
        <a:p>
          <a:endParaRPr kumimoji="1" lang="ja-JP" altLang="en-US"/>
        </a:p>
      </dgm:t>
    </dgm:pt>
    <dgm:pt modelId="{F541A625-C6A1-45C2-BCAA-666AAEB92712}" type="pres">
      <dgm:prSet presAssocID="{C94C8443-3ACC-45C9-B40C-6DED90EEF2C3}" presName="linear" presStyleCnt="0">
        <dgm:presLayoutVars>
          <dgm:animLvl val="lvl"/>
          <dgm:resizeHandles val="exact"/>
        </dgm:presLayoutVars>
      </dgm:prSet>
      <dgm:spPr/>
      <dgm:t>
        <a:bodyPr/>
        <a:lstStyle/>
        <a:p>
          <a:endParaRPr kumimoji="1" lang="ja-JP" altLang="en-US"/>
        </a:p>
      </dgm:t>
    </dgm:pt>
    <dgm:pt modelId="{033CB4A0-51F4-4620-A5E9-DDF835470CD0}" type="pres">
      <dgm:prSet presAssocID="{587D422F-2D83-4987-8633-1650C8B84A60}" presName="parentText" presStyleLbl="node1" presStyleIdx="0" presStyleCnt="1" custLinFactNeighborX="-1997" custLinFactNeighborY="-17029">
        <dgm:presLayoutVars>
          <dgm:chMax val="0"/>
          <dgm:bulletEnabled val="1"/>
        </dgm:presLayoutVars>
      </dgm:prSet>
      <dgm:spPr/>
      <dgm:t>
        <a:bodyPr/>
        <a:lstStyle/>
        <a:p>
          <a:endParaRPr kumimoji="1" lang="ja-JP" altLang="en-US"/>
        </a:p>
      </dgm:t>
    </dgm:pt>
  </dgm:ptLst>
  <dgm:cxnLst>
    <dgm:cxn modelId="{9BC5138B-69BA-4923-AFAC-25EA21B4660B}" type="presOf" srcId="{587D422F-2D83-4987-8633-1650C8B84A60}" destId="{033CB4A0-51F4-4620-A5E9-DDF835470CD0}" srcOrd="0" destOrd="0" presId="urn:microsoft.com/office/officeart/2005/8/layout/vList2"/>
    <dgm:cxn modelId="{4DA37164-60DE-4504-9879-4851D48496E3}" srcId="{C94C8443-3ACC-45C9-B40C-6DED90EEF2C3}" destId="{587D422F-2D83-4987-8633-1650C8B84A60}" srcOrd="0" destOrd="0" parTransId="{0B06FE00-221C-4061-9633-40CDDEF081DC}" sibTransId="{62A2FDC6-1676-4C7E-9881-7F3A52249E76}"/>
    <dgm:cxn modelId="{B867EB68-F7E6-415A-9CE2-40A4DB4190B4}" type="presOf" srcId="{C94C8443-3ACC-45C9-B40C-6DED90EEF2C3}" destId="{F541A625-C6A1-45C2-BCAA-666AAEB92712}" srcOrd="0" destOrd="0" presId="urn:microsoft.com/office/officeart/2005/8/layout/vList2"/>
    <dgm:cxn modelId="{CD884797-CE52-44AF-AED1-70C98280B8F6}" type="presParOf" srcId="{F541A625-C6A1-45C2-BCAA-666AAEB92712}" destId="{033CB4A0-51F4-4620-A5E9-DDF835470CD0}" srcOrd="0"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CD54E2EF-207F-4D36-9523-1C2A4A660752}" type="doc">
      <dgm:prSet loTypeId="urn:microsoft.com/office/officeart/2005/8/layout/vList2" loCatId="list" qsTypeId="urn:microsoft.com/office/officeart/2005/8/quickstyle/simple1#21" qsCatId="simple" csTypeId="urn:microsoft.com/office/officeart/2005/8/colors/colorful3" csCatId="colorful"/>
      <dgm:spPr/>
      <dgm:t>
        <a:bodyPr/>
        <a:lstStyle/>
        <a:p>
          <a:endParaRPr kumimoji="1" lang="ja-JP" altLang="en-US"/>
        </a:p>
      </dgm:t>
    </dgm:pt>
    <dgm:pt modelId="{20F35AF9-3A50-418A-8E0F-DF373FC8AEFB}">
      <dgm:prSet/>
      <dgm:spPr/>
      <dgm:t>
        <a:bodyPr/>
        <a:lstStyle/>
        <a:p>
          <a:pPr rtl="0"/>
          <a:r>
            <a:rPr kumimoji="1" lang="en-US" dirty="0" smtClean="0"/>
            <a:t>7.4.5</a:t>
          </a:r>
          <a:r>
            <a:rPr kumimoji="1" lang="ja-JP" dirty="0" smtClean="0"/>
            <a:t>　意図していない実質所得の低下、再分配の発生</a:t>
          </a:r>
          <a:endParaRPr lang="ja-JP" dirty="0"/>
        </a:p>
      </dgm:t>
    </dgm:pt>
    <dgm:pt modelId="{3797F55F-4AC8-4627-83DF-732D8BE39F36}" type="parTrans" cxnId="{7A34DE4C-9544-4BA6-9880-E9B4A09765B9}">
      <dgm:prSet/>
      <dgm:spPr/>
      <dgm:t>
        <a:bodyPr/>
        <a:lstStyle/>
        <a:p>
          <a:endParaRPr kumimoji="1" lang="ja-JP" altLang="en-US"/>
        </a:p>
      </dgm:t>
    </dgm:pt>
    <dgm:pt modelId="{267348DA-0710-43A8-8AFF-0358D08E79DA}" type="sibTrans" cxnId="{7A34DE4C-9544-4BA6-9880-E9B4A09765B9}">
      <dgm:prSet/>
      <dgm:spPr/>
      <dgm:t>
        <a:bodyPr/>
        <a:lstStyle/>
        <a:p>
          <a:endParaRPr kumimoji="1" lang="ja-JP" altLang="en-US"/>
        </a:p>
      </dgm:t>
    </dgm:pt>
    <dgm:pt modelId="{73450B33-1364-4CFB-ABCF-773F14158151}" type="pres">
      <dgm:prSet presAssocID="{CD54E2EF-207F-4D36-9523-1C2A4A660752}" presName="linear" presStyleCnt="0">
        <dgm:presLayoutVars>
          <dgm:animLvl val="lvl"/>
          <dgm:resizeHandles val="exact"/>
        </dgm:presLayoutVars>
      </dgm:prSet>
      <dgm:spPr/>
      <dgm:t>
        <a:bodyPr/>
        <a:lstStyle/>
        <a:p>
          <a:endParaRPr kumimoji="1" lang="ja-JP" altLang="en-US"/>
        </a:p>
      </dgm:t>
    </dgm:pt>
    <dgm:pt modelId="{80743823-7F17-4E16-BFAF-FF025B0AE4C1}" type="pres">
      <dgm:prSet presAssocID="{20F35AF9-3A50-418A-8E0F-DF373FC8AEFB}" presName="parentText" presStyleLbl="node1" presStyleIdx="0" presStyleCnt="1">
        <dgm:presLayoutVars>
          <dgm:chMax val="0"/>
          <dgm:bulletEnabled val="1"/>
        </dgm:presLayoutVars>
      </dgm:prSet>
      <dgm:spPr/>
      <dgm:t>
        <a:bodyPr/>
        <a:lstStyle/>
        <a:p>
          <a:endParaRPr kumimoji="1" lang="ja-JP" altLang="en-US"/>
        </a:p>
      </dgm:t>
    </dgm:pt>
  </dgm:ptLst>
  <dgm:cxnLst>
    <dgm:cxn modelId="{7A34DE4C-9544-4BA6-9880-E9B4A09765B9}" srcId="{CD54E2EF-207F-4D36-9523-1C2A4A660752}" destId="{20F35AF9-3A50-418A-8E0F-DF373FC8AEFB}" srcOrd="0" destOrd="0" parTransId="{3797F55F-4AC8-4627-83DF-732D8BE39F36}" sibTransId="{267348DA-0710-43A8-8AFF-0358D08E79DA}"/>
    <dgm:cxn modelId="{45C016E5-5E8F-42B1-8277-321FFAC49620}" type="presOf" srcId="{20F35AF9-3A50-418A-8E0F-DF373FC8AEFB}" destId="{80743823-7F17-4E16-BFAF-FF025B0AE4C1}" srcOrd="0" destOrd="0" presId="urn:microsoft.com/office/officeart/2005/8/layout/vList2"/>
    <dgm:cxn modelId="{984C0A5E-90F3-4E2A-8454-96C433C0F2AA}" type="presOf" srcId="{CD54E2EF-207F-4D36-9523-1C2A4A660752}" destId="{73450B33-1364-4CFB-ABCF-773F14158151}" srcOrd="0" destOrd="0" presId="urn:microsoft.com/office/officeart/2005/8/layout/vList2"/>
    <dgm:cxn modelId="{463EF7D5-8A1E-49C3-8EBD-D8EFFF856691}" type="presParOf" srcId="{73450B33-1364-4CFB-ABCF-773F14158151}" destId="{80743823-7F17-4E16-BFAF-FF025B0AE4C1}"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0B5979BF-FF11-4087-8CAB-C27AF2BFF170}" type="doc">
      <dgm:prSet loTypeId="urn:microsoft.com/office/officeart/2005/8/layout/vList2" loCatId="list" qsTypeId="urn:microsoft.com/office/officeart/2005/8/quickstyle/simple1#3" qsCatId="simple" csTypeId="urn:microsoft.com/office/officeart/2005/8/colors/colorful3" csCatId="colorful"/>
      <dgm:spPr/>
      <dgm:t>
        <a:bodyPr/>
        <a:lstStyle/>
        <a:p>
          <a:endParaRPr kumimoji="1" lang="ja-JP" altLang="en-US"/>
        </a:p>
      </dgm:t>
    </dgm:pt>
    <dgm:pt modelId="{24FC0D20-2419-4AA4-95F9-190CA86D6F3D}">
      <dgm:prSet/>
      <dgm:spPr/>
      <dgm:t>
        <a:bodyPr/>
        <a:lstStyle/>
        <a:p>
          <a:pPr rtl="0"/>
          <a:r>
            <a:rPr kumimoji="1" lang="en-US" dirty="0" smtClean="0"/>
            <a:t>5.1.2</a:t>
          </a:r>
          <a:r>
            <a:rPr kumimoji="1" lang="ja-JP" dirty="0" smtClean="0"/>
            <a:t>　どのような金融市場が存在するか？</a:t>
          </a:r>
          <a:endParaRPr lang="ja-JP" dirty="0"/>
        </a:p>
      </dgm:t>
    </dgm:pt>
    <dgm:pt modelId="{EDE75194-21C3-4181-AA77-96D256AB9F55}" type="parTrans" cxnId="{72F6BDEC-E345-473F-9523-22A039077468}">
      <dgm:prSet/>
      <dgm:spPr/>
      <dgm:t>
        <a:bodyPr/>
        <a:lstStyle/>
        <a:p>
          <a:endParaRPr kumimoji="1" lang="ja-JP" altLang="en-US"/>
        </a:p>
      </dgm:t>
    </dgm:pt>
    <dgm:pt modelId="{9167C707-FD96-4178-8D61-6D830304BD7B}" type="sibTrans" cxnId="{72F6BDEC-E345-473F-9523-22A039077468}">
      <dgm:prSet/>
      <dgm:spPr/>
      <dgm:t>
        <a:bodyPr/>
        <a:lstStyle/>
        <a:p>
          <a:endParaRPr kumimoji="1" lang="ja-JP" altLang="en-US"/>
        </a:p>
      </dgm:t>
    </dgm:pt>
    <dgm:pt modelId="{313F44E9-ABE9-4916-A771-EDAF398CBD43}" type="pres">
      <dgm:prSet presAssocID="{0B5979BF-FF11-4087-8CAB-C27AF2BFF170}" presName="linear" presStyleCnt="0">
        <dgm:presLayoutVars>
          <dgm:animLvl val="lvl"/>
          <dgm:resizeHandles val="exact"/>
        </dgm:presLayoutVars>
      </dgm:prSet>
      <dgm:spPr/>
      <dgm:t>
        <a:bodyPr/>
        <a:lstStyle/>
        <a:p>
          <a:endParaRPr kumimoji="1" lang="ja-JP" altLang="en-US"/>
        </a:p>
      </dgm:t>
    </dgm:pt>
    <dgm:pt modelId="{D27F69E9-6972-487F-82B1-2311DFC10B28}" type="pres">
      <dgm:prSet presAssocID="{24FC0D20-2419-4AA4-95F9-190CA86D6F3D}" presName="parentText" presStyleLbl="node1" presStyleIdx="0" presStyleCnt="1" custLinFactNeighborX="-3903" custLinFactNeighborY="-26822">
        <dgm:presLayoutVars>
          <dgm:chMax val="0"/>
          <dgm:bulletEnabled val="1"/>
        </dgm:presLayoutVars>
      </dgm:prSet>
      <dgm:spPr/>
      <dgm:t>
        <a:bodyPr/>
        <a:lstStyle/>
        <a:p>
          <a:endParaRPr kumimoji="1" lang="ja-JP" altLang="en-US"/>
        </a:p>
      </dgm:t>
    </dgm:pt>
  </dgm:ptLst>
  <dgm:cxnLst>
    <dgm:cxn modelId="{72F6BDEC-E345-473F-9523-22A039077468}" srcId="{0B5979BF-FF11-4087-8CAB-C27AF2BFF170}" destId="{24FC0D20-2419-4AA4-95F9-190CA86D6F3D}" srcOrd="0" destOrd="0" parTransId="{EDE75194-21C3-4181-AA77-96D256AB9F55}" sibTransId="{9167C707-FD96-4178-8D61-6D830304BD7B}"/>
    <dgm:cxn modelId="{77CE4C89-2743-4080-B602-D9E58D7646FD}" type="presOf" srcId="{0B5979BF-FF11-4087-8CAB-C27AF2BFF170}" destId="{313F44E9-ABE9-4916-A771-EDAF398CBD43}" srcOrd="0" destOrd="0" presId="urn:microsoft.com/office/officeart/2005/8/layout/vList2"/>
    <dgm:cxn modelId="{6F60E3C3-032D-474B-9B38-56C0CE90CA94}" type="presOf" srcId="{24FC0D20-2419-4AA4-95F9-190CA86D6F3D}" destId="{D27F69E9-6972-487F-82B1-2311DFC10B28}" srcOrd="0" destOrd="0" presId="urn:microsoft.com/office/officeart/2005/8/layout/vList2"/>
    <dgm:cxn modelId="{0189D219-AD4B-43D4-AB38-08B0FD4FF2FB}" type="presParOf" srcId="{313F44E9-ABE9-4916-A771-EDAF398CBD43}" destId="{D27F69E9-6972-487F-82B1-2311DFC10B28}"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9AF143FF-73A4-4A12-BB2D-8E7B5043EEF8}" type="doc">
      <dgm:prSet loTypeId="urn:microsoft.com/office/officeart/2005/8/layout/vList2" loCatId="list" qsTypeId="urn:microsoft.com/office/officeart/2005/8/quickstyle/simple1#4" qsCatId="simple" csTypeId="urn:microsoft.com/office/officeart/2005/8/colors/accent6_3" csCatId="accent6"/>
      <dgm:spPr/>
      <dgm:t>
        <a:bodyPr/>
        <a:lstStyle/>
        <a:p>
          <a:endParaRPr kumimoji="1" lang="ja-JP" altLang="en-US"/>
        </a:p>
      </dgm:t>
    </dgm:pt>
    <dgm:pt modelId="{C3BA9153-6DEE-4370-B589-EA4D2DE9FEF3}">
      <dgm:prSet/>
      <dgm:spPr/>
      <dgm:t>
        <a:bodyPr/>
        <a:lstStyle/>
        <a:p>
          <a:pPr rtl="0"/>
          <a:r>
            <a:rPr kumimoji="1" lang="en-US" dirty="0" smtClean="0"/>
            <a:t>5.2</a:t>
          </a:r>
          <a:r>
            <a:rPr kumimoji="1" lang="ja-JP" dirty="0" smtClean="0"/>
            <a:t>　貯蓄と投資</a:t>
          </a:r>
          <a:endParaRPr lang="ja-JP" dirty="0"/>
        </a:p>
      </dgm:t>
    </dgm:pt>
    <dgm:pt modelId="{C000DB4C-3F94-4E31-9EB1-06830705AEC3}" type="parTrans" cxnId="{9C7D6EA7-EC86-43B0-85EC-7E2BF2404B42}">
      <dgm:prSet/>
      <dgm:spPr/>
      <dgm:t>
        <a:bodyPr/>
        <a:lstStyle/>
        <a:p>
          <a:endParaRPr kumimoji="1" lang="ja-JP" altLang="en-US"/>
        </a:p>
      </dgm:t>
    </dgm:pt>
    <dgm:pt modelId="{A6B2A563-E74F-424D-BA1D-89882683AAD7}" type="sibTrans" cxnId="{9C7D6EA7-EC86-43B0-85EC-7E2BF2404B42}">
      <dgm:prSet/>
      <dgm:spPr/>
      <dgm:t>
        <a:bodyPr/>
        <a:lstStyle/>
        <a:p>
          <a:endParaRPr kumimoji="1" lang="ja-JP" altLang="en-US"/>
        </a:p>
      </dgm:t>
    </dgm:pt>
    <dgm:pt modelId="{6779C4BB-B469-4603-9F75-6CF6D09D806C}" type="pres">
      <dgm:prSet presAssocID="{9AF143FF-73A4-4A12-BB2D-8E7B5043EEF8}" presName="linear" presStyleCnt="0">
        <dgm:presLayoutVars>
          <dgm:animLvl val="lvl"/>
          <dgm:resizeHandles val="exact"/>
        </dgm:presLayoutVars>
      </dgm:prSet>
      <dgm:spPr/>
      <dgm:t>
        <a:bodyPr/>
        <a:lstStyle/>
        <a:p>
          <a:endParaRPr kumimoji="1" lang="ja-JP" altLang="en-US"/>
        </a:p>
      </dgm:t>
    </dgm:pt>
    <dgm:pt modelId="{BFA82823-ADA6-45E0-B147-F64BC19A3B36}" type="pres">
      <dgm:prSet presAssocID="{C3BA9153-6DEE-4370-B589-EA4D2DE9FEF3}" presName="parentText" presStyleLbl="node1" presStyleIdx="0" presStyleCnt="1">
        <dgm:presLayoutVars>
          <dgm:chMax val="0"/>
          <dgm:bulletEnabled val="1"/>
        </dgm:presLayoutVars>
      </dgm:prSet>
      <dgm:spPr/>
      <dgm:t>
        <a:bodyPr/>
        <a:lstStyle/>
        <a:p>
          <a:endParaRPr kumimoji="1" lang="ja-JP" altLang="en-US"/>
        </a:p>
      </dgm:t>
    </dgm:pt>
  </dgm:ptLst>
  <dgm:cxnLst>
    <dgm:cxn modelId="{4EBDCBFB-FFB5-49B6-94F4-D3188DA1CC68}" type="presOf" srcId="{9AF143FF-73A4-4A12-BB2D-8E7B5043EEF8}" destId="{6779C4BB-B469-4603-9F75-6CF6D09D806C}" srcOrd="0" destOrd="0" presId="urn:microsoft.com/office/officeart/2005/8/layout/vList2"/>
    <dgm:cxn modelId="{9C7D6EA7-EC86-43B0-85EC-7E2BF2404B42}" srcId="{9AF143FF-73A4-4A12-BB2D-8E7B5043EEF8}" destId="{C3BA9153-6DEE-4370-B589-EA4D2DE9FEF3}" srcOrd="0" destOrd="0" parTransId="{C000DB4C-3F94-4E31-9EB1-06830705AEC3}" sibTransId="{A6B2A563-E74F-424D-BA1D-89882683AAD7}"/>
    <dgm:cxn modelId="{B4E6DBA3-F86C-45B8-8738-9E1E890936C7}" type="presOf" srcId="{C3BA9153-6DEE-4370-B589-EA4D2DE9FEF3}" destId="{BFA82823-ADA6-45E0-B147-F64BC19A3B36}" srcOrd="0" destOrd="0" presId="urn:microsoft.com/office/officeart/2005/8/layout/vList2"/>
    <dgm:cxn modelId="{9BEE4106-3B5E-43D9-B95B-1726B52AFF2E}" type="presParOf" srcId="{6779C4BB-B469-4603-9F75-6CF6D09D806C}" destId="{BFA82823-ADA6-45E0-B147-F64BC19A3B36}"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69908D36-FA32-4835-8F76-883259CF2239}" type="doc">
      <dgm:prSet loTypeId="urn:microsoft.com/office/officeart/2005/8/layout/vList2" loCatId="list" qsTypeId="urn:microsoft.com/office/officeart/2005/8/quickstyle/simple1#5" qsCatId="simple" csTypeId="urn:microsoft.com/office/officeart/2005/8/colors/accent6_3" csCatId="accent6"/>
      <dgm:spPr/>
      <dgm:t>
        <a:bodyPr/>
        <a:lstStyle/>
        <a:p>
          <a:endParaRPr kumimoji="1" lang="ja-JP" altLang="en-US"/>
        </a:p>
      </dgm:t>
    </dgm:pt>
    <dgm:pt modelId="{A7BD78E8-5B3F-4CBD-A090-742979F3E129}">
      <dgm:prSet/>
      <dgm:spPr/>
      <dgm:t>
        <a:bodyPr/>
        <a:lstStyle/>
        <a:p>
          <a:pPr rtl="0"/>
          <a:r>
            <a:rPr kumimoji="1" lang="en-US" dirty="0" smtClean="0"/>
            <a:t>5.3</a:t>
          </a:r>
          <a:r>
            <a:rPr kumimoji="1" lang="ja-JP" dirty="0" smtClean="0"/>
            <a:t>　利子率の決定：資金市場</a:t>
          </a:r>
          <a:endParaRPr lang="ja-JP" dirty="0"/>
        </a:p>
      </dgm:t>
    </dgm:pt>
    <dgm:pt modelId="{5417FDA6-D215-4B28-B3FE-490983201C86}" type="parTrans" cxnId="{ED2E0617-B502-495F-B834-00C17F438B60}">
      <dgm:prSet/>
      <dgm:spPr/>
      <dgm:t>
        <a:bodyPr/>
        <a:lstStyle/>
        <a:p>
          <a:endParaRPr kumimoji="1" lang="ja-JP" altLang="en-US"/>
        </a:p>
      </dgm:t>
    </dgm:pt>
    <dgm:pt modelId="{39969027-E0C1-40D3-B019-D77E480C3AAF}" type="sibTrans" cxnId="{ED2E0617-B502-495F-B834-00C17F438B60}">
      <dgm:prSet/>
      <dgm:spPr/>
      <dgm:t>
        <a:bodyPr/>
        <a:lstStyle/>
        <a:p>
          <a:endParaRPr kumimoji="1" lang="ja-JP" altLang="en-US"/>
        </a:p>
      </dgm:t>
    </dgm:pt>
    <dgm:pt modelId="{8118000C-BC17-4BFD-B6A3-1189AC57E635}" type="pres">
      <dgm:prSet presAssocID="{69908D36-FA32-4835-8F76-883259CF2239}" presName="linear" presStyleCnt="0">
        <dgm:presLayoutVars>
          <dgm:animLvl val="lvl"/>
          <dgm:resizeHandles val="exact"/>
        </dgm:presLayoutVars>
      </dgm:prSet>
      <dgm:spPr/>
      <dgm:t>
        <a:bodyPr/>
        <a:lstStyle/>
        <a:p>
          <a:endParaRPr kumimoji="1" lang="ja-JP" altLang="en-US"/>
        </a:p>
      </dgm:t>
    </dgm:pt>
    <dgm:pt modelId="{AFAD0A83-B4F9-4660-BA4E-E2E8656D5C63}" type="pres">
      <dgm:prSet presAssocID="{A7BD78E8-5B3F-4CBD-A090-742979F3E129}" presName="parentText" presStyleLbl="node1" presStyleIdx="0" presStyleCnt="1">
        <dgm:presLayoutVars>
          <dgm:chMax val="0"/>
          <dgm:bulletEnabled val="1"/>
        </dgm:presLayoutVars>
      </dgm:prSet>
      <dgm:spPr/>
      <dgm:t>
        <a:bodyPr/>
        <a:lstStyle/>
        <a:p>
          <a:endParaRPr kumimoji="1" lang="ja-JP" altLang="en-US"/>
        </a:p>
      </dgm:t>
    </dgm:pt>
  </dgm:ptLst>
  <dgm:cxnLst>
    <dgm:cxn modelId="{F9553104-1434-4677-AF5B-FCBE7B241DF1}" type="presOf" srcId="{69908D36-FA32-4835-8F76-883259CF2239}" destId="{8118000C-BC17-4BFD-B6A3-1189AC57E635}" srcOrd="0" destOrd="0" presId="urn:microsoft.com/office/officeart/2005/8/layout/vList2"/>
    <dgm:cxn modelId="{ED2E0617-B502-495F-B834-00C17F438B60}" srcId="{69908D36-FA32-4835-8F76-883259CF2239}" destId="{A7BD78E8-5B3F-4CBD-A090-742979F3E129}" srcOrd="0" destOrd="0" parTransId="{5417FDA6-D215-4B28-B3FE-490983201C86}" sibTransId="{39969027-E0C1-40D3-B019-D77E480C3AAF}"/>
    <dgm:cxn modelId="{E5D1D95E-2210-4567-AA96-6F8ED16AF794}" type="presOf" srcId="{A7BD78E8-5B3F-4CBD-A090-742979F3E129}" destId="{AFAD0A83-B4F9-4660-BA4E-E2E8656D5C63}" srcOrd="0" destOrd="0" presId="urn:microsoft.com/office/officeart/2005/8/layout/vList2"/>
    <dgm:cxn modelId="{31A7F083-E07A-4FC5-8092-0CCC7A5DBE4E}" type="presParOf" srcId="{8118000C-BC17-4BFD-B6A3-1189AC57E635}" destId="{AFAD0A83-B4F9-4660-BA4E-E2E8656D5C63}"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35A67E2F-734E-4F08-AC1F-F4C22FC53ED3}" type="doc">
      <dgm:prSet loTypeId="urn:microsoft.com/office/officeart/2005/8/layout/vList2" loCatId="list" qsTypeId="urn:microsoft.com/office/officeart/2005/8/quickstyle/simple1#6" qsCatId="simple" csTypeId="urn:microsoft.com/office/officeart/2005/8/colors/colorful3" csCatId="colorful"/>
      <dgm:spPr/>
      <dgm:t>
        <a:bodyPr/>
        <a:lstStyle/>
        <a:p>
          <a:endParaRPr kumimoji="1" lang="ja-JP" altLang="en-US"/>
        </a:p>
      </dgm:t>
    </dgm:pt>
    <dgm:pt modelId="{22A7F51A-8BC3-45C2-AA06-808D6371E153}">
      <dgm:prSet/>
      <dgm:spPr/>
      <dgm:t>
        <a:bodyPr/>
        <a:lstStyle/>
        <a:p>
          <a:pPr rtl="0"/>
          <a:r>
            <a:rPr kumimoji="1" lang="en-US" dirty="0" smtClean="0"/>
            <a:t>5.3.1</a:t>
          </a:r>
          <a:r>
            <a:rPr kumimoji="1" lang="ja-JP" dirty="0" smtClean="0"/>
            <a:t>　家計の貯蓄決定</a:t>
          </a:r>
          <a:endParaRPr lang="ja-JP" dirty="0"/>
        </a:p>
      </dgm:t>
    </dgm:pt>
    <dgm:pt modelId="{FA18FF5E-19A6-470E-A1DA-00D107EEF6F4}" type="parTrans" cxnId="{17440E29-C042-4C48-BDF6-4E876405D078}">
      <dgm:prSet/>
      <dgm:spPr/>
      <dgm:t>
        <a:bodyPr/>
        <a:lstStyle/>
        <a:p>
          <a:endParaRPr kumimoji="1" lang="ja-JP" altLang="en-US"/>
        </a:p>
      </dgm:t>
    </dgm:pt>
    <dgm:pt modelId="{131567E7-DB5D-45B1-BAED-427E0EECDFD1}" type="sibTrans" cxnId="{17440E29-C042-4C48-BDF6-4E876405D078}">
      <dgm:prSet/>
      <dgm:spPr/>
      <dgm:t>
        <a:bodyPr/>
        <a:lstStyle/>
        <a:p>
          <a:endParaRPr kumimoji="1" lang="ja-JP" altLang="en-US"/>
        </a:p>
      </dgm:t>
    </dgm:pt>
    <dgm:pt modelId="{1B690628-118C-4746-B8EC-01ED16275753}" type="pres">
      <dgm:prSet presAssocID="{35A67E2F-734E-4F08-AC1F-F4C22FC53ED3}" presName="linear" presStyleCnt="0">
        <dgm:presLayoutVars>
          <dgm:animLvl val="lvl"/>
          <dgm:resizeHandles val="exact"/>
        </dgm:presLayoutVars>
      </dgm:prSet>
      <dgm:spPr/>
      <dgm:t>
        <a:bodyPr/>
        <a:lstStyle/>
        <a:p>
          <a:endParaRPr kumimoji="1" lang="ja-JP" altLang="en-US"/>
        </a:p>
      </dgm:t>
    </dgm:pt>
    <dgm:pt modelId="{FDC32816-6078-4641-8D11-F5AE932AAA69}" type="pres">
      <dgm:prSet presAssocID="{22A7F51A-8BC3-45C2-AA06-808D6371E153}" presName="parentText" presStyleLbl="node1" presStyleIdx="0" presStyleCnt="1">
        <dgm:presLayoutVars>
          <dgm:chMax val="0"/>
          <dgm:bulletEnabled val="1"/>
        </dgm:presLayoutVars>
      </dgm:prSet>
      <dgm:spPr/>
      <dgm:t>
        <a:bodyPr/>
        <a:lstStyle/>
        <a:p>
          <a:endParaRPr kumimoji="1" lang="ja-JP" altLang="en-US"/>
        </a:p>
      </dgm:t>
    </dgm:pt>
  </dgm:ptLst>
  <dgm:cxnLst>
    <dgm:cxn modelId="{F61053CD-E6C7-43B4-BE17-B72C38DCB588}" type="presOf" srcId="{22A7F51A-8BC3-45C2-AA06-808D6371E153}" destId="{FDC32816-6078-4641-8D11-F5AE932AAA69}" srcOrd="0" destOrd="0" presId="urn:microsoft.com/office/officeart/2005/8/layout/vList2"/>
    <dgm:cxn modelId="{17440E29-C042-4C48-BDF6-4E876405D078}" srcId="{35A67E2F-734E-4F08-AC1F-F4C22FC53ED3}" destId="{22A7F51A-8BC3-45C2-AA06-808D6371E153}" srcOrd="0" destOrd="0" parTransId="{FA18FF5E-19A6-470E-A1DA-00D107EEF6F4}" sibTransId="{131567E7-DB5D-45B1-BAED-427E0EECDFD1}"/>
    <dgm:cxn modelId="{30CC45F5-F376-418B-BAF4-13F0D8D9817F}" type="presOf" srcId="{35A67E2F-734E-4F08-AC1F-F4C22FC53ED3}" destId="{1B690628-118C-4746-B8EC-01ED16275753}" srcOrd="0" destOrd="0" presId="urn:microsoft.com/office/officeart/2005/8/layout/vList2"/>
    <dgm:cxn modelId="{ED9E8D41-D3A9-452F-BEE3-DDA0453B2466}" type="presParOf" srcId="{1B690628-118C-4746-B8EC-01ED16275753}" destId="{FDC32816-6078-4641-8D11-F5AE932AAA69}"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7EFA61E8-2A6D-4080-9E69-333BED29AEFA}" type="doc">
      <dgm:prSet loTypeId="urn:microsoft.com/office/officeart/2005/8/layout/vList2" loCatId="list" qsTypeId="urn:microsoft.com/office/officeart/2005/8/quickstyle/simple1#7" qsCatId="simple" csTypeId="urn:microsoft.com/office/officeart/2005/8/colors/colorful3" csCatId="colorful"/>
      <dgm:spPr/>
      <dgm:t>
        <a:bodyPr/>
        <a:lstStyle/>
        <a:p>
          <a:endParaRPr kumimoji="1" lang="ja-JP" altLang="en-US"/>
        </a:p>
      </dgm:t>
    </dgm:pt>
    <dgm:pt modelId="{B7CC12C3-AF23-4655-8C1B-A7B46B7001F8}">
      <dgm:prSet/>
      <dgm:spPr/>
      <dgm:t>
        <a:bodyPr/>
        <a:lstStyle/>
        <a:p>
          <a:pPr rtl="0"/>
          <a:r>
            <a:rPr kumimoji="1" lang="en-US" dirty="0" smtClean="0"/>
            <a:t>5.3.2</a:t>
          </a:r>
          <a:r>
            <a:rPr kumimoji="1" lang="ja-JP" dirty="0" smtClean="0"/>
            <a:t>　企業の投資決定</a:t>
          </a:r>
          <a:endParaRPr kumimoji="1" lang="ja-JP" dirty="0"/>
        </a:p>
      </dgm:t>
    </dgm:pt>
    <dgm:pt modelId="{9EFEAED3-CDC8-43E7-B042-19C70AFA6567}" type="parTrans" cxnId="{4DE00F2A-A282-49B8-A353-9B1B5BB6E1AA}">
      <dgm:prSet/>
      <dgm:spPr/>
      <dgm:t>
        <a:bodyPr/>
        <a:lstStyle/>
        <a:p>
          <a:endParaRPr kumimoji="1" lang="ja-JP" altLang="en-US"/>
        </a:p>
      </dgm:t>
    </dgm:pt>
    <dgm:pt modelId="{DE716E15-3295-448C-BB30-3C63EF92F5FF}" type="sibTrans" cxnId="{4DE00F2A-A282-49B8-A353-9B1B5BB6E1AA}">
      <dgm:prSet/>
      <dgm:spPr/>
      <dgm:t>
        <a:bodyPr/>
        <a:lstStyle/>
        <a:p>
          <a:endParaRPr kumimoji="1" lang="ja-JP" altLang="en-US"/>
        </a:p>
      </dgm:t>
    </dgm:pt>
    <dgm:pt modelId="{09296EB3-2562-4E96-9E83-7C78E5546F73}" type="pres">
      <dgm:prSet presAssocID="{7EFA61E8-2A6D-4080-9E69-333BED29AEFA}" presName="linear" presStyleCnt="0">
        <dgm:presLayoutVars>
          <dgm:animLvl val="lvl"/>
          <dgm:resizeHandles val="exact"/>
        </dgm:presLayoutVars>
      </dgm:prSet>
      <dgm:spPr/>
      <dgm:t>
        <a:bodyPr/>
        <a:lstStyle/>
        <a:p>
          <a:endParaRPr kumimoji="1" lang="ja-JP" altLang="en-US"/>
        </a:p>
      </dgm:t>
    </dgm:pt>
    <dgm:pt modelId="{D208B669-7A83-4659-B1B5-DE444D1592F0}" type="pres">
      <dgm:prSet presAssocID="{B7CC12C3-AF23-4655-8C1B-A7B46B7001F8}" presName="parentText" presStyleLbl="node1" presStyleIdx="0" presStyleCnt="1">
        <dgm:presLayoutVars>
          <dgm:chMax val="0"/>
          <dgm:bulletEnabled val="1"/>
        </dgm:presLayoutVars>
      </dgm:prSet>
      <dgm:spPr/>
      <dgm:t>
        <a:bodyPr/>
        <a:lstStyle/>
        <a:p>
          <a:endParaRPr kumimoji="1" lang="ja-JP" altLang="en-US"/>
        </a:p>
      </dgm:t>
    </dgm:pt>
  </dgm:ptLst>
  <dgm:cxnLst>
    <dgm:cxn modelId="{346986DC-9029-4092-B662-E3DF9B83034E}" type="presOf" srcId="{7EFA61E8-2A6D-4080-9E69-333BED29AEFA}" destId="{09296EB3-2562-4E96-9E83-7C78E5546F73}" srcOrd="0" destOrd="0" presId="urn:microsoft.com/office/officeart/2005/8/layout/vList2"/>
    <dgm:cxn modelId="{4DE00F2A-A282-49B8-A353-9B1B5BB6E1AA}" srcId="{7EFA61E8-2A6D-4080-9E69-333BED29AEFA}" destId="{B7CC12C3-AF23-4655-8C1B-A7B46B7001F8}" srcOrd="0" destOrd="0" parTransId="{9EFEAED3-CDC8-43E7-B042-19C70AFA6567}" sibTransId="{DE716E15-3295-448C-BB30-3C63EF92F5FF}"/>
    <dgm:cxn modelId="{FD38CA24-1EAD-4314-B2FA-305805B84340}" type="presOf" srcId="{B7CC12C3-AF23-4655-8C1B-A7B46B7001F8}" destId="{D208B669-7A83-4659-B1B5-DE444D1592F0}" srcOrd="0" destOrd="0" presId="urn:microsoft.com/office/officeart/2005/8/layout/vList2"/>
    <dgm:cxn modelId="{30295160-5626-44F7-AC5B-A2D9FC2283E0}" type="presParOf" srcId="{09296EB3-2562-4E96-9E83-7C78E5546F73}" destId="{D208B669-7A83-4659-B1B5-DE444D1592F0}"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4E093B9B-2CAF-4D28-AE16-4823F3295F1A}" type="doc">
      <dgm:prSet loTypeId="urn:microsoft.com/office/officeart/2005/8/layout/vList2" loCatId="list" qsTypeId="urn:microsoft.com/office/officeart/2005/8/quickstyle/simple1#8" qsCatId="simple" csTypeId="urn:microsoft.com/office/officeart/2005/8/colors/colorful3" csCatId="colorful"/>
      <dgm:spPr/>
      <dgm:t>
        <a:bodyPr/>
        <a:lstStyle/>
        <a:p>
          <a:endParaRPr kumimoji="1" lang="ja-JP" altLang="en-US"/>
        </a:p>
      </dgm:t>
    </dgm:pt>
    <dgm:pt modelId="{CA8CB6B6-1485-433F-9DDA-C77EE7F8E1F0}">
      <dgm:prSet/>
      <dgm:spPr/>
      <dgm:t>
        <a:bodyPr/>
        <a:lstStyle/>
        <a:p>
          <a:pPr rtl="0"/>
          <a:r>
            <a:rPr kumimoji="1" lang="en-US" dirty="0" smtClean="0"/>
            <a:t>5.3.3</a:t>
          </a:r>
          <a:r>
            <a:rPr kumimoji="1" lang="ja-JP" dirty="0" smtClean="0"/>
            <a:t>　財政赤字の影響</a:t>
          </a:r>
          <a:endParaRPr lang="ja-JP" dirty="0"/>
        </a:p>
      </dgm:t>
    </dgm:pt>
    <dgm:pt modelId="{C6FEE150-05BF-40EE-9153-4195EB40A8BE}" type="parTrans" cxnId="{D412B97C-9177-4E12-B372-ECC44230554C}">
      <dgm:prSet/>
      <dgm:spPr/>
      <dgm:t>
        <a:bodyPr/>
        <a:lstStyle/>
        <a:p>
          <a:endParaRPr kumimoji="1" lang="ja-JP" altLang="en-US"/>
        </a:p>
      </dgm:t>
    </dgm:pt>
    <dgm:pt modelId="{3787BEAB-E37A-42C0-9F67-7A0F56E4C189}" type="sibTrans" cxnId="{D412B97C-9177-4E12-B372-ECC44230554C}">
      <dgm:prSet/>
      <dgm:spPr/>
      <dgm:t>
        <a:bodyPr/>
        <a:lstStyle/>
        <a:p>
          <a:endParaRPr kumimoji="1" lang="ja-JP" altLang="en-US"/>
        </a:p>
      </dgm:t>
    </dgm:pt>
    <dgm:pt modelId="{C1EDE532-62EE-41D7-815A-7628FC307629}" type="pres">
      <dgm:prSet presAssocID="{4E093B9B-2CAF-4D28-AE16-4823F3295F1A}" presName="linear" presStyleCnt="0">
        <dgm:presLayoutVars>
          <dgm:animLvl val="lvl"/>
          <dgm:resizeHandles val="exact"/>
        </dgm:presLayoutVars>
      </dgm:prSet>
      <dgm:spPr/>
      <dgm:t>
        <a:bodyPr/>
        <a:lstStyle/>
        <a:p>
          <a:endParaRPr kumimoji="1" lang="ja-JP" altLang="en-US"/>
        </a:p>
      </dgm:t>
    </dgm:pt>
    <dgm:pt modelId="{41BD4942-3AC4-40B8-ADA6-D604177E9F77}" type="pres">
      <dgm:prSet presAssocID="{CA8CB6B6-1485-433F-9DDA-C77EE7F8E1F0}" presName="parentText" presStyleLbl="node1" presStyleIdx="0" presStyleCnt="1">
        <dgm:presLayoutVars>
          <dgm:chMax val="0"/>
          <dgm:bulletEnabled val="1"/>
        </dgm:presLayoutVars>
      </dgm:prSet>
      <dgm:spPr/>
      <dgm:t>
        <a:bodyPr/>
        <a:lstStyle/>
        <a:p>
          <a:endParaRPr kumimoji="1" lang="ja-JP" altLang="en-US"/>
        </a:p>
      </dgm:t>
    </dgm:pt>
  </dgm:ptLst>
  <dgm:cxnLst>
    <dgm:cxn modelId="{CB36511E-1D83-4D05-8895-6A42FFE390E2}" type="presOf" srcId="{4E093B9B-2CAF-4D28-AE16-4823F3295F1A}" destId="{C1EDE532-62EE-41D7-815A-7628FC307629}" srcOrd="0" destOrd="0" presId="urn:microsoft.com/office/officeart/2005/8/layout/vList2"/>
    <dgm:cxn modelId="{FDD8F553-3E6D-4DD6-BB45-B800EC86CB04}" type="presOf" srcId="{CA8CB6B6-1485-433F-9DDA-C77EE7F8E1F0}" destId="{41BD4942-3AC4-40B8-ADA6-D604177E9F77}" srcOrd="0" destOrd="0" presId="urn:microsoft.com/office/officeart/2005/8/layout/vList2"/>
    <dgm:cxn modelId="{D412B97C-9177-4E12-B372-ECC44230554C}" srcId="{4E093B9B-2CAF-4D28-AE16-4823F3295F1A}" destId="{CA8CB6B6-1485-433F-9DDA-C77EE7F8E1F0}" srcOrd="0" destOrd="0" parTransId="{C6FEE150-05BF-40EE-9153-4195EB40A8BE}" sibTransId="{3787BEAB-E37A-42C0-9F67-7A0F56E4C189}"/>
    <dgm:cxn modelId="{AA25FF84-058C-4EC0-836D-CF13E1F2B0FD}" type="presParOf" srcId="{C1EDE532-62EE-41D7-815A-7628FC307629}" destId="{41BD4942-3AC4-40B8-ADA6-D604177E9F77}" srcOrd="0"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0AC86336-EEE3-45AF-85E9-7981EA11DC80}" type="doc">
      <dgm:prSet loTypeId="urn:microsoft.com/office/officeart/2005/8/layout/vList2" loCatId="list" qsTypeId="urn:microsoft.com/office/officeart/2005/8/quickstyle/simple1#9" qsCatId="simple" csTypeId="urn:microsoft.com/office/officeart/2005/8/colors/accent6_3" csCatId="accent6"/>
      <dgm:spPr/>
      <dgm:t>
        <a:bodyPr/>
        <a:lstStyle/>
        <a:p>
          <a:endParaRPr kumimoji="1" lang="ja-JP" altLang="en-US"/>
        </a:p>
      </dgm:t>
    </dgm:pt>
    <dgm:pt modelId="{BF1965A8-338B-4B58-89B4-13DF2150F76D}">
      <dgm:prSet/>
      <dgm:spPr/>
      <dgm:t>
        <a:bodyPr/>
        <a:lstStyle/>
        <a:p>
          <a:pPr rtl="0"/>
          <a:r>
            <a:rPr kumimoji="1" lang="en-US" dirty="0" smtClean="0"/>
            <a:t>6.1</a:t>
          </a:r>
          <a:r>
            <a:rPr kumimoji="1" lang="ja-JP" dirty="0" smtClean="0"/>
            <a:t>　貨幣の意味</a:t>
          </a:r>
          <a:endParaRPr lang="ja-JP" dirty="0"/>
        </a:p>
      </dgm:t>
    </dgm:pt>
    <dgm:pt modelId="{4104B655-E1A1-4020-9482-38E5CA0A08F7}" type="parTrans" cxnId="{052E1634-AD44-4D76-883D-DF0F535D6C15}">
      <dgm:prSet/>
      <dgm:spPr/>
      <dgm:t>
        <a:bodyPr/>
        <a:lstStyle/>
        <a:p>
          <a:endParaRPr kumimoji="1" lang="ja-JP" altLang="en-US"/>
        </a:p>
      </dgm:t>
    </dgm:pt>
    <dgm:pt modelId="{4E32F813-2215-4A7B-A87F-0D57B88404F9}" type="sibTrans" cxnId="{052E1634-AD44-4D76-883D-DF0F535D6C15}">
      <dgm:prSet/>
      <dgm:spPr/>
      <dgm:t>
        <a:bodyPr/>
        <a:lstStyle/>
        <a:p>
          <a:endParaRPr kumimoji="1" lang="ja-JP" altLang="en-US"/>
        </a:p>
      </dgm:t>
    </dgm:pt>
    <dgm:pt modelId="{D61F92CA-8EE5-4EAB-80B7-3FDE13048931}" type="pres">
      <dgm:prSet presAssocID="{0AC86336-EEE3-45AF-85E9-7981EA11DC80}" presName="linear" presStyleCnt="0">
        <dgm:presLayoutVars>
          <dgm:animLvl val="lvl"/>
          <dgm:resizeHandles val="exact"/>
        </dgm:presLayoutVars>
      </dgm:prSet>
      <dgm:spPr/>
      <dgm:t>
        <a:bodyPr/>
        <a:lstStyle/>
        <a:p>
          <a:endParaRPr kumimoji="1" lang="ja-JP" altLang="en-US"/>
        </a:p>
      </dgm:t>
    </dgm:pt>
    <dgm:pt modelId="{DAA6F8FA-3673-4969-ADB8-F7DC83E639C5}" type="pres">
      <dgm:prSet presAssocID="{BF1965A8-338B-4B58-89B4-13DF2150F76D}" presName="parentText" presStyleLbl="node1" presStyleIdx="0" presStyleCnt="1">
        <dgm:presLayoutVars>
          <dgm:chMax val="0"/>
          <dgm:bulletEnabled val="1"/>
        </dgm:presLayoutVars>
      </dgm:prSet>
      <dgm:spPr/>
      <dgm:t>
        <a:bodyPr/>
        <a:lstStyle/>
        <a:p>
          <a:endParaRPr kumimoji="1" lang="ja-JP" altLang="en-US"/>
        </a:p>
      </dgm:t>
    </dgm:pt>
  </dgm:ptLst>
  <dgm:cxnLst>
    <dgm:cxn modelId="{EFEBCFAC-524E-4890-B62F-807B797CC556}" type="presOf" srcId="{BF1965A8-338B-4B58-89B4-13DF2150F76D}" destId="{DAA6F8FA-3673-4969-ADB8-F7DC83E639C5}" srcOrd="0" destOrd="0" presId="urn:microsoft.com/office/officeart/2005/8/layout/vList2"/>
    <dgm:cxn modelId="{12569680-F962-4956-97BE-2FB3E3A192D0}" type="presOf" srcId="{0AC86336-EEE3-45AF-85E9-7981EA11DC80}" destId="{D61F92CA-8EE5-4EAB-80B7-3FDE13048931}" srcOrd="0" destOrd="0" presId="urn:microsoft.com/office/officeart/2005/8/layout/vList2"/>
    <dgm:cxn modelId="{052E1634-AD44-4D76-883D-DF0F535D6C15}" srcId="{0AC86336-EEE3-45AF-85E9-7981EA11DC80}" destId="{BF1965A8-338B-4B58-89B4-13DF2150F76D}" srcOrd="0" destOrd="0" parTransId="{4104B655-E1A1-4020-9482-38E5CA0A08F7}" sibTransId="{4E32F813-2215-4A7B-A87F-0D57B88404F9}"/>
    <dgm:cxn modelId="{8B4E84C6-34C2-4582-8753-474A9A5AEF1C}" type="presParOf" srcId="{D61F92CA-8EE5-4EAB-80B7-3FDE13048931}" destId="{DAA6F8FA-3673-4969-ADB8-F7DC83E639C5}"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2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5" Type="http://schemas.openxmlformats.org/officeDocument/2006/relationships/image" Target="../media/image63.wmf"/><Relationship Id="rId4" Type="http://schemas.openxmlformats.org/officeDocument/2006/relationships/image" Target="../media/image6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5" Type="http://schemas.openxmlformats.org/officeDocument/2006/relationships/image" Target="../media/image74.wmf"/><Relationship Id="rId4" Type="http://schemas.openxmlformats.org/officeDocument/2006/relationships/image" Target="../media/image73.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89.wmf"/><Relationship Id="rId1" Type="http://schemas.openxmlformats.org/officeDocument/2006/relationships/image" Target="../media/image88.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 Id="rId9" Type="http://schemas.openxmlformats.org/officeDocument/2006/relationships/image" Target="../media/image2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4.wmf"/><Relationship Id="rId5" Type="http://schemas.openxmlformats.org/officeDocument/2006/relationships/image" Target="../media/image98.wmf"/><Relationship Id="rId4" Type="http://schemas.openxmlformats.org/officeDocument/2006/relationships/image" Target="../media/image9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1.wmf"/><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2.wmf"/><Relationship Id="rId6" Type="http://schemas.openxmlformats.org/officeDocument/2006/relationships/image" Target="../media/image38.wmf"/><Relationship Id="rId11" Type="http://schemas.openxmlformats.org/officeDocument/2006/relationships/image" Target="../media/image43.wmf"/><Relationship Id="rId5" Type="http://schemas.openxmlformats.org/officeDocument/2006/relationships/image" Target="../media/image37.wmf"/><Relationship Id="rId10" Type="http://schemas.openxmlformats.org/officeDocument/2006/relationships/image" Target="../media/image42.wmf"/><Relationship Id="rId4" Type="http://schemas.openxmlformats.org/officeDocument/2006/relationships/image" Target="../media/image36.wmf"/><Relationship Id="rId9" Type="http://schemas.openxmlformats.org/officeDocument/2006/relationships/image" Target="../media/image4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8.wmf"/><Relationship Id="rId7" Type="http://schemas.openxmlformats.org/officeDocument/2006/relationships/image" Target="../media/image52.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en-US" altLang="ja-JP"/>
          </a:p>
        </p:txBody>
      </p:sp>
      <p:sp>
        <p:nvSpPr>
          <p:cNvPr id="614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endParaRPr lang="en-US" altLang="ja-JP"/>
          </a:p>
        </p:txBody>
      </p:sp>
      <p:sp>
        <p:nvSpPr>
          <p:cNvPr id="12083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en-US" altLang="ja-JP"/>
          </a:p>
        </p:txBody>
      </p:sp>
      <p:sp>
        <p:nvSpPr>
          <p:cNvPr id="6151"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3F3AFE53-4155-4EFB-AE4B-8FF82D0476CE}"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p:txBody>
          <a:bodyPr/>
          <a:lstStyle/>
          <a:p>
            <a:pPr>
              <a:defRPr/>
            </a:pPr>
            <a:fld id="{083179E6-4BDD-45FB-8106-E4EB8DBBB907}" type="slidenum">
              <a:rPr lang="ja-JP" altLang="en-US" smtClean="0"/>
              <a:pPr>
                <a:defRPr/>
              </a:pPr>
              <a:t>1</a:t>
            </a:fld>
            <a:endParaRPr lang="en-US" altLang="ja-JP" smtClean="0"/>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p:spPr>
        <p:txBody>
          <a:bodyPr/>
          <a:lstStyle/>
          <a:p>
            <a:pPr eaLnBrk="1" hangingPunct="1"/>
            <a:endParaRPr lang="ja-JP" altLang="en-US"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a:ln/>
        </p:spPr>
      </p:sp>
      <p:sp>
        <p:nvSpPr>
          <p:cNvPr id="6451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ln/>
        </p:spPr>
      </p:sp>
      <p:sp>
        <p:nvSpPr>
          <p:cNvPr id="6861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a:ln/>
        </p:spPr>
      </p:sp>
      <p:sp>
        <p:nvSpPr>
          <p:cNvPr id="706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ln/>
        </p:spPr>
      </p:sp>
      <p:sp>
        <p:nvSpPr>
          <p:cNvPr id="737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a:ln/>
        </p:spPr>
      </p:sp>
      <p:sp>
        <p:nvSpPr>
          <p:cNvPr id="768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ln/>
        </p:spPr>
      </p:sp>
      <p:sp>
        <p:nvSpPr>
          <p:cNvPr id="7987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ChangeArrowheads="1" noTextEdit="1"/>
          </p:cNvSpPr>
          <p:nvPr>
            <p:ph type="sldImg"/>
          </p:nvPr>
        </p:nvSpPr>
        <p:spPr>
          <a:ln/>
        </p:spPr>
      </p:sp>
      <p:sp>
        <p:nvSpPr>
          <p:cNvPr id="890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ln/>
        </p:spPr>
      </p:sp>
      <p:sp>
        <p:nvSpPr>
          <p:cNvPr id="921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ln/>
        </p:spPr>
      </p:sp>
      <p:sp>
        <p:nvSpPr>
          <p:cNvPr id="9421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a:ln/>
        </p:spPr>
      </p:sp>
      <p:sp>
        <p:nvSpPr>
          <p:cNvPr id="972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ln/>
        </p:spPr>
      </p:sp>
      <p:sp>
        <p:nvSpPr>
          <p:cNvPr id="1003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Rot="1" noChangeAspect="1" noChangeArrowheads="1" noTextEdit="1"/>
          </p:cNvSpPr>
          <p:nvPr>
            <p:ph type="sldImg"/>
          </p:nvPr>
        </p:nvSpPr>
        <p:spPr>
          <a:ln/>
        </p:spPr>
      </p:sp>
      <p:sp>
        <p:nvSpPr>
          <p:cNvPr id="1505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Grp="1" noRot="1" noChangeAspect="1" noChangeArrowheads="1" noTextEdit="1"/>
          </p:cNvSpPr>
          <p:nvPr>
            <p:ph type="sldImg"/>
          </p:nvPr>
        </p:nvSpPr>
        <p:spPr>
          <a:ln/>
        </p:spPr>
      </p:sp>
      <p:sp>
        <p:nvSpPr>
          <p:cNvPr id="17510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2"/>
          <p:cNvSpPr>
            <a:spLocks noGrp="1" noRot="1" noChangeAspect="1" noChangeArrowheads="1" noTextEdit="1"/>
          </p:cNvSpPr>
          <p:nvPr>
            <p:ph type="sldImg"/>
          </p:nvPr>
        </p:nvSpPr>
        <p:spPr>
          <a:ln/>
        </p:spPr>
      </p:sp>
      <p:sp>
        <p:nvSpPr>
          <p:cNvPr id="1894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a:ln/>
        </p:spPr>
      </p:sp>
      <p:sp>
        <p:nvSpPr>
          <p:cNvPr id="1116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a:ln/>
        </p:spPr>
      </p:sp>
      <p:sp>
        <p:nvSpPr>
          <p:cNvPr id="1136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Rot="1" noChangeAspect="1" noChangeArrowheads="1" noTextEdit="1"/>
          </p:cNvSpPr>
          <p:nvPr>
            <p:ph type="sldImg"/>
          </p:nvPr>
        </p:nvSpPr>
        <p:spPr>
          <a:ln/>
        </p:spPr>
      </p:sp>
      <p:sp>
        <p:nvSpPr>
          <p:cNvPr id="11571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a:ln/>
        </p:spPr>
      </p:sp>
      <p:sp>
        <p:nvSpPr>
          <p:cNvPr id="1187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a:ln/>
        </p:spPr>
      </p:sp>
      <p:sp>
        <p:nvSpPr>
          <p:cNvPr id="1218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a:ln/>
        </p:spPr>
      </p:sp>
      <p:sp>
        <p:nvSpPr>
          <p:cNvPr id="1290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Rot="1" noChangeAspect="1" noChangeArrowheads="1" noTextEdit="1"/>
          </p:cNvSpPr>
          <p:nvPr>
            <p:ph type="sldImg"/>
          </p:nvPr>
        </p:nvSpPr>
        <p:spPr>
          <a:ln/>
        </p:spPr>
      </p:sp>
      <p:sp>
        <p:nvSpPr>
          <p:cNvPr id="13107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Rot="1" noChangeAspect="1" noChangeArrowheads="1" noTextEdit="1"/>
          </p:cNvSpPr>
          <p:nvPr>
            <p:ph type="sldImg"/>
          </p:nvPr>
        </p:nvSpPr>
        <p:spPr>
          <a:ln/>
        </p:spPr>
      </p:sp>
      <p:sp>
        <p:nvSpPr>
          <p:cNvPr id="1474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Rot="1" noChangeAspect="1" noChangeArrowheads="1" noTextEdit="1"/>
          </p:cNvSpPr>
          <p:nvPr>
            <p:ph type="sldImg"/>
          </p:nvPr>
        </p:nvSpPr>
        <p:spPr>
          <a:ln/>
        </p:spPr>
      </p:sp>
      <p:sp>
        <p:nvSpPr>
          <p:cNvPr id="13517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Rot="1" noChangeAspect="1" noChangeArrowheads="1" noTextEdit="1"/>
          </p:cNvSpPr>
          <p:nvPr>
            <p:ph type="sldImg"/>
          </p:nvPr>
        </p:nvSpPr>
        <p:spPr>
          <a:ln/>
        </p:spPr>
      </p:sp>
      <p:sp>
        <p:nvSpPr>
          <p:cNvPr id="1372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Rot="1" noChangeAspect="1" noChangeArrowheads="1" noTextEdit="1"/>
          </p:cNvSpPr>
          <p:nvPr>
            <p:ph type="sldImg"/>
          </p:nvPr>
        </p:nvSpPr>
        <p:spPr>
          <a:ln/>
        </p:spPr>
      </p:sp>
      <p:sp>
        <p:nvSpPr>
          <p:cNvPr id="1392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Rot="1" noChangeAspect="1" noChangeArrowheads="1" noTextEdit="1"/>
          </p:cNvSpPr>
          <p:nvPr>
            <p:ph type="sldImg"/>
          </p:nvPr>
        </p:nvSpPr>
        <p:spPr>
          <a:ln/>
        </p:spPr>
      </p:sp>
      <p:sp>
        <p:nvSpPr>
          <p:cNvPr id="14131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Rot="1" noChangeAspect="1" noChangeArrowheads="1" noTextEdit="1"/>
          </p:cNvSpPr>
          <p:nvPr>
            <p:ph type="sldImg"/>
          </p:nvPr>
        </p:nvSpPr>
        <p:spPr>
          <a:ln/>
        </p:spPr>
      </p:sp>
      <p:sp>
        <p:nvSpPr>
          <p:cNvPr id="1433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Rot="1" noChangeAspect="1" noChangeArrowheads="1" noTextEdit="1"/>
          </p:cNvSpPr>
          <p:nvPr>
            <p:ph type="sldImg"/>
          </p:nvPr>
        </p:nvSpPr>
        <p:spPr>
          <a:ln/>
        </p:spPr>
      </p:sp>
      <p:sp>
        <p:nvSpPr>
          <p:cNvPr id="14541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Rot="1" noChangeAspect="1" noChangeArrowheads="1" noTextEdit="1"/>
          </p:cNvSpPr>
          <p:nvPr>
            <p:ph type="sldImg"/>
          </p:nvPr>
        </p:nvSpPr>
        <p:spPr>
          <a:ln/>
        </p:spPr>
      </p:sp>
      <p:sp>
        <p:nvSpPr>
          <p:cNvPr id="1484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noRot="1" noChangeAspect="1" noChangeArrowheads="1" noTextEdit="1"/>
          </p:cNvSpPr>
          <p:nvPr>
            <p:ph type="sldImg"/>
          </p:nvPr>
        </p:nvSpPr>
        <p:spPr>
          <a:ln/>
        </p:spPr>
      </p:sp>
      <p:sp>
        <p:nvSpPr>
          <p:cNvPr id="1515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Rot="1" noChangeAspect="1" noChangeArrowheads="1" noTextEdit="1"/>
          </p:cNvSpPr>
          <p:nvPr>
            <p:ph type="sldImg"/>
          </p:nvPr>
        </p:nvSpPr>
        <p:spPr>
          <a:ln/>
        </p:spPr>
      </p:sp>
      <p:sp>
        <p:nvSpPr>
          <p:cNvPr id="1536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Rot="1" noChangeAspect="1" noChangeArrowheads="1" noTextEdit="1"/>
          </p:cNvSpPr>
          <p:nvPr>
            <p:ph type="sldImg"/>
          </p:nvPr>
        </p:nvSpPr>
        <p:spPr>
          <a:ln/>
        </p:spPr>
      </p:sp>
      <p:sp>
        <p:nvSpPr>
          <p:cNvPr id="1556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Rot="1" noChangeAspect="1" noChangeArrowheads="1" noTextEdit="1"/>
          </p:cNvSpPr>
          <p:nvPr>
            <p:ph type="sldImg"/>
          </p:nvPr>
        </p:nvSpPr>
        <p:spPr>
          <a:ln/>
        </p:spPr>
      </p:sp>
      <p:sp>
        <p:nvSpPr>
          <p:cNvPr id="15769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noRot="1" noChangeAspect="1" noChangeArrowheads="1" noTextEdit="1"/>
          </p:cNvSpPr>
          <p:nvPr>
            <p:ph type="sldImg"/>
          </p:nvPr>
        </p:nvSpPr>
        <p:spPr>
          <a:ln/>
        </p:spPr>
      </p:sp>
      <p:sp>
        <p:nvSpPr>
          <p:cNvPr id="1597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Rot="1" noChangeAspect="1" noChangeArrowheads="1" noTextEdit="1"/>
          </p:cNvSpPr>
          <p:nvPr>
            <p:ph type="sldImg"/>
          </p:nvPr>
        </p:nvSpPr>
        <p:spPr>
          <a:ln/>
        </p:spPr>
      </p:sp>
      <p:sp>
        <p:nvSpPr>
          <p:cNvPr id="1617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Rot="1" noChangeAspect="1" noChangeArrowheads="1" noTextEdit="1"/>
          </p:cNvSpPr>
          <p:nvPr>
            <p:ph type="sldImg"/>
          </p:nvPr>
        </p:nvSpPr>
        <p:spPr>
          <a:ln/>
        </p:spPr>
      </p:sp>
      <p:sp>
        <p:nvSpPr>
          <p:cNvPr id="1638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Rot="1" noChangeAspect="1" noChangeArrowheads="1" noTextEdit="1"/>
          </p:cNvSpPr>
          <p:nvPr>
            <p:ph type="sldImg"/>
          </p:nvPr>
        </p:nvSpPr>
        <p:spPr>
          <a:ln/>
        </p:spPr>
      </p:sp>
      <p:sp>
        <p:nvSpPr>
          <p:cNvPr id="1658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Rot="1" noChangeAspect="1" noChangeArrowheads="1" noTextEdit="1"/>
          </p:cNvSpPr>
          <p:nvPr>
            <p:ph type="sldImg"/>
          </p:nvPr>
        </p:nvSpPr>
        <p:spPr>
          <a:ln/>
        </p:spPr>
      </p:sp>
      <p:sp>
        <p:nvSpPr>
          <p:cNvPr id="16793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Rot="1" noChangeAspect="1" noChangeArrowheads="1" noTextEdit="1"/>
          </p:cNvSpPr>
          <p:nvPr>
            <p:ph type="sldImg"/>
          </p:nvPr>
        </p:nvSpPr>
        <p:spPr>
          <a:ln/>
        </p:spPr>
      </p:sp>
      <p:sp>
        <p:nvSpPr>
          <p:cNvPr id="1699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2"/>
          <p:cNvSpPr>
            <a:spLocks noGrp="1" noRot="1" noChangeAspect="1" noChangeArrowheads="1" noTextEdit="1"/>
          </p:cNvSpPr>
          <p:nvPr>
            <p:ph type="sldImg"/>
          </p:nvPr>
        </p:nvSpPr>
        <p:spPr>
          <a:ln/>
        </p:spPr>
      </p:sp>
      <p:sp>
        <p:nvSpPr>
          <p:cNvPr id="1730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Rot="1" noChangeAspect="1" noChangeArrowheads="1" noTextEdit="1"/>
          </p:cNvSpPr>
          <p:nvPr>
            <p:ph type="sldImg"/>
          </p:nvPr>
        </p:nvSpPr>
        <p:spPr>
          <a:ln/>
        </p:spPr>
      </p:sp>
      <p:sp>
        <p:nvSpPr>
          <p:cNvPr id="1761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noRot="1" noChangeAspect="1" noChangeArrowheads="1" noTextEdit="1"/>
          </p:cNvSpPr>
          <p:nvPr>
            <p:ph type="sldImg"/>
          </p:nvPr>
        </p:nvSpPr>
        <p:spPr>
          <a:ln/>
        </p:spPr>
      </p:sp>
      <p:sp>
        <p:nvSpPr>
          <p:cNvPr id="1781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Rot="1" noChangeAspect="1" noChangeArrowheads="1" noTextEdit="1"/>
          </p:cNvSpPr>
          <p:nvPr>
            <p:ph type="sldImg"/>
          </p:nvPr>
        </p:nvSpPr>
        <p:spPr>
          <a:ln/>
        </p:spPr>
      </p:sp>
      <p:sp>
        <p:nvSpPr>
          <p:cNvPr id="1802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p:cNvSpPr>
            <a:spLocks noGrp="1" noRot="1" noChangeAspect="1" noChangeArrowheads="1" noTextEdit="1"/>
          </p:cNvSpPr>
          <p:nvPr>
            <p:ph type="sldImg"/>
          </p:nvPr>
        </p:nvSpPr>
        <p:spPr>
          <a:ln/>
        </p:spPr>
      </p:sp>
      <p:sp>
        <p:nvSpPr>
          <p:cNvPr id="18227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2"/>
          <p:cNvSpPr>
            <a:spLocks noGrp="1" noRot="1" noChangeAspect="1" noChangeArrowheads="1" noTextEdit="1"/>
          </p:cNvSpPr>
          <p:nvPr>
            <p:ph type="sldImg"/>
          </p:nvPr>
        </p:nvSpPr>
        <p:spPr>
          <a:ln/>
        </p:spPr>
      </p:sp>
      <p:sp>
        <p:nvSpPr>
          <p:cNvPr id="1853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2"/>
          <p:cNvSpPr>
            <a:spLocks noGrp="1" noRot="1" noChangeAspect="1" noChangeArrowheads="1" noTextEdit="1"/>
          </p:cNvSpPr>
          <p:nvPr>
            <p:ph type="sldImg"/>
          </p:nvPr>
        </p:nvSpPr>
        <p:spPr>
          <a:ln/>
        </p:spPr>
      </p:sp>
      <p:sp>
        <p:nvSpPr>
          <p:cNvPr id="1873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2"/>
          <p:cNvSpPr>
            <a:spLocks noGrp="1" noRot="1" noChangeAspect="1" noChangeArrowheads="1" noTextEdit="1"/>
          </p:cNvSpPr>
          <p:nvPr>
            <p:ph type="sldImg"/>
          </p:nvPr>
        </p:nvSpPr>
        <p:spPr>
          <a:ln/>
        </p:spPr>
      </p:sp>
      <p:sp>
        <p:nvSpPr>
          <p:cNvPr id="1904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2"/>
          <p:cNvSpPr>
            <a:spLocks noGrp="1" noRot="1" noChangeAspect="1" noChangeArrowheads="1" noTextEdit="1"/>
          </p:cNvSpPr>
          <p:nvPr>
            <p:ph type="sldImg"/>
          </p:nvPr>
        </p:nvSpPr>
        <p:spPr>
          <a:ln/>
        </p:spPr>
      </p:sp>
      <p:sp>
        <p:nvSpPr>
          <p:cNvPr id="19353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2"/>
          <p:cNvSpPr>
            <a:spLocks noGrp="1" noRot="1" noChangeAspect="1" noChangeArrowheads="1" noTextEdit="1"/>
          </p:cNvSpPr>
          <p:nvPr>
            <p:ph type="sldImg"/>
          </p:nvPr>
        </p:nvSpPr>
        <p:spPr>
          <a:ln/>
        </p:spPr>
      </p:sp>
      <p:sp>
        <p:nvSpPr>
          <p:cNvPr id="1955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2"/>
          <p:cNvSpPr>
            <a:spLocks noGrp="1" noRot="1" noChangeAspect="1" noChangeArrowheads="1" noTextEdit="1"/>
          </p:cNvSpPr>
          <p:nvPr>
            <p:ph type="sldImg"/>
          </p:nvPr>
        </p:nvSpPr>
        <p:spPr>
          <a:ln/>
        </p:spPr>
      </p:sp>
      <p:sp>
        <p:nvSpPr>
          <p:cNvPr id="1976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2"/>
          <p:cNvSpPr>
            <a:spLocks noGrp="1" noRot="1" noChangeAspect="1" noChangeArrowheads="1" noTextEdit="1"/>
          </p:cNvSpPr>
          <p:nvPr>
            <p:ph type="sldImg"/>
          </p:nvPr>
        </p:nvSpPr>
        <p:spPr>
          <a:ln/>
        </p:spPr>
      </p:sp>
      <p:sp>
        <p:nvSpPr>
          <p:cNvPr id="1996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2"/>
          <p:cNvSpPr>
            <a:spLocks noGrp="1" noRot="1" noChangeAspect="1" noChangeArrowheads="1" noTextEdit="1"/>
          </p:cNvSpPr>
          <p:nvPr>
            <p:ph type="sldImg"/>
          </p:nvPr>
        </p:nvSpPr>
        <p:spPr>
          <a:ln/>
        </p:spPr>
      </p:sp>
      <p:sp>
        <p:nvSpPr>
          <p:cNvPr id="2017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
          <p:cNvSpPr>
            <a:spLocks noGrp="1" noRot="1" noChangeAspect="1" noChangeArrowheads="1" noTextEdit="1"/>
          </p:cNvSpPr>
          <p:nvPr>
            <p:ph type="sldImg"/>
          </p:nvPr>
        </p:nvSpPr>
        <p:spPr>
          <a:ln/>
        </p:spPr>
      </p:sp>
      <p:sp>
        <p:nvSpPr>
          <p:cNvPr id="2037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a:ln/>
        </p:spPr>
      </p:sp>
      <p:sp>
        <p:nvSpPr>
          <p:cNvPr id="5837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a:ln/>
        </p:spPr>
      </p:sp>
      <p:sp>
        <p:nvSpPr>
          <p:cNvPr id="604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a:ln/>
        </p:spPr>
      </p:sp>
      <p:sp>
        <p:nvSpPr>
          <p:cNvPr id="624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3392761D-B0D5-4604-8A37-82CC86B22E7E}" type="slidenum">
              <a:rPr lang="ja-JP" altLang="en-US"/>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388761B7-4E0A-4EE5-BEC2-6DB0EDA38015}"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C5887414-C764-4BA6-B892-2C5FEE5B5297}" type="slidenum">
              <a:rPr lang="ja-JP" altLang="en-US"/>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9535FA36-5F63-4BD6-8AA4-282EFBC31197}" type="slidenum">
              <a:rPr lang="ja-JP" altLang="en-US"/>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9F114E73-0AE4-454B-BBBD-9085D79AE0DE}" type="slidenum">
              <a:rPr lang="ja-JP" altLang="en-US"/>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9"/>
          <p:cNvSpPr>
            <a:spLocks noGrp="1" noChangeArrowheads="1"/>
          </p:cNvSpPr>
          <p:nvPr>
            <p:ph type="sldNum" sz="quarter" idx="12"/>
          </p:nvPr>
        </p:nvSpPr>
        <p:spPr>
          <a:ln/>
        </p:spPr>
        <p:txBody>
          <a:bodyPr/>
          <a:lstStyle>
            <a:lvl1pPr>
              <a:defRPr/>
            </a:lvl1pPr>
          </a:lstStyle>
          <a:p>
            <a:pPr>
              <a:defRPr/>
            </a:pPr>
            <a:fld id="{F5221672-8D15-4EE8-9E66-51694615645D}" type="slidenum">
              <a:rPr lang="ja-JP" altLang="en-US"/>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endParaRPr lang="en-US" altLang="ja-JP"/>
          </a:p>
        </p:txBody>
      </p:sp>
      <p:sp>
        <p:nvSpPr>
          <p:cNvPr id="7" name="フッター プレースホルダ 19"/>
          <p:cNvSpPr>
            <a:spLocks noGrp="1"/>
          </p:cNvSpPr>
          <p:nvPr>
            <p:ph type="ftr" sz="quarter" idx="11"/>
          </p:nvPr>
        </p:nvSpPr>
        <p:spPr/>
        <p:txBody>
          <a:bodyPr/>
          <a:lstStyle>
            <a:lvl1pPr>
              <a:defRPr/>
            </a:lvl1pPr>
            <a:extLst/>
          </a:lstStyle>
          <a:p>
            <a:pPr>
              <a:defRPr/>
            </a:pPr>
            <a:endParaRPr lang="en-US" altLang="ja-JP"/>
          </a:p>
        </p:txBody>
      </p:sp>
      <p:sp>
        <p:nvSpPr>
          <p:cNvPr id="8" name="スライド番号プレースホルダ 9"/>
          <p:cNvSpPr>
            <a:spLocks noGrp="1"/>
          </p:cNvSpPr>
          <p:nvPr>
            <p:ph type="sldNum" sz="quarter" idx="12"/>
          </p:nvPr>
        </p:nvSpPr>
        <p:spPr/>
        <p:txBody>
          <a:bodyPr/>
          <a:lstStyle>
            <a:lvl1pPr>
              <a:defRPr/>
            </a:lvl1pPr>
            <a:extLst/>
          </a:lstStyle>
          <a:p>
            <a:pPr>
              <a:defRPr/>
            </a:pPr>
            <a:fld id="{8EBF2AE8-93E3-473F-851B-414B8D71946E}" type="slidenum">
              <a:rPr lang="ja-JP" altLang="en-US"/>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3AE2BFC1-E020-4063-8A05-12EC05907317}" type="slidenum">
              <a:rPr lang="ja-JP" altLang="en-US"/>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5"/>
          <p:cNvSpPr>
            <a:spLocks noGrp="1"/>
          </p:cNvSpPr>
          <p:nvPr>
            <p:ph type="sldNum" sz="quarter" idx="12"/>
          </p:nvPr>
        </p:nvSpPr>
        <p:spPr/>
        <p:txBody>
          <a:bodyPr/>
          <a:lstStyle>
            <a:lvl1pPr>
              <a:defRPr/>
            </a:lvl1pPr>
            <a:extLst/>
          </a:lstStyle>
          <a:p>
            <a:pPr>
              <a:defRPr/>
            </a:pPr>
            <a:fld id="{C35A1897-E1AA-40A0-B702-2B6DE4B9B7B8}" type="slidenum">
              <a:rPr lang="ja-JP" altLang="en-US"/>
              <a:pPr>
                <a:defRPr/>
              </a:pPr>
              <a:t>&lt;#&gt;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23"/>
          <p:cNvSpPr>
            <a:spLocks noGrp="1"/>
          </p:cNvSpPr>
          <p:nvPr>
            <p:ph type="dt" sz="half" idx="10"/>
          </p:nvPr>
        </p:nvSpPr>
        <p:spPr/>
        <p:txBody>
          <a:bodyPr/>
          <a:lstStyle>
            <a:lvl1pPr>
              <a:defRPr/>
            </a:lvl1pPr>
          </a:lstStyle>
          <a:p>
            <a:pPr>
              <a:defRPr/>
            </a:pPr>
            <a:endParaRPr lang="en-US" altLang="ja-JP"/>
          </a:p>
        </p:txBody>
      </p:sp>
      <p:sp>
        <p:nvSpPr>
          <p:cNvPr id="6"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21"/>
          <p:cNvSpPr>
            <a:spLocks noGrp="1"/>
          </p:cNvSpPr>
          <p:nvPr>
            <p:ph type="sldNum" sz="quarter" idx="12"/>
          </p:nvPr>
        </p:nvSpPr>
        <p:spPr/>
        <p:txBody>
          <a:bodyPr/>
          <a:lstStyle>
            <a:lvl1pPr>
              <a:defRPr/>
            </a:lvl1pPr>
          </a:lstStyle>
          <a:p>
            <a:pPr>
              <a:defRPr/>
            </a:pPr>
            <a:fld id="{FFD99129-378C-489C-B6D7-D7F88D53E804}" type="slidenum">
              <a:rPr lang="ja-JP" altLang="en-US"/>
              <a:pPr>
                <a:defRPr/>
              </a:pPr>
              <a:t>&lt;#&gt;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endParaRPr lang="en-US" altLang="ja-JP"/>
          </a:p>
        </p:txBody>
      </p:sp>
      <p:sp>
        <p:nvSpPr>
          <p:cNvPr id="8" name="フッター プレースホルダ 7"/>
          <p:cNvSpPr>
            <a:spLocks noGrp="1"/>
          </p:cNvSpPr>
          <p:nvPr>
            <p:ph type="ftr" sz="quarter" idx="11"/>
          </p:nvPr>
        </p:nvSpPr>
        <p:spPr/>
        <p:txBody>
          <a:bodyPr/>
          <a:lstStyle>
            <a:lvl1pPr>
              <a:defRPr/>
            </a:lvl1pPr>
            <a:extLst/>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a:lvl1pPr>
            <a:extLst/>
          </a:lstStyle>
          <a:p>
            <a:pPr>
              <a:defRPr/>
            </a:pPr>
            <a:fld id="{0D2E7E65-D7BB-4253-92BB-D22422514A9C}" type="slidenum">
              <a:rPr lang="ja-JP" altLang="en-US"/>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A71ABA64-5F0D-4627-9DA4-93FF122C8F0E}" type="slidenum">
              <a:rPr lang="ja-JP" altLang="en-US"/>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3"/>
          <p:cNvSpPr>
            <a:spLocks noGrp="1"/>
          </p:cNvSpPr>
          <p:nvPr>
            <p:ph type="dt" sz="half" idx="10"/>
          </p:nvPr>
        </p:nvSpPr>
        <p:spPr/>
        <p:txBody>
          <a:bodyPr/>
          <a:lstStyle>
            <a:lvl1pPr>
              <a:defRPr/>
            </a:lvl1pPr>
          </a:lstStyle>
          <a:p>
            <a:pPr>
              <a:defRPr/>
            </a:pPr>
            <a:endParaRPr lang="en-US" altLang="ja-JP"/>
          </a:p>
        </p:txBody>
      </p:sp>
      <p:sp>
        <p:nvSpPr>
          <p:cNvPr id="4"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21"/>
          <p:cNvSpPr>
            <a:spLocks noGrp="1"/>
          </p:cNvSpPr>
          <p:nvPr>
            <p:ph type="sldNum" sz="quarter" idx="12"/>
          </p:nvPr>
        </p:nvSpPr>
        <p:spPr/>
        <p:txBody>
          <a:bodyPr/>
          <a:lstStyle>
            <a:lvl1pPr>
              <a:defRPr/>
            </a:lvl1pPr>
          </a:lstStyle>
          <a:p>
            <a:pPr>
              <a:defRPr/>
            </a:pPr>
            <a:fld id="{45800521-BC8A-45D9-8820-EF7F970C50FB}" type="slidenum">
              <a:rPr lang="ja-JP" altLang="en-US"/>
              <a:pPr>
                <a:defRPr/>
              </a:pPr>
              <a:t>&lt;#&gt;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2"/>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3"/>
          <p:cNvSpPr>
            <a:spLocks noGrp="1"/>
          </p:cNvSpPr>
          <p:nvPr>
            <p:ph type="sldNum" sz="quarter" idx="12"/>
          </p:nvPr>
        </p:nvSpPr>
        <p:spPr/>
        <p:txBody>
          <a:bodyPr/>
          <a:lstStyle>
            <a:lvl1pPr>
              <a:defRPr/>
            </a:lvl1pPr>
            <a:extLst/>
          </a:lstStyle>
          <a:p>
            <a:pPr>
              <a:defRPr/>
            </a:pPr>
            <a:fld id="{0EF03EC4-B07F-40A4-BE11-93807F06E0B4}" type="slidenum">
              <a:rPr lang="ja-JP" altLang="en-US"/>
              <a:pPr>
                <a:defRPr/>
              </a:pPr>
              <a:t>&lt;#&gt;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E958A187-0F4C-49AE-9C72-AB719CFE190D}" type="slidenum">
              <a:rPr lang="ja-JP" altLang="en-US"/>
              <a:pPr>
                <a:defRPr/>
              </a:pPr>
              <a:t>&lt;#&gt;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6"/>
          <p:cNvSpPr>
            <a:spLocks noGrp="1"/>
          </p:cNvSpPr>
          <p:nvPr>
            <p:ph type="sldNum" sz="quarter" idx="12"/>
          </p:nvPr>
        </p:nvSpPr>
        <p:spPr/>
        <p:txBody>
          <a:bodyPr/>
          <a:lstStyle>
            <a:lvl1pPr>
              <a:defRPr/>
            </a:lvl1pPr>
            <a:extLst/>
          </a:lstStyle>
          <a:p>
            <a:pPr>
              <a:defRPr/>
            </a:pPr>
            <a:fld id="{5FC1E231-C839-4E5B-B848-FCA35477811F}" type="slidenum">
              <a:rPr lang="ja-JP" altLang="en-US"/>
              <a:pPr>
                <a:defRPr/>
              </a:pPr>
              <a:t>&lt;#&gt;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1B61AD3C-3E91-4D94-ADBD-EC47F1D315A0}" type="slidenum">
              <a:rPr lang="ja-JP" altLang="en-US"/>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0C38BC58-9EDD-4DC3-82B8-C24412C88F9F}" type="slidenum">
              <a:rPr lang="ja-JP" altLang="en-US"/>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pPr>
              <a:defRPr/>
            </a:pPr>
            <a:fld id="{14EFD218-13D8-4FD7-9764-CB59AE38DC24}" type="slidenum">
              <a:rPr lang="ja-JP" altLang="en-US"/>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pPr>
              <a:defRPr/>
            </a:pPr>
            <a:fld id="{B97B6A7F-9080-4396-81BA-5B4597751922}" type="slidenum">
              <a:rPr lang="ja-JP" altLang="en-US"/>
              <a:pPr>
                <a:defRPr/>
              </a:pPr>
              <a:t>&lt;#&gt;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pPr>
              <a:defRPr/>
            </a:pPr>
            <a:fld id="{6F3E9276-BDF5-4A8E-8E44-294E77DB2F26}" type="slidenum">
              <a:rPr lang="ja-JP" altLang="en-US"/>
              <a:pPr>
                <a:defRPr/>
              </a:pPr>
              <a:t>&lt;#&gt;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endParaRPr lang="en-US" altLang="ja-JP"/>
          </a:p>
        </p:txBody>
      </p:sp>
      <p:sp>
        <p:nvSpPr>
          <p:cNvPr id="7" name="フッター プレースホルダ 19"/>
          <p:cNvSpPr>
            <a:spLocks noGrp="1"/>
          </p:cNvSpPr>
          <p:nvPr>
            <p:ph type="ftr" sz="quarter" idx="11"/>
          </p:nvPr>
        </p:nvSpPr>
        <p:spPr/>
        <p:txBody>
          <a:bodyPr/>
          <a:lstStyle>
            <a:lvl1pPr>
              <a:defRPr/>
            </a:lvl1pPr>
            <a:extLst/>
          </a:lstStyle>
          <a:p>
            <a:pPr>
              <a:defRPr/>
            </a:pPr>
            <a:endParaRPr lang="en-US" altLang="ja-JP"/>
          </a:p>
        </p:txBody>
      </p:sp>
      <p:sp>
        <p:nvSpPr>
          <p:cNvPr id="8" name="スライド番号プレースホルダ 9"/>
          <p:cNvSpPr>
            <a:spLocks noGrp="1"/>
          </p:cNvSpPr>
          <p:nvPr>
            <p:ph type="sldNum" sz="quarter" idx="12"/>
          </p:nvPr>
        </p:nvSpPr>
        <p:spPr/>
        <p:txBody>
          <a:bodyPr/>
          <a:lstStyle>
            <a:lvl1pPr>
              <a:defRPr/>
            </a:lvl1pPr>
            <a:extLst/>
          </a:lstStyle>
          <a:p>
            <a:pPr>
              <a:defRPr/>
            </a:pPr>
            <a:fld id="{5109D751-8E66-4AB1-B1A9-97545D51AFAC}" type="slidenum">
              <a:rPr lang="en-US" altLang="ja-JP"/>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D36A9463-B8B7-40D2-91F0-32B9C7EF7E80}" type="slidenum">
              <a:rPr lang="ja-JP" altLang="en-US"/>
              <a:pPr>
                <a:defRPr/>
              </a:pPr>
              <a:t>&lt;#&gt;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extLst/>
          </a:lstStyle>
          <a:p>
            <a:pPr>
              <a:defRPr/>
            </a:pPr>
            <a:fld id="{3540CF6E-A595-4C51-A791-35BB13EF6BC3}" type="slidenum">
              <a:rPr lang="en-US" altLang="ja-JP"/>
              <a:pPr>
                <a:defRPr/>
              </a:pPr>
              <a:t>&lt;#&gt;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5"/>
          <p:cNvSpPr>
            <a:spLocks noGrp="1"/>
          </p:cNvSpPr>
          <p:nvPr>
            <p:ph type="sldNum" sz="quarter" idx="12"/>
          </p:nvPr>
        </p:nvSpPr>
        <p:spPr/>
        <p:txBody>
          <a:bodyPr/>
          <a:lstStyle>
            <a:lvl1pPr>
              <a:defRPr/>
            </a:lvl1pPr>
            <a:extLst/>
          </a:lstStyle>
          <a:p>
            <a:pPr>
              <a:defRPr/>
            </a:pPr>
            <a:fld id="{6FF1C35E-AC6F-462D-B9CA-7951EEB432E8}" type="slidenum">
              <a:rPr lang="en-US" altLang="ja-JP"/>
              <a:pPr>
                <a:defRPr/>
              </a:pPr>
              <a:t>&lt;#&gt;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6C174F3E-4627-465B-A5F0-3BF0B42DC66F}" type="slidenum">
              <a:rPr lang="en-US" altLang="ja-JP"/>
              <a:pPr>
                <a:defRPr/>
              </a:pPr>
              <a:t>&lt;#&gt;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endParaRPr lang="en-US" altLang="ja-JP"/>
          </a:p>
        </p:txBody>
      </p:sp>
      <p:sp>
        <p:nvSpPr>
          <p:cNvPr id="8" name="フッター プレースホルダ 7"/>
          <p:cNvSpPr>
            <a:spLocks noGrp="1"/>
          </p:cNvSpPr>
          <p:nvPr>
            <p:ph type="ftr" sz="quarter" idx="11"/>
          </p:nvPr>
        </p:nvSpPr>
        <p:spPr/>
        <p:txBody>
          <a:bodyPr/>
          <a:lstStyle>
            <a:lvl1pPr>
              <a:defRPr/>
            </a:lvl1pPr>
            <a:extLst/>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a:lvl1pPr>
            <a:extLst/>
          </a:lstStyle>
          <a:p>
            <a:pPr>
              <a:defRPr/>
            </a:pPr>
            <a:fld id="{E7B700F8-19F0-40C2-BC6D-C70994A7FCEF}" type="slidenum">
              <a:rPr lang="en-US" altLang="ja-JP"/>
              <a:pPr>
                <a:defRPr/>
              </a:pPr>
              <a:t>&lt;#&gt;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
          <p:cNvSpPr>
            <a:spLocks noGrp="1"/>
          </p:cNvSpPr>
          <p:nvPr>
            <p:ph type="dt" sz="half" idx="10"/>
          </p:nvPr>
        </p:nvSpPr>
        <p:spPr/>
        <p:txBody>
          <a:bodyPr/>
          <a:lstStyle>
            <a:lvl1pPr>
              <a:defRPr/>
            </a:lvl1pPr>
            <a:extLst/>
          </a:lstStyle>
          <a:p>
            <a:pPr>
              <a:defRPr/>
            </a:pPr>
            <a:endParaRPr lang="en-US" altLang="ja-JP"/>
          </a:p>
        </p:txBody>
      </p:sp>
      <p:sp>
        <p:nvSpPr>
          <p:cNvPr id="4" name="フッター プレースホルダ 3"/>
          <p:cNvSpPr>
            <a:spLocks noGrp="1"/>
          </p:cNvSpPr>
          <p:nvPr>
            <p:ph type="ftr" sz="quarter" idx="11"/>
          </p:nvPr>
        </p:nvSpPr>
        <p:spPr/>
        <p:txBody>
          <a:bodyPr/>
          <a:lstStyle>
            <a:lvl1pPr>
              <a:defRPr/>
            </a:lvl1pPr>
            <a:extLst/>
          </a:lstStyle>
          <a:p>
            <a:pPr>
              <a:defRPr/>
            </a:pPr>
            <a:endParaRPr lang="en-US" altLang="ja-JP"/>
          </a:p>
        </p:txBody>
      </p:sp>
      <p:sp>
        <p:nvSpPr>
          <p:cNvPr id="5" name="スライド番号プレースホルダ 4"/>
          <p:cNvSpPr>
            <a:spLocks noGrp="1"/>
          </p:cNvSpPr>
          <p:nvPr>
            <p:ph type="sldNum" sz="quarter" idx="12"/>
          </p:nvPr>
        </p:nvSpPr>
        <p:spPr/>
        <p:txBody>
          <a:bodyPr/>
          <a:lstStyle>
            <a:lvl1pPr>
              <a:defRPr/>
            </a:lvl1pPr>
            <a:extLst/>
          </a:lstStyle>
          <a:p>
            <a:pPr>
              <a:defRPr/>
            </a:pPr>
            <a:fld id="{6D780FD9-A7B7-4CC5-9AC4-97A23588C412}" type="slidenum">
              <a:rPr lang="en-US" altLang="ja-JP"/>
              <a:pPr>
                <a:defRPr/>
              </a:pPr>
              <a:t>&lt;#&gt;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2"/>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3"/>
          <p:cNvSpPr>
            <a:spLocks noGrp="1"/>
          </p:cNvSpPr>
          <p:nvPr>
            <p:ph type="sldNum" sz="quarter" idx="12"/>
          </p:nvPr>
        </p:nvSpPr>
        <p:spPr/>
        <p:txBody>
          <a:bodyPr/>
          <a:lstStyle>
            <a:lvl1pPr>
              <a:defRPr/>
            </a:lvl1pPr>
            <a:extLst/>
          </a:lstStyle>
          <a:p>
            <a:pPr>
              <a:defRPr/>
            </a:pPr>
            <a:fld id="{1114EAD8-B06C-4338-A3E2-5BC493CBD77D}" type="slidenum">
              <a:rPr lang="en-US" altLang="ja-JP"/>
              <a:pPr>
                <a:defRPr/>
              </a:pPr>
              <a:t>&lt;#&gt;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CB8792F5-9C76-4998-902F-B9B8BD04B6EF}" type="slidenum">
              <a:rPr lang="en-US" altLang="ja-JP"/>
              <a:pPr>
                <a:defRPr/>
              </a:pPr>
              <a:t>&lt;#&gt;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6"/>
          <p:cNvSpPr>
            <a:spLocks noGrp="1"/>
          </p:cNvSpPr>
          <p:nvPr>
            <p:ph type="sldNum" sz="quarter" idx="12"/>
          </p:nvPr>
        </p:nvSpPr>
        <p:spPr/>
        <p:txBody>
          <a:bodyPr/>
          <a:lstStyle>
            <a:lvl1pPr>
              <a:defRPr/>
            </a:lvl1pPr>
            <a:extLst/>
          </a:lstStyle>
          <a:p>
            <a:pPr>
              <a:defRPr/>
            </a:pPr>
            <a:fld id="{CD5E3B6F-3990-455C-B5C5-972B3C23512D}" type="slidenum">
              <a:rPr lang="en-US" altLang="ja-JP"/>
              <a:pPr>
                <a:defRPr/>
              </a:pPr>
              <a:t>&lt;#&gt;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extLst/>
          </a:lstStyle>
          <a:p>
            <a:pPr>
              <a:defRPr/>
            </a:pPr>
            <a:fld id="{E066AB51-1015-4BE7-8061-68FBDF2B9456}" type="slidenum">
              <a:rPr lang="en-US" altLang="ja-JP"/>
              <a:pPr>
                <a:defRPr/>
              </a:pPr>
              <a:t>&lt;#&gt;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extLst/>
          </a:lstStyle>
          <a:p>
            <a:pPr>
              <a:defRPr/>
            </a:pPr>
            <a:fld id="{426A3F68-5E41-4C46-B9B2-B3C89E0A4AFC}"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80C0AA48-480F-42EA-8458-E4FE2441644E}"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AACEFB54-5DF9-46FF-885A-B69A1AC20A8C}"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9"/>
          <p:cNvSpPr>
            <a:spLocks noGrp="1" noChangeArrowheads="1"/>
          </p:cNvSpPr>
          <p:nvPr>
            <p:ph type="sldNum" sz="quarter" idx="12"/>
          </p:nvPr>
        </p:nvSpPr>
        <p:spPr>
          <a:ln/>
        </p:spPr>
        <p:txBody>
          <a:bodyPr/>
          <a:lstStyle>
            <a:lvl1pPr>
              <a:defRPr/>
            </a:lvl1pPr>
          </a:lstStyle>
          <a:p>
            <a:pPr>
              <a:defRPr/>
            </a:pPr>
            <a:fld id="{A72B61AF-B030-4118-A5C8-AAEE5BC75A35}"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9"/>
          <p:cNvSpPr>
            <a:spLocks noGrp="1" noChangeArrowheads="1"/>
          </p:cNvSpPr>
          <p:nvPr>
            <p:ph type="sldNum" sz="quarter" idx="12"/>
          </p:nvPr>
        </p:nvSpPr>
        <p:spPr>
          <a:ln/>
        </p:spPr>
        <p:txBody>
          <a:bodyPr/>
          <a:lstStyle>
            <a:lvl1pPr>
              <a:defRPr/>
            </a:lvl1pPr>
          </a:lstStyle>
          <a:p>
            <a:pPr>
              <a:defRPr/>
            </a:pPr>
            <a:fld id="{ED03C8D2-C0BB-4719-8F22-E4DD285B6245}"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8674CC77-B73F-407E-A7E7-E98148E7CCE6}"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C06F83A5-9CB2-4F3D-8DFE-049B90ADDCF2}"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mn-lt"/>
                <a:ea typeface="+mn-ea"/>
              </a:defRPr>
            </a:lvl1pPr>
          </a:lstStyle>
          <a:p>
            <a:pPr>
              <a:defRPr/>
            </a:pPr>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200">
                <a:latin typeface="+mn-lt"/>
                <a:ea typeface="+mn-ea"/>
              </a:defRPr>
            </a:lvl1pPr>
          </a:lstStyle>
          <a:p>
            <a:pPr>
              <a:defRPr/>
            </a:pPr>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mn-lt"/>
                <a:ea typeface="+mn-ea"/>
              </a:defRPr>
            </a:lvl1pPr>
          </a:lstStyle>
          <a:p>
            <a:pPr>
              <a:defRPr/>
            </a:pPr>
            <a:fld id="{A8F39A76-B2E3-4AD3-A70C-5B30931BDCEB}"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30"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2pPr>
      <a:lvl3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3pPr>
      <a:lvl4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4pPr>
      <a:lvl5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16393"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ea typeface="+mn-ea"/>
              </a:defRPr>
            </a:lvl1pPr>
            <a:extLst/>
          </a:lstStyle>
          <a:p>
            <a:pPr>
              <a:defRPr/>
            </a:pPr>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ea typeface="+mn-ea"/>
              </a:defRPr>
            </a:lvl1pPr>
            <a:extLst/>
          </a:lstStyle>
          <a:p>
            <a:pPr>
              <a:defRPr/>
            </a:pPr>
            <a:endParaRPr lang="en-US" altLang="ja-JP"/>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ea typeface="+mn-ea"/>
              </a:defRPr>
            </a:lvl1pPr>
            <a:extLst/>
          </a:lstStyle>
          <a:p>
            <a:pPr>
              <a:defRPr/>
            </a:pPr>
            <a:fld id="{5E35EFFE-244F-4DA0-81FD-E9C9F9101A03}" type="slidenum">
              <a:rPr lang="ja-JP" altLang="en-US"/>
              <a:pPr>
                <a:defRPr/>
              </a:pPr>
              <a:t>&lt;#&gt;</a:t>
            </a:fld>
            <a:endParaRPr lang="en-US" altLang="ja-JP"/>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Tree>
  </p:cSld>
  <p:clrMap bg1="lt1" tx1="dk1" bg2="lt2" tx2="dk2" accent1="accent1" accent2="accent2" accent3="accent3" accent4="accent4" accent5="accent5" accent6="accent6" hlink="hlink" folHlink="folHlink"/>
  <p:sldLayoutIdLst>
    <p:sldLayoutId id="2147483731" r:id="rId1"/>
    <p:sldLayoutId id="2147483725" r:id="rId2"/>
    <p:sldLayoutId id="2147483732" r:id="rId3"/>
    <p:sldLayoutId id="2147483726" r:id="rId4"/>
    <p:sldLayoutId id="2147483733" r:id="rId5"/>
    <p:sldLayoutId id="2147483727" r:id="rId6"/>
    <p:sldLayoutId id="2147483734" r:id="rId7"/>
    <p:sldLayoutId id="2147483735" r:id="rId8"/>
    <p:sldLayoutId id="2147483736" r:id="rId9"/>
    <p:sldLayoutId id="2147483728" r:id="rId10"/>
    <p:sldLayoutId id="2147483729" r:id="rId11"/>
    <p:sldLayoutId id="2147483737" r:id="rId12"/>
    <p:sldLayoutId id="2147483738" r:id="rId13"/>
    <p:sldLayoutId id="2147483739" r:id="rId14"/>
  </p:sldLayoutIdLst>
  <p:txStyles>
    <p:titleStyle>
      <a:lvl1pPr algn="l" rtl="0" eaLnBrk="0" fontAlgn="base" hangingPunct="0">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kumimoji="1" sz="4300">
          <a:solidFill>
            <a:srgbClr val="572314"/>
          </a:solidFill>
          <a:latin typeface="Gill Sans MT" pitchFamily="34" charset="0"/>
        </a:defRPr>
      </a:lvl2pPr>
      <a:lvl3pPr algn="l" rtl="0" eaLnBrk="0" fontAlgn="base" hangingPunct="0">
        <a:spcBef>
          <a:spcPct val="0"/>
        </a:spcBef>
        <a:spcAft>
          <a:spcPct val="0"/>
        </a:spcAft>
        <a:defRPr kumimoji="1" sz="4300">
          <a:solidFill>
            <a:srgbClr val="572314"/>
          </a:solidFill>
          <a:latin typeface="Gill Sans MT" pitchFamily="34" charset="0"/>
        </a:defRPr>
      </a:lvl3pPr>
      <a:lvl4pPr algn="l" rtl="0" eaLnBrk="0" fontAlgn="base" hangingPunct="0">
        <a:spcBef>
          <a:spcPct val="0"/>
        </a:spcBef>
        <a:spcAft>
          <a:spcPct val="0"/>
        </a:spcAft>
        <a:defRPr kumimoji="1" sz="4300">
          <a:solidFill>
            <a:srgbClr val="572314"/>
          </a:solidFill>
          <a:latin typeface="Gill Sans MT" pitchFamily="34" charset="0"/>
        </a:defRPr>
      </a:lvl4pPr>
      <a:lvl5pPr algn="l" rtl="0" eaLnBrk="0" fontAlgn="base" hangingPunct="0">
        <a:spcBef>
          <a:spcPct val="0"/>
        </a:spcBef>
        <a:spcAft>
          <a:spcPct val="0"/>
        </a:spcAft>
        <a:defRPr kumimoji="1" sz="4300">
          <a:solidFill>
            <a:srgbClr val="572314"/>
          </a:solidFill>
          <a:latin typeface="Gill Sans MT" pitchFamily="34" charset="0"/>
        </a:defRPr>
      </a:lvl5pPr>
      <a:lvl6pPr marL="457200" algn="l" rtl="0" fontAlgn="base">
        <a:spcBef>
          <a:spcPct val="0"/>
        </a:spcBef>
        <a:spcAft>
          <a:spcPct val="0"/>
        </a:spcAft>
        <a:defRPr kumimoji="1" sz="4300">
          <a:solidFill>
            <a:srgbClr val="572314"/>
          </a:solidFill>
          <a:latin typeface="Gill Sans MT" pitchFamily="34" charset="0"/>
        </a:defRPr>
      </a:lvl6pPr>
      <a:lvl7pPr marL="914400" algn="l" rtl="0" fontAlgn="base">
        <a:spcBef>
          <a:spcPct val="0"/>
        </a:spcBef>
        <a:spcAft>
          <a:spcPct val="0"/>
        </a:spcAft>
        <a:defRPr kumimoji="1" sz="4300">
          <a:solidFill>
            <a:srgbClr val="572314"/>
          </a:solidFill>
          <a:latin typeface="Gill Sans MT" pitchFamily="34" charset="0"/>
        </a:defRPr>
      </a:lvl7pPr>
      <a:lvl8pPr marL="1371600" algn="l" rtl="0" fontAlgn="base">
        <a:spcBef>
          <a:spcPct val="0"/>
        </a:spcBef>
        <a:spcAft>
          <a:spcPct val="0"/>
        </a:spcAft>
        <a:defRPr kumimoji="1" sz="4300">
          <a:solidFill>
            <a:srgbClr val="572314"/>
          </a:solidFill>
          <a:latin typeface="Gill Sans MT" pitchFamily="34" charset="0"/>
        </a:defRPr>
      </a:lvl8pPr>
      <a:lvl9pPr marL="1828800" algn="l" rtl="0" fontAlgn="base">
        <a:spcBef>
          <a:spcPct val="0"/>
        </a:spcBef>
        <a:spcAft>
          <a:spcPct val="0"/>
        </a:spcAft>
        <a:defRPr kumimoji="1"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81929"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ea typeface="+mn-ea"/>
              </a:defRPr>
            </a:lvl1pPr>
            <a:extLst/>
          </a:lstStyle>
          <a:p>
            <a:pPr>
              <a:defRPr/>
            </a:pPr>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ea typeface="+mn-ea"/>
              </a:defRPr>
            </a:lvl1pPr>
            <a:extLst/>
          </a:lstStyle>
          <a:p>
            <a:pPr>
              <a:defRPr/>
            </a:pPr>
            <a:endParaRPr lang="en-US" altLang="ja-JP"/>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ea typeface="+mn-ea"/>
              </a:defRPr>
            </a:lvl1pPr>
            <a:extLst/>
          </a:lstStyle>
          <a:p>
            <a:pPr>
              <a:defRPr/>
            </a:pPr>
            <a:fld id="{DA88DA98-BCBD-41CB-9A82-61BF73C0AA2F}" type="slidenum">
              <a:rPr lang="ja-JP" altLang="en-US"/>
              <a:pPr>
                <a:defRPr/>
              </a:pPr>
              <a:t>&lt;#&gt;</a:t>
            </a:fld>
            <a:endParaRPr lang="en-US" altLang="ja-JP"/>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kumimoji="1" sz="4300">
          <a:solidFill>
            <a:srgbClr val="572314"/>
          </a:solidFill>
          <a:latin typeface="Gill Sans MT" pitchFamily="34" charset="0"/>
        </a:defRPr>
      </a:lvl2pPr>
      <a:lvl3pPr algn="l" rtl="0" eaLnBrk="0" fontAlgn="base" hangingPunct="0">
        <a:spcBef>
          <a:spcPct val="0"/>
        </a:spcBef>
        <a:spcAft>
          <a:spcPct val="0"/>
        </a:spcAft>
        <a:defRPr kumimoji="1" sz="4300">
          <a:solidFill>
            <a:srgbClr val="572314"/>
          </a:solidFill>
          <a:latin typeface="Gill Sans MT" pitchFamily="34" charset="0"/>
        </a:defRPr>
      </a:lvl3pPr>
      <a:lvl4pPr algn="l" rtl="0" eaLnBrk="0" fontAlgn="base" hangingPunct="0">
        <a:spcBef>
          <a:spcPct val="0"/>
        </a:spcBef>
        <a:spcAft>
          <a:spcPct val="0"/>
        </a:spcAft>
        <a:defRPr kumimoji="1" sz="4300">
          <a:solidFill>
            <a:srgbClr val="572314"/>
          </a:solidFill>
          <a:latin typeface="Gill Sans MT" pitchFamily="34" charset="0"/>
        </a:defRPr>
      </a:lvl4pPr>
      <a:lvl5pPr algn="l" rtl="0" eaLnBrk="0" fontAlgn="base" hangingPunct="0">
        <a:spcBef>
          <a:spcPct val="0"/>
        </a:spcBef>
        <a:spcAft>
          <a:spcPct val="0"/>
        </a:spcAft>
        <a:defRPr kumimoji="1" sz="4300">
          <a:solidFill>
            <a:srgbClr val="572314"/>
          </a:solidFill>
          <a:latin typeface="Gill Sans MT" pitchFamily="34" charset="0"/>
        </a:defRPr>
      </a:lvl5pPr>
      <a:lvl6pPr marL="457200" algn="l" rtl="0" fontAlgn="base">
        <a:spcBef>
          <a:spcPct val="0"/>
        </a:spcBef>
        <a:spcAft>
          <a:spcPct val="0"/>
        </a:spcAft>
        <a:defRPr kumimoji="1" sz="4300">
          <a:solidFill>
            <a:srgbClr val="572314"/>
          </a:solidFill>
          <a:latin typeface="Gill Sans MT" pitchFamily="34" charset="0"/>
        </a:defRPr>
      </a:lvl6pPr>
      <a:lvl7pPr marL="914400" algn="l" rtl="0" fontAlgn="base">
        <a:spcBef>
          <a:spcPct val="0"/>
        </a:spcBef>
        <a:spcAft>
          <a:spcPct val="0"/>
        </a:spcAft>
        <a:defRPr kumimoji="1" sz="4300">
          <a:solidFill>
            <a:srgbClr val="572314"/>
          </a:solidFill>
          <a:latin typeface="Gill Sans MT" pitchFamily="34" charset="0"/>
        </a:defRPr>
      </a:lvl7pPr>
      <a:lvl8pPr marL="1371600" algn="l" rtl="0" fontAlgn="base">
        <a:spcBef>
          <a:spcPct val="0"/>
        </a:spcBef>
        <a:spcAft>
          <a:spcPct val="0"/>
        </a:spcAft>
        <a:defRPr kumimoji="1" sz="4300">
          <a:solidFill>
            <a:srgbClr val="572314"/>
          </a:solidFill>
          <a:latin typeface="Gill Sans MT" pitchFamily="34" charset="0"/>
        </a:defRPr>
      </a:lvl8pPr>
      <a:lvl9pPr marL="1828800" algn="l" rtl="0" fontAlgn="base">
        <a:spcBef>
          <a:spcPct val="0"/>
        </a:spcBef>
        <a:spcAft>
          <a:spcPct val="0"/>
        </a:spcAft>
        <a:defRPr kumimoji="1"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3.wmf"/><Relationship Id="rId3" Type="http://schemas.openxmlformats.org/officeDocument/2006/relationships/notesSlide" Target="../notesSlides/notesSlide14.xml"/><Relationship Id="rId7" Type="http://schemas.openxmlformats.org/officeDocument/2006/relationships/oleObject" Target="../embeddings/oleObject4.bin"/><Relationship Id="rId12" Type="http://schemas.openxmlformats.org/officeDocument/2006/relationships/image" Target="../media/image12.wmf"/><Relationship Id="rId2" Type="http://schemas.openxmlformats.org/officeDocument/2006/relationships/slideLayout" Target="../slideLayouts/slideLayout21.xml"/><Relationship Id="rId16" Type="http://schemas.openxmlformats.org/officeDocument/2006/relationships/image" Target="../media/image16.wmf"/><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image" Target="../media/image11.wmf"/><Relationship Id="rId5" Type="http://schemas.openxmlformats.org/officeDocument/2006/relationships/oleObject" Target="../embeddings/oleObject2.bin"/><Relationship Id="rId15" Type="http://schemas.openxmlformats.org/officeDocument/2006/relationships/image" Target="../media/image15.wmf"/><Relationship Id="rId10" Type="http://schemas.openxmlformats.org/officeDocument/2006/relationships/image" Target="../media/image10.wmf"/><Relationship Id="rId4" Type="http://schemas.openxmlformats.org/officeDocument/2006/relationships/oleObject" Target="../embeddings/oleObject1.bin"/><Relationship Id="rId9" Type="http://schemas.openxmlformats.org/officeDocument/2006/relationships/oleObject" Target="../embeddings/oleObject6.bin"/><Relationship Id="rId14" Type="http://schemas.openxmlformats.org/officeDocument/2006/relationships/image" Target="../media/image14.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15.xml"/><Relationship Id="rId7" Type="http://schemas.openxmlformats.org/officeDocument/2006/relationships/oleObject" Target="../embeddings/oleObject10.bin"/><Relationship Id="rId12" Type="http://schemas.openxmlformats.org/officeDocument/2006/relationships/oleObject" Target="../embeddings/oleObject15.bin"/><Relationship Id="rId2" Type="http://schemas.openxmlformats.org/officeDocument/2006/relationships/slideLayout" Target="../slideLayouts/slideLayout21.xml"/><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oleObject" Target="../embeddings/oleObject14.bin"/><Relationship Id="rId5" Type="http://schemas.openxmlformats.org/officeDocument/2006/relationships/oleObject" Target="../embeddings/oleObject8.bin"/><Relationship Id="rId10" Type="http://schemas.openxmlformats.org/officeDocument/2006/relationships/oleObject" Target="../embeddings/oleObject13.bin"/><Relationship Id="rId4" Type="http://schemas.openxmlformats.org/officeDocument/2006/relationships/oleObject" Target="../embeddings/oleObject7.bin"/><Relationship Id="rId9"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16.xml"/><Relationship Id="rId7" Type="http://schemas.openxmlformats.org/officeDocument/2006/relationships/oleObject" Target="../embeddings/oleObject19.bin"/><Relationship Id="rId2" Type="http://schemas.openxmlformats.org/officeDocument/2006/relationships/slideLayout" Target="../slideLayouts/slideLayout21.xml"/><Relationship Id="rId1" Type="http://schemas.openxmlformats.org/officeDocument/2006/relationships/vmlDrawing" Target="../drawings/vmlDrawing3.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1.xml"/><Relationship Id="rId1" Type="http://schemas.openxmlformats.org/officeDocument/2006/relationships/vmlDrawing" Target="../drawings/vmlDrawing4.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oleObject" Target="../embeddings/oleObject34.bin"/><Relationship Id="rId3" Type="http://schemas.openxmlformats.org/officeDocument/2006/relationships/notesSlide" Target="../notesSlides/notesSlide18.xml"/><Relationship Id="rId7" Type="http://schemas.openxmlformats.org/officeDocument/2006/relationships/oleObject" Target="../embeddings/oleObject28.bin"/><Relationship Id="rId12" Type="http://schemas.openxmlformats.org/officeDocument/2006/relationships/oleObject" Target="../embeddings/oleObject33.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oleObject" Target="../embeddings/oleObject26.bin"/><Relationship Id="rId15" Type="http://schemas.openxmlformats.org/officeDocument/2006/relationships/oleObject" Target="../embeddings/oleObject36.bin"/><Relationship Id="rId10" Type="http://schemas.openxmlformats.org/officeDocument/2006/relationships/oleObject" Target="../embeddings/oleObject31.bin"/><Relationship Id="rId4" Type="http://schemas.openxmlformats.org/officeDocument/2006/relationships/oleObject" Target="../embeddings/oleObject25.bin"/><Relationship Id="rId9" Type="http://schemas.openxmlformats.org/officeDocument/2006/relationships/oleObject" Target="../embeddings/oleObject30.bin"/><Relationship Id="rId14" Type="http://schemas.openxmlformats.org/officeDocument/2006/relationships/oleObject" Target="../embeddings/oleObject3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1.xml"/><Relationship Id="rId1" Type="http://schemas.openxmlformats.org/officeDocument/2006/relationships/vmlDrawing" Target="../drawings/vmlDrawing6.vml"/><Relationship Id="rId4" Type="http://schemas.openxmlformats.org/officeDocument/2006/relationships/oleObject" Target="../embeddings/oleObject37.bin"/></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openxmlformats.org/officeDocument/2006/relationships/image" Target="../media/image3.png"/><Relationship Id="rId12"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diagramColors" Target="../diagrams/colors1.xml"/><Relationship Id="rId11" Type="http://schemas.openxmlformats.org/officeDocument/2006/relationships/diagramQuickStyle" Target="../diagrams/quickStyle2.xml"/><Relationship Id="rId5" Type="http://schemas.openxmlformats.org/officeDocument/2006/relationships/diagramQuickStyle" Target="../diagrams/quickStyle1.xml"/><Relationship Id="rId10" Type="http://schemas.openxmlformats.org/officeDocument/2006/relationships/diagramLayout" Target="../diagrams/layout2.xml"/><Relationship Id="rId4" Type="http://schemas.openxmlformats.org/officeDocument/2006/relationships/diagramLayout" Target="../diagrams/layout1.xml"/><Relationship Id="rId9"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vmlDrawing" Target="../drawings/vmlDrawing7.vml"/><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diagramColors" Target="../diagrams/colors7.xml"/><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notesSlide" Target="../notesSlides/notesSlide22.xml"/><Relationship Id="rId7" Type="http://schemas.openxmlformats.org/officeDocument/2006/relationships/oleObject" Target="../embeddings/oleObject43.bin"/><Relationship Id="rId12" Type="http://schemas.openxmlformats.org/officeDocument/2006/relationships/oleObject" Target="../embeddings/oleObject48.bin"/><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oleObject" Target="../embeddings/oleObject42.bin"/><Relationship Id="rId11" Type="http://schemas.openxmlformats.org/officeDocument/2006/relationships/oleObject" Target="../embeddings/oleObject47.bin"/><Relationship Id="rId5" Type="http://schemas.openxmlformats.org/officeDocument/2006/relationships/oleObject" Target="../embeddings/oleObject41.bin"/><Relationship Id="rId10" Type="http://schemas.openxmlformats.org/officeDocument/2006/relationships/oleObject" Target="../embeddings/oleObject46.bin"/><Relationship Id="rId4" Type="http://schemas.openxmlformats.org/officeDocument/2006/relationships/oleObject" Target="../embeddings/oleObject40.bin"/><Relationship Id="rId9" Type="http://schemas.openxmlformats.org/officeDocument/2006/relationships/oleObject" Target="../embeddings/oleObject45.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notesSlide" Target="../notesSlides/notesSlide23.xml"/><Relationship Id="rId7" Type="http://schemas.openxmlformats.org/officeDocument/2006/relationships/oleObject" Target="../embeddings/oleObject52.bin"/><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oleObject" Target="../embeddings/oleObject51.bin"/><Relationship Id="rId5" Type="http://schemas.openxmlformats.org/officeDocument/2006/relationships/oleObject" Target="../embeddings/oleObject50.bin"/><Relationship Id="rId4" Type="http://schemas.openxmlformats.org/officeDocument/2006/relationships/oleObject" Target="../embeddings/oleObject49.bin"/><Relationship Id="rId9" Type="http://schemas.openxmlformats.org/officeDocument/2006/relationships/oleObject" Target="../embeddings/oleObject54.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notesSlide" Target="../notesSlides/notesSlide24.xml"/><Relationship Id="rId7" Type="http://schemas.openxmlformats.org/officeDocument/2006/relationships/oleObject" Target="../embeddings/oleObject58.bin"/><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1.xml"/><Relationship Id="rId1" Type="http://schemas.openxmlformats.org/officeDocument/2006/relationships/vmlDrawing" Target="../drawings/vmlDrawing11.vml"/><Relationship Id="rId5" Type="http://schemas.openxmlformats.org/officeDocument/2006/relationships/oleObject" Target="../embeddings/oleObject61.bin"/><Relationship Id="rId4" Type="http://schemas.openxmlformats.org/officeDocument/2006/relationships/oleObject" Target="../embeddings/oleObject60.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0.xml"/><Relationship Id="rId1" Type="http://schemas.openxmlformats.org/officeDocument/2006/relationships/vmlDrawing" Target="../drawings/vmlDrawing12.vml"/><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6.xml"/><Relationship Id="rId1" Type="http://schemas.openxmlformats.org/officeDocument/2006/relationships/vmlDrawing" Target="../drawings/vmlDrawing13.vml"/><Relationship Id="rId5" Type="http://schemas.openxmlformats.org/officeDocument/2006/relationships/oleObject" Target="../embeddings/oleObject65.bin"/><Relationship Id="rId4" Type="http://schemas.openxmlformats.org/officeDocument/2006/relationships/oleObject" Target="../embeddings/oleObject64.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notesSlide" Target="../notesSlides/notesSlide31.xml"/><Relationship Id="rId7" Type="http://schemas.openxmlformats.org/officeDocument/2006/relationships/oleObject" Target="../embeddings/oleObject69.bin"/><Relationship Id="rId2" Type="http://schemas.openxmlformats.org/officeDocument/2006/relationships/slideLayout" Target="../slideLayouts/slideLayout20.xml"/><Relationship Id="rId1" Type="http://schemas.openxmlformats.org/officeDocument/2006/relationships/vmlDrawing" Target="../drawings/vmlDrawing14.vml"/><Relationship Id="rId6" Type="http://schemas.openxmlformats.org/officeDocument/2006/relationships/oleObject" Target="../embeddings/oleObject68.bin"/><Relationship Id="rId5" Type="http://schemas.openxmlformats.org/officeDocument/2006/relationships/oleObject" Target="../embeddings/oleObject67.bin"/><Relationship Id="rId4" Type="http://schemas.openxmlformats.org/officeDocument/2006/relationships/oleObject" Target="../embeddings/oleObject66.bin"/><Relationship Id="rId9" Type="http://schemas.openxmlformats.org/officeDocument/2006/relationships/oleObject" Target="../embeddings/oleObject71.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oleObject" Target="../embeddings/oleObject77.bin"/><Relationship Id="rId3" Type="http://schemas.openxmlformats.org/officeDocument/2006/relationships/notesSlide" Target="../notesSlides/notesSlide32.xml"/><Relationship Id="rId7" Type="http://schemas.openxmlformats.org/officeDocument/2006/relationships/diagramColors" Target="../diagrams/colors8.xml"/><Relationship Id="rId12" Type="http://schemas.openxmlformats.org/officeDocument/2006/relationships/oleObject" Target="../embeddings/oleObject76.bin"/><Relationship Id="rId2" Type="http://schemas.openxmlformats.org/officeDocument/2006/relationships/slideLayout" Target="../slideLayouts/slideLayout26.xml"/><Relationship Id="rId1" Type="http://schemas.openxmlformats.org/officeDocument/2006/relationships/vmlDrawing" Target="../drawings/vmlDrawing15.vml"/><Relationship Id="rId6" Type="http://schemas.openxmlformats.org/officeDocument/2006/relationships/diagramQuickStyle" Target="../diagrams/quickStyle8.xml"/><Relationship Id="rId11" Type="http://schemas.openxmlformats.org/officeDocument/2006/relationships/oleObject" Target="../embeddings/oleObject75.bin"/><Relationship Id="rId5" Type="http://schemas.openxmlformats.org/officeDocument/2006/relationships/diagramLayout" Target="../diagrams/layout8.xml"/><Relationship Id="rId15" Type="http://schemas.openxmlformats.org/officeDocument/2006/relationships/oleObject" Target="../embeddings/oleObject79.bin"/><Relationship Id="rId10" Type="http://schemas.openxmlformats.org/officeDocument/2006/relationships/oleObject" Target="../embeddings/oleObject74.bin"/><Relationship Id="rId4" Type="http://schemas.openxmlformats.org/officeDocument/2006/relationships/diagramData" Target="../diagrams/data8.xml"/><Relationship Id="rId9" Type="http://schemas.openxmlformats.org/officeDocument/2006/relationships/oleObject" Target="../embeddings/oleObject73.bin"/><Relationship Id="rId14" Type="http://schemas.openxmlformats.org/officeDocument/2006/relationships/oleObject" Target="../embeddings/oleObject78.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35.xml"/><Relationship Id="rId1" Type="http://schemas.openxmlformats.org/officeDocument/2006/relationships/slideLayout" Target="../slideLayouts/slideLayout1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40.xml"/><Relationship Id="rId1" Type="http://schemas.openxmlformats.org/officeDocument/2006/relationships/slideLayout" Target="../slideLayouts/slideLayout1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2" Type="http://schemas.openxmlformats.org/officeDocument/2006/relationships/notesSlide" Target="../notesSlides/notesSlide42.xml"/><Relationship Id="rId1" Type="http://schemas.openxmlformats.org/officeDocument/2006/relationships/slideLayout" Target="../slideLayouts/slideLayout2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7.xml"/><Relationship Id="rId1" Type="http://schemas.openxmlformats.org/officeDocument/2006/relationships/vmlDrawing" Target="../drawings/vmlDrawing16.vml"/><Relationship Id="rId4" Type="http://schemas.openxmlformats.org/officeDocument/2006/relationships/oleObject" Target="../embeddings/oleObject80.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1.xml"/><Relationship Id="rId1" Type="http://schemas.openxmlformats.org/officeDocument/2006/relationships/vmlDrawing" Target="../drawings/vmlDrawing17.vml"/><Relationship Id="rId4" Type="http://schemas.openxmlformats.org/officeDocument/2006/relationships/oleObject" Target="../embeddings/oleObject81.bin"/></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2.xml"/><Relationship Id="rId2" Type="http://schemas.openxmlformats.org/officeDocument/2006/relationships/notesSlide" Target="../notesSlides/notesSlide45.xml"/><Relationship Id="rId1" Type="http://schemas.openxmlformats.org/officeDocument/2006/relationships/slideLayout" Target="../slideLayouts/slideLayout20.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1.xml"/><Relationship Id="rId1" Type="http://schemas.openxmlformats.org/officeDocument/2006/relationships/vmlDrawing" Target="../drawings/vmlDrawing18.vml"/><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3.xml"/><Relationship Id="rId7" Type="http://schemas.openxmlformats.org/officeDocument/2006/relationships/image" Target="../media/image87.png"/><Relationship Id="rId2" Type="http://schemas.openxmlformats.org/officeDocument/2006/relationships/notesSlide" Target="../notesSlides/notesSlide51.xml"/><Relationship Id="rId1" Type="http://schemas.openxmlformats.org/officeDocument/2006/relationships/slideLayout" Target="../slideLayouts/slideLayout16.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1.xml"/><Relationship Id="rId1" Type="http://schemas.openxmlformats.org/officeDocument/2006/relationships/vmlDrawing" Target="../drawings/vmlDrawing19.vml"/><Relationship Id="rId6" Type="http://schemas.openxmlformats.org/officeDocument/2006/relationships/oleObject" Target="../embeddings/oleObject86.bin"/><Relationship Id="rId5" Type="http://schemas.openxmlformats.org/officeDocument/2006/relationships/oleObject" Target="../embeddings/oleObject85.bin"/><Relationship Id="rId4" Type="http://schemas.openxmlformats.org/officeDocument/2006/relationships/oleObject" Target="../embeddings/oleObject84.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0.xml"/><Relationship Id="rId1" Type="http://schemas.openxmlformats.org/officeDocument/2006/relationships/vmlDrawing" Target="../drawings/vmlDrawing20.vml"/><Relationship Id="rId6" Type="http://schemas.openxmlformats.org/officeDocument/2006/relationships/oleObject" Target="../embeddings/oleObject89.bin"/><Relationship Id="rId5" Type="http://schemas.openxmlformats.org/officeDocument/2006/relationships/oleObject" Target="../embeddings/oleObject88.bin"/><Relationship Id="rId4" Type="http://schemas.openxmlformats.org/officeDocument/2006/relationships/oleObject" Target="../embeddings/oleObject87.bin"/></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notesSlide" Target="../notesSlides/notesSlide56.xml"/><Relationship Id="rId7" Type="http://schemas.openxmlformats.org/officeDocument/2006/relationships/oleObject" Target="../embeddings/oleObject93.bin"/><Relationship Id="rId2" Type="http://schemas.openxmlformats.org/officeDocument/2006/relationships/slideLayout" Target="../slideLayouts/slideLayout21.xml"/><Relationship Id="rId1" Type="http://schemas.openxmlformats.org/officeDocument/2006/relationships/vmlDrawing" Target="../drawings/vmlDrawing21.vml"/><Relationship Id="rId6" Type="http://schemas.openxmlformats.org/officeDocument/2006/relationships/oleObject" Target="../embeddings/oleObject92.bin"/><Relationship Id="rId5" Type="http://schemas.openxmlformats.org/officeDocument/2006/relationships/oleObject" Target="../embeddings/oleObject91.bin"/><Relationship Id="rId4" Type="http://schemas.openxmlformats.org/officeDocument/2006/relationships/oleObject" Target="../embeddings/oleObject90.bin"/></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notesSlide" Target="../notesSlides/notesSlide58.xml"/><Relationship Id="rId1" Type="http://schemas.openxmlformats.org/officeDocument/2006/relationships/slideLayout" Target="../slideLayouts/slideLayout16.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1.xml"/><Relationship Id="rId1" Type="http://schemas.openxmlformats.org/officeDocument/2006/relationships/vmlDrawing" Target="../drawings/vmlDrawing22.vml"/><Relationship Id="rId4" Type="http://schemas.openxmlformats.org/officeDocument/2006/relationships/oleObject" Target="../embeddings/oleObject95.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notesSlide" Target="../notesSlides/notesSlide61.xml"/><Relationship Id="rId7" Type="http://schemas.openxmlformats.org/officeDocument/2006/relationships/diagramColors" Target="../diagrams/colors15.xml"/><Relationship Id="rId2" Type="http://schemas.openxmlformats.org/officeDocument/2006/relationships/slideLayout" Target="../slideLayouts/slideLayout28.xml"/><Relationship Id="rId1" Type="http://schemas.openxmlformats.org/officeDocument/2006/relationships/vmlDrawing" Target="../drawings/vmlDrawing23.v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 Id="rId9" Type="http://schemas.openxmlformats.org/officeDocument/2006/relationships/oleObject" Target="../embeddings/oleObject97.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21.xml"/><Relationship Id="rId1" Type="http://schemas.openxmlformats.org/officeDocument/2006/relationships/vmlDrawing" Target="../drawings/vmlDrawing24.vml"/><Relationship Id="rId4" Type="http://schemas.openxmlformats.org/officeDocument/2006/relationships/oleObject" Target="../embeddings/oleObject98.bin"/></Relationships>
</file>

<file path=ppt/slides/_rels/slide63.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Data" Target="../diagrams/data16.xml"/><Relationship Id="rId7" Type="http://schemas.openxmlformats.org/officeDocument/2006/relationships/diagramData" Target="../diagrams/data17.xml"/><Relationship Id="rId2" Type="http://schemas.openxmlformats.org/officeDocument/2006/relationships/notesSlide" Target="../notesSlides/notesSlide63.xml"/><Relationship Id="rId1" Type="http://schemas.openxmlformats.org/officeDocument/2006/relationships/slideLayout" Target="../slideLayouts/slideLayout16.xml"/><Relationship Id="rId6" Type="http://schemas.openxmlformats.org/officeDocument/2006/relationships/diagramColors" Target="../diagrams/colors16.xml"/><Relationship Id="rId5" Type="http://schemas.openxmlformats.org/officeDocument/2006/relationships/diagramQuickStyle" Target="../diagrams/quickStyle16.xml"/><Relationship Id="rId10" Type="http://schemas.openxmlformats.org/officeDocument/2006/relationships/diagramColors" Target="../diagrams/colors17.xml"/><Relationship Id="rId4" Type="http://schemas.openxmlformats.org/officeDocument/2006/relationships/diagramLayout" Target="../diagrams/layout16.xml"/><Relationship Id="rId9" Type="http://schemas.openxmlformats.org/officeDocument/2006/relationships/diagramQuickStyle" Target="../diagrams/quickStyle17.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18.xml"/><Relationship Id="rId2" Type="http://schemas.openxmlformats.org/officeDocument/2006/relationships/notesSlide" Target="../notesSlides/notesSlide64.xml"/><Relationship Id="rId1" Type="http://schemas.openxmlformats.org/officeDocument/2006/relationships/slideLayout" Target="../slideLayouts/slideLayout2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19.xml"/><Relationship Id="rId2" Type="http://schemas.openxmlformats.org/officeDocument/2006/relationships/notesSlide" Target="../notesSlides/notesSlide65.xml"/><Relationship Id="rId1" Type="http://schemas.openxmlformats.org/officeDocument/2006/relationships/slideLayout" Target="../slideLayouts/slideLayout16.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20.xml"/><Relationship Id="rId2" Type="http://schemas.openxmlformats.org/officeDocument/2006/relationships/notesSlide" Target="../notesSlides/notesSlide66.xml"/><Relationship Id="rId1" Type="http://schemas.openxmlformats.org/officeDocument/2006/relationships/slideLayout" Target="../slideLayouts/slideLayout16.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21.xml"/><Relationship Id="rId2" Type="http://schemas.openxmlformats.org/officeDocument/2006/relationships/notesSlide" Target="../notesSlides/notesSlide67.xml"/><Relationship Id="rId1" Type="http://schemas.openxmlformats.org/officeDocument/2006/relationships/slideLayout" Target="../slideLayouts/slideLayout16.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7.xml"/><Relationship Id="rId1" Type="http://schemas.openxmlformats.org/officeDocument/2006/relationships/slideLayout" Target="../slideLayouts/slideLayout3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71563" y="360363"/>
            <a:ext cx="8429625" cy="1471612"/>
          </a:xfrm>
        </p:spPr>
        <p:txBody>
          <a:bodyPr/>
          <a:lstStyle/>
          <a:p>
            <a:pPr eaLnBrk="1" fontAlgn="auto" hangingPunct="1">
              <a:spcAft>
                <a:spcPts val="0"/>
              </a:spcAft>
              <a:defRPr/>
            </a:pPr>
            <a:r>
              <a:rPr lang="ja-JP" altLang="en-US" dirty="0">
                <a:solidFill>
                  <a:schemeClr val="tx2">
                    <a:satMod val="130000"/>
                  </a:schemeClr>
                </a:solidFill>
              </a:rPr>
              <a:t>第５章　貯蓄と投資を結ぶもの</a:t>
            </a:r>
          </a:p>
        </p:txBody>
      </p:sp>
      <p:sp>
        <p:nvSpPr>
          <p:cNvPr id="2051" name="Rectangle 3"/>
          <p:cNvSpPr>
            <a:spLocks noGrp="1" noChangeArrowheads="1"/>
          </p:cNvSpPr>
          <p:nvPr>
            <p:ph type="subTitle" idx="1"/>
          </p:nvPr>
        </p:nvSpPr>
        <p:spPr>
          <a:xfrm>
            <a:off x="2286000" y="2214563"/>
            <a:ext cx="7407275" cy="1752600"/>
          </a:xfrm>
        </p:spPr>
        <p:txBody>
          <a:bodyPr>
            <a:normAutofit/>
          </a:bodyPr>
          <a:lstStyle/>
          <a:p>
            <a:pPr eaLnBrk="1" fontAlgn="auto" hangingPunct="1">
              <a:spcAft>
                <a:spcPts val="0"/>
              </a:spcAft>
              <a:buFont typeface="Wingdings 2"/>
              <a:buNone/>
              <a:defRPr/>
            </a:pPr>
            <a:r>
              <a:rPr lang="ja-JP" altLang="en-US" sz="3600" dirty="0" smtClean="0"/>
              <a:t>資金</a:t>
            </a:r>
            <a:r>
              <a:rPr lang="ja-JP" altLang="en-US" sz="3600" dirty="0"/>
              <a:t>市場</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正方形/長方形 73"/>
          <p:cNvSpPr/>
          <p:nvPr/>
        </p:nvSpPr>
        <p:spPr>
          <a:xfrm>
            <a:off x="6858016" y="3357562"/>
            <a:ext cx="1428760" cy="571504"/>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73" name="正方形/長方形 72"/>
          <p:cNvSpPr/>
          <p:nvPr/>
        </p:nvSpPr>
        <p:spPr>
          <a:xfrm>
            <a:off x="4643438" y="3357562"/>
            <a:ext cx="1785950" cy="571504"/>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72" name="正方形/長方形 71"/>
          <p:cNvSpPr/>
          <p:nvPr/>
        </p:nvSpPr>
        <p:spPr>
          <a:xfrm>
            <a:off x="1142976" y="3357562"/>
            <a:ext cx="3143272" cy="571504"/>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24578" name="Rectangle 2"/>
          <p:cNvSpPr>
            <a:spLocks noGrp="1" noChangeArrowheads="1"/>
          </p:cNvSpPr>
          <p:nvPr>
            <p:ph type="title"/>
          </p:nvPr>
        </p:nvSpPr>
        <p:spPr>
          <a:xfrm>
            <a:off x="1143000" y="0"/>
            <a:ext cx="7497763" cy="939800"/>
          </a:xfrm>
        </p:spPr>
        <p:txBody>
          <a:bodyPr/>
          <a:lstStyle/>
          <a:p>
            <a:pPr eaLnBrk="1" fontAlgn="auto" hangingPunct="1">
              <a:spcAft>
                <a:spcPts val="0"/>
              </a:spcAft>
              <a:defRPr/>
            </a:pPr>
            <a:r>
              <a:rPr lang="ja-JP" altLang="en-US" sz="3600" dirty="0" smtClean="0">
                <a:solidFill>
                  <a:schemeClr val="tx2">
                    <a:satMod val="130000"/>
                  </a:schemeClr>
                </a:solidFill>
              </a:rPr>
              <a:t>貯蓄と投資</a:t>
            </a:r>
            <a:endParaRPr lang="ja-JP" altLang="en-US" sz="3600" dirty="0">
              <a:solidFill>
                <a:schemeClr val="tx2">
                  <a:satMod val="130000"/>
                </a:schemeClr>
              </a:solidFill>
            </a:endParaRPr>
          </a:p>
        </p:txBody>
      </p:sp>
      <p:sp>
        <p:nvSpPr>
          <p:cNvPr id="24581" name="Text Box 5"/>
          <p:cNvSpPr txBox="1">
            <a:spLocks noChangeArrowheads="1"/>
          </p:cNvSpPr>
          <p:nvPr/>
        </p:nvSpPr>
        <p:spPr bwMode="auto">
          <a:xfrm>
            <a:off x="1071563" y="5000625"/>
            <a:ext cx="4929187" cy="1200150"/>
          </a:xfrm>
          <a:prstGeom prst="rect">
            <a:avLst/>
          </a:prstGeom>
          <a:noFill/>
          <a:ln w="9525">
            <a:noFill/>
            <a:miter lim="800000"/>
            <a:headEnd/>
            <a:tailEnd/>
          </a:ln>
        </p:spPr>
        <p:txBody>
          <a:bodyPr>
            <a:spAutoFit/>
          </a:bodyPr>
          <a:lstStyle/>
          <a:p>
            <a:pPr>
              <a:spcBef>
                <a:spcPct val="50000"/>
              </a:spcBef>
            </a:pPr>
            <a:r>
              <a:rPr kumimoji="0" lang="ja-JP" altLang="en-US" sz="1800"/>
              <a:t>民間部門が資金不足＝ </a:t>
            </a:r>
            <a:r>
              <a:rPr kumimoji="0" lang="en-US" altLang="ja-JP" sz="1800" b="1" i="1">
                <a:latin typeface="Century" pitchFamily="18" charset="0"/>
              </a:rPr>
              <a:t>(Y</a:t>
            </a:r>
            <a:r>
              <a:rPr kumimoji="0" lang="ja-JP" altLang="en-US" sz="1800" b="1" i="1">
                <a:latin typeface="Century" pitchFamily="18" charset="0"/>
              </a:rPr>
              <a:t>－</a:t>
            </a:r>
            <a:r>
              <a:rPr kumimoji="0" lang="en-US" altLang="ja-JP" sz="1800" b="1" i="1">
                <a:latin typeface="Century" pitchFamily="18" charset="0"/>
              </a:rPr>
              <a:t>C</a:t>
            </a:r>
            <a:r>
              <a:rPr kumimoji="0" lang="ja-JP" altLang="en-US" sz="1800" b="1" i="1">
                <a:latin typeface="Century" pitchFamily="18" charset="0"/>
              </a:rPr>
              <a:t>－</a:t>
            </a:r>
            <a:r>
              <a:rPr kumimoji="0" lang="en-US" altLang="ja-JP" sz="1800" b="1" i="1">
                <a:latin typeface="Century" pitchFamily="18" charset="0"/>
              </a:rPr>
              <a:t>T)</a:t>
            </a:r>
            <a:r>
              <a:rPr kumimoji="0" lang="ja-JP" altLang="en-US" sz="1800" b="1" i="1">
                <a:latin typeface="Century" pitchFamily="18" charset="0"/>
              </a:rPr>
              <a:t>－</a:t>
            </a:r>
            <a:r>
              <a:rPr kumimoji="0" lang="en-US" altLang="ja-JP" sz="1800" b="1" i="1">
                <a:latin typeface="Century" pitchFamily="18" charset="0"/>
              </a:rPr>
              <a:t>I</a:t>
            </a:r>
            <a:r>
              <a:rPr kumimoji="0" lang="ja-JP" altLang="en-US" sz="1800" b="1" i="1"/>
              <a:t>＜０　</a:t>
            </a:r>
            <a:r>
              <a:rPr kumimoji="0" lang="ja-JP" altLang="en-US" sz="1800"/>
              <a:t>で、</a:t>
            </a:r>
          </a:p>
          <a:p>
            <a:pPr>
              <a:spcBef>
                <a:spcPct val="50000"/>
              </a:spcBef>
            </a:pPr>
            <a:r>
              <a:rPr kumimoji="0" lang="ja-JP" altLang="en-US" sz="1800"/>
              <a:t>公共部門も資金不足＝ </a:t>
            </a:r>
            <a:r>
              <a:rPr kumimoji="0" lang="ja-JP" altLang="en-US" sz="1800" b="1" i="1">
                <a:latin typeface="Century" pitchFamily="18" charset="0"/>
              </a:rPr>
              <a:t>（</a:t>
            </a:r>
            <a:r>
              <a:rPr kumimoji="0" lang="en-US" altLang="ja-JP" sz="1800" b="1" i="1">
                <a:latin typeface="Century" pitchFamily="18" charset="0"/>
              </a:rPr>
              <a:t>T</a:t>
            </a:r>
            <a:r>
              <a:rPr kumimoji="0" lang="ja-JP" altLang="en-US" sz="1800" b="1" i="1">
                <a:latin typeface="Century" pitchFamily="18" charset="0"/>
              </a:rPr>
              <a:t>－</a:t>
            </a:r>
            <a:r>
              <a:rPr kumimoji="0" lang="en-US" altLang="ja-JP" sz="1800" b="1" i="1">
                <a:latin typeface="Century" pitchFamily="18" charset="0"/>
              </a:rPr>
              <a:t>G</a:t>
            </a:r>
            <a:r>
              <a:rPr kumimoji="0" lang="ja-JP" altLang="en-US" sz="1800" b="1" i="1">
                <a:latin typeface="Century" pitchFamily="18" charset="0"/>
              </a:rPr>
              <a:t>）</a:t>
            </a:r>
            <a:r>
              <a:rPr kumimoji="0" lang="ja-JP" altLang="en-US" sz="1800" b="1" i="1"/>
              <a:t>＜０</a:t>
            </a:r>
            <a:r>
              <a:rPr kumimoji="0" lang="ja-JP" altLang="en-US" sz="1800"/>
              <a:t>　ならば</a:t>
            </a:r>
          </a:p>
          <a:p>
            <a:pPr>
              <a:spcBef>
                <a:spcPct val="50000"/>
              </a:spcBef>
            </a:pPr>
            <a:r>
              <a:rPr kumimoji="0" lang="en-US" altLang="ja-JP" sz="1800" b="1" i="1">
                <a:latin typeface="Century" pitchFamily="18" charset="0"/>
              </a:rPr>
              <a:t>EX</a:t>
            </a:r>
            <a:r>
              <a:rPr kumimoji="0" lang="ja-JP" altLang="en-US" sz="1800" b="1" i="1">
                <a:latin typeface="Century" pitchFamily="18" charset="0"/>
              </a:rPr>
              <a:t>－</a:t>
            </a:r>
            <a:r>
              <a:rPr kumimoji="0" lang="en-US" altLang="ja-JP" sz="1800" b="1" i="1">
                <a:latin typeface="Century" pitchFamily="18" charset="0"/>
              </a:rPr>
              <a:t>IM</a:t>
            </a:r>
            <a:r>
              <a:rPr kumimoji="0" lang="ja-JP" altLang="en-US" sz="1800" b="1" i="1">
                <a:latin typeface="Century" pitchFamily="18" charset="0"/>
              </a:rPr>
              <a:t>＜０</a:t>
            </a:r>
            <a:r>
              <a:rPr kumimoji="0" lang="ja-JP" altLang="en-US" sz="1800">
                <a:latin typeface="Century" pitchFamily="18" charset="0"/>
              </a:rPr>
              <a:t>より、</a:t>
            </a:r>
            <a:r>
              <a:rPr kumimoji="0" lang="ja-JP" altLang="en-US" sz="1800" b="1">
                <a:solidFill>
                  <a:srgbClr val="FF0000"/>
                </a:solidFill>
              </a:rPr>
              <a:t>輸出＜輸入</a:t>
            </a:r>
            <a:r>
              <a:rPr kumimoji="0" lang="ja-JP" altLang="en-US" sz="1800"/>
              <a:t>が成立。</a:t>
            </a:r>
            <a:endParaRPr kumimoji="0" lang="ja-JP" altLang="en-US" sz="1800" b="1" i="1"/>
          </a:p>
        </p:txBody>
      </p:sp>
      <p:sp>
        <p:nvSpPr>
          <p:cNvPr id="63500" name="テキスト ボックス 6"/>
          <p:cNvSpPr txBox="1">
            <a:spLocks noChangeArrowheads="1"/>
          </p:cNvSpPr>
          <p:nvPr/>
        </p:nvSpPr>
        <p:spPr bwMode="auto">
          <a:xfrm>
            <a:off x="1214438" y="928688"/>
            <a:ext cx="6072187" cy="461962"/>
          </a:xfrm>
          <a:prstGeom prst="rect">
            <a:avLst/>
          </a:prstGeom>
          <a:noFill/>
          <a:ln w="9525">
            <a:noFill/>
            <a:miter lim="800000"/>
            <a:headEnd/>
            <a:tailEnd/>
          </a:ln>
        </p:spPr>
        <p:txBody>
          <a:bodyPr>
            <a:spAutoFit/>
          </a:bodyPr>
          <a:lstStyle/>
          <a:p>
            <a:pPr>
              <a:buFont typeface="Wingdings" pitchFamily="2" charset="2"/>
              <a:buChar char="l"/>
            </a:pPr>
            <a:r>
              <a:rPr lang="ja-JP" altLang="en-US" sz="2400">
                <a:ea typeface="HGｺﾞｼｯｸE" pitchFamily="49" charset="-128"/>
              </a:rPr>
              <a:t>国際的な取引を考慮するとどうなるか．</a:t>
            </a:r>
          </a:p>
        </p:txBody>
      </p:sp>
      <p:sp>
        <p:nvSpPr>
          <p:cNvPr id="63501" name="テキスト ボックス 7"/>
          <p:cNvSpPr txBox="1">
            <a:spLocks noChangeArrowheads="1"/>
          </p:cNvSpPr>
          <p:nvPr/>
        </p:nvSpPr>
        <p:spPr bwMode="auto">
          <a:xfrm>
            <a:off x="1928813" y="1500188"/>
            <a:ext cx="10715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63502" name="テキスト ボックス 8"/>
          <p:cNvSpPr txBox="1">
            <a:spLocks noChangeArrowheads="1"/>
          </p:cNvSpPr>
          <p:nvPr/>
        </p:nvSpPr>
        <p:spPr bwMode="auto">
          <a:xfrm>
            <a:off x="2571750" y="1500188"/>
            <a:ext cx="500063"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3503" name="テキスト ボックス 9"/>
          <p:cNvSpPr txBox="1">
            <a:spLocks noChangeArrowheads="1"/>
          </p:cNvSpPr>
          <p:nvPr/>
        </p:nvSpPr>
        <p:spPr bwMode="auto">
          <a:xfrm>
            <a:off x="3500438" y="1500188"/>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63504" name="テキスト ボックス 10"/>
          <p:cNvSpPr txBox="1">
            <a:spLocks noChangeArrowheads="1"/>
          </p:cNvSpPr>
          <p:nvPr/>
        </p:nvSpPr>
        <p:spPr bwMode="auto">
          <a:xfrm>
            <a:off x="4000500" y="1500188"/>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3505" name="テキスト ボックス 11"/>
          <p:cNvSpPr txBox="1">
            <a:spLocks noChangeArrowheads="1"/>
          </p:cNvSpPr>
          <p:nvPr/>
        </p:nvSpPr>
        <p:spPr bwMode="auto">
          <a:xfrm>
            <a:off x="4572000" y="1500188"/>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63506" name="テキスト ボックス 12"/>
          <p:cNvSpPr txBox="1">
            <a:spLocks noChangeArrowheads="1"/>
          </p:cNvSpPr>
          <p:nvPr/>
        </p:nvSpPr>
        <p:spPr bwMode="auto">
          <a:xfrm>
            <a:off x="5429250" y="1500188"/>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63507" name="テキスト ボックス 13"/>
          <p:cNvSpPr txBox="1">
            <a:spLocks noChangeArrowheads="1"/>
          </p:cNvSpPr>
          <p:nvPr/>
        </p:nvSpPr>
        <p:spPr bwMode="auto">
          <a:xfrm>
            <a:off x="5000625" y="1500188"/>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15" name="テキスト ボックス 14"/>
          <p:cNvSpPr txBox="1">
            <a:spLocks noChangeArrowheads="1"/>
          </p:cNvSpPr>
          <p:nvPr/>
        </p:nvSpPr>
        <p:spPr bwMode="auto">
          <a:xfrm>
            <a:off x="2214563" y="2071688"/>
            <a:ext cx="5000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16" name="テキスト ボックス 15"/>
          <p:cNvSpPr txBox="1">
            <a:spLocks noChangeArrowheads="1"/>
          </p:cNvSpPr>
          <p:nvPr/>
        </p:nvSpPr>
        <p:spPr bwMode="auto">
          <a:xfrm>
            <a:off x="2714625" y="2071688"/>
            <a:ext cx="357188"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17" name="テキスト ボックス 16"/>
          <p:cNvSpPr txBox="1">
            <a:spLocks noChangeArrowheads="1"/>
          </p:cNvSpPr>
          <p:nvPr/>
        </p:nvSpPr>
        <p:spPr bwMode="auto">
          <a:xfrm>
            <a:off x="3143250" y="2071688"/>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18" name="テキスト ボックス 17"/>
          <p:cNvSpPr txBox="1">
            <a:spLocks noChangeArrowheads="1"/>
          </p:cNvSpPr>
          <p:nvPr/>
        </p:nvSpPr>
        <p:spPr bwMode="auto">
          <a:xfrm>
            <a:off x="3571875" y="2071688"/>
            <a:ext cx="357188"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19" name="テキスト ボックス 18"/>
          <p:cNvSpPr txBox="1">
            <a:spLocks noChangeArrowheads="1"/>
          </p:cNvSpPr>
          <p:nvPr/>
        </p:nvSpPr>
        <p:spPr bwMode="auto">
          <a:xfrm>
            <a:off x="4000500" y="2071688"/>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20" name="テキスト ボックス 19"/>
          <p:cNvSpPr txBox="1">
            <a:spLocks noChangeArrowheads="1"/>
          </p:cNvSpPr>
          <p:nvPr/>
        </p:nvSpPr>
        <p:spPr bwMode="auto">
          <a:xfrm>
            <a:off x="4500563" y="2071688"/>
            <a:ext cx="500062"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21" name="テキスト ボックス 20"/>
          <p:cNvSpPr txBox="1">
            <a:spLocks noChangeArrowheads="1"/>
          </p:cNvSpPr>
          <p:nvPr/>
        </p:nvSpPr>
        <p:spPr bwMode="auto">
          <a:xfrm>
            <a:off x="5143500" y="2071688"/>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22" name="テキスト ボックス 21"/>
          <p:cNvSpPr txBox="1">
            <a:spLocks noChangeArrowheads="1"/>
          </p:cNvSpPr>
          <p:nvPr/>
        </p:nvSpPr>
        <p:spPr bwMode="auto">
          <a:xfrm>
            <a:off x="5857875" y="1500188"/>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23" name="テキスト ボックス 22"/>
          <p:cNvSpPr txBox="1">
            <a:spLocks noChangeArrowheads="1"/>
          </p:cNvSpPr>
          <p:nvPr/>
        </p:nvSpPr>
        <p:spPr bwMode="auto">
          <a:xfrm>
            <a:off x="6286500" y="1500188"/>
            <a:ext cx="1214438" cy="400050"/>
          </a:xfrm>
          <a:prstGeom prst="rect">
            <a:avLst/>
          </a:prstGeom>
          <a:noFill/>
          <a:ln w="9525">
            <a:noFill/>
            <a:miter lim="800000"/>
            <a:headEnd/>
            <a:tailEnd/>
          </a:ln>
        </p:spPr>
        <p:txBody>
          <a:bodyPr>
            <a:spAutoFit/>
          </a:bodyPr>
          <a:lstStyle/>
          <a:p>
            <a:r>
              <a:rPr lang="en-US" altLang="ja-JP" sz="2000">
                <a:ea typeface="HGｺﾞｼｯｸE" pitchFamily="49" charset="-128"/>
              </a:rPr>
              <a:t>EX</a:t>
            </a:r>
            <a:r>
              <a:rPr lang="ja-JP" altLang="en-US" sz="2000">
                <a:ea typeface="HGｺﾞｼｯｸE" pitchFamily="49" charset="-128"/>
              </a:rPr>
              <a:t>ー</a:t>
            </a:r>
            <a:r>
              <a:rPr lang="en-US" altLang="ja-JP" sz="2000">
                <a:ea typeface="HGｺﾞｼｯｸE" pitchFamily="49" charset="-128"/>
              </a:rPr>
              <a:t>IM</a:t>
            </a:r>
            <a:endParaRPr lang="ja-JP" altLang="en-US" sz="2000">
              <a:ea typeface="HGｺﾞｼｯｸE" pitchFamily="49" charset="-128"/>
            </a:endParaRPr>
          </a:p>
        </p:txBody>
      </p:sp>
      <p:cxnSp>
        <p:nvCxnSpPr>
          <p:cNvPr id="25" name="直線コネクタ 24"/>
          <p:cNvCxnSpPr/>
          <p:nvPr/>
        </p:nvCxnSpPr>
        <p:spPr>
          <a:xfrm>
            <a:off x="6357950" y="1928802"/>
            <a:ext cx="857256" cy="1588"/>
          </a:xfrm>
          <a:prstGeom prst="line">
            <a:avLst/>
          </a:prstGeom>
        </p:spPr>
        <p:style>
          <a:lnRef idx="3">
            <a:schemeClr val="accent3"/>
          </a:lnRef>
          <a:fillRef idx="0">
            <a:schemeClr val="accent3"/>
          </a:fillRef>
          <a:effectRef idx="2">
            <a:schemeClr val="accent3"/>
          </a:effectRef>
          <a:fontRef idx="minor">
            <a:schemeClr val="tx1"/>
          </a:fontRef>
        </p:style>
      </p:cxnSp>
      <p:sp>
        <p:nvSpPr>
          <p:cNvPr id="26" name="テキスト ボックス 25"/>
          <p:cNvSpPr txBox="1">
            <a:spLocks noChangeArrowheads="1"/>
          </p:cNvSpPr>
          <p:nvPr/>
        </p:nvSpPr>
        <p:spPr bwMode="auto">
          <a:xfrm>
            <a:off x="5500688" y="2071688"/>
            <a:ext cx="357187"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27" name="テキスト ボックス 26"/>
          <p:cNvSpPr txBox="1">
            <a:spLocks noChangeArrowheads="1"/>
          </p:cNvSpPr>
          <p:nvPr/>
        </p:nvSpPr>
        <p:spPr bwMode="auto">
          <a:xfrm>
            <a:off x="5929313" y="2071688"/>
            <a:ext cx="1214437" cy="400050"/>
          </a:xfrm>
          <a:prstGeom prst="rect">
            <a:avLst/>
          </a:prstGeom>
          <a:noFill/>
          <a:ln w="9525">
            <a:noFill/>
            <a:miter lim="800000"/>
            <a:headEnd/>
            <a:tailEnd/>
          </a:ln>
        </p:spPr>
        <p:txBody>
          <a:bodyPr>
            <a:spAutoFit/>
          </a:bodyPr>
          <a:lstStyle/>
          <a:p>
            <a:r>
              <a:rPr lang="en-US" altLang="ja-JP" sz="2000">
                <a:ea typeface="HGｺﾞｼｯｸE" pitchFamily="49" charset="-128"/>
              </a:rPr>
              <a:t>EX</a:t>
            </a:r>
            <a:r>
              <a:rPr lang="ja-JP" altLang="en-US" sz="2000">
                <a:ea typeface="HGｺﾞｼｯｸE" pitchFamily="49" charset="-128"/>
              </a:rPr>
              <a:t>ー</a:t>
            </a:r>
            <a:r>
              <a:rPr lang="en-US" altLang="ja-JP" sz="2000">
                <a:ea typeface="HGｺﾞｼｯｸE" pitchFamily="49" charset="-128"/>
              </a:rPr>
              <a:t>IM</a:t>
            </a:r>
            <a:endParaRPr lang="ja-JP" altLang="en-US" sz="2000">
              <a:ea typeface="HGｺﾞｼｯｸE" pitchFamily="49" charset="-128"/>
            </a:endParaRPr>
          </a:p>
        </p:txBody>
      </p:sp>
      <p:cxnSp>
        <p:nvCxnSpPr>
          <p:cNvPr id="28" name="直線コネクタ 27"/>
          <p:cNvCxnSpPr/>
          <p:nvPr/>
        </p:nvCxnSpPr>
        <p:spPr>
          <a:xfrm>
            <a:off x="6000760" y="2500306"/>
            <a:ext cx="857256" cy="1588"/>
          </a:xfrm>
          <a:prstGeom prst="line">
            <a:avLst/>
          </a:prstGeom>
        </p:spPr>
        <p:style>
          <a:lnRef idx="3">
            <a:schemeClr val="accent3"/>
          </a:lnRef>
          <a:fillRef idx="0">
            <a:schemeClr val="accent3"/>
          </a:fillRef>
          <a:effectRef idx="2">
            <a:schemeClr val="accent3"/>
          </a:effectRef>
          <a:fontRef idx="minor">
            <a:schemeClr val="tx1"/>
          </a:fontRef>
        </p:style>
      </p:cxnSp>
      <p:sp>
        <p:nvSpPr>
          <p:cNvPr id="31" name="テキスト ボックス 30"/>
          <p:cNvSpPr txBox="1">
            <a:spLocks noChangeArrowheads="1"/>
          </p:cNvSpPr>
          <p:nvPr/>
        </p:nvSpPr>
        <p:spPr bwMode="auto">
          <a:xfrm>
            <a:off x="1357313" y="2714625"/>
            <a:ext cx="5000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32" name="テキスト ボックス 31"/>
          <p:cNvSpPr txBox="1">
            <a:spLocks noChangeArrowheads="1"/>
          </p:cNvSpPr>
          <p:nvPr/>
        </p:nvSpPr>
        <p:spPr bwMode="auto">
          <a:xfrm>
            <a:off x="1714500" y="2714625"/>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33" name="テキスト ボックス 32"/>
          <p:cNvSpPr txBox="1">
            <a:spLocks noChangeArrowheads="1"/>
          </p:cNvSpPr>
          <p:nvPr/>
        </p:nvSpPr>
        <p:spPr bwMode="auto">
          <a:xfrm>
            <a:off x="2071688" y="2714625"/>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34" name="テキスト ボックス 33"/>
          <p:cNvSpPr txBox="1">
            <a:spLocks noChangeArrowheads="1"/>
          </p:cNvSpPr>
          <p:nvPr/>
        </p:nvSpPr>
        <p:spPr bwMode="auto">
          <a:xfrm>
            <a:off x="2500313" y="2714625"/>
            <a:ext cx="357187"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35" name="テキスト ボックス 34"/>
          <p:cNvSpPr txBox="1"/>
          <p:nvPr/>
        </p:nvSpPr>
        <p:spPr>
          <a:xfrm>
            <a:off x="2928938" y="2714625"/>
            <a:ext cx="3571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36" name="テキスト ボックス 35"/>
          <p:cNvSpPr txBox="1">
            <a:spLocks noChangeArrowheads="1"/>
          </p:cNvSpPr>
          <p:nvPr/>
        </p:nvSpPr>
        <p:spPr bwMode="auto">
          <a:xfrm>
            <a:off x="1143000" y="2571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37" name="テキスト ボックス 36"/>
          <p:cNvSpPr txBox="1">
            <a:spLocks noChangeArrowheads="1"/>
          </p:cNvSpPr>
          <p:nvPr/>
        </p:nvSpPr>
        <p:spPr bwMode="auto">
          <a:xfrm>
            <a:off x="3286125" y="2571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38" name="テキスト ボックス 37"/>
          <p:cNvSpPr txBox="1">
            <a:spLocks noChangeArrowheads="1"/>
          </p:cNvSpPr>
          <p:nvPr/>
        </p:nvSpPr>
        <p:spPr bwMode="auto">
          <a:xfrm>
            <a:off x="3500438" y="2714625"/>
            <a:ext cx="357187"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39" name="テキスト ボックス 38"/>
          <p:cNvSpPr txBox="1">
            <a:spLocks noChangeArrowheads="1"/>
          </p:cNvSpPr>
          <p:nvPr/>
        </p:nvSpPr>
        <p:spPr bwMode="auto">
          <a:xfrm>
            <a:off x="3857625" y="2571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40" name="テキスト ボックス 39"/>
          <p:cNvSpPr txBox="1"/>
          <p:nvPr/>
        </p:nvSpPr>
        <p:spPr>
          <a:xfrm>
            <a:off x="4143375" y="2714625"/>
            <a:ext cx="357188"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41" name="テキスト ボックス 40"/>
          <p:cNvSpPr txBox="1">
            <a:spLocks noChangeArrowheads="1"/>
          </p:cNvSpPr>
          <p:nvPr/>
        </p:nvSpPr>
        <p:spPr bwMode="auto">
          <a:xfrm>
            <a:off x="4572000" y="2714625"/>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42" name="テキスト ボックス 41"/>
          <p:cNvSpPr txBox="1">
            <a:spLocks noChangeArrowheads="1"/>
          </p:cNvSpPr>
          <p:nvPr/>
        </p:nvSpPr>
        <p:spPr bwMode="auto">
          <a:xfrm>
            <a:off x="5000625" y="2714625"/>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43" name="テキスト ボックス 42"/>
          <p:cNvSpPr txBox="1">
            <a:spLocks noChangeArrowheads="1"/>
          </p:cNvSpPr>
          <p:nvPr/>
        </p:nvSpPr>
        <p:spPr bwMode="auto">
          <a:xfrm>
            <a:off x="5357813" y="2571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44" name="テキスト ボックス 43"/>
          <p:cNvSpPr txBox="1">
            <a:spLocks noChangeArrowheads="1"/>
          </p:cNvSpPr>
          <p:nvPr/>
        </p:nvSpPr>
        <p:spPr bwMode="auto">
          <a:xfrm>
            <a:off x="5786438" y="2714625"/>
            <a:ext cx="500062"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45" name="テキスト ボックス 44"/>
          <p:cNvSpPr txBox="1">
            <a:spLocks noChangeArrowheads="1"/>
          </p:cNvSpPr>
          <p:nvPr/>
        </p:nvSpPr>
        <p:spPr bwMode="auto">
          <a:xfrm>
            <a:off x="6357938" y="2714625"/>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48" name="テキスト ボックス 47"/>
          <p:cNvSpPr txBox="1">
            <a:spLocks noChangeArrowheads="1"/>
          </p:cNvSpPr>
          <p:nvPr/>
        </p:nvSpPr>
        <p:spPr bwMode="auto">
          <a:xfrm>
            <a:off x="6786563" y="2714625"/>
            <a:ext cx="357187"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49" name="テキスト ボックス 48"/>
          <p:cNvSpPr txBox="1">
            <a:spLocks noChangeArrowheads="1"/>
          </p:cNvSpPr>
          <p:nvPr/>
        </p:nvSpPr>
        <p:spPr bwMode="auto">
          <a:xfrm>
            <a:off x="7286625" y="2714625"/>
            <a:ext cx="1214438" cy="400050"/>
          </a:xfrm>
          <a:prstGeom prst="rect">
            <a:avLst/>
          </a:prstGeom>
          <a:noFill/>
          <a:ln w="9525">
            <a:noFill/>
            <a:miter lim="800000"/>
            <a:headEnd/>
            <a:tailEnd/>
          </a:ln>
        </p:spPr>
        <p:txBody>
          <a:bodyPr>
            <a:spAutoFit/>
          </a:bodyPr>
          <a:lstStyle/>
          <a:p>
            <a:r>
              <a:rPr lang="en-US" altLang="ja-JP" sz="2000">
                <a:ea typeface="HGｺﾞｼｯｸE" pitchFamily="49" charset="-128"/>
              </a:rPr>
              <a:t>EX</a:t>
            </a:r>
            <a:r>
              <a:rPr lang="ja-JP" altLang="en-US" sz="2000">
                <a:ea typeface="HGｺﾞｼｯｸE" pitchFamily="49" charset="-128"/>
              </a:rPr>
              <a:t>ー</a:t>
            </a:r>
            <a:r>
              <a:rPr lang="en-US" altLang="ja-JP" sz="2000">
                <a:ea typeface="HGｺﾞｼｯｸE" pitchFamily="49" charset="-128"/>
              </a:rPr>
              <a:t>IM</a:t>
            </a:r>
            <a:endParaRPr lang="ja-JP" altLang="en-US" sz="2000">
              <a:ea typeface="HGｺﾞｼｯｸE" pitchFamily="49" charset="-128"/>
            </a:endParaRPr>
          </a:p>
        </p:txBody>
      </p:sp>
      <p:sp>
        <p:nvSpPr>
          <p:cNvPr id="63538" name="テキスト ボックス 49"/>
          <p:cNvSpPr txBox="1">
            <a:spLocks noChangeArrowheads="1"/>
          </p:cNvSpPr>
          <p:nvPr/>
        </p:nvSpPr>
        <p:spPr bwMode="auto">
          <a:xfrm>
            <a:off x="8429625" y="2714625"/>
            <a:ext cx="928688" cy="338138"/>
          </a:xfrm>
          <a:prstGeom prst="rect">
            <a:avLst/>
          </a:prstGeom>
          <a:noFill/>
          <a:ln w="9525">
            <a:noFill/>
            <a:miter lim="800000"/>
            <a:headEnd/>
            <a:tailEnd/>
          </a:ln>
        </p:spPr>
        <p:txBody>
          <a:bodyPr>
            <a:spAutoFit/>
          </a:bodyPr>
          <a:lstStyle/>
          <a:p>
            <a:r>
              <a:rPr lang="en-US" altLang="ja-JP">
                <a:ea typeface="HGｺﾞｼｯｸE" pitchFamily="49" charset="-128"/>
              </a:rPr>
              <a:t>(5.3)</a:t>
            </a:r>
            <a:endParaRPr lang="ja-JP" altLang="en-US">
              <a:ea typeface="HGｺﾞｼｯｸE" pitchFamily="49" charset="-128"/>
            </a:endParaRPr>
          </a:p>
        </p:txBody>
      </p:sp>
      <p:sp>
        <p:nvSpPr>
          <p:cNvPr id="63539" name="テキスト ボックス 51"/>
          <p:cNvSpPr txBox="1">
            <a:spLocks noChangeArrowheads="1"/>
          </p:cNvSpPr>
          <p:nvPr/>
        </p:nvSpPr>
        <p:spPr bwMode="auto">
          <a:xfrm>
            <a:off x="1357313" y="3429000"/>
            <a:ext cx="5000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63540" name="テキスト ボックス 52"/>
          <p:cNvSpPr txBox="1">
            <a:spLocks noChangeArrowheads="1"/>
          </p:cNvSpPr>
          <p:nvPr/>
        </p:nvSpPr>
        <p:spPr bwMode="auto">
          <a:xfrm>
            <a:off x="1714500" y="3429000"/>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63541" name="テキスト ボックス 53"/>
          <p:cNvSpPr txBox="1">
            <a:spLocks noChangeArrowheads="1"/>
          </p:cNvSpPr>
          <p:nvPr/>
        </p:nvSpPr>
        <p:spPr bwMode="auto">
          <a:xfrm>
            <a:off x="2071688" y="3429000"/>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63542" name="テキスト ボックス 54"/>
          <p:cNvSpPr txBox="1">
            <a:spLocks noChangeArrowheads="1"/>
          </p:cNvSpPr>
          <p:nvPr/>
        </p:nvSpPr>
        <p:spPr bwMode="auto">
          <a:xfrm>
            <a:off x="2500313" y="3429000"/>
            <a:ext cx="357187"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6" name="テキスト ボックス 55"/>
          <p:cNvSpPr txBox="1"/>
          <p:nvPr/>
        </p:nvSpPr>
        <p:spPr>
          <a:xfrm>
            <a:off x="2928938" y="3429000"/>
            <a:ext cx="3571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63544" name="テキスト ボックス 56"/>
          <p:cNvSpPr txBox="1">
            <a:spLocks noChangeArrowheads="1"/>
          </p:cNvSpPr>
          <p:nvPr/>
        </p:nvSpPr>
        <p:spPr bwMode="auto">
          <a:xfrm>
            <a:off x="1143000" y="3286125"/>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3545" name="テキスト ボックス 57"/>
          <p:cNvSpPr txBox="1">
            <a:spLocks noChangeArrowheads="1"/>
          </p:cNvSpPr>
          <p:nvPr/>
        </p:nvSpPr>
        <p:spPr bwMode="auto">
          <a:xfrm>
            <a:off x="3286125" y="3286125"/>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59" name="テキスト ボックス 58"/>
          <p:cNvSpPr txBox="1">
            <a:spLocks noChangeArrowheads="1"/>
          </p:cNvSpPr>
          <p:nvPr/>
        </p:nvSpPr>
        <p:spPr bwMode="auto">
          <a:xfrm>
            <a:off x="3571875" y="3429000"/>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60" name="テキスト ボックス 59"/>
          <p:cNvSpPr txBox="1">
            <a:spLocks noChangeArrowheads="1"/>
          </p:cNvSpPr>
          <p:nvPr/>
        </p:nvSpPr>
        <p:spPr bwMode="auto">
          <a:xfrm>
            <a:off x="3929063" y="3429000"/>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63548" name="テキスト ボックス 60"/>
          <p:cNvSpPr txBox="1">
            <a:spLocks noChangeArrowheads="1"/>
          </p:cNvSpPr>
          <p:nvPr/>
        </p:nvSpPr>
        <p:spPr bwMode="auto">
          <a:xfrm>
            <a:off x="4286250" y="3429000"/>
            <a:ext cx="357188"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3549" name="テキスト ボックス 61"/>
          <p:cNvSpPr txBox="1">
            <a:spLocks noChangeArrowheads="1"/>
          </p:cNvSpPr>
          <p:nvPr/>
        </p:nvSpPr>
        <p:spPr bwMode="auto">
          <a:xfrm>
            <a:off x="4643438" y="3286125"/>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3" name="テキスト ボックス 62"/>
          <p:cNvSpPr txBox="1"/>
          <p:nvPr/>
        </p:nvSpPr>
        <p:spPr>
          <a:xfrm>
            <a:off x="4929188" y="3429000"/>
            <a:ext cx="3571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63551" name="テキスト ボックス 63"/>
          <p:cNvSpPr txBox="1">
            <a:spLocks noChangeArrowheads="1"/>
          </p:cNvSpPr>
          <p:nvPr/>
        </p:nvSpPr>
        <p:spPr bwMode="auto">
          <a:xfrm>
            <a:off x="5357813" y="3429000"/>
            <a:ext cx="357187"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63552" name="テキスト ボックス 64"/>
          <p:cNvSpPr txBox="1">
            <a:spLocks noChangeArrowheads="1"/>
          </p:cNvSpPr>
          <p:nvPr/>
        </p:nvSpPr>
        <p:spPr bwMode="auto">
          <a:xfrm>
            <a:off x="5786438" y="3429000"/>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63553" name="テキスト ボックス 65"/>
          <p:cNvSpPr txBox="1">
            <a:spLocks noChangeArrowheads="1"/>
          </p:cNvSpPr>
          <p:nvPr/>
        </p:nvSpPr>
        <p:spPr bwMode="auto">
          <a:xfrm>
            <a:off x="6143625" y="3286125"/>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3554" name="テキスト ボックス 66"/>
          <p:cNvSpPr txBox="1">
            <a:spLocks noChangeArrowheads="1"/>
          </p:cNvSpPr>
          <p:nvPr/>
        </p:nvSpPr>
        <p:spPr bwMode="auto">
          <a:xfrm>
            <a:off x="6500813" y="3429000"/>
            <a:ext cx="500062"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3555" name="テキスト ボックス 67"/>
          <p:cNvSpPr txBox="1">
            <a:spLocks noChangeArrowheads="1"/>
          </p:cNvSpPr>
          <p:nvPr/>
        </p:nvSpPr>
        <p:spPr bwMode="auto">
          <a:xfrm>
            <a:off x="7000875" y="3429000"/>
            <a:ext cx="1214438" cy="400050"/>
          </a:xfrm>
          <a:prstGeom prst="rect">
            <a:avLst/>
          </a:prstGeom>
          <a:noFill/>
          <a:ln w="9525">
            <a:noFill/>
            <a:miter lim="800000"/>
            <a:headEnd/>
            <a:tailEnd/>
          </a:ln>
        </p:spPr>
        <p:txBody>
          <a:bodyPr>
            <a:spAutoFit/>
          </a:bodyPr>
          <a:lstStyle/>
          <a:p>
            <a:r>
              <a:rPr lang="en-US" altLang="ja-JP" sz="2000">
                <a:ea typeface="HGｺﾞｼｯｸE" pitchFamily="49" charset="-128"/>
              </a:rPr>
              <a:t>EX</a:t>
            </a:r>
            <a:r>
              <a:rPr lang="ja-JP" altLang="en-US" sz="2000">
                <a:ea typeface="HGｺﾞｼｯｸE" pitchFamily="49" charset="-128"/>
              </a:rPr>
              <a:t>ー</a:t>
            </a:r>
            <a:r>
              <a:rPr lang="en-US" altLang="ja-JP" sz="2000">
                <a:ea typeface="HGｺﾞｼｯｸE" pitchFamily="49" charset="-128"/>
              </a:rPr>
              <a:t>IM</a:t>
            </a:r>
            <a:endParaRPr lang="ja-JP" altLang="en-US" sz="2000">
              <a:ea typeface="HGｺﾞｼｯｸE" pitchFamily="49" charset="-128"/>
            </a:endParaRPr>
          </a:p>
        </p:txBody>
      </p:sp>
      <p:sp>
        <p:nvSpPr>
          <p:cNvPr id="63556" name="テキスト ボックス 68"/>
          <p:cNvSpPr txBox="1">
            <a:spLocks noChangeArrowheads="1"/>
          </p:cNvSpPr>
          <p:nvPr/>
        </p:nvSpPr>
        <p:spPr bwMode="auto">
          <a:xfrm>
            <a:off x="8429625" y="3429000"/>
            <a:ext cx="928688" cy="338138"/>
          </a:xfrm>
          <a:prstGeom prst="rect">
            <a:avLst/>
          </a:prstGeom>
          <a:noFill/>
          <a:ln w="9525">
            <a:noFill/>
            <a:miter lim="800000"/>
            <a:headEnd/>
            <a:tailEnd/>
          </a:ln>
        </p:spPr>
        <p:txBody>
          <a:bodyPr>
            <a:spAutoFit/>
          </a:bodyPr>
          <a:lstStyle/>
          <a:p>
            <a:r>
              <a:rPr lang="en-US" altLang="ja-JP">
                <a:ea typeface="HGｺﾞｼｯｸE" pitchFamily="49" charset="-128"/>
              </a:rPr>
              <a:t>(5.4)</a:t>
            </a:r>
            <a:endParaRPr lang="ja-JP" altLang="en-US">
              <a:ea typeface="HGｺﾞｼｯｸE" pitchFamily="49" charset="-128"/>
            </a:endParaRPr>
          </a:p>
        </p:txBody>
      </p:sp>
      <p:cxnSp>
        <p:nvCxnSpPr>
          <p:cNvPr id="71" name="カギ線コネクタ 70"/>
          <p:cNvCxnSpPr>
            <a:stCxn id="45" idx="2"/>
            <a:endCxn id="60" idx="0"/>
          </p:cNvCxnSpPr>
          <p:nvPr/>
        </p:nvCxnSpPr>
        <p:spPr>
          <a:xfrm rot="5400000">
            <a:off x="5164964" y="2057419"/>
            <a:ext cx="314270" cy="2428892"/>
          </a:xfrm>
          <a:prstGeom prst="bentConnector3">
            <a:avLst>
              <a:gd name="adj1" fmla="val 50000"/>
            </a:avLst>
          </a:prstGeom>
          <a:ln>
            <a:tailEnd type="arrow"/>
          </a:ln>
        </p:spPr>
        <p:style>
          <a:lnRef idx="3">
            <a:schemeClr val="accent3"/>
          </a:lnRef>
          <a:fillRef idx="0">
            <a:schemeClr val="accent3"/>
          </a:fillRef>
          <a:effectRef idx="2">
            <a:schemeClr val="accent3"/>
          </a:effectRef>
          <a:fontRef idx="minor">
            <a:schemeClr val="tx1"/>
          </a:fontRef>
        </p:style>
      </p:cxnSp>
      <p:sp>
        <p:nvSpPr>
          <p:cNvPr id="75" name="テキスト ボックス 74"/>
          <p:cNvSpPr txBox="1"/>
          <p:nvPr/>
        </p:nvSpPr>
        <p:spPr>
          <a:xfrm>
            <a:off x="1785918" y="4357694"/>
            <a:ext cx="2071702" cy="338554"/>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defRPr/>
            </a:pPr>
            <a:r>
              <a:rPr kumimoji="0" lang="ja-JP" altLang="en-US" dirty="0">
                <a:ea typeface="ＭＳ Ｐゴシック" pitchFamily="50" charset="-128"/>
              </a:rPr>
              <a:t>民間部門の資金余剰</a:t>
            </a:r>
            <a:endParaRPr lang="ja-JP" altLang="en-US" dirty="0"/>
          </a:p>
        </p:txBody>
      </p:sp>
      <p:sp>
        <p:nvSpPr>
          <p:cNvPr id="76" name="テキスト ボックス 75"/>
          <p:cNvSpPr txBox="1"/>
          <p:nvPr/>
        </p:nvSpPr>
        <p:spPr>
          <a:xfrm>
            <a:off x="4643438" y="4357694"/>
            <a:ext cx="2071702" cy="338554"/>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defRPr/>
            </a:pPr>
            <a:r>
              <a:rPr kumimoji="0" lang="ja-JP" altLang="en-US" dirty="0">
                <a:ea typeface="ＭＳ Ｐゴシック" pitchFamily="50" charset="-128"/>
              </a:rPr>
              <a:t>公的部門の資金余剰</a:t>
            </a:r>
            <a:endParaRPr lang="ja-JP" altLang="en-US" dirty="0"/>
          </a:p>
        </p:txBody>
      </p:sp>
      <p:sp>
        <p:nvSpPr>
          <p:cNvPr id="63560" name="テキスト ボックス 77"/>
          <p:cNvSpPr txBox="1">
            <a:spLocks noChangeArrowheads="1"/>
          </p:cNvSpPr>
          <p:nvPr/>
        </p:nvSpPr>
        <p:spPr bwMode="auto">
          <a:xfrm>
            <a:off x="4071938" y="4357688"/>
            <a:ext cx="357187"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3561" name="テキスト ボックス 79"/>
          <p:cNvSpPr txBox="1">
            <a:spLocks noChangeArrowheads="1"/>
          </p:cNvSpPr>
          <p:nvPr/>
        </p:nvSpPr>
        <p:spPr bwMode="auto">
          <a:xfrm>
            <a:off x="6786563" y="4357688"/>
            <a:ext cx="500062"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81" name="テキスト ボックス 80"/>
          <p:cNvSpPr txBox="1"/>
          <p:nvPr/>
        </p:nvSpPr>
        <p:spPr>
          <a:xfrm>
            <a:off x="7429520" y="4357694"/>
            <a:ext cx="928694" cy="338554"/>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defRPr/>
            </a:pPr>
            <a:r>
              <a:rPr lang="ja-JP" altLang="en-US" dirty="0"/>
              <a:t>純輸出</a:t>
            </a:r>
          </a:p>
        </p:txBody>
      </p:sp>
      <p:sp>
        <p:nvSpPr>
          <p:cNvPr id="83" name="左中かっこ 82"/>
          <p:cNvSpPr/>
          <p:nvPr/>
        </p:nvSpPr>
        <p:spPr>
          <a:xfrm rot="16200000">
            <a:off x="2607469" y="3036094"/>
            <a:ext cx="214313" cy="2143125"/>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84" name="左中かっこ 83"/>
          <p:cNvSpPr/>
          <p:nvPr/>
        </p:nvSpPr>
        <p:spPr>
          <a:xfrm rot="16200000">
            <a:off x="5464968" y="3250407"/>
            <a:ext cx="214313" cy="1714500"/>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85" name="左中かっこ 84"/>
          <p:cNvSpPr/>
          <p:nvPr/>
        </p:nvSpPr>
        <p:spPr>
          <a:xfrm rot="16200000">
            <a:off x="7536656" y="3393282"/>
            <a:ext cx="214313" cy="1428750"/>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88" name="テキスト ボックス 87"/>
          <p:cNvSpPr txBox="1"/>
          <p:nvPr/>
        </p:nvSpPr>
        <p:spPr>
          <a:xfrm>
            <a:off x="5929313" y="4941888"/>
            <a:ext cx="3000375" cy="182880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spcBef>
                <a:spcPct val="50000"/>
              </a:spcBef>
              <a:buFont typeface="Wingdings" pitchFamily="2" charset="2"/>
              <a:buChar char="n"/>
              <a:defRPr/>
            </a:pPr>
            <a:r>
              <a:rPr kumimoji="0" lang="ja-JP" altLang="en-US" dirty="0">
                <a:solidFill>
                  <a:schemeClr val="tx2"/>
                </a:solidFill>
                <a:ea typeface="ＭＳ Ｐゴシック" pitchFamily="50" charset="-128"/>
              </a:rPr>
              <a:t>輸出＝海外からお金を受け取ること（資金の流入）</a:t>
            </a:r>
          </a:p>
          <a:p>
            <a:pPr>
              <a:spcBef>
                <a:spcPct val="50000"/>
              </a:spcBef>
              <a:buFont typeface="Wingdings" pitchFamily="2" charset="2"/>
              <a:buChar char="n"/>
              <a:defRPr/>
            </a:pPr>
            <a:r>
              <a:rPr kumimoji="0" lang="ja-JP" altLang="en-US" dirty="0">
                <a:solidFill>
                  <a:schemeClr val="tx2"/>
                </a:solidFill>
                <a:ea typeface="ＭＳ Ｐゴシック" pitchFamily="50" charset="-128"/>
              </a:rPr>
              <a:t>輸入＝海外へお金を支払うこと（資金の流出）</a:t>
            </a:r>
          </a:p>
          <a:p>
            <a:pPr>
              <a:spcBef>
                <a:spcPct val="50000"/>
              </a:spcBef>
              <a:defRPr/>
            </a:pPr>
            <a:r>
              <a:rPr kumimoji="0" lang="ja-JP" altLang="en-US" dirty="0">
                <a:solidFill>
                  <a:schemeClr val="tx2"/>
                </a:solidFill>
                <a:ea typeface="ＭＳ Ｐゴシック" pitchFamily="50" charset="-128"/>
              </a:rPr>
              <a:t>したがって、ここでは</a:t>
            </a:r>
            <a:r>
              <a:rPr kumimoji="0" lang="ja-JP" altLang="en-US" b="1" dirty="0">
                <a:solidFill>
                  <a:srgbClr val="FF0000"/>
                </a:solidFill>
                <a:ea typeface="ＭＳ Ｐゴシック" pitchFamily="50" charset="-128"/>
              </a:rPr>
              <a:t>資金が海外へ流出している</a:t>
            </a:r>
            <a:r>
              <a:rPr kumimoji="0" lang="ja-JP" altLang="en-US" dirty="0">
                <a:solidFill>
                  <a:schemeClr val="tx2"/>
                </a:solidFill>
                <a:ea typeface="ＭＳ Ｐゴシック" pitchFamily="50" charset="-128"/>
              </a:rPr>
              <a:t>ことを意味する。</a:t>
            </a:r>
            <a:endParaRPr lang="ja-JP" altLang="en-US" dirty="0"/>
          </a:p>
        </p:txBody>
      </p:sp>
      <p:sp>
        <p:nvSpPr>
          <p:cNvPr id="89" name="角丸四角形 88"/>
          <p:cNvSpPr/>
          <p:nvPr/>
        </p:nvSpPr>
        <p:spPr>
          <a:xfrm>
            <a:off x="1285875" y="6286500"/>
            <a:ext cx="4214813" cy="357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0" name="テキスト ボックス 89"/>
          <p:cNvSpPr txBox="1">
            <a:spLocks noChangeArrowheads="1"/>
          </p:cNvSpPr>
          <p:nvPr/>
        </p:nvSpPr>
        <p:spPr bwMode="auto">
          <a:xfrm>
            <a:off x="1357313" y="6286500"/>
            <a:ext cx="4071937" cy="338138"/>
          </a:xfrm>
          <a:prstGeom prst="rect">
            <a:avLst/>
          </a:prstGeom>
          <a:noFill/>
          <a:ln w="9525">
            <a:noFill/>
            <a:miter lim="800000"/>
            <a:headEnd/>
            <a:tailEnd/>
          </a:ln>
        </p:spPr>
        <p:txBody>
          <a:bodyPr>
            <a:spAutoFit/>
          </a:bodyPr>
          <a:lstStyle/>
          <a:p>
            <a:r>
              <a:rPr lang="ja-JP" altLang="en-US">
                <a:ea typeface="HGｺﾞｼｯｸE" pitchFamily="49" charset="-128"/>
              </a:rPr>
              <a:t>これは何を意味するのか？</a:t>
            </a:r>
          </a:p>
        </p:txBody>
      </p:sp>
      <p:sp>
        <p:nvSpPr>
          <p:cNvPr id="91" name="右矢印 90"/>
          <p:cNvSpPr/>
          <p:nvPr/>
        </p:nvSpPr>
        <p:spPr>
          <a:xfrm>
            <a:off x="5643563" y="6143625"/>
            <a:ext cx="21431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0-#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0-#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0-#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0-#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0-#ppt_w/2"/>
                                          </p:val>
                                        </p:tav>
                                        <p:tav tm="100000">
                                          <p:val>
                                            <p:strVal val="#ppt_x"/>
                                          </p:val>
                                        </p:tav>
                                      </p:tavLst>
                                    </p:anim>
                                    <p:anim calcmode="lin" valueType="num">
                                      <p:cBhvr additive="base">
                                        <p:cTn id="58"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2000"/>
                                        <p:tgtEl>
                                          <p:spTgt spid="3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2000"/>
                                        <p:tgtEl>
                                          <p:spTgt spid="3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2000"/>
                                        <p:tgtEl>
                                          <p:spTgt spid="3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2000"/>
                                        <p:tgtEl>
                                          <p:spTgt spid="3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2000"/>
                                        <p:tgtEl>
                                          <p:spTgt spid="3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20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2000"/>
                                        <p:tgtEl>
                                          <p:spTgt spid="3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2000"/>
                                        <p:tgtEl>
                                          <p:spTgt spid="3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2000"/>
                                        <p:tgtEl>
                                          <p:spTgt spid="3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fade">
                                      <p:cBhvr>
                                        <p:cTn id="90" dur="2000"/>
                                        <p:tgtEl>
                                          <p:spTgt spid="4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2000"/>
                                        <p:tgtEl>
                                          <p:spTgt spid="4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2000"/>
                                        <p:tgtEl>
                                          <p:spTgt spid="4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20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2000"/>
                                        <p:tgtEl>
                                          <p:spTgt spid="4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2000"/>
                                        <p:tgtEl>
                                          <p:spTgt spid="45"/>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2000"/>
                                        <p:tgtEl>
                                          <p:spTgt spid="4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fade">
                                      <p:cBhvr>
                                        <p:cTn id="111" dur="2000"/>
                                        <p:tgtEl>
                                          <p:spTgt spid="49"/>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71"/>
                                        </p:tgtEl>
                                        <p:attrNameLst>
                                          <p:attrName>style.visibility</p:attrName>
                                        </p:attrNameLst>
                                      </p:cBhvr>
                                      <p:to>
                                        <p:strVal val="visible"/>
                                      </p:to>
                                    </p:set>
                                    <p:animEffect transition="in" filter="fade">
                                      <p:cBhvr>
                                        <p:cTn id="116" dur="1000"/>
                                        <p:tgtEl>
                                          <p:spTgt spid="71"/>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59"/>
                                        </p:tgtEl>
                                        <p:attrNameLst>
                                          <p:attrName>style.visibility</p:attrName>
                                        </p:attrNameLst>
                                      </p:cBhvr>
                                      <p:to>
                                        <p:strVal val="visible"/>
                                      </p:to>
                                    </p:set>
                                    <p:animEffect transition="in" filter="fade">
                                      <p:cBhvr>
                                        <p:cTn id="121" dur="1000"/>
                                        <p:tgtEl>
                                          <p:spTgt spid="5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fade">
                                      <p:cBhvr>
                                        <p:cTn id="124" dur="1000"/>
                                        <p:tgtEl>
                                          <p:spTgt spid="60"/>
                                        </p:tgtEl>
                                      </p:cBhvr>
                                    </p:animEffect>
                                  </p:childTnLst>
                                </p:cTn>
                              </p:par>
                            </p:childTnLst>
                          </p:cTn>
                        </p:par>
                      </p:childTnLst>
                    </p:cTn>
                  </p:par>
                  <p:par>
                    <p:cTn id="125" fill="hold">
                      <p:stCondLst>
                        <p:cond delay="indefinite"/>
                      </p:stCondLst>
                      <p:childTnLst>
                        <p:par>
                          <p:cTn id="126" fill="hold">
                            <p:stCondLst>
                              <p:cond delay="0"/>
                            </p:stCondLst>
                            <p:childTnLst>
                              <p:par>
                                <p:cTn id="127" presetID="4" presetClass="entr" presetSubtype="16" fill="hold" grpId="0" nodeType="click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box(in)">
                                      <p:cBhvr>
                                        <p:cTn id="129" dur="500"/>
                                        <p:tgtEl>
                                          <p:spTgt spid="83"/>
                                        </p:tgtEl>
                                      </p:cBhvr>
                                    </p:animEffect>
                                  </p:childTnLst>
                                </p:cTn>
                              </p:par>
                            </p:childTnLst>
                          </p:cTn>
                        </p:par>
                      </p:childTnLst>
                    </p:cTn>
                  </p:par>
                  <p:par>
                    <p:cTn id="130" fill="hold">
                      <p:stCondLst>
                        <p:cond delay="indefinite"/>
                      </p:stCondLst>
                      <p:childTnLst>
                        <p:par>
                          <p:cTn id="131" fill="hold">
                            <p:stCondLst>
                              <p:cond delay="0"/>
                            </p:stCondLst>
                            <p:childTnLst>
                              <p:par>
                                <p:cTn id="132" presetID="4" presetClass="entr" presetSubtype="16" fill="hold" nodeType="clickEffect">
                                  <p:stCondLst>
                                    <p:cond delay="0"/>
                                  </p:stCondLst>
                                  <p:childTnLst>
                                    <p:set>
                                      <p:cBhvr>
                                        <p:cTn id="133" dur="1" fill="hold">
                                          <p:stCondLst>
                                            <p:cond delay="0"/>
                                          </p:stCondLst>
                                        </p:cTn>
                                        <p:tgtEl>
                                          <p:spTgt spid="75"/>
                                        </p:tgtEl>
                                        <p:attrNameLst>
                                          <p:attrName>style.visibility</p:attrName>
                                        </p:attrNameLst>
                                      </p:cBhvr>
                                      <p:to>
                                        <p:strVal val="visible"/>
                                      </p:to>
                                    </p:set>
                                    <p:animEffect transition="in" filter="box(in)">
                                      <p:cBhvr>
                                        <p:cTn id="134" dur="500"/>
                                        <p:tgtEl>
                                          <p:spTgt spid="75"/>
                                        </p:tgtEl>
                                      </p:cBhvr>
                                    </p:animEffect>
                                  </p:childTnLst>
                                </p:cTn>
                              </p:par>
                            </p:childTnLst>
                          </p:cTn>
                        </p:par>
                      </p:childTnLst>
                    </p:cTn>
                  </p:par>
                  <p:par>
                    <p:cTn id="135" fill="hold">
                      <p:stCondLst>
                        <p:cond delay="indefinite"/>
                      </p:stCondLst>
                      <p:childTnLst>
                        <p:par>
                          <p:cTn id="136" fill="hold">
                            <p:stCondLst>
                              <p:cond delay="0"/>
                            </p:stCondLst>
                            <p:childTnLst>
                              <p:par>
                                <p:cTn id="137" presetID="4" presetClass="entr" presetSubtype="16" fill="hold" grpId="0" nodeType="clickEffect">
                                  <p:stCondLst>
                                    <p:cond delay="0"/>
                                  </p:stCondLst>
                                  <p:childTnLst>
                                    <p:set>
                                      <p:cBhvr>
                                        <p:cTn id="138" dur="1" fill="hold">
                                          <p:stCondLst>
                                            <p:cond delay="0"/>
                                          </p:stCondLst>
                                        </p:cTn>
                                        <p:tgtEl>
                                          <p:spTgt spid="84"/>
                                        </p:tgtEl>
                                        <p:attrNameLst>
                                          <p:attrName>style.visibility</p:attrName>
                                        </p:attrNameLst>
                                      </p:cBhvr>
                                      <p:to>
                                        <p:strVal val="visible"/>
                                      </p:to>
                                    </p:set>
                                    <p:animEffect transition="in" filter="box(in)">
                                      <p:cBhvr>
                                        <p:cTn id="139" dur="500"/>
                                        <p:tgtEl>
                                          <p:spTgt spid="84"/>
                                        </p:tgtEl>
                                      </p:cBhvr>
                                    </p:animEffect>
                                  </p:childTnLst>
                                </p:cTn>
                              </p:par>
                            </p:childTnLst>
                          </p:cTn>
                        </p:par>
                      </p:childTnLst>
                    </p:cTn>
                  </p:par>
                  <p:par>
                    <p:cTn id="140" fill="hold">
                      <p:stCondLst>
                        <p:cond delay="indefinite"/>
                      </p:stCondLst>
                      <p:childTnLst>
                        <p:par>
                          <p:cTn id="141" fill="hold">
                            <p:stCondLst>
                              <p:cond delay="0"/>
                            </p:stCondLst>
                            <p:childTnLst>
                              <p:par>
                                <p:cTn id="142" presetID="4" presetClass="entr" presetSubtype="16" fill="hold" nodeType="clickEffect">
                                  <p:stCondLst>
                                    <p:cond delay="0"/>
                                  </p:stCondLst>
                                  <p:childTnLst>
                                    <p:set>
                                      <p:cBhvr>
                                        <p:cTn id="143" dur="1" fill="hold">
                                          <p:stCondLst>
                                            <p:cond delay="0"/>
                                          </p:stCondLst>
                                        </p:cTn>
                                        <p:tgtEl>
                                          <p:spTgt spid="76"/>
                                        </p:tgtEl>
                                        <p:attrNameLst>
                                          <p:attrName>style.visibility</p:attrName>
                                        </p:attrNameLst>
                                      </p:cBhvr>
                                      <p:to>
                                        <p:strVal val="visible"/>
                                      </p:to>
                                    </p:set>
                                    <p:animEffect transition="in" filter="box(in)">
                                      <p:cBhvr>
                                        <p:cTn id="144" dur="500"/>
                                        <p:tgtEl>
                                          <p:spTgt spid="76"/>
                                        </p:tgtEl>
                                      </p:cBhvr>
                                    </p:animEffect>
                                  </p:childTnLst>
                                </p:cTn>
                              </p:par>
                            </p:childTnLst>
                          </p:cTn>
                        </p:par>
                      </p:childTnLst>
                    </p:cTn>
                  </p:par>
                  <p:par>
                    <p:cTn id="145" fill="hold">
                      <p:stCondLst>
                        <p:cond delay="indefinite"/>
                      </p:stCondLst>
                      <p:childTnLst>
                        <p:par>
                          <p:cTn id="146" fill="hold">
                            <p:stCondLst>
                              <p:cond delay="0"/>
                            </p:stCondLst>
                            <p:childTnLst>
                              <p:par>
                                <p:cTn id="147" presetID="4" presetClass="entr" presetSubtype="16" fill="hold" grpId="0" nodeType="clickEffect">
                                  <p:stCondLst>
                                    <p:cond delay="0"/>
                                  </p:stCondLst>
                                  <p:childTnLst>
                                    <p:set>
                                      <p:cBhvr>
                                        <p:cTn id="148" dur="1" fill="hold">
                                          <p:stCondLst>
                                            <p:cond delay="0"/>
                                          </p:stCondLst>
                                        </p:cTn>
                                        <p:tgtEl>
                                          <p:spTgt spid="85"/>
                                        </p:tgtEl>
                                        <p:attrNameLst>
                                          <p:attrName>style.visibility</p:attrName>
                                        </p:attrNameLst>
                                      </p:cBhvr>
                                      <p:to>
                                        <p:strVal val="visible"/>
                                      </p:to>
                                    </p:set>
                                    <p:animEffect transition="in" filter="box(in)">
                                      <p:cBhvr>
                                        <p:cTn id="149" dur="500"/>
                                        <p:tgtEl>
                                          <p:spTgt spid="85"/>
                                        </p:tgtEl>
                                      </p:cBhvr>
                                    </p:animEffect>
                                  </p:childTnLst>
                                </p:cTn>
                              </p:par>
                            </p:childTnLst>
                          </p:cTn>
                        </p:par>
                      </p:childTnLst>
                    </p:cTn>
                  </p:par>
                  <p:par>
                    <p:cTn id="150" fill="hold">
                      <p:stCondLst>
                        <p:cond delay="indefinite"/>
                      </p:stCondLst>
                      <p:childTnLst>
                        <p:par>
                          <p:cTn id="151" fill="hold">
                            <p:stCondLst>
                              <p:cond delay="0"/>
                            </p:stCondLst>
                            <p:childTnLst>
                              <p:par>
                                <p:cTn id="152" presetID="4" presetClass="entr" presetSubtype="16" fill="hold" nodeType="clickEffect">
                                  <p:stCondLst>
                                    <p:cond delay="0"/>
                                  </p:stCondLst>
                                  <p:childTnLst>
                                    <p:set>
                                      <p:cBhvr>
                                        <p:cTn id="153" dur="1" fill="hold">
                                          <p:stCondLst>
                                            <p:cond delay="0"/>
                                          </p:stCondLst>
                                        </p:cTn>
                                        <p:tgtEl>
                                          <p:spTgt spid="81"/>
                                        </p:tgtEl>
                                        <p:attrNameLst>
                                          <p:attrName>style.visibility</p:attrName>
                                        </p:attrNameLst>
                                      </p:cBhvr>
                                      <p:to>
                                        <p:strVal val="visible"/>
                                      </p:to>
                                    </p:set>
                                    <p:animEffect transition="in" filter="box(in)">
                                      <p:cBhvr>
                                        <p:cTn id="154" dur="500"/>
                                        <p:tgtEl>
                                          <p:spTgt spid="81"/>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4581"/>
                                        </p:tgtEl>
                                        <p:attrNameLst>
                                          <p:attrName>style.visibility</p:attrName>
                                        </p:attrNameLst>
                                      </p:cBhvr>
                                      <p:to>
                                        <p:strVal val="visible"/>
                                      </p:to>
                                    </p:set>
                                    <p:animEffect transition="in" filter="fade">
                                      <p:cBhvr>
                                        <p:cTn id="159" dur="2000"/>
                                        <p:tgtEl>
                                          <p:spTgt spid="24581"/>
                                        </p:tgtEl>
                                      </p:cBhvr>
                                    </p:animEffect>
                                  </p:childTnLst>
                                </p:cTn>
                              </p:par>
                            </p:childTnLst>
                          </p:cTn>
                        </p:par>
                      </p:childTnLst>
                    </p:cTn>
                  </p:par>
                  <p:par>
                    <p:cTn id="160" fill="hold">
                      <p:stCondLst>
                        <p:cond delay="indefinite"/>
                      </p:stCondLst>
                      <p:childTnLst>
                        <p:par>
                          <p:cTn id="161" fill="hold">
                            <p:stCondLst>
                              <p:cond delay="0"/>
                            </p:stCondLst>
                            <p:childTnLst>
                              <p:par>
                                <p:cTn id="162" presetID="3" presetClass="entr" presetSubtype="10" fill="hold" grpId="0" nodeType="clickEffect">
                                  <p:stCondLst>
                                    <p:cond delay="0"/>
                                  </p:stCondLst>
                                  <p:childTnLst>
                                    <p:set>
                                      <p:cBhvr>
                                        <p:cTn id="163" dur="1" fill="hold">
                                          <p:stCondLst>
                                            <p:cond delay="0"/>
                                          </p:stCondLst>
                                        </p:cTn>
                                        <p:tgtEl>
                                          <p:spTgt spid="90"/>
                                        </p:tgtEl>
                                        <p:attrNameLst>
                                          <p:attrName>style.visibility</p:attrName>
                                        </p:attrNameLst>
                                      </p:cBhvr>
                                      <p:to>
                                        <p:strVal val="visible"/>
                                      </p:to>
                                    </p:set>
                                    <p:animEffect transition="in" filter="blinds(horizontal)">
                                      <p:cBhvr>
                                        <p:cTn id="16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15" grpId="0"/>
      <p:bldP spid="16" grpId="0"/>
      <p:bldP spid="17" grpId="0"/>
      <p:bldP spid="18" grpId="0"/>
      <p:bldP spid="19" grpId="0"/>
      <p:bldP spid="20" grpId="0"/>
      <p:bldP spid="21" grpId="0"/>
      <p:bldP spid="22" grpId="0"/>
      <p:bldP spid="23" grpId="0"/>
      <p:bldP spid="26" grpId="0"/>
      <p:bldP spid="27" grpId="0"/>
      <p:bldP spid="31" grpId="0"/>
      <p:bldP spid="32" grpId="0"/>
      <p:bldP spid="33" grpId="0"/>
      <p:bldP spid="34" grpId="0"/>
      <p:bldP spid="35" grpId="0" animBg="1"/>
      <p:bldP spid="36" grpId="0"/>
      <p:bldP spid="37" grpId="0"/>
      <p:bldP spid="38" grpId="0"/>
      <p:bldP spid="39" grpId="0"/>
      <p:bldP spid="40" grpId="0" animBg="1"/>
      <p:bldP spid="41" grpId="0"/>
      <p:bldP spid="42" grpId="0"/>
      <p:bldP spid="43" grpId="0"/>
      <p:bldP spid="44" grpId="0"/>
      <p:bldP spid="45" grpId="0"/>
      <p:bldP spid="48" grpId="0"/>
      <p:bldP spid="49" grpId="0"/>
      <p:bldP spid="59" grpId="0"/>
      <p:bldP spid="60" grpId="0"/>
      <p:bldP spid="83" grpId="0" animBg="1"/>
      <p:bldP spid="84" grpId="0" animBg="1"/>
      <p:bldP spid="85" grpId="0" animBg="1"/>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ext Box 5"/>
          <p:cNvSpPr txBox="1">
            <a:spLocks noChangeArrowheads="1"/>
          </p:cNvSpPr>
          <p:nvPr/>
        </p:nvSpPr>
        <p:spPr bwMode="auto">
          <a:xfrm>
            <a:off x="1500188" y="642938"/>
            <a:ext cx="6121400" cy="3943350"/>
          </a:xfrm>
          <a:prstGeom prst="rect">
            <a:avLst/>
          </a:prstGeom>
          <a:noFill/>
          <a:ln w="9525">
            <a:noFill/>
            <a:miter lim="800000"/>
            <a:headEnd/>
            <a:tailEnd/>
          </a:ln>
        </p:spPr>
        <p:txBody>
          <a:bodyPr>
            <a:spAutoFit/>
          </a:bodyPr>
          <a:lstStyle/>
          <a:p>
            <a:pPr>
              <a:spcBef>
                <a:spcPct val="50000"/>
              </a:spcBef>
            </a:pPr>
            <a:r>
              <a:rPr kumimoji="0" lang="ja-JP" altLang="en-US" sz="1800"/>
              <a:t>だがしかし、</a:t>
            </a:r>
          </a:p>
          <a:p>
            <a:pPr>
              <a:spcBef>
                <a:spcPct val="50000"/>
              </a:spcBef>
            </a:pPr>
            <a:r>
              <a:rPr kumimoji="0" lang="ja-JP" altLang="en-US" sz="1800"/>
              <a:t>民間部門も公的部門も資金に余剰がないため、</a:t>
            </a:r>
          </a:p>
          <a:p>
            <a:pPr>
              <a:spcBef>
                <a:spcPct val="50000"/>
              </a:spcBef>
            </a:pPr>
            <a:r>
              <a:rPr kumimoji="0" lang="ja-JP" altLang="en-US" sz="1800"/>
              <a:t>輸出を超えて輸入をするための資金は持っていない！</a:t>
            </a:r>
          </a:p>
          <a:p>
            <a:pPr>
              <a:spcBef>
                <a:spcPct val="50000"/>
              </a:spcBef>
            </a:pPr>
            <a:r>
              <a:rPr kumimoji="0" lang="ja-JP" altLang="en-US" sz="1800"/>
              <a:t>誰がこの海外への資金流出の資金を手に入れているのか？</a:t>
            </a:r>
          </a:p>
          <a:p>
            <a:pPr>
              <a:spcBef>
                <a:spcPct val="50000"/>
              </a:spcBef>
            </a:pPr>
            <a:endParaRPr kumimoji="0" lang="ja-JP" altLang="en-US" sz="1800"/>
          </a:p>
          <a:p>
            <a:pPr>
              <a:spcBef>
                <a:spcPct val="50000"/>
              </a:spcBef>
            </a:pPr>
            <a:r>
              <a:rPr kumimoji="0" lang="ja-JP" altLang="en-US" sz="1800"/>
              <a:t>「海外から借りている」</a:t>
            </a:r>
          </a:p>
          <a:p>
            <a:pPr>
              <a:spcBef>
                <a:spcPct val="50000"/>
              </a:spcBef>
            </a:pPr>
            <a:endParaRPr kumimoji="0" lang="ja-JP" altLang="en-US" sz="1800"/>
          </a:p>
          <a:p>
            <a:pPr>
              <a:spcBef>
                <a:spcPct val="50000"/>
              </a:spcBef>
            </a:pPr>
            <a:r>
              <a:rPr kumimoji="0" lang="ja-JP" altLang="en-US" sz="1800"/>
              <a:t>輸入が輸出を上回っている経済は経済全体での消費が多く、</a:t>
            </a:r>
          </a:p>
          <a:p>
            <a:pPr>
              <a:spcBef>
                <a:spcPct val="50000"/>
              </a:spcBef>
            </a:pPr>
            <a:r>
              <a:rPr kumimoji="0" lang="ja-JP" altLang="en-US" sz="1800"/>
              <a:t>貯蓄は少なく、また経済全体での投資も大きいので海外から必要な資金を借りてきて、現在の消費や投資を行う。</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nvGraphicFramePr>
        <p:xfrm>
          <a:off x="1285852" y="214290"/>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7" name="Rectangle 3"/>
          <p:cNvSpPr>
            <a:spLocks noGrp="1" noChangeArrowheads="1"/>
          </p:cNvSpPr>
          <p:nvPr>
            <p:ph idx="1"/>
          </p:nvPr>
        </p:nvSpPr>
        <p:spPr>
          <a:xfrm>
            <a:off x="1493838" y="1571625"/>
            <a:ext cx="7650162" cy="1500188"/>
          </a:xfrm>
        </p:spPr>
        <p:txBody>
          <a:bodyPr>
            <a:normAutofit fontScale="92500" lnSpcReduction="20000"/>
          </a:bodyPr>
          <a:lstStyle/>
          <a:p>
            <a:pPr marL="365760" indent="-283464" eaLnBrk="1" fontAlgn="auto" hangingPunct="1">
              <a:spcAft>
                <a:spcPts val="0"/>
              </a:spcAft>
              <a:buFontTx/>
              <a:buNone/>
              <a:defRPr/>
            </a:pPr>
            <a:r>
              <a:rPr lang="ja-JP" altLang="en-US" sz="1900" dirty="0"/>
              <a:t>簡単化のためにひとつの金融市場、資金市場というものしか存在し</a:t>
            </a:r>
          </a:p>
          <a:p>
            <a:pPr marL="365760" indent="-283464" eaLnBrk="1" fontAlgn="auto" hangingPunct="1">
              <a:spcAft>
                <a:spcPts val="0"/>
              </a:spcAft>
              <a:buFontTx/>
              <a:buNone/>
              <a:defRPr/>
            </a:pPr>
            <a:r>
              <a:rPr lang="ja-JP" altLang="en-US" sz="1900" dirty="0"/>
              <a:t>ないとする。この市場では次の需要と供給が軸になる。</a:t>
            </a:r>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 typeface="Wingdings" pitchFamily="2" charset="2"/>
              <a:buChar char="l"/>
              <a:defRPr/>
            </a:pPr>
            <a:r>
              <a:rPr lang="ja-JP" altLang="en-US" sz="1900" dirty="0" smtClean="0"/>
              <a:t>資金</a:t>
            </a:r>
            <a:r>
              <a:rPr lang="ja-JP" altLang="en-US" sz="1900" dirty="0"/>
              <a:t>の供給＝貯蓄超過主体の資金余剰（貯蓄）</a:t>
            </a:r>
          </a:p>
          <a:p>
            <a:pPr marL="365760" indent="-283464" eaLnBrk="1" fontAlgn="auto" hangingPunct="1">
              <a:spcAft>
                <a:spcPts val="0"/>
              </a:spcAft>
              <a:buFont typeface="Wingdings" pitchFamily="2" charset="2"/>
              <a:buChar char="l"/>
              <a:defRPr/>
            </a:pPr>
            <a:r>
              <a:rPr lang="ja-JP" altLang="en-US" sz="1900" dirty="0"/>
              <a:t>資金の需要＝投資超過主体の資金不足（投資</a:t>
            </a:r>
            <a:r>
              <a:rPr lang="ja-JP" altLang="en-US" sz="1900" dirty="0" smtClean="0"/>
              <a:t>）</a:t>
            </a:r>
            <a:endParaRPr lang="ja-JP" altLang="en-US" sz="1900" dirty="0"/>
          </a:p>
        </p:txBody>
      </p:sp>
      <p:sp>
        <p:nvSpPr>
          <p:cNvPr id="26631" name="Text Box 7"/>
          <p:cNvSpPr txBox="1">
            <a:spLocks noChangeArrowheads="1"/>
          </p:cNvSpPr>
          <p:nvPr/>
        </p:nvSpPr>
        <p:spPr bwMode="auto">
          <a:xfrm>
            <a:off x="6072188" y="3714750"/>
            <a:ext cx="1439862" cy="338138"/>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a:spAutoFit/>
          </a:bodyPr>
          <a:lstStyle/>
          <a:p>
            <a:pPr>
              <a:spcBef>
                <a:spcPct val="50000"/>
              </a:spcBef>
              <a:defRPr/>
            </a:pPr>
            <a:r>
              <a:rPr kumimoji="0" lang="ja-JP" altLang="en-US" dirty="0">
                <a:ea typeface="ＭＳ Ｐゴシック" pitchFamily="50" charset="-128"/>
              </a:rPr>
              <a:t>資金の需要</a:t>
            </a:r>
          </a:p>
        </p:txBody>
      </p:sp>
      <p:sp>
        <p:nvSpPr>
          <p:cNvPr id="26632" name="Text Box 8"/>
          <p:cNvSpPr txBox="1">
            <a:spLocks noChangeArrowheads="1"/>
          </p:cNvSpPr>
          <p:nvPr/>
        </p:nvSpPr>
        <p:spPr bwMode="auto">
          <a:xfrm>
            <a:off x="3643313" y="3714750"/>
            <a:ext cx="1368425" cy="338138"/>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defRPr/>
            </a:pPr>
            <a:r>
              <a:rPr kumimoji="0" lang="ja-JP" altLang="en-US" dirty="0">
                <a:ea typeface="ＭＳ Ｐゴシック" pitchFamily="50" charset="-128"/>
              </a:rPr>
              <a:t>資金の供給</a:t>
            </a:r>
          </a:p>
        </p:txBody>
      </p:sp>
      <p:sp>
        <p:nvSpPr>
          <p:cNvPr id="67589" name="Text Box 9"/>
          <p:cNvSpPr txBox="1">
            <a:spLocks noChangeArrowheads="1"/>
          </p:cNvSpPr>
          <p:nvPr/>
        </p:nvSpPr>
        <p:spPr bwMode="auto">
          <a:xfrm>
            <a:off x="1928813" y="4214813"/>
            <a:ext cx="6072187" cy="369887"/>
          </a:xfrm>
          <a:prstGeom prst="rect">
            <a:avLst/>
          </a:prstGeom>
          <a:noFill/>
          <a:ln w="9525">
            <a:noFill/>
            <a:miter lim="800000"/>
            <a:headEnd/>
            <a:tailEnd/>
          </a:ln>
        </p:spPr>
        <p:txBody>
          <a:bodyPr>
            <a:spAutoFit/>
          </a:bodyPr>
          <a:lstStyle/>
          <a:p>
            <a:pPr>
              <a:spcBef>
                <a:spcPct val="50000"/>
              </a:spcBef>
            </a:pPr>
            <a:r>
              <a:rPr kumimoji="0" lang="ja-JP" altLang="en-US" sz="1800"/>
              <a:t>ここでは閉鎖経済を仮定し、これを次のように書くことにする。</a:t>
            </a:r>
          </a:p>
        </p:txBody>
      </p:sp>
      <p:sp>
        <p:nvSpPr>
          <p:cNvPr id="67590" name="テキスト ボックス 8"/>
          <p:cNvSpPr txBox="1">
            <a:spLocks noChangeArrowheads="1"/>
          </p:cNvSpPr>
          <p:nvPr/>
        </p:nvSpPr>
        <p:spPr bwMode="auto">
          <a:xfrm>
            <a:off x="2357438" y="3143250"/>
            <a:ext cx="4643437" cy="708025"/>
          </a:xfrm>
          <a:prstGeom prst="rect">
            <a:avLst/>
          </a:prstGeom>
          <a:noFill/>
          <a:ln w="9525">
            <a:noFill/>
            <a:miter lim="800000"/>
            <a:headEnd/>
            <a:tailEnd/>
          </a:ln>
        </p:spPr>
        <p:txBody>
          <a:bodyPr>
            <a:spAutoFit/>
          </a:bodyPr>
          <a:lstStyle/>
          <a:p>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Y</a:t>
            </a:r>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C</a:t>
            </a:r>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T)</a:t>
            </a:r>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T</a:t>
            </a:r>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G</a:t>
            </a:r>
            <a:r>
              <a:rPr kumimoji="0" lang="ja-JP" altLang="en-US" sz="2400" b="1" i="1">
                <a:latin typeface="Century" pitchFamily="18" charset="0"/>
                <a:ea typeface="HGｺﾞｼｯｸE" pitchFamily="49" charset="-128"/>
              </a:rPr>
              <a:t>）＝</a:t>
            </a:r>
            <a:r>
              <a:rPr kumimoji="0" lang="en-US" altLang="ja-JP" sz="2400" b="1" i="1">
                <a:latin typeface="Century" pitchFamily="18" charset="0"/>
                <a:ea typeface="HGｺﾞｼｯｸE" pitchFamily="49" charset="-128"/>
              </a:rPr>
              <a:t>I</a:t>
            </a:r>
            <a:endParaRPr kumimoji="0" lang="ja-JP" altLang="en-US" sz="2400" b="1" i="1">
              <a:latin typeface="Century" pitchFamily="18" charset="0"/>
              <a:ea typeface="HGｺﾞｼｯｸE" pitchFamily="49" charset="-128"/>
            </a:endParaRPr>
          </a:p>
          <a:p>
            <a:endParaRPr lang="ja-JP" altLang="en-US">
              <a:ea typeface="HGｺﾞｼｯｸE" pitchFamily="49" charset="-128"/>
            </a:endParaRPr>
          </a:p>
        </p:txBody>
      </p:sp>
      <p:cxnSp>
        <p:nvCxnSpPr>
          <p:cNvPr id="11" name="直線コネクタ 10"/>
          <p:cNvCxnSpPr/>
          <p:nvPr/>
        </p:nvCxnSpPr>
        <p:spPr>
          <a:xfrm>
            <a:off x="2786050" y="3643314"/>
            <a:ext cx="285752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直線コネクタ 12"/>
          <p:cNvCxnSpPr/>
          <p:nvPr/>
        </p:nvCxnSpPr>
        <p:spPr>
          <a:xfrm>
            <a:off x="6143636" y="3643314"/>
            <a:ext cx="357190" cy="1588"/>
          </a:xfrm>
          <a:prstGeom prst="line">
            <a:avLst/>
          </a:prstGeom>
        </p:spPr>
        <p:style>
          <a:lnRef idx="3">
            <a:schemeClr val="accent1"/>
          </a:lnRef>
          <a:fillRef idx="0">
            <a:schemeClr val="accent1"/>
          </a:fillRef>
          <a:effectRef idx="2">
            <a:schemeClr val="accent1"/>
          </a:effectRef>
          <a:fontRef idx="minor">
            <a:schemeClr val="tx1"/>
          </a:fontRef>
        </p:style>
      </p:cxnSp>
      <p:sp>
        <p:nvSpPr>
          <p:cNvPr id="67593" name="テキスト ボックス 15"/>
          <p:cNvSpPr txBox="1">
            <a:spLocks noChangeArrowheads="1"/>
          </p:cNvSpPr>
          <p:nvPr/>
        </p:nvSpPr>
        <p:spPr bwMode="auto">
          <a:xfrm>
            <a:off x="1500188" y="5286375"/>
            <a:ext cx="6858000" cy="1308100"/>
          </a:xfrm>
          <a:prstGeom prst="rect">
            <a:avLst/>
          </a:prstGeom>
          <a:noFill/>
          <a:ln w="9525">
            <a:noFill/>
            <a:miter lim="800000"/>
            <a:headEnd/>
            <a:tailEnd/>
          </a:ln>
        </p:spPr>
        <p:txBody>
          <a:bodyPr>
            <a:spAutoFit/>
          </a:bodyPr>
          <a:lstStyle/>
          <a:p>
            <a:pPr>
              <a:spcBef>
                <a:spcPct val="50000"/>
              </a:spcBef>
            </a:pPr>
            <a:r>
              <a:rPr kumimoji="0" lang="ja-JP" altLang="en-US" sz="1800">
                <a:latin typeface="Century" pitchFamily="18" charset="0"/>
              </a:rPr>
              <a:t>貯蓄を決定する主体（主に家計）と投資をする主体（主に企業）は異なるから、いつも左辺と右辺が等しくなるとは限らない。</a:t>
            </a:r>
          </a:p>
          <a:p>
            <a:pPr>
              <a:spcBef>
                <a:spcPct val="50000"/>
              </a:spcBef>
            </a:pPr>
            <a:r>
              <a:rPr kumimoji="0" lang="ja-JP" altLang="en-US" sz="1800">
                <a:latin typeface="Century" pitchFamily="18" charset="0"/>
              </a:rPr>
              <a:t>貯蓄と投資の決定のあり方を考えよう。</a:t>
            </a:r>
          </a:p>
          <a:p>
            <a:endParaRPr lang="ja-JP" altLang="en-US">
              <a:ea typeface="HGｺﾞｼｯｸE" pitchFamily="49" charset="-128"/>
            </a:endParaRPr>
          </a:p>
        </p:txBody>
      </p:sp>
      <p:sp>
        <p:nvSpPr>
          <p:cNvPr id="67594" name="テキスト ボックス 16"/>
          <p:cNvSpPr txBox="1">
            <a:spLocks noChangeArrowheads="1"/>
          </p:cNvSpPr>
          <p:nvPr/>
        </p:nvSpPr>
        <p:spPr bwMode="auto">
          <a:xfrm>
            <a:off x="2857500" y="4500563"/>
            <a:ext cx="3000375" cy="708025"/>
          </a:xfrm>
          <a:prstGeom prst="rect">
            <a:avLst/>
          </a:prstGeom>
          <a:noFill/>
          <a:ln w="9525">
            <a:noFill/>
            <a:miter lim="800000"/>
            <a:headEnd/>
            <a:tailEnd/>
          </a:ln>
        </p:spPr>
        <p:txBody>
          <a:bodyPr>
            <a:spAutoFit/>
          </a:bodyPr>
          <a:lstStyle/>
          <a:p>
            <a:r>
              <a:rPr kumimoji="0" lang="ja-JP" altLang="en-US" sz="2400" b="1" i="1">
                <a:latin typeface="Century" pitchFamily="18" charset="0"/>
              </a:rPr>
              <a:t>Ｓｐ＋（Ｔ－Ｇ）＝Ｉ</a:t>
            </a:r>
          </a:p>
          <a:p>
            <a:endParaRPr lang="ja-JP" altLang="en-US">
              <a:ea typeface="HGｺﾞｼｯｸE" pitchFamily="49" charset="-128"/>
            </a:endParaRPr>
          </a:p>
        </p:txBody>
      </p:sp>
      <p:sp>
        <p:nvSpPr>
          <p:cNvPr id="67595" name="テキスト ボックス 17"/>
          <p:cNvSpPr txBox="1">
            <a:spLocks noChangeArrowheads="1"/>
          </p:cNvSpPr>
          <p:nvPr/>
        </p:nvSpPr>
        <p:spPr bwMode="auto">
          <a:xfrm>
            <a:off x="2357438" y="4929188"/>
            <a:ext cx="1143000" cy="338137"/>
          </a:xfrm>
          <a:prstGeom prst="rect">
            <a:avLst/>
          </a:prstGeom>
          <a:noFill/>
          <a:ln w="9525">
            <a:noFill/>
            <a:miter lim="800000"/>
            <a:headEnd/>
            <a:tailEnd/>
          </a:ln>
        </p:spPr>
        <p:txBody>
          <a:bodyPr>
            <a:spAutoFit/>
          </a:bodyPr>
          <a:lstStyle/>
          <a:p>
            <a:r>
              <a:rPr lang="ja-JP" altLang="en-US">
                <a:solidFill>
                  <a:srgbClr val="FF0000"/>
                </a:solidFill>
                <a:ea typeface="HGｺﾞｼｯｸE" pitchFamily="49" charset="-128"/>
              </a:rPr>
              <a:t>民間貯蓄</a:t>
            </a:r>
          </a:p>
        </p:txBody>
      </p:sp>
      <p:cxnSp>
        <p:nvCxnSpPr>
          <p:cNvPr id="20" name="直線コネクタ 19"/>
          <p:cNvCxnSpPr>
            <a:stCxn id="67595" idx="0"/>
          </p:cNvCxnSpPr>
          <p:nvPr/>
        </p:nvCxnSpPr>
        <p:spPr>
          <a:xfrm rot="5400000" flipH="1" flipV="1">
            <a:off x="3178175" y="4679951"/>
            <a:ext cx="1587" cy="500062"/>
          </a:xfrm>
          <a:prstGeom prst="line">
            <a:avLst/>
          </a:prstGeom>
        </p:spPr>
        <p:style>
          <a:lnRef idx="2">
            <a:schemeClr val="accent3"/>
          </a:lnRef>
          <a:fillRef idx="0">
            <a:schemeClr val="accent3"/>
          </a:fillRef>
          <a:effectRef idx="1">
            <a:schemeClr val="accent3"/>
          </a:effectRef>
          <a:fontRef idx="minor">
            <a:schemeClr val="tx1"/>
          </a:fontRef>
        </p:style>
      </p:cxnSp>
      <p:sp>
        <p:nvSpPr>
          <p:cNvPr id="14" name="右カーブ矢印 13"/>
          <p:cNvSpPr/>
          <p:nvPr/>
        </p:nvSpPr>
        <p:spPr>
          <a:xfrm>
            <a:off x="1143000" y="3429000"/>
            <a:ext cx="714375" cy="15001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31"/>
                                        </p:tgtEl>
                                        <p:attrNameLst>
                                          <p:attrName>style.visibility</p:attrName>
                                        </p:attrNameLst>
                                      </p:cBhvr>
                                      <p:to>
                                        <p:strVal val="visible"/>
                                      </p:to>
                                    </p:set>
                                    <p:anim calcmode="lin" valueType="num">
                                      <p:cBhvr additive="base">
                                        <p:cTn id="7" dur="500" fill="hold"/>
                                        <p:tgtEl>
                                          <p:spTgt spid="26631"/>
                                        </p:tgtEl>
                                        <p:attrNameLst>
                                          <p:attrName>ppt_x</p:attrName>
                                        </p:attrNameLst>
                                      </p:cBhvr>
                                      <p:tavLst>
                                        <p:tav tm="0">
                                          <p:val>
                                            <p:strVal val="#ppt_x"/>
                                          </p:val>
                                        </p:tav>
                                        <p:tav tm="100000">
                                          <p:val>
                                            <p:strVal val="#ppt_x"/>
                                          </p:val>
                                        </p:tav>
                                      </p:tavLst>
                                    </p:anim>
                                    <p:anim calcmode="lin" valueType="num">
                                      <p:cBhvr additive="base">
                                        <p:cTn id="8" dur="500" fill="hold"/>
                                        <p:tgtEl>
                                          <p:spTgt spid="266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32"/>
                                        </p:tgtEl>
                                        <p:attrNameLst>
                                          <p:attrName>style.visibility</p:attrName>
                                        </p:attrNameLst>
                                      </p:cBhvr>
                                      <p:to>
                                        <p:strVal val="visible"/>
                                      </p:to>
                                    </p:set>
                                    <p:anim calcmode="lin" valueType="num">
                                      <p:cBhvr additive="base">
                                        <p:cTn id="13" dur="500" fill="hold"/>
                                        <p:tgtEl>
                                          <p:spTgt spid="26632"/>
                                        </p:tgtEl>
                                        <p:attrNameLst>
                                          <p:attrName>ppt_x</p:attrName>
                                        </p:attrNameLst>
                                      </p:cBhvr>
                                      <p:tavLst>
                                        <p:tav tm="0">
                                          <p:val>
                                            <p:strVal val="#ppt_x"/>
                                          </p:val>
                                        </p:tav>
                                        <p:tav tm="100000">
                                          <p:val>
                                            <p:strVal val="#ppt_x"/>
                                          </p:val>
                                        </p:tav>
                                      </p:tavLst>
                                    </p:anim>
                                    <p:anim calcmode="lin" valueType="num">
                                      <p:cBhvr additive="base">
                                        <p:cTn id="14" dur="500" fill="hold"/>
                                        <p:tgtEl>
                                          <p:spTgt spid="266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nimBg="1"/>
      <p:bldP spid="266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214414" y="285728"/>
          <a:ext cx="7086600"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34" name="Rectangle 3"/>
          <p:cNvSpPr>
            <a:spLocks noGrp="1" noChangeArrowheads="1"/>
          </p:cNvSpPr>
          <p:nvPr>
            <p:ph idx="1"/>
          </p:nvPr>
        </p:nvSpPr>
        <p:spPr>
          <a:xfrm>
            <a:off x="1279525" y="1268413"/>
            <a:ext cx="7253288" cy="1803400"/>
          </a:xfrm>
        </p:spPr>
        <p:txBody>
          <a:bodyPr/>
          <a:lstStyle/>
          <a:p>
            <a:pPr eaLnBrk="1" hangingPunct="1">
              <a:buFont typeface="Wingdings" pitchFamily="2" charset="2"/>
              <a:buChar char="p"/>
            </a:pPr>
            <a:r>
              <a:rPr lang="ja-JP" altLang="en-US" sz="1800" smtClean="0"/>
              <a:t>家計は次のことを守らなければならない。</a:t>
            </a:r>
          </a:p>
          <a:p>
            <a:pPr eaLnBrk="1" hangingPunct="1">
              <a:buFontTx/>
              <a:buNone/>
            </a:pPr>
            <a:endParaRPr lang="ja-JP" altLang="en-US" sz="1800" smtClean="0"/>
          </a:p>
          <a:p>
            <a:pPr eaLnBrk="1" hangingPunct="1">
              <a:buFontTx/>
              <a:buNone/>
            </a:pPr>
            <a:endParaRPr lang="ja-JP" altLang="en-US" sz="1800" smtClean="0"/>
          </a:p>
          <a:p>
            <a:pPr eaLnBrk="1" hangingPunct="1">
              <a:buFontTx/>
              <a:buNone/>
            </a:pPr>
            <a:endParaRPr lang="en-US" altLang="ja-JP" sz="1800" smtClean="0"/>
          </a:p>
          <a:p>
            <a:pPr eaLnBrk="1" hangingPunct="1">
              <a:buFont typeface="Wingdings" pitchFamily="2" charset="2"/>
              <a:buChar char="p"/>
            </a:pPr>
            <a:r>
              <a:rPr lang="ja-JP" altLang="en-US" sz="1800" smtClean="0"/>
              <a:t>以下、次の仮定を置く。</a:t>
            </a:r>
          </a:p>
          <a:p>
            <a:pPr eaLnBrk="1" hangingPunct="1">
              <a:buFontTx/>
              <a:buNone/>
            </a:pPr>
            <a:endParaRPr lang="ja-JP" altLang="en-US" sz="1800" smtClean="0">
              <a:latin typeface="Century" pitchFamily="18" charset="0"/>
            </a:endParaRPr>
          </a:p>
          <a:p>
            <a:pPr eaLnBrk="1" hangingPunct="1">
              <a:buFontTx/>
              <a:buNone/>
            </a:pPr>
            <a:endParaRPr lang="ja-JP" altLang="en-US" sz="1800" smtClean="0"/>
          </a:p>
        </p:txBody>
      </p:sp>
      <p:sp>
        <p:nvSpPr>
          <p:cNvPr id="4" name="テキスト ボックス 3"/>
          <p:cNvSpPr txBox="1"/>
          <p:nvPr/>
        </p:nvSpPr>
        <p:spPr>
          <a:xfrm>
            <a:off x="2143108" y="1785926"/>
            <a:ext cx="6000792" cy="707886"/>
          </a:xfrm>
          <a:prstGeom prst="rect">
            <a:avLst/>
          </a:prstGeom>
        </p:spPr>
        <p:style>
          <a:lnRef idx="1">
            <a:schemeClr val="accent3"/>
          </a:lnRef>
          <a:fillRef idx="2">
            <a:schemeClr val="accent3"/>
          </a:fillRef>
          <a:effectRef idx="1">
            <a:schemeClr val="accent3"/>
          </a:effectRef>
          <a:fontRef idx="minor">
            <a:schemeClr val="dk1"/>
          </a:fontRef>
        </p:style>
        <p:txBody>
          <a:bodyPr anchor="ctr">
            <a:spAutoFit/>
          </a:bodyPr>
          <a:lstStyle/>
          <a:p>
            <a:pPr algn="ctr">
              <a:defRPr/>
            </a:pPr>
            <a:r>
              <a:rPr kumimoji="0" lang="ja-JP" altLang="en-US" sz="2400" b="1" dirty="0"/>
              <a:t>「予算を超えて消費してはならない」</a:t>
            </a:r>
          </a:p>
          <a:p>
            <a:pPr>
              <a:defRPr/>
            </a:pPr>
            <a:endParaRPr lang="ja-JP" altLang="en-US" dirty="0"/>
          </a:p>
        </p:txBody>
      </p:sp>
      <p:sp>
        <p:nvSpPr>
          <p:cNvPr id="5" name="テキスト ボックス 4"/>
          <p:cNvSpPr txBox="1"/>
          <p:nvPr/>
        </p:nvSpPr>
        <p:spPr>
          <a:xfrm>
            <a:off x="1357313" y="3286125"/>
            <a:ext cx="7358062" cy="19383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425196" indent="-342900">
              <a:buFont typeface="+mj-lt"/>
              <a:buAutoNum type="arabicPeriod"/>
              <a:defRPr/>
            </a:pPr>
            <a:r>
              <a:rPr kumimoji="0" lang="ja-JP" altLang="en-US" sz="2400" dirty="0"/>
              <a:t>財は</a:t>
            </a:r>
            <a:r>
              <a:rPr kumimoji="0" lang="en-US" altLang="ja-JP" sz="2400" dirty="0">
                <a:latin typeface="Century" pitchFamily="18" charset="0"/>
              </a:rPr>
              <a:t>1</a:t>
            </a:r>
            <a:r>
              <a:rPr kumimoji="0" lang="ja-JP" altLang="en-US" sz="2400" dirty="0">
                <a:latin typeface="Century" pitchFamily="18" charset="0"/>
              </a:rPr>
              <a:t>種類。</a:t>
            </a:r>
          </a:p>
          <a:p>
            <a:pPr marL="425196" indent="-342900">
              <a:buFont typeface="+mj-lt"/>
              <a:buAutoNum type="arabicPeriod"/>
              <a:defRPr/>
            </a:pPr>
            <a:r>
              <a:rPr kumimoji="0" lang="ja-JP" altLang="en-US" sz="2400" dirty="0">
                <a:latin typeface="Century" pitchFamily="18" charset="0"/>
              </a:rPr>
              <a:t>家計は</a:t>
            </a:r>
            <a:r>
              <a:rPr kumimoji="0" lang="en-US" altLang="ja-JP" sz="2400" dirty="0">
                <a:latin typeface="Century" pitchFamily="18" charset="0"/>
              </a:rPr>
              <a:t>2</a:t>
            </a:r>
            <a:r>
              <a:rPr kumimoji="0" lang="ja-JP" altLang="en-US" sz="2400" dirty="0">
                <a:latin typeface="Century" pitchFamily="18" charset="0"/>
              </a:rPr>
              <a:t>期間のみ生き、家計は資産を次の世代に残さない。</a:t>
            </a:r>
          </a:p>
          <a:p>
            <a:pPr marL="425196" indent="-342900">
              <a:buFont typeface="+mj-lt"/>
              <a:buAutoNum type="arabicPeriod"/>
              <a:defRPr/>
            </a:pPr>
            <a:r>
              <a:rPr kumimoji="0" lang="ja-JP" altLang="en-US" sz="2400" dirty="0">
                <a:latin typeface="Century" pitchFamily="18" charset="0"/>
              </a:rPr>
              <a:t>貯蓄をするとその貯蓄に一定の利子がつく。このとき借金をしても同じ利子率が適用される。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p:cNvSpPr/>
          <p:nvPr/>
        </p:nvSpPr>
        <p:spPr>
          <a:xfrm>
            <a:off x="1142976" y="642918"/>
            <a:ext cx="7286676" cy="135732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2" name="角丸四角形 61"/>
          <p:cNvSpPr/>
          <p:nvPr/>
        </p:nvSpPr>
        <p:spPr>
          <a:xfrm>
            <a:off x="1285875" y="2143125"/>
            <a:ext cx="6715125" cy="164306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ja-JP" altLang="en-US"/>
          </a:p>
        </p:txBody>
      </p:sp>
      <p:sp>
        <p:nvSpPr>
          <p:cNvPr id="28709" name="Text Box 4"/>
          <p:cNvSpPr txBox="1">
            <a:spLocks noChangeArrowheads="1"/>
          </p:cNvSpPr>
          <p:nvPr/>
        </p:nvSpPr>
        <p:spPr bwMode="auto">
          <a:xfrm>
            <a:off x="1295400" y="214313"/>
            <a:ext cx="7848600" cy="369887"/>
          </a:xfrm>
          <a:prstGeom prst="rect">
            <a:avLst/>
          </a:prstGeom>
          <a:noFill/>
          <a:ln w="9525">
            <a:noFill/>
            <a:miter lim="800000"/>
            <a:headEnd/>
            <a:tailEnd/>
          </a:ln>
        </p:spPr>
        <p:txBody>
          <a:bodyPr>
            <a:spAutoFit/>
          </a:bodyPr>
          <a:lstStyle/>
          <a:p>
            <a:r>
              <a:rPr kumimoji="0" lang="ja-JP" altLang="en-US" sz="1800"/>
              <a:t>このとき家計は次の制約式を守らなければならない。</a:t>
            </a:r>
          </a:p>
        </p:txBody>
      </p:sp>
      <p:graphicFrame>
        <p:nvGraphicFramePr>
          <p:cNvPr id="28677" name="Object 5"/>
          <p:cNvGraphicFramePr>
            <a:graphicFrameLocks noChangeAspect="1"/>
          </p:cNvGraphicFramePr>
          <p:nvPr/>
        </p:nvGraphicFramePr>
        <p:xfrm>
          <a:off x="2214563" y="668338"/>
          <a:ext cx="3405187" cy="546100"/>
        </p:xfrm>
        <a:graphic>
          <a:graphicData uri="http://schemas.openxmlformats.org/presentationml/2006/ole">
            <p:oleObj spid="_x0000_s28677" name="数式" r:id="rId4" imgW="761760" imgH="215640" progId="Equation.3">
              <p:embed/>
            </p:oleObj>
          </a:graphicData>
        </a:graphic>
      </p:graphicFrame>
      <p:graphicFrame>
        <p:nvGraphicFramePr>
          <p:cNvPr id="28678" name="Object 6"/>
          <p:cNvGraphicFramePr>
            <a:graphicFrameLocks noChangeAspect="1"/>
          </p:cNvGraphicFramePr>
          <p:nvPr/>
        </p:nvGraphicFramePr>
        <p:xfrm>
          <a:off x="6072188" y="571500"/>
          <a:ext cx="1428750" cy="642938"/>
        </p:xfrm>
        <a:graphic>
          <a:graphicData uri="http://schemas.openxmlformats.org/presentationml/2006/ole">
            <p:oleObj spid="_x0000_s28678" name="数式" r:id="rId5" imgW="761760" imgH="342720" progId="Equation.3">
              <p:embed/>
            </p:oleObj>
          </a:graphicData>
        </a:graphic>
      </p:graphicFrame>
      <p:graphicFrame>
        <p:nvGraphicFramePr>
          <p:cNvPr id="28680" name="Object 8"/>
          <p:cNvGraphicFramePr>
            <a:graphicFrameLocks noChangeAspect="1"/>
          </p:cNvGraphicFramePr>
          <p:nvPr/>
        </p:nvGraphicFramePr>
        <p:xfrm>
          <a:off x="2286000" y="1285875"/>
          <a:ext cx="3176588" cy="534988"/>
        </p:xfrm>
        <a:graphic>
          <a:graphicData uri="http://schemas.openxmlformats.org/presentationml/2006/ole">
            <p:oleObj spid="_x0000_s28680" name="数式" r:id="rId6" imgW="1282680" imgH="215640" progId="Equation.3">
              <p:embed/>
            </p:oleObj>
          </a:graphicData>
        </a:graphic>
      </p:graphicFrame>
      <p:sp>
        <p:nvSpPr>
          <p:cNvPr id="28698" name="Text Box 26"/>
          <p:cNvSpPr txBox="1">
            <a:spLocks noChangeArrowheads="1"/>
          </p:cNvSpPr>
          <p:nvPr/>
        </p:nvSpPr>
        <p:spPr bwMode="auto">
          <a:xfrm>
            <a:off x="1500166" y="4572008"/>
            <a:ext cx="6072230" cy="20313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buFont typeface="Wingdings" pitchFamily="2" charset="2"/>
              <a:buChar char="u"/>
              <a:defRPr/>
            </a:pPr>
            <a:r>
              <a:rPr kumimoji="0" lang="ja-JP" altLang="en-US" sz="1800" dirty="0">
                <a:ea typeface="ＭＳ Ｐゴシック" pitchFamily="50" charset="-128"/>
              </a:rPr>
              <a:t>第</a:t>
            </a:r>
            <a:r>
              <a:rPr kumimoji="0" lang="en-US" altLang="ja-JP" sz="1800" dirty="0">
                <a:ea typeface="ＭＳ Ｐゴシック" pitchFamily="50" charset="-128"/>
              </a:rPr>
              <a:t>1</a:t>
            </a:r>
            <a:r>
              <a:rPr kumimoji="0" lang="ja-JP" altLang="en-US" sz="1800" dirty="0">
                <a:ea typeface="ＭＳ Ｐゴシック" pitchFamily="50" charset="-128"/>
              </a:rPr>
              <a:t>期には家計は所得を財の購入と貯蓄の</a:t>
            </a:r>
            <a:r>
              <a:rPr kumimoji="0" lang="en-US" altLang="ja-JP" sz="1800" dirty="0">
                <a:ea typeface="ＭＳ Ｐゴシック" pitchFamily="50" charset="-128"/>
              </a:rPr>
              <a:t>2</a:t>
            </a:r>
            <a:r>
              <a:rPr kumimoji="0" lang="ja-JP" altLang="en-US" sz="1800" dirty="0" err="1">
                <a:ea typeface="ＭＳ Ｐゴシック" pitchFamily="50" charset="-128"/>
              </a:rPr>
              <a:t>つに</a:t>
            </a:r>
            <a:r>
              <a:rPr kumimoji="0" lang="ja-JP" altLang="en-US" sz="1800" dirty="0">
                <a:ea typeface="ＭＳ Ｐゴシック" pitchFamily="50" charset="-128"/>
              </a:rPr>
              <a:t>振り分けることを示す。貯蓄</a:t>
            </a:r>
            <a:r>
              <a:rPr kumimoji="0" lang="en-US" altLang="ja-JP" sz="1800" dirty="0">
                <a:ea typeface="ＭＳ Ｐゴシック" pitchFamily="50" charset="-128"/>
              </a:rPr>
              <a:t>s</a:t>
            </a:r>
            <a:r>
              <a:rPr kumimoji="0" lang="ja-JP" altLang="en-US" sz="1800" dirty="0">
                <a:ea typeface="ＭＳ Ｐゴシック" pitchFamily="50" charset="-128"/>
              </a:rPr>
              <a:t>は資産を　　から　　へ増やす。</a:t>
            </a:r>
          </a:p>
          <a:p>
            <a:pPr>
              <a:spcBef>
                <a:spcPct val="50000"/>
              </a:spcBef>
              <a:buFont typeface="Wingdings" pitchFamily="2" charset="2"/>
              <a:buChar char="u"/>
              <a:defRPr/>
            </a:pPr>
            <a:r>
              <a:rPr kumimoji="0" lang="ja-JP" altLang="en-US" sz="1800" dirty="0">
                <a:ea typeface="ＭＳ Ｐゴシック" pitchFamily="50" charset="-128"/>
              </a:rPr>
              <a:t>第</a:t>
            </a:r>
            <a:r>
              <a:rPr kumimoji="0" lang="en-US" altLang="ja-JP" sz="1800" dirty="0">
                <a:ea typeface="ＭＳ Ｐゴシック" pitchFamily="50" charset="-128"/>
              </a:rPr>
              <a:t>2</a:t>
            </a:r>
            <a:r>
              <a:rPr kumimoji="0" lang="ja-JP" altLang="en-US" sz="1800" dirty="0">
                <a:ea typeface="ＭＳ Ｐゴシック" pitchFamily="50" charset="-128"/>
              </a:rPr>
              <a:t>期には第</a:t>
            </a:r>
            <a:r>
              <a:rPr kumimoji="0" lang="en-US" altLang="ja-JP" sz="1800" dirty="0">
                <a:ea typeface="ＭＳ Ｐゴシック" pitchFamily="50" charset="-128"/>
              </a:rPr>
              <a:t>2</a:t>
            </a:r>
            <a:r>
              <a:rPr kumimoji="0" lang="ja-JP" altLang="en-US" sz="1800" dirty="0">
                <a:ea typeface="ＭＳ Ｐゴシック" pitchFamily="50" charset="-128"/>
              </a:rPr>
              <a:t>期に受け取った所得と第</a:t>
            </a:r>
            <a:r>
              <a:rPr kumimoji="0" lang="en-US" altLang="ja-JP" sz="1800" dirty="0">
                <a:ea typeface="ＭＳ Ｐゴシック" pitchFamily="50" charset="-128"/>
              </a:rPr>
              <a:t>1</a:t>
            </a:r>
            <a:r>
              <a:rPr kumimoji="0" lang="ja-JP" altLang="en-US" sz="1800" dirty="0">
                <a:ea typeface="ＭＳ Ｐゴシック" pitchFamily="50" charset="-128"/>
              </a:rPr>
              <a:t>期に貯蓄した資産の利子と資産　　　を取り崩して消費を行う。</a:t>
            </a:r>
          </a:p>
          <a:p>
            <a:pPr>
              <a:spcBef>
                <a:spcPct val="50000"/>
              </a:spcBef>
              <a:buFont typeface="Wingdings" pitchFamily="2" charset="2"/>
              <a:buChar char="u"/>
              <a:defRPr/>
            </a:pPr>
            <a:r>
              <a:rPr kumimoji="0" lang="ja-JP" altLang="en-US" sz="1800" dirty="0">
                <a:ea typeface="ＭＳ Ｐゴシック" pitchFamily="50" charset="-128"/>
              </a:rPr>
              <a:t>第</a:t>
            </a:r>
            <a:r>
              <a:rPr kumimoji="0" lang="en-US" altLang="ja-JP" sz="1800" dirty="0">
                <a:ea typeface="ＭＳ Ｐゴシック" pitchFamily="50" charset="-128"/>
              </a:rPr>
              <a:t>2</a:t>
            </a:r>
            <a:r>
              <a:rPr kumimoji="0" lang="ja-JP" altLang="en-US" sz="1800" dirty="0">
                <a:ea typeface="ＭＳ Ｐゴシック" pitchFamily="50" charset="-128"/>
              </a:rPr>
              <a:t>期では財を次世代に遺さない仮定だったので、消費のみを行う。</a:t>
            </a:r>
          </a:p>
        </p:txBody>
      </p:sp>
      <p:graphicFrame>
        <p:nvGraphicFramePr>
          <p:cNvPr id="28700" name="Object 28"/>
          <p:cNvGraphicFramePr>
            <a:graphicFrameLocks noChangeAspect="1"/>
          </p:cNvGraphicFramePr>
          <p:nvPr/>
        </p:nvGraphicFramePr>
        <p:xfrm>
          <a:off x="4357688" y="4786313"/>
          <a:ext cx="320675" cy="396875"/>
        </p:xfrm>
        <a:graphic>
          <a:graphicData uri="http://schemas.openxmlformats.org/presentationml/2006/ole">
            <p:oleObj spid="_x0000_s28700" name="数式" r:id="rId7" imgW="190440" imgH="253800" progId="Equation.3">
              <p:embed/>
            </p:oleObj>
          </a:graphicData>
        </a:graphic>
      </p:graphicFrame>
      <p:sp>
        <p:nvSpPr>
          <p:cNvPr id="28713" name="Text Box 30"/>
          <p:cNvSpPr txBox="1">
            <a:spLocks noChangeArrowheads="1"/>
          </p:cNvSpPr>
          <p:nvPr/>
        </p:nvSpPr>
        <p:spPr bwMode="auto">
          <a:xfrm>
            <a:off x="1214438" y="3929063"/>
            <a:ext cx="4968875" cy="396875"/>
          </a:xfrm>
          <a:prstGeom prst="rect">
            <a:avLst/>
          </a:prstGeom>
          <a:noFill/>
          <a:ln w="9525">
            <a:noFill/>
            <a:miter lim="800000"/>
            <a:headEnd/>
            <a:tailEnd/>
          </a:ln>
        </p:spPr>
        <p:txBody>
          <a:bodyPr>
            <a:spAutoFit/>
          </a:bodyPr>
          <a:lstStyle/>
          <a:p>
            <a:pPr>
              <a:spcBef>
                <a:spcPct val="50000"/>
              </a:spcBef>
            </a:pPr>
            <a:r>
              <a:rPr kumimoji="0" lang="ja-JP" altLang="en-US" sz="2000"/>
              <a:t>式の意味を考えよう！</a:t>
            </a:r>
          </a:p>
        </p:txBody>
      </p:sp>
      <p:graphicFrame>
        <p:nvGraphicFramePr>
          <p:cNvPr id="28702" name="Object 30"/>
          <p:cNvGraphicFramePr>
            <a:graphicFrameLocks noChangeAspect="1"/>
          </p:cNvGraphicFramePr>
          <p:nvPr/>
        </p:nvGraphicFramePr>
        <p:xfrm>
          <a:off x="2928938" y="5500688"/>
          <a:ext cx="363537" cy="396875"/>
        </p:xfrm>
        <a:graphic>
          <a:graphicData uri="http://schemas.openxmlformats.org/presentationml/2006/ole">
            <p:oleObj spid="_x0000_s28702" name="数式" r:id="rId8" imgW="215640" imgH="253800" progId="Equation.3">
              <p:embed/>
            </p:oleObj>
          </a:graphicData>
        </a:graphic>
      </p:graphicFrame>
      <p:sp>
        <p:nvSpPr>
          <p:cNvPr id="26" name="テキスト ボックス 25"/>
          <p:cNvSpPr txBox="1"/>
          <p:nvPr/>
        </p:nvSpPr>
        <p:spPr>
          <a:xfrm>
            <a:off x="1285875" y="785813"/>
            <a:ext cx="928688" cy="338137"/>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defRPr/>
            </a:pPr>
            <a:r>
              <a:rPr lang="ja-JP" altLang="en-US" dirty="0"/>
              <a:t>第</a:t>
            </a:r>
            <a:r>
              <a:rPr lang="en-US" altLang="ja-JP" dirty="0"/>
              <a:t>1</a:t>
            </a:r>
            <a:r>
              <a:rPr lang="ja-JP" altLang="en-US" dirty="0"/>
              <a:t>期目</a:t>
            </a:r>
          </a:p>
        </p:txBody>
      </p:sp>
      <p:sp>
        <p:nvSpPr>
          <p:cNvPr id="27" name="テキスト ボックス 26"/>
          <p:cNvSpPr txBox="1"/>
          <p:nvPr/>
        </p:nvSpPr>
        <p:spPr>
          <a:xfrm>
            <a:off x="1285875" y="1428750"/>
            <a:ext cx="928688" cy="338138"/>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defRPr/>
            </a:pPr>
            <a:r>
              <a:rPr lang="ja-JP" altLang="en-US" dirty="0"/>
              <a:t>第</a:t>
            </a:r>
            <a:r>
              <a:rPr lang="en-US" altLang="ja-JP" dirty="0"/>
              <a:t>2</a:t>
            </a:r>
            <a:r>
              <a:rPr lang="ja-JP" altLang="en-US" dirty="0"/>
              <a:t>期目</a:t>
            </a:r>
          </a:p>
        </p:txBody>
      </p:sp>
      <p:graphicFrame>
        <p:nvGraphicFramePr>
          <p:cNvPr id="28704" name="Object 30"/>
          <p:cNvGraphicFramePr>
            <a:graphicFrameLocks noChangeAspect="1"/>
          </p:cNvGraphicFramePr>
          <p:nvPr/>
        </p:nvGraphicFramePr>
        <p:xfrm>
          <a:off x="5072063" y="4786313"/>
          <a:ext cx="363537" cy="396875"/>
        </p:xfrm>
        <a:graphic>
          <a:graphicData uri="http://schemas.openxmlformats.org/presentationml/2006/ole">
            <p:oleObj spid="_x0000_s28704" name="数式" r:id="rId9" imgW="215640" imgH="253800" progId="Equation.3">
              <p:embed/>
            </p:oleObj>
          </a:graphicData>
        </a:graphic>
      </p:graphicFrame>
      <p:pic>
        <p:nvPicPr>
          <p:cNvPr id="28716" name="Object 2"/>
          <p:cNvPicPr>
            <a:picLocks noChangeAspect="1" noChangeArrowheads="1"/>
          </p:cNvPicPr>
          <p:nvPr/>
        </p:nvPicPr>
        <p:blipFill>
          <a:blip r:embed="rId10"/>
          <a:srcRect/>
          <a:stretch>
            <a:fillRect/>
          </a:stretch>
        </p:blipFill>
        <p:spPr bwMode="auto">
          <a:xfrm>
            <a:off x="1428750" y="2143125"/>
            <a:ext cx="358775" cy="458788"/>
          </a:xfrm>
          <a:prstGeom prst="rect">
            <a:avLst/>
          </a:prstGeom>
          <a:noFill/>
          <a:ln w="9525">
            <a:noFill/>
            <a:miter lim="800000"/>
            <a:headEnd/>
            <a:tailEnd/>
          </a:ln>
        </p:spPr>
      </p:pic>
      <p:sp>
        <p:nvSpPr>
          <p:cNvPr id="28717" name="Text Box 11"/>
          <p:cNvSpPr txBox="1">
            <a:spLocks noChangeArrowheads="1"/>
          </p:cNvSpPr>
          <p:nvPr/>
        </p:nvSpPr>
        <p:spPr bwMode="auto">
          <a:xfrm>
            <a:off x="1692275" y="2205038"/>
            <a:ext cx="2449513" cy="396875"/>
          </a:xfrm>
          <a:prstGeom prst="rect">
            <a:avLst/>
          </a:prstGeom>
          <a:noFill/>
          <a:ln w="9525">
            <a:noFill/>
            <a:miter lim="800000"/>
            <a:headEnd/>
            <a:tailEnd/>
          </a:ln>
        </p:spPr>
        <p:txBody>
          <a:bodyPr>
            <a:spAutoFit/>
          </a:bodyPr>
          <a:lstStyle/>
          <a:p>
            <a:pPr>
              <a:spcBef>
                <a:spcPct val="50000"/>
              </a:spcBef>
            </a:pPr>
            <a:r>
              <a:rPr kumimoji="0" lang="ja-JP" altLang="en-US"/>
              <a:t>：</a:t>
            </a:r>
            <a:r>
              <a:rPr kumimoji="0" lang="ja-JP" altLang="en-US" sz="2000">
                <a:latin typeface="Century" pitchFamily="18" charset="0"/>
              </a:rPr>
              <a:t>第１期</a:t>
            </a:r>
            <a:r>
              <a:rPr kumimoji="0" lang="ja-JP" altLang="en-US" sz="2000"/>
              <a:t>の財の価格</a:t>
            </a:r>
          </a:p>
        </p:txBody>
      </p:sp>
      <p:pic>
        <p:nvPicPr>
          <p:cNvPr id="28718" name="Object 3"/>
          <p:cNvPicPr>
            <a:picLocks noChangeAspect="1" noChangeArrowheads="1"/>
          </p:cNvPicPr>
          <p:nvPr/>
        </p:nvPicPr>
        <p:blipFill>
          <a:blip r:embed="rId11"/>
          <a:srcRect/>
          <a:stretch>
            <a:fillRect/>
          </a:stretch>
        </p:blipFill>
        <p:spPr bwMode="auto">
          <a:xfrm>
            <a:off x="4857750" y="2143125"/>
            <a:ext cx="330200" cy="400050"/>
          </a:xfrm>
          <a:prstGeom prst="rect">
            <a:avLst/>
          </a:prstGeom>
          <a:noFill/>
          <a:ln w="9525">
            <a:noFill/>
            <a:miter lim="800000"/>
            <a:headEnd/>
            <a:tailEnd/>
          </a:ln>
        </p:spPr>
      </p:pic>
      <p:sp>
        <p:nvSpPr>
          <p:cNvPr id="28719" name="Text Box 13"/>
          <p:cNvSpPr txBox="1">
            <a:spLocks noChangeArrowheads="1"/>
          </p:cNvSpPr>
          <p:nvPr/>
        </p:nvSpPr>
        <p:spPr bwMode="auto">
          <a:xfrm>
            <a:off x="4929188" y="2214563"/>
            <a:ext cx="2879725" cy="396875"/>
          </a:xfrm>
          <a:prstGeom prst="rect">
            <a:avLst/>
          </a:prstGeom>
          <a:noFill/>
          <a:ln w="9525">
            <a:noFill/>
            <a:miter lim="800000"/>
            <a:headEnd/>
            <a:tailEnd/>
          </a:ln>
        </p:spPr>
        <p:txBody>
          <a:bodyPr>
            <a:spAutoFit/>
          </a:bodyPr>
          <a:lstStyle/>
          <a:p>
            <a:pPr>
              <a:spcBef>
                <a:spcPct val="50000"/>
              </a:spcBef>
            </a:pPr>
            <a:r>
              <a:rPr kumimoji="0" lang="ja-JP" altLang="en-US" sz="2000"/>
              <a:t>　：第</a:t>
            </a:r>
            <a:r>
              <a:rPr kumimoji="0" lang="en-US" altLang="ja-JP" sz="2000">
                <a:latin typeface="Century" pitchFamily="18" charset="0"/>
              </a:rPr>
              <a:t>2</a:t>
            </a:r>
            <a:r>
              <a:rPr kumimoji="0" lang="ja-JP" altLang="en-US" sz="2000"/>
              <a:t>期の財の価格</a:t>
            </a:r>
          </a:p>
        </p:txBody>
      </p:sp>
      <p:pic>
        <p:nvPicPr>
          <p:cNvPr id="28720" name="Object 4"/>
          <p:cNvPicPr>
            <a:picLocks noChangeAspect="1" noChangeArrowheads="1"/>
          </p:cNvPicPr>
          <p:nvPr/>
        </p:nvPicPr>
        <p:blipFill>
          <a:blip r:embed="rId12"/>
          <a:srcRect/>
          <a:stretch>
            <a:fillRect/>
          </a:stretch>
        </p:blipFill>
        <p:spPr bwMode="auto">
          <a:xfrm>
            <a:off x="1395413" y="2468563"/>
            <a:ext cx="339725" cy="454025"/>
          </a:xfrm>
          <a:prstGeom prst="rect">
            <a:avLst/>
          </a:prstGeom>
          <a:noFill/>
          <a:ln w="9525">
            <a:noFill/>
            <a:miter lim="800000"/>
            <a:headEnd/>
            <a:tailEnd/>
          </a:ln>
        </p:spPr>
      </p:pic>
      <p:sp>
        <p:nvSpPr>
          <p:cNvPr id="28721" name="Text Box 16"/>
          <p:cNvSpPr txBox="1">
            <a:spLocks noChangeArrowheads="1"/>
          </p:cNvSpPr>
          <p:nvPr/>
        </p:nvSpPr>
        <p:spPr bwMode="auto">
          <a:xfrm>
            <a:off x="1643063" y="2571750"/>
            <a:ext cx="3240087" cy="396875"/>
          </a:xfrm>
          <a:prstGeom prst="rect">
            <a:avLst/>
          </a:prstGeom>
          <a:noFill/>
          <a:ln w="9525">
            <a:noFill/>
            <a:miter lim="800000"/>
            <a:headEnd/>
            <a:tailEnd/>
          </a:ln>
        </p:spPr>
        <p:txBody>
          <a:bodyPr>
            <a:spAutoFit/>
          </a:bodyPr>
          <a:lstStyle/>
          <a:p>
            <a:pPr>
              <a:spcBef>
                <a:spcPct val="50000"/>
              </a:spcBef>
            </a:pPr>
            <a:r>
              <a:rPr kumimoji="0" lang="ja-JP" altLang="en-US" sz="2000"/>
              <a:t>：第</a:t>
            </a:r>
            <a:r>
              <a:rPr kumimoji="0" lang="ja-JP" altLang="en-US" sz="2000">
                <a:latin typeface="Century" pitchFamily="18" charset="0"/>
              </a:rPr>
              <a:t>１期に持っている資産</a:t>
            </a:r>
            <a:endParaRPr kumimoji="0" lang="ja-JP" altLang="en-US" sz="2000"/>
          </a:p>
        </p:txBody>
      </p:sp>
      <p:pic>
        <p:nvPicPr>
          <p:cNvPr id="28722" name="Object 5"/>
          <p:cNvPicPr>
            <a:picLocks noChangeAspect="1" noChangeArrowheads="1"/>
          </p:cNvPicPr>
          <p:nvPr/>
        </p:nvPicPr>
        <p:blipFill>
          <a:blip r:embed="rId13"/>
          <a:srcRect/>
          <a:stretch>
            <a:fillRect/>
          </a:stretch>
        </p:blipFill>
        <p:spPr bwMode="auto">
          <a:xfrm>
            <a:off x="4857750" y="2500313"/>
            <a:ext cx="355600" cy="419100"/>
          </a:xfrm>
          <a:prstGeom prst="rect">
            <a:avLst/>
          </a:prstGeom>
          <a:noFill/>
          <a:ln w="9525">
            <a:noFill/>
            <a:miter lim="800000"/>
            <a:headEnd/>
            <a:tailEnd/>
          </a:ln>
        </p:spPr>
      </p:pic>
      <p:sp>
        <p:nvSpPr>
          <p:cNvPr id="28723" name="Text Box 18"/>
          <p:cNvSpPr txBox="1">
            <a:spLocks noChangeArrowheads="1"/>
          </p:cNvSpPr>
          <p:nvPr/>
        </p:nvSpPr>
        <p:spPr bwMode="auto">
          <a:xfrm>
            <a:off x="5072063" y="2571750"/>
            <a:ext cx="3168650" cy="396875"/>
          </a:xfrm>
          <a:prstGeom prst="rect">
            <a:avLst/>
          </a:prstGeom>
          <a:noFill/>
          <a:ln w="9525">
            <a:noFill/>
            <a:miter lim="800000"/>
            <a:headEnd/>
            <a:tailEnd/>
          </a:ln>
        </p:spPr>
        <p:txBody>
          <a:bodyPr>
            <a:spAutoFit/>
          </a:bodyPr>
          <a:lstStyle/>
          <a:p>
            <a:pPr>
              <a:spcBef>
                <a:spcPct val="50000"/>
              </a:spcBef>
            </a:pPr>
            <a:r>
              <a:rPr kumimoji="0" lang="ja-JP" altLang="en-US" sz="2000"/>
              <a:t>：第</a:t>
            </a:r>
            <a:r>
              <a:rPr kumimoji="0" lang="en-US" altLang="ja-JP" sz="2000">
                <a:latin typeface="Century" pitchFamily="18" charset="0"/>
              </a:rPr>
              <a:t>2</a:t>
            </a:r>
            <a:r>
              <a:rPr kumimoji="0" lang="ja-JP" altLang="en-US" sz="2000">
                <a:latin typeface="Century" pitchFamily="18" charset="0"/>
              </a:rPr>
              <a:t>期に持ちこす資産</a:t>
            </a:r>
          </a:p>
        </p:txBody>
      </p:sp>
      <p:pic>
        <p:nvPicPr>
          <p:cNvPr id="28724" name="Object 6"/>
          <p:cNvPicPr>
            <a:picLocks noChangeAspect="1" noChangeArrowheads="1"/>
          </p:cNvPicPr>
          <p:nvPr/>
        </p:nvPicPr>
        <p:blipFill>
          <a:blip r:embed="rId14"/>
          <a:srcRect/>
          <a:stretch>
            <a:fillRect/>
          </a:stretch>
        </p:blipFill>
        <p:spPr bwMode="auto">
          <a:xfrm>
            <a:off x="1428750" y="2928938"/>
            <a:ext cx="274638" cy="395287"/>
          </a:xfrm>
          <a:prstGeom prst="rect">
            <a:avLst/>
          </a:prstGeom>
          <a:noFill/>
          <a:ln w="9525">
            <a:noFill/>
            <a:miter lim="800000"/>
            <a:headEnd/>
            <a:tailEnd/>
          </a:ln>
        </p:spPr>
      </p:pic>
      <p:sp>
        <p:nvSpPr>
          <p:cNvPr id="28725" name="Text Box 20"/>
          <p:cNvSpPr txBox="1">
            <a:spLocks noChangeArrowheads="1"/>
          </p:cNvSpPr>
          <p:nvPr/>
        </p:nvSpPr>
        <p:spPr bwMode="auto">
          <a:xfrm>
            <a:off x="1643063" y="2928938"/>
            <a:ext cx="2376487" cy="396875"/>
          </a:xfrm>
          <a:prstGeom prst="rect">
            <a:avLst/>
          </a:prstGeom>
          <a:noFill/>
          <a:ln w="9525">
            <a:noFill/>
            <a:miter lim="800000"/>
            <a:headEnd/>
            <a:tailEnd/>
          </a:ln>
        </p:spPr>
        <p:txBody>
          <a:bodyPr>
            <a:spAutoFit/>
          </a:bodyPr>
          <a:lstStyle/>
          <a:p>
            <a:pPr>
              <a:spcBef>
                <a:spcPct val="50000"/>
              </a:spcBef>
            </a:pPr>
            <a:r>
              <a:rPr kumimoji="0" lang="ja-JP" altLang="en-US" sz="2000"/>
              <a:t>：第１期の所得</a:t>
            </a:r>
            <a:endParaRPr kumimoji="0" lang="en-US" altLang="ja-JP" sz="2000"/>
          </a:p>
        </p:txBody>
      </p:sp>
      <p:pic>
        <p:nvPicPr>
          <p:cNvPr id="28726" name="Object 7"/>
          <p:cNvPicPr>
            <a:picLocks noChangeAspect="1" noChangeArrowheads="1"/>
          </p:cNvPicPr>
          <p:nvPr/>
        </p:nvPicPr>
        <p:blipFill>
          <a:blip r:embed="rId15"/>
          <a:srcRect/>
          <a:stretch>
            <a:fillRect/>
          </a:stretch>
        </p:blipFill>
        <p:spPr bwMode="auto">
          <a:xfrm>
            <a:off x="4857750" y="2857500"/>
            <a:ext cx="341313" cy="436563"/>
          </a:xfrm>
          <a:prstGeom prst="rect">
            <a:avLst/>
          </a:prstGeom>
          <a:noFill/>
          <a:ln w="9525">
            <a:noFill/>
            <a:miter lim="800000"/>
            <a:headEnd/>
            <a:tailEnd/>
          </a:ln>
        </p:spPr>
      </p:pic>
      <p:sp>
        <p:nvSpPr>
          <p:cNvPr id="28727" name="Text Box 22"/>
          <p:cNvSpPr txBox="1">
            <a:spLocks noChangeArrowheads="1"/>
          </p:cNvSpPr>
          <p:nvPr/>
        </p:nvSpPr>
        <p:spPr bwMode="auto">
          <a:xfrm>
            <a:off x="5102225" y="2928938"/>
            <a:ext cx="1728788" cy="396875"/>
          </a:xfrm>
          <a:prstGeom prst="rect">
            <a:avLst/>
          </a:prstGeom>
          <a:noFill/>
          <a:ln w="9525">
            <a:noFill/>
            <a:miter lim="800000"/>
            <a:headEnd/>
            <a:tailEnd/>
          </a:ln>
        </p:spPr>
        <p:txBody>
          <a:bodyPr>
            <a:spAutoFit/>
          </a:bodyPr>
          <a:lstStyle/>
          <a:p>
            <a:pPr>
              <a:spcBef>
                <a:spcPct val="50000"/>
              </a:spcBef>
            </a:pPr>
            <a:r>
              <a:rPr kumimoji="0" lang="ja-JP" altLang="en-US" sz="2000"/>
              <a:t>：第</a:t>
            </a:r>
            <a:r>
              <a:rPr kumimoji="0" lang="en-US" altLang="ja-JP" sz="2000">
                <a:latin typeface="Century" pitchFamily="18" charset="0"/>
              </a:rPr>
              <a:t>2</a:t>
            </a:r>
            <a:r>
              <a:rPr kumimoji="0" lang="ja-JP" altLang="en-US" sz="2000"/>
              <a:t>期の所得</a:t>
            </a:r>
          </a:p>
        </p:txBody>
      </p:sp>
      <p:sp>
        <p:nvSpPr>
          <p:cNvPr id="28728" name="Text Box 23"/>
          <p:cNvSpPr txBox="1">
            <a:spLocks noChangeArrowheads="1"/>
          </p:cNvSpPr>
          <p:nvPr/>
        </p:nvSpPr>
        <p:spPr bwMode="auto">
          <a:xfrm>
            <a:off x="1500188" y="3214688"/>
            <a:ext cx="2663825" cy="523875"/>
          </a:xfrm>
          <a:prstGeom prst="rect">
            <a:avLst/>
          </a:prstGeom>
          <a:noFill/>
          <a:ln w="9525">
            <a:noFill/>
            <a:miter lim="800000"/>
            <a:headEnd/>
            <a:tailEnd/>
          </a:ln>
        </p:spPr>
        <p:txBody>
          <a:bodyPr>
            <a:spAutoFit/>
          </a:bodyPr>
          <a:lstStyle/>
          <a:p>
            <a:pPr>
              <a:spcBef>
                <a:spcPct val="50000"/>
              </a:spcBef>
            </a:pPr>
            <a:r>
              <a:rPr kumimoji="0" lang="en-US" altLang="ja-JP" sz="2800" b="1" i="1">
                <a:latin typeface="Times New Roman" pitchFamily="18" charset="0"/>
                <a:cs typeface="Times New Roman" pitchFamily="18" charset="0"/>
              </a:rPr>
              <a:t>s</a:t>
            </a:r>
            <a:r>
              <a:rPr kumimoji="0" lang="ja-JP" altLang="en-US" sz="2000"/>
              <a:t>：第</a:t>
            </a:r>
            <a:r>
              <a:rPr kumimoji="0" lang="en-US" altLang="ja-JP" sz="2000">
                <a:latin typeface="Century" pitchFamily="18" charset="0"/>
              </a:rPr>
              <a:t>1</a:t>
            </a:r>
            <a:r>
              <a:rPr kumimoji="0" lang="ja-JP" altLang="en-US" sz="2000">
                <a:latin typeface="Century" pitchFamily="18" charset="0"/>
              </a:rPr>
              <a:t>期目に行う</a:t>
            </a:r>
            <a:r>
              <a:rPr kumimoji="0" lang="ja-JP" altLang="en-US" sz="2000"/>
              <a:t>貯蓄　　</a:t>
            </a:r>
            <a:endParaRPr kumimoji="0" lang="en-US" altLang="ja-JP" sz="2000">
              <a:latin typeface="JAMES_A"/>
            </a:endParaRPr>
          </a:p>
        </p:txBody>
      </p:sp>
      <p:pic>
        <p:nvPicPr>
          <p:cNvPr id="28729" name="Object 8"/>
          <p:cNvPicPr>
            <a:picLocks noChangeAspect="1" noChangeArrowheads="1"/>
          </p:cNvPicPr>
          <p:nvPr/>
        </p:nvPicPr>
        <p:blipFill>
          <a:blip r:embed="rId16"/>
          <a:srcRect/>
          <a:stretch>
            <a:fillRect/>
          </a:stretch>
        </p:blipFill>
        <p:spPr bwMode="auto">
          <a:xfrm>
            <a:off x="4286250" y="3286125"/>
            <a:ext cx="230188" cy="430213"/>
          </a:xfrm>
          <a:prstGeom prst="rect">
            <a:avLst/>
          </a:prstGeom>
          <a:noFill/>
          <a:ln w="9525">
            <a:noFill/>
            <a:miter lim="800000"/>
            <a:headEnd/>
            <a:tailEnd/>
          </a:ln>
        </p:spPr>
      </p:pic>
      <p:sp>
        <p:nvSpPr>
          <p:cNvPr id="28730" name="Text Box 25"/>
          <p:cNvSpPr txBox="1">
            <a:spLocks noChangeArrowheads="1"/>
          </p:cNvSpPr>
          <p:nvPr/>
        </p:nvSpPr>
        <p:spPr bwMode="auto">
          <a:xfrm>
            <a:off x="4500563" y="3286125"/>
            <a:ext cx="1944687" cy="396875"/>
          </a:xfrm>
          <a:prstGeom prst="rect">
            <a:avLst/>
          </a:prstGeom>
          <a:noFill/>
          <a:ln w="9525">
            <a:noFill/>
            <a:miter lim="800000"/>
            <a:headEnd/>
            <a:tailEnd/>
          </a:ln>
        </p:spPr>
        <p:txBody>
          <a:bodyPr>
            <a:spAutoFit/>
          </a:bodyPr>
          <a:lstStyle/>
          <a:p>
            <a:pPr>
              <a:spcBef>
                <a:spcPct val="50000"/>
              </a:spcBef>
            </a:pPr>
            <a:r>
              <a:rPr kumimoji="0" lang="ja-JP" altLang="en-US" sz="2000"/>
              <a:t>：名目利子率</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1" name="Text Box 4"/>
          <p:cNvSpPr txBox="1">
            <a:spLocks noChangeArrowheads="1"/>
          </p:cNvSpPr>
          <p:nvPr/>
        </p:nvSpPr>
        <p:spPr bwMode="auto">
          <a:xfrm>
            <a:off x="1042988" y="549275"/>
            <a:ext cx="7561262" cy="877888"/>
          </a:xfrm>
          <a:prstGeom prst="rect">
            <a:avLst/>
          </a:prstGeom>
          <a:noFill/>
          <a:ln w="9525">
            <a:noFill/>
            <a:miter lim="800000"/>
            <a:headEnd/>
            <a:tailEnd/>
          </a:ln>
        </p:spPr>
        <p:txBody>
          <a:bodyPr>
            <a:spAutoFit/>
          </a:bodyPr>
          <a:lstStyle/>
          <a:p>
            <a:pPr>
              <a:spcBef>
                <a:spcPct val="50000"/>
              </a:spcBef>
            </a:pPr>
            <a:r>
              <a:rPr kumimoji="0" lang="ja-JP" altLang="en-US" sz="2400"/>
              <a:t>先のスライドの</a:t>
            </a:r>
            <a:r>
              <a:rPr kumimoji="0" lang="en-US" altLang="ja-JP" sz="2400"/>
              <a:t>2</a:t>
            </a:r>
            <a:r>
              <a:rPr kumimoji="0" lang="ja-JP" altLang="en-US" sz="2400"/>
              <a:t>式から　　　を消去する。</a:t>
            </a:r>
          </a:p>
          <a:p>
            <a:pPr>
              <a:spcBef>
                <a:spcPct val="50000"/>
              </a:spcBef>
            </a:pPr>
            <a:endParaRPr kumimoji="0" lang="ja-JP" altLang="en-US" sz="1800"/>
          </a:p>
        </p:txBody>
      </p:sp>
      <p:graphicFrame>
        <p:nvGraphicFramePr>
          <p:cNvPr id="29701" name="Object 5"/>
          <p:cNvGraphicFramePr>
            <a:graphicFrameLocks noChangeAspect="1"/>
          </p:cNvGraphicFramePr>
          <p:nvPr/>
        </p:nvGraphicFramePr>
        <p:xfrm>
          <a:off x="4143375" y="571500"/>
          <a:ext cx="365125" cy="430213"/>
        </p:xfrm>
        <a:graphic>
          <a:graphicData uri="http://schemas.openxmlformats.org/presentationml/2006/ole">
            <p:oleObj spid="_x0000_s29701" name="数式" r:id="rId4" imgW="215640" imgH="253800" progId="Equation.3">
              <p:embed/>
            </p:oleObj>
          </a:graphicData>
        </a:graphic>
      </p:graphicFrame>
      <p:sp>
        <p:nvSpPr>
          <p:cNvPr id="29712" name="テキスト ボックス 4"/>
          <p:cNvSpPr txBox="1">
            <a:spLocks noChangeArrowheads="1"/>
          </p:cNvSpPr>
          <p:nvPr/>
        </p:nvSpPr>
        <p:spPr bwMode="auto">
          <a:xfrm>
            <a:off x="1500188" y="1357313"/>
            <a:ext cx="1735137" cy="338137"/>
          </a:xfrm>
          <a:prstGeom prst="rect">
            <a:avLst/>
          </a:prstGeom>
          <a:noFill/>
          <a:ln w="9525">
            <a:noFill/>
            <a:miter lim="800000"/>
            <a:headEnd/>
            <a:tailEnd/>
          </a:ln>
        </p:spPr>
        <p:txBody>
          <a:bodyPr wrap="none">
            <a:spAutoFit/>
          </a:bodyPr>
          <a:lstStyle/>
          <a:p>
            <a:r>
              <a:rPr lang="ja-JP" altLang="en-US">
                <a:ea typeface="HGｺﾞｼｯｸE" pitchFamily="49" charset="-128"/>
              </a:rPr>
              <a:t>第</a:t>
            </a:r>
            <a:r>
              <a:rPr lang="en-US" altLang="ja-JP">
                <a:ea typeface="HGｺﾞｼｯｸE" pitchFamily="49" charset="-128"/>
              </a:rPr>
              <a:t>2</a:t>
            </a:r>
            <a:r>
              <a:rPr lang="ja-JP" altLang="en-US">
                <a:ea typeface="HGｺﾞｼｯｸE" pitchFamily="49" charset="-128"/>
              </a:rPr>
              <a:t>期目の両辺を</a:t>
            </a:r>
          </a:p>
        </p:txBody>
      </p:sp>
      <p:graphicFrame>
        <p:nvGraphicFramePr>
          <p:cNvPr id="29703" name="Object 7"/>
          <p:cNvGraphicFramePr>
            <a:graphicFrameLocks noChangeAspect="1"/>
          </p:cNvGraphicFramePr>
          <p:nvPr/>
        </p:nvGraphicFramePr>
        <p:xfrm>
          <a:off x="3214688" y="1357313"/>
          <a:ext cx="725487" cy="387350"/>
        </p:xfrm>
        <a:graphic>
          <a:graphicData uri="http://schemas.openxmlformats.org/presentationml/2006/ole">
            <p:oleObj spid="_x0000_s29703" name="数式" r:id="rId5" imgW="380880" imgH="203040" progId="Equation.3">
              <p:embed/>
            </p:oleObj>
          </a:graphicData>
        </a:graphic>
      </p:graphicFrame>
      <p:sp>
        <p:nvSpPr>
          <p:cNvPr id="29713" name="テキスト ボックス 6"/>
          <p:cNvSpPr txBox="1">
            <a:spLocks noChangeArrowheads="1"/>
          </p:cNvSpPr>
          <p:nvPr/>
        </p:nvSpPr>
        <p:spPr bwMode="auto">
          <a:xfrm>
            <a:off x="3857625" y="1357313"/>
            <a:ext cx="996950" cy="336550"/>
          </a:xfrm>
          <a:prstGeom prst="rect">
            <a:avLst/>
          </a:prstGeom>
          <a:noFill/>
          <a:ln w="9525">
            <a:noFill/>
            <a:miter lim="800000"/>
            <a:headEnd/>
            <a:tailEnd/>
          </a:ln>
        </p:spPr>
        <p:txBody>
          <a:bodyPr wrap="none">
            <a:spAutoFit/>
          </a:bodyPr>
          <a:lstStyle/>
          <a:p>
            <a:r>
              <a:rPr lang="ja-JP" altLang="en-US">
                <a:ea typeface="HGｺﾞｼｯｸE" pitchFamily="49" charset="-128"/>
              </a:rPr>
              <a:t>で割る。</a:t>
            </a:r>
          </a:p>
        </p:txBody>
      </p:sp>
      <p:graphicFrame>
        <p:nvGraphicFramePr>
          <p:cNvPr id="29704" name="Object 7"/>
          <p:cNvGraphicFramePr>
            <a:graphicFrameLocks noChangeAspect="1"/>
          </p:cNvGraphicFramePr>
          <p:nvPr/>
        </p:nvGraphicFramePr>
        <p:xfrm>
          <a:off x="4929188" y="1214438"/>
          <a:ext cx="1935162" cy="750887"/>
        </p:xfrm>
        <a:graphic>
          <a:graphicData uri="http://schemas.openxmlformats.org/presentationml/2006/ole">
            <p:oleObj spid="_x0000_s29704" name="数式" r:id="rId6" imgW="1015920" imgH="393480" progId="Equation.3">
              <p:embed/>
            </p:oleObj>
          </a:graphicData>
        </a:graphic>
      </p:graphicFrame>
      <p:graphicFrame>
        <p:nvGraphicFramePr>
          <p:cNvPr id="29705" name="Object 9"/>
          <p:cNvGraphicFramePr>
            <a:graphicFrameLocks noChangeAspect="1"/>
          </p:cNvGraphicFramePr>
          <p:nvPr/>
        </p:nvGraphicFramePr>
        <p:xfrm>
          <a:off x="1571625" y="2000250"/>
          <a:ext cx="1257300" cy="412750"/>
        </p:xfrm>
        <a:graphic>
          <a:graphicData uri="http://schemas.openxmlformats.org/presentationml/2006/ole">
            <p:oleObj spid="_x0000_s29705" name="数式" r:id="rId7" imgW="660240" imgH="215640" progId="Equation.3">
              <p:embed/>
            </p:oleObj>
          </a:graphicData>
        </a:graphic>
      </p:graphicFrame>
      <p:sp>
        <p:nvSpPr>
          <p:cNvPr id="29714" name="テキスト ボックス 9"/>
          <p:cNvSpPr txBox="1">
            <a:spLocks noChangeArrowheads="1"/>
          </p:cNvSpPr>
          <p:nvPr/>
        </p:nvSpPr>
        <p:spPr bwMode="auto">
          <a:xfrm>
            <a:off x="2857500" y="2071688"/>
            <a:ext cx="1403350" cy="336550"/>
          </a:xfrm>
          <a:prstGeom prst="rect">
            <a:avLst/>
          </a:prstGeom>
          <a:noFill/>
          <a:ln w="9525">
            <a:noFill/>
            <a:miter lim="800000"/>
            <a:headEnd/>
            <a:tailEnd/>
          </a:ln>
        </p:spPr>
        <p:txBody>
          <a:bodyPr wrap="none">
            <a:spAutoFit/>
          </a:bodyPr>
          <a:lstStyle/>
          <a:p>
            <a:r>
              <a:rPr lang="ja-JP" altLang="en-US">
                <a:ea typeface="HGｺﾞｼｯｸE" pitchFamily="49" charset="-128"/>
              </a:rPr>
              <a:t>を代入する。</a:t>
            </a:r>
          </a:p>
        </p:txBody>
      </p:sp>
      <p:graphicFrame>
        <p:nvGraphicFramePr>
          <p:cNvPr id="29706" name="Object 10"/>
          <p:cNvGraphicFramePr>
            <a:graphicFrameLocks noChangeAspect="1"/>
          </p:cNvGraphicFramePr>
          <p:nvPr/>
        </p:nvGraphicFramePr>
        <p:xfrm>
          <a:off x="4929188" y="2000250"/>
          <a:ext cx="2322512" cy="750888"/>
        </p:xfrm>
        <a:graphic>
          <a:graphicData uri="http://schemas.openxmlformats.org/presentationml/2006/ole">
            <p:oleObj spid="_x0000_s29706" name="数式" r:id="rId8" imgW="1218960" imgH="393480" progId="Equation.3">
              <p:embed/>
            </p:oleObj>
          </a:graphicData>
        </a:graphic>
      </p:graphicFrame>
      <p:sp>
        <p:nvSpPr>
          <p:cNvPr id="29715" name="テキスト ボックス 11"/>
          <p:cNvSpPr txBox="1">
            <a:spLocks noChangeArrowheads="1"/>
          </p:cNvSpPr>
          <p:nvPr/>
        </p:nvSpPr>
        <p:spPr bwMode="auto">
          <a:xfrm>
            <a:off x="1428750" y="2786063"/>
            <a:ext cx="4564063" cy="336550"/>
          </a:xfrm>
          <a:prstGeom prst="rect">
            <a:avLst/>
          </a:prstGeom>
          <a:noFill/>
          <a:ln w="9525">
            <a:noFill/>
            <a:miter lim="800000"/>
            <a:headEnd/>
            <a:tailEnd/>
          </a:ln>
        </p:spPr>
        <p:txBody>
          <a:bodyPr wrap="none">
            <a:spAutoFit/>
          </a:bodyPr>
          <a:lstStyle/>
          <a:p>
            <a:r>
              <a:rPr lang="ja-JP" altLang="en-US">
                <a:ea typeface="HGｺﾞｼｯｸE" pitchFamily="49" charset="-128"/>
              </a:rPr>
              <a:t>第</a:t>
            </a:r>
            <a:r>
              <a:rPr lang="en-US" altLang="ja-JP">
                <a:ea typeface="HGｺﾞｼｯｸE" pitchFamily="49" charset="-128"/>
              </a:rPr>
              <a:t>1</a:t>
            </a:r>
            <a:r>
              <a:rPr lang="ja-JP" altLang="en-US">
                <a:ea typeface="HGｺﾞｼｯｸE" pitchFamily="49" charset="-128"/>
              </a:rPr>
              <a:t>期の予算制約式を使って　　　を消去する。</a:t>
            </a:r>
          </a:p>
        </p:txBody>
      </p:sp>
      <p:graphicFrame>
        <p:nvGraphicFramePr>
          <p:cNvPr id="29707" name="Object 5"/>
          <p:cNvGraphicFramePr>
            <a:graphicFrameLocks noChangeAspect="1"/>
          </p:cNvGraphicFramePr>
          <p:nvPr/>
        </p:nvGraphicFramePr>
        <p:xfrm>
          <a:off x="4214813" y="2714625"/>
          <a:ext cx="357187" cy="439738"/>
        </p:xfrm>
        <a:graphic>
          <a:graphicData uri="http://schemas.openxmlformats.org/presentationml/2006/ole">
            <p:oleObj spid="_x0000_s29707" name="数式" r:id="rId9" imgW="114120" imgH="139680" progId="Equation.3">
              <p:embed/>
            </p:oleObj>
          </a:graphicData>
        </a:graphic>
      </p:graphicFrame>
      <p:graphicFrame>
        <p:nvGraphicFramePr>
          <p:cNvPr id="29708" name="Object 12"/>
          <p:cNvGraphicFramePr>
            <a:graphicFrameLocks noChangeAspect="1"/>
          </p:cNvGraphicFramePr>
          <p:nvPr/>
        </p:nvGraphicFramePr>
        <p:xfrm>
          <a:off x="2393950" y="3214688"/>
          <a:ext cx="3508375" cy="1549400"/>
        </p:xfrm>
        <a:graphic>
          <a:graphicData uri="http://schemas.openxmlformats.org/presentationml/2006/ole">
            <p:oleObj spid="_x0000_s29708" name="数式" r:id="rId10" imgW="1841400" imgH="812520" progId="Equation.3">
              <p:embed/>
            </p:oleObj>
          </a:graphicData>
        </a:graphic>
      </p:graphicFrame>
      <p:sp>
        <p:nvSpPr>
          <p:cNvPr id="29716" name="テキスト ボックス 14"/>
          <p:cNvSpPr txBox="1">
            <a:spLocks noChangeArrowheads="1"/>
          </p:cNvSpPr>
          <p:nvPr/>
        </p:nvSpPr>
        <p:spPr bwMode="auto">
          <a:xfrm>
            <a:off x="1643063" y="5000625"/>
            <a:ext cx="800100" cy="338138"/>
          </a:xfrm>
          <a:prstGeom prst="rect">
            <a:avLst/>
          </a:prstGeom>
          <a:noFill/>
          <a:ln w="9525">
            <a:noFill/>
            <a:miter lim="800000"/>
            <a:headEnd/>
            <a:tailEnd/>
          </a:ln>
        </p:spPr>
        <p:txBody>
          <a:bodyPr wrap="none">
            <a:spAutoFit/>
          </a:bodyPr>
          <a:lstStyle/>
          <a:p>
            <a:r>
              <a:rPr lang="ja-JP" altLang="en-US">
                <a:ea typeface="HGｺﾞｼｯｸE" pitchFamily="49" charset="-128"/>
              </a:rPr>
              <a:t>両辺を</a:t>
            </a:r>
          </a:p>
        </p:txBody>
      </p:sp>
      <p:graphicFrame>
        <p:nvGraphicFramePr>
          <p:cNvPr id="29709" name="Object 13"/>
          <p:cNvGraphicFramePr>
            <a:graphicFrameLocks noChangeAspect="1"/>
          </p:cNvGraphicFramePr>
          <p:nvPr/>
        </p:nvGraphicFramePr>
        <p:xfrm>
          <a:off x="2428875" y="4908550"/>
          <a:ext cx="357188" cy="431800"/>
        </p:xfrm>
        <a:graphic>
          <a:graphicData uri="http://schemas.openxmlformats.org/presentationml/2006/ole">
            <p:oleObj spid="_x0000_s29709" name="数式" r:id="rId11" imgW="177480" imgH="215640" progId="Equation.3">
              <p:embed/>
            </p:oleObj>
          </a:graphicData>
        </a:graphic>
      </p:graphicFrame>
      <p:sp>
        <p:nvSpPr>
          <p:cNvPr id="29717" name="テキスト ボックス 16"/>
          <p:cNvSpPr txBox="1">
            <a:spLocks noChangeArrowheads="1"/>
          </p:cNvSpPr>
          <p:nvPr/>
        </p:nvSpPr>
        <p:spPr bwMode="auto">
          <a:xfrm>
            <a:off x="2786063" y="5000625"/>
            <a:ext cx="996950" cy="336550"/>
          </a:xfrm>
          <a:prstGeom prst="rect">
            <a:avLst/>
          </a:prstGeom>
          <a:noFill/>
          <a:ln w="9525">
            <a:noFill/>
            <a:miter lim="800000"/>
            <a:headEnd/>
            <a:tailEnd/>
          </a:ln>
        </p:spPr>
        <p:txBody>
          <a:bodyPr wrap="none">
            <a:spAutoFit/>
          </a:bodyPr>
          <a:lstStyle/>
          <a:p>
            <a:r>
              <a:rPr lang="ja-JP" altLang="en-US">
                <a:ea typeface="HGｺﾞｼｯｸE" pitchFamily="49" charset="-128"/>
              </a:rPr>
              <a:t>で割る。</a:t>
            </a:r>
          </a:p>
        </p:txBody>
      </p:sp>
      <p:graphicFrame>
        <p:nvGraphicFramePr>
          <p:cNvPr id="29710" name="Object 12"/>
          <p:cNvGraphicFramePr>
            <a:graphicFrameLocks noChangeAspect="1"/>
          </p:cNvGraphicFramePr>
          <p:nvPr/>
        </p:nvGraphicFramePr>
        <p:xfrm>
          <a:off x="2214563" y="5572125"/>
          <a:ext cx="4330700" cy="822325"/>
        </p:xfrm>
        <a:graphic>
          <a:graphicData uri="http://schemas.openxmlformats.org/presentationml/2006/ole">
            <p:oleObj spid="_x0000_s29710" name="数式" r:id="rId12" imgW="2273040" imgH="43164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1071538" y="5072074"/>
            <a:ext cx="7143800" cy="1571636"/>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0724" name="Text Box 4"/>
          <p:cNvSpPr txBox="1">
            <a:spLocks noChangeArrowheads="1"/>
          </p:cNvSpPr>
          <p:nvPr/>
        </p:nvSpPr>
        <p:spPr bwMode="auto">
          <a:xfrm>
            <a:off x="1071563" y="214313"/>
            <a:ext cx="7561262" cy="641350"/>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ea"/>
                <a:ea typeface="+mj-ea"/>
              </a:rPr>
              <a:t>議論を簡単にするために、第</a:t>
            </a:r>
            <a:r>
              <a:rPr kumimoji="0" lang="en-US" altLang="ja-JP" sz="1800" dirty="0">
                <a:latin typeface="+mj-ea"/>
                <a:ea typeface="+mj-ea"/>
              </a:rPr>
              <a:t>1</a:t>
            </a:r>
            <a:r>
              <a:rPr kumimoji="0" lang="ja-JP" altLang="en-US" sz="1800" dirty="0">
                <a:latin typeface="+mj-ea"/>
                <a:ea typeface="+mj-ea"/>
              </a:rPr>
              <a:t>期に持っている資産と各期の実質所得を一定とする。つまり、</a:t>
            </a:r>
          </a:p>
        </p:txBody>
      </p:sp>
      <p:sp>
        <p:nvSpPr>
          <p:cNvPr id="30738" name="Text Box 8"/>
          <p:cNvSpPr txBox="1">
            <a:spLocks noChangeArrowheads="1"/>
          </p:cNvSpPr>
          <p:nvPr/>
        </p:nvSpPr>
        <p:spPr bwMode="auto">
          <a:xfrm>
            <a:off x="1214438" y="6143625"/>
            <a:ext cx="6500812" cy="400050"/>
          </a:xfrm>
          <a:prstGeom prst="rect">
            <a:avLst/>
          </a:prstGeom>
          <a:noFill/>
          <a:ln w="9525">
            <a:noFill/>
            <a:miter lim="800000"/>
            <a:headEnd/>
            <a:tailEnd/>
          </a:ln>
        </p:spPr>
        <p:txBody>
          <a:bodyPr>
            <a:spAutoFit/>
          </a:bodyPr>
          <a:lstStyle/>
          <a:p>
            <a:pPr>
              <a:spcBef>
                <a:spcPct val="50000"/>
              </a:spcBef>
            </a:pPr>
            <a:r>
              <a:rPr kumimoji="0" lang="ja-JP" altLang="en-US" sz="2000">
                <a:latin typeface="HGｺﾞｼｯｸE" pitchFamily="49" charset="-128"/>
                <a:ea typeface="HGｺﾞｼｯｸE" pitchFamily="49" charset="-128"/>
              </a:rPr>
              <a:t>この式を</a:t>
            </a:r>
            <a:r>
              <a:rPr kumimoji="0" lang="ja-JP" altLang="en-US" sz="2000">
                <a:solidFill>
                  <a:srgbClr val="FF0000"/>
                </a:solidFill>
                <a:latin typeface="HGｺﾞｼｯｸE" pitchFamily="49" charset="-128"/>
                <a:ea typeface="HGｺﾞｼｯｸE" pitchFamily="49" charset="-128"/>
              </a:rPr>
              <a:t>家計の異時点間の予算制約式</a:t>
            </a:r>
            <a:r>
              <a:rPr kumimoji="0" lang="ja-JP" altLang="en-US" sz="2000">
                <a:latin typeface="HGｺﾞｼｯｸE" pitchFamily="49" charset="-128"/>
                <a:ea typeface="HGｺﾞｼｯｸE" pitchFamily="49" charset="-128"/>
              </a:rPr>
              <a:t>と呼ぶ。</a:t>
            </a:r>
          </a:p>
        </p:txBody>
      </p:sp>
      <p:graphicFrame>
        <p:nvGraphicFramePr>
          <p:cNvPr id="30727" name="Object 7"/>
          <p:cNvGraphicFramePr>
            <a:graphicFrameLocks noChangeAspect="1"/>
          </p:cNvGraphicFramePr>
          <p:nvPr/>
        </p:nvGraphicFramePr>
        <p:xfrm>
          <a:off x="2357438" y="785813"/>
          <a:ext cx="928687" cy="854075"/>
        </p:xfrm>
        <a:graphic>
          <a:graphicData uri="http://schemas.openxmlformats.org/presentationml/2006/ole">
            <p:oleObj spid="_x0000_s30727" name="数式" r:id="rId4" imgW="469800" imgH="431640" progId="Equation.3">
              <p:embed/>
            </p:oleObj>
          </a:graphicData>
        </a:graphic>
      </p:graphicFrame>
      <p:graphicFrame>
        <p:nvGraphicFramePr>
          <p:cNvPr id="30729" name="Object 7"/>
          <p:cNvGraphicFramePr>
            <a:graphicFrameLocks noChangeAspect="1"/>
          </p:cNvGraphicFramePr>
          <p:nvPr/>
        </p:nvGraphicFramePr>
        <p:xfrm>
          <a:off x="3643313" y="785813"/>
          <a:ext cx="954087" cy="854075"/>
        </p:xfrm>
        <a:graphic>
          <a:graphicData uri="http://schemas.openxmlformats.org/presentationml/2006/ole">
            <p:oleObj spid="_x0000_s30729" name="数式" r:id="rId5" imgW="482400" imgH="431640" progId="Equation.3">
              <p:embed/>
            </p:oleObj>
          </a:graphicData>
        </a:graphic>
      </p:graphicFrame>
      <p:graphicFrame>
        <p:nvGraphicFramePr>
          <p:cNvPr id="30730" name="Object 10"/>
          <p:cNvGraphicFramePr>
            <a:graphicFrameLocks noChangeAspect="1"/>
          </p:cNvGraphicFramePr>
          <p:nvPr/>
        </p:nvGraphicFramePr>
        <p:xfrm>
          <a:off x="4857750" y="785813"/>
          <a:ext cx="1030288" cy="854075"/>
        </p:xfrm>
        <a:graphic>
          <a:graphicData uri="http://schemas.openxmlformats.org/presentationml/2006/ole">
            <p:oleObj spid="_x0000_s30730" name="数式" r:id="rId6" imgW="520560" imgH="431640" progId="Equation.3">
              <p:embed/>
            </p:oleObj>
          </a:graphicData>
        </a:graphic>
      </p:graphicFrame>
      <p:sp>
        <p:nvSpPr>
          <p:cNvPr id="30739" name="テキスト ボックス 10"/>
          <p:cNvSpPr txBox="1">
            <a:spLocks noChangeArrowheads="1"/>
          </p:cNvSpPr>
          <p:nvPr/>
        </p:nvSpPr>
        <p:spPr bwMode="auto">
          <a:xfrm>
            <a:off x="6072188" y="1000125"/>
            <a:ext cx="1620837" cy="338138"/>
          </a:xfrm>
          <a:prstGeom prst="rect">
            <a:avLst/>
          </a:prstGeom>
          <a:noFill/>
          <a:ln w="9525">
            <a:noFill/>
            <a:miter lim="800000"/>
            <a:headEnd/>
            <a:tailEnd/>
          </a:ln>
        </p:spPr>
        <p:txBody>
          <a:bodyPr wrap="none">
            <a:spAutoFit/>
          </a:bodyPr>
          <a:lstStyle/>
          <a:p>
            <a:r>
              <a:rPr lang="ja-JP" altLang="en-US">
                <a:ea typeface="HGｺﾞｼｯｸE" pitchFamily="49" charset="-128"/>
              </a:rPr>
              <a:t>→これらが一定</a:t>
            </a:r>
          </a:p>
        </p:txBody>
      </p:sp>
      <p:sp>
        <p:nvSpPr>
          <p:cNvPr id="30740" name="テキスト ボックス 11"/>
          <p:cNvSpPr txBox="1">
            <a:spLocks noChangeArrowheads="1"/>
          </p:cNvSpPr>
          <p:nvPr/>
        </p:nvSpPr>
        <p:spPr bwMode="auto">
          <a:xfrm>
            <a:off x="1071563" y="1785938"/>
            <a:ext cx="3486150" cy="396875"/>
          </a:xfrm>
          <a:prstGeom prst="rect">
            <a:avLst/>
          </a:prstGeom>
          <a:noFill/>
          <a:ln w="9525">
            <a:noFill/>
            <a:miter lim="800000"/>
            <a:headEnd/>
            <a:tailEnd/>
          </a:ln>
        </p:spPr>
        <p:txBody>
          <a:bodyPr wrap="none">
            <a:spAutoFit/>
          </a:bodyPr>
          <a:lstStyle/>
          <a:p>
            <a:r>
              <a:rPr lang="ja-JP" altLang="en-US" sz="2000">
                <a:ea typeface="HGｺﾞｼｯｸE" pitchFamily="49" charset="-128"/>
              </a:rPr>
              <a:t>所得を実質額に変更すると、</a:t>
            </a:r>
          </a:p>
        </p:txBody>
      </p:sp>
      <p:graphicFrame>
        <p:nvGraphicFramePr>
          <p:cNvPr id="30731" name="Object 11"/>
          <p:cNvGraphicFramePr>
            <a:graphicFrameLocks noChangeAspect="1"/>
          </p:cNvGraphicFramePr>
          <p:nvPr/>
        </p:nvGraphicFramePr>
        <p:xfrm>
          <a:off x="2214563" y="2214563"/>
          <a:ext cx="4016375" cy="854075"/>
        </p:xfrm>
        <a:graphic>
          <a:graphicData uri="http://schemas.openxmlformats.org/presentationml/2006/ole">
            <p:oleObj spid="_x0000_s30731" name="数式" r:id="rId7" imgW="2031840" imgH="431640" progId="Equation.3">
              <p:embed/>
            </p:oleObj>
          </a:graphicData>
        </a:graphic>
      </p:graphicFrame>
      <p:sp>
        <p:nvSpPr>
          <p:cNvPr id="30741" name="テキスト ボックス 13"/>
          <p:cNvSpPr txBox="1">
            <a:spLocks noChangeArrowheads="1"/>
          </p:cNvSpPr>
          <p:nvPr/>
        </p:nvSpPr>
        <p:spPr bwMode="auto">
          <a:xfrm>
            <a:off x="1143000" y="3286125"/>
            <a:ext cx="5108575" cy="396875"/>
          </a:xfrm>
          <a:prstGeom prst="rect">
            <a:avLst/>
          </a:prstGeom>
          <a:noFill/>
          <a:ln w="9525">
            <a:noFill/>
            <a:miter lim="800000"/>
            <a:headEnd/>
            <a:tailEnd/>
          </a:ln>
        </p:spPr>
        <p:txBody>
          <a:bodyPr wrap="none">
            <a:spAutoFit/>
          </a:bodyPr>
          <a:lstStyle/>
          <a:p>
            <a:r>
              <a:rPr lang="en-US" altLang="ja-JP" sz="2000">
                <a:ea typeface="HGｺﾞｼｯｸE" pitchFamily="49" charset="-128"/>
              </a:rPr>
              <a:t>3.6</a:t>
            </a:r>
            <a:r>
              <a:rPr lang="ja-JP" altLang="en-US" sz="2000">
                <a:ea typeface="HGｺﾞｼｯｸE" pitchFamily="49" charset="-128"/>
              </a:rPr>
              <a:t>節のフィッシャー方程式を思い出そう。</a:t>
            </a:r>
          </a:p>
        </p:txBody>
      </p:sp>
      <p:graphicFrame>
        <p:nvGraphicFramePr>
          <p:cNvPr id="30732" name="Object 12"/>
          <p:cNvGraphicFramePr>
            <a:graphicFrameLocks noChangeAspect="1"/>
          </p:cNvGraphicFramePr>
          <p:nvPr/>
        </p:nvGraphicFramePr>
        <p:xfrm>
          <a:off x="2357438" y="3714750"/>
          <a:ext cx="2836862" cy="854075"/>
        </p:xfrm>
        <a:graphic>
          <a:graphicData uri="http://schemas.openxmlformats.org/presentationml/2006/ole">
            <p:oleObj spid="_x0000_s30732" name="数式" r:id="rId8" imgW="1434960" imgH="431640" progId="Equation.3">
              <p:embed/>
            </p:oleObj>
          </a:graphicData>
        </a:graphic>
      </p:graphicFrame>
      <p:graphicFrame>
        <p:nvGraphicFramePr>
          <p:cNvPr id="30733" name="Object 13"/>
          <p:cNvGraphicFramePr>
            <a:graphicFrameLocks noChangeAspect="1"/>
          </p:cNvGraphicFramePr>
          <p:nvPr/>
        </p:nvGraphicFramePr>
        <p:xfrm>
          <a:off x="2357438" y="5143500"/>
          <a:ext cx="3438525" cy="830263"/>
        </p:xfrm>
        <a:graphic>
          <a:graphicData uri="http://schemas.openxmlformats.org/presentationml/2006/ole">
            <p:oleObj spid="_x0000_s30733" name="数式" r:id="rId9" imgW="1739880" imgH="419040" progId="Equation.3">
              <p:embed/>
            </p:oleObj>
          </a:graphicData>
        </a:graphic>
      </p:graphicFrame>
      <p:sp>
        <p:nvSpPr>
          <p:cNvPr id="30742" name="テキスト ボックス 16"/>
          <p:cNvSpPr txBox="1">
            <a:spLocks noChangeArrowheads="1"/>
          </p:cNvSpPr>
          <p:nvPr/>
        </p:nvSpPr>
        <p:spPr bwMode="auto">
          <a:xfrm>
            <a:off x="1214438" y="4643438"/>
            <a:ext cx="6026150" cy="396875"/>
          </a:xfrm>
          <a:prstGeom prst="rect">
            <a:avLst/>
          </a:prstGeom>
          <a:noFill/>
          <a:ln w="9525">
            <a:noFill/>
            <a:miter lim="800000"/>
            <a:headEnd/>
            <a:tailEnd/>
          </a:ln>
        </p:spPr>
        <p:txBody>
          <a:bodyPr wrap="none">
            <a:spAutoFit/>
          </a:bodyPr>
          <a:lstStyle/>
          <a:p>
            <a:r>
              <a:rPr lang="ja-JP" altLang="en-US" sz="2000">
                <a:ea typeface="HGｺﾞｼｯｸE" pitchFamily="49" charset="-128"/>
              </a:rPr>
              <a:t>ｒが利子率だった。ゆえに実質額で制約式を書くと</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643042" y="285728"/>
            <a:ext cx="5214974" cy="114300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1757" name="Text Box 4"/>
          <p:cNvSpPr txBox="1">
            <a:spLocks noChangeArrowheads="1"/>
          </p:cNvSpPr>
          <p:nvPr/>
        </p:nvSpPr>
        <p:spPr bwMode="auto">
          <a:xfrm>
            <a:off x="1439863" y="1643063"/>
            <a:ext cx="7704137" cy="3140075"/>
          </a:xfrm>
          <a:prstGeom prst="rect">
            <a:avLst/>
          </a:prstGeom>
          <a:noFill/>
          <a:ln w="9525">
            <a:noFill/>
            <a:miter lim="800000"/>
            <a:headEnd/>
            <a:tailEnd/>
          </a:ln>
        </p:spPr>
        <p:txBody>
          <a:bodyPr>
            <a:spAutoFit/>
          </a:bodyPr>
          <a:lstStyle/>
          <a:p>
            <a:pPr>
              <a:spcBef>
                <a:spcPct val="50000"/>
              </a:spcBef>
            </a:pPr>
            <a:r>
              <a:rPr kumimoji="0" lang="ja-JP" altLang="en-US" sz="1800"/>
              <a:t>この式から次のことがわかる。消費者にとって大切なのは、</a:t>
            </a:r>
          </a:p>
          <a:p>
            <a:pPr>
              <a:spcBef>
                <a:spcPct val="50000"/>
              </a:spcBef>
              <a:buFont typeface="Wingdings" pitchFamily="2" charset="2"/>
              <a:buChar char="n"/>
            </a:pPr>
            <a:r>
              <a:rPr kumimoji="0" lang="ja-JP" altLang="en-US" sz="2800" b="1">
                <a:solidFill>
                  <a:srgbClr val="FF0000"/>
                </a:solidFill>
              </a:rPr>
              <a:t>初期の実質資産</a:t>
            </a:r>
            <a:endParaRPr kumimoji="0" lang="en-US" altLang="ja-JP" sz="2800" b="1">
              <a:solidFill>
                <a:srgbClr val="FF0000"/>
              </a:solidFill>
            </a:endParaRPr>
          </a:p>
          <a:p>
            <a:pPr>
              <a:spcBef>
                <a:spcPct val="50000"/>
              </a:spcBef>
              <a:buFont typeface="Wingdings" pitchFamily="2" charset="2"/>
              <a:buChar char="n"/>
            </a:pPr>
            <a:r>
              <a:rPr kumimoji="0" lang="ja-JP" altLang="en-US" sz="2800" b="1">
                <a:solidFill>
                  <a:srgbClr val="FF0000"/>
                </a:solidFill>
              </a:rPr>
              <a:t>実質利子率</a:t>
            </a:r>
            <a:endParaRPr kumimoji="0" lang="en-US" altLang="ja-JP" sz="2800" b="1">
              <a:solidFill>
                <a:srgbClr val="FF0000"/>
              </a:solidFill>
            </a:endParaRPr>
          </a:p>
          <a:p>
            <a:pPr>
              <a:spcBef>
                <a:spcPct val="50000"/>
              </a:spcBef>
              <a:buFont typeface="Wingdings" pitchFamily="2" charset="2"/>
              <a:buChar char="n"/>
            </a:pPr>
            <a:r>
              <a:rPr kumimoji="0" lang="ja-JP" altLang="en-US" sz="2800" b="1">
                <a:solidFill>
                  <a:srgbClr val="FF0000"/>
                </a:solidFill>
              </a:rPr>
              <a:t>生涯に得られる実質所得</a:t>
            </a:r>
            <a:endParaRPr kumimoji="0" lang="ja-JP" altLang="en-US" sz="2800">
              <a:solidFill>
                <a:srgbClr val="FF0000"/>
              </a:solidFill>
            </a:endParaRPr>
          </a:p>
          <a:p>
            <a:pPr>
              <a:spcBef>
                <a:spcPct val="50000"/>
              </a:spcBef>
            </a:pPr>
            <a:r>
              <a:rPr kumimoji="0" lang="ja-JP" altLang="en-US" sz="1800"/>
              <a:t>という物価の変動を除去したもの。</a:t>
            </a:r>
          </a:p>
          <a:p>
            <a:pPr>
              <a:spcBef>
                <a:spcPct val="50000"/>
              </a:spcBef>
            </a:pPr>
            <a:endParaRPr kumimoji="0" lang="ja-JP" altLang="en-US" sz="1800"/>
          </a:p>
        </p:txBody>
      </p:sp>
      <p:sp>
        <p:nvSpPr>
          <p:cNvPr id="9" name="テキスト ボックス 8"/>
          <p:cNvSpPr txBox="1"/>
          <p:nvPr/>
        </p:nvSpPr>
        <p:spPr>
          <a:xfrm>
            <a:off x="857224" y="4572008"/>
            <a:ext cx="8072462" cy="76944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kumimoji="0" lang="ja-JP" altLang="en-US" sz="2800" dirty="0">
                <a:ea typeface="ＭＳ Ｐゴシック" pitchFamily="50" charset="-128"/>
              </a:rPr>
              <a:t>（</a:t>
            </a:r>
            <a:r>
              <a:rPr kumimoji="0" lang="en-US" altLang="ja-JP" sz="2800" dirty="0">
                <a:ea typeface="ＭＳ Ｐゴシック" pitchFamily="50" charset="-128"/>
              </a:rPr>
              <a:t>5.6</a:t>
            </a:r>
            <a:r>
              <a:rPr kumimoji="0" lang="ja-JP" altLang="en-US" sz="2800" dirty="0">
                <a:ea typeface="ＭＳ Ｐゴシック" pitchFamily="50" charset="-128"/>
              </a:rPr>
              <a:t>）式の両辺に</a:t>
            </a:r>
            <a:r>
              <a:rPr kumimoji="0" lang="en-US" altLang="ja-JP" sz="2800" dirty="0">
                <a:ea typeface="ＭＳ Ｐゴシック" pitchFamily="50" charset="-128"/>
              </a:rPr>
              <a:t>1</a:t>
            </a:r>
            <a:r>
              <a:rPr kumimoji="0" lang="ja-JP" altLang="en-US" sz="2800" dirty="0">
                <a:ea typeface="ＭＳ Ｐゴシック" pitchFamily="50" charset="-128"/>
              </a:rPr>
              <a:t>＋</a:t>
            </a:r>
            <a:r>
              <a:rPr kumimoji="0" lang="en-US" altLang="ja-JP" sz="2800" i="1" dirty="0">
                <a:ea typeface="ＭＳ Ｐゴシック" pitchFamily="50" charset="-128"/>
              </a:rPr>
              <a:t>r</a:t>
            </a:r>
            <a:r>
              <a:rPr kumimoji="0" lang="ja-JP" altLang="en-US" sz="2800" i="1" dirty="0">
                <a:ea typeface="ＭＳ Ｐゴシック" pitchFamily="50" charset="-128"/>
              </a:rPr>
              <a:t>　</a:t>
            </a:r>
            <a:r>
              <a:rPr kumimoji="0" lang="ja-JP" altLang="en-US" sz="2800" dirty="0">
                <a:ea typeface="ＭＳ Ｐゴシック" pitchFamily="50" charset="-128"/>
              </a:rPr>
              <a:t>をかけて　　　について解くと、</a:t>
            </a:r>
          </a:p>
          <a:p>
            <a:pPr>
              <a:defRPr/>
            </a:pPr>
            <a:endParaRPr lang="ja-JP" altLang="en-US" dirty="0"/>
          </a:p>
        </p:txBody>
      </p:sp>
      <p:graphicFrame>
        <p:nvGraphicFramePr>
          <p:cNvPr id="31749" name="Object 5"/>
          <p:cNvGraphicFramePr>
            <a:graphicFrameLocks noChangeAspect="1"/>
          </p:cNvGraphicFramePr>
          <p:nvPr/>
        </p:nvGraphicFramePr>
        <p:xfrm>
          <a:off x="5786438" y="4500563"/>
          <a:ext cx="428625" cy="523875"/>
        </p:xfrm>
        <a:graphic>
          <a:graphicData uri="http://schemas.openxmlformats.org/presentationml/2006/ole">
            <p:oleObj spid="_x0000_s31749" name="数式" r:id="rId4" imgW="190440" imgH="253800" progId="Equation.3">
              <p:embed/>
            </p:oleObj>
          </a:graphicData>
        </a:graphic>
      </p:graphicFrame>
      <p:graphicFrame>
        <p:nvGraphicFramePr>
          <p:cNvPr id="31752" name="Object 8"/>
          <p:cNvGraphicFramePr>
            <a:graphicFrameLocks noChangeAspect="1"/>
          </p:cNvGraphicFramePr>
          <p:nvPr/>
        </p:nvGraphicFramePr>
        <p:xfrm>
          <a:off x="2428875" y="428625"/>
          <a:ext cx="3438525" cy="830263"/>
        </p:xfrm>
        <a:graphic>
          <a:graphicData uri="http://schemas.openxmlformats.org/presentationml/2006/ole">
            <p:oleObj spid="_x0000_s31752" name="数式" r:id="rId5" imgW="1739880" imgH="419040" progId="Equation.3">
              <p:embed/>
            </p:oleObj>
          </a:graphicData>
        </a:graphic>
      </p:graphicFrame>
      <p:graphicFrame>
        <p:nvGraphicFramePr>
          <p:cNvPr id="31753" name="Object 8"/>
          <p:cNvGraphicFramePr>
            <a:graphicFrameLocks noChangeAspect="1"/>
          </p:cNvGraphicFramePr>
          <p:nvPr/>
        </p:nvGraphicFramePr>
        <p:xfrm>
          <a:off x="1984375" y="5786438"/>
          <a:ext cx="4241800" cy="428625"/>
        </p:xfrm>
        <a:graphic>
          <a:graphicData uri="http://schemas.openxmlformats.org/presentationml/2006/ole">
            <p:oleObj spid="_x0000_s31753" name="数式" r:id="rId6" imgW="2145960" imgH="21564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p:cNvSpPr/>
          <p:nvPr/>
        </p:nvSpPr>
        <p:spPr>
          <a:xfrm>
            <a:off x="1142976" y="500042"/>
            <a:ext cx="6215106" cy="10715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58" name="正方形/長方形 57"/>
          <p:cNvSpPr/>
          <p:nvPr/>
        </p:nvSpPr>
        <p:spPr>
          <a:xfrm>
            <a:off x="5286380" y="3857628"/>
            <a:ext cx="3857620" cy="2714644"/>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9" name="正方形/長方形 28"/>
          <p:cNvSpPr/>
          <p:nvPr/>
        </p:nvSpPr>
        <p:spPr>
          <a:xfrm>
            <a:off x="500034" y="1714488"/>
            <a:ext cx="4714908" cy="485778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2811" name="Text Box 7"/>
          <p:cNvSpPr txBox="1">
            <a:spLocks noChangeArrowheads="1"/>
          </p:cNvSpPr>
          <p:nvPr/>
        </p:nvSpPr>
        <p:spPr bwMode="auto">
          <a:xfrm>
            <a:off x="2611438" y="3865563"/>
            <a:ext cx="184150" cy="701675"/>
          </a:xfrm>
          <a:prstGeom prst="rect">
            <a:avLst/>
          </a:prstGeom>
          <a:noFill/>
          <a:ln w="9525">
            <a:noFill/>
            <a:miter lim="800000"/>
            <a:headEnd/>
            <a:tailEnd/>
          </a:ln>
        </p:spPr>
        <p:txBody>
          <a:bodyPr wrap="none">
            <a:spAutoFit/>
          </a:bodyPr>
          <a:lstStyle/>
          <a:p>
            <a:endParaRPr kumimoji="0" lang="ja-JP" altLang="en-US" sz="2000"/>
          </a:p>
          <a:p>
            <a:endParaRPr kumimoji="0" lang="ja-JP" altLang="en-US" sz="2000"/>
          </a:p>
        </p:txBody>
      </p:sp>
      <p:graphicFrame>
        <p:nvGraphicFramePr>
          <p:cNvPr id="32777" name="Object 9"/>
          <p:cNvGraphicFramePr>
            <a:graphicFrameLocks noChangeAspect="1"/>
          </p:cNvGraphicFramePr>
          <p:nvPr/>
        </p:nvGraphicFramePr>
        <p:xfrm>
          <a:off x="500063" y="1785938"/>
          <a:ext cx="365125" cy="444500"/>
        </p:xfrm>
        <a:graphic>
          <a:graphicData uri="http://schemas.openxmlformats.org/presentationml/2006/ole">
            <p:oleObj spid="_x0000_s32777" name="数式" r:id="rId4" imgW="190440" imgH="253800" progId="Equation.3">
              <p:embed/>
            </p:oleObj>
          </a:graphicData>
        </a:graphic>
      </p:graphicFrame>
      <p:graphicFrame>
        <p:nvGraphicFramePr>
          <p:cNvPr id="32778" name="Object 10"/>
          <p:cNvGraphicFramePr>
            <a:graphicFrameLocks noChangeAspect="1"/>
          </p:cNvGraphicFramePr>
          <p:nvPr/>
        </p:nvGraphicFramePr>
        <p:xfrm>
          <a:off x="4786313" y="5715000"/>
          <a:ext cx="285750" cy="407988"/>
        </p:xfrm>
        <a:graphic>
          <a:graphicData uri="http://schemas.openxmlformats.org/presentationml/2006/ole">
            <p:oleObj spid="_x0000_s32778" name="数式" r:id="rId5" imgW="177480" imgH="253800" progId="Equation.3">
              <p:embed/>
            </p:oleObj>
          </a:graphicData>
        </a:graphic>
      </p:graphicFrame>
      <p:graphicFrame>
        <p:nvGraphicFramePr>
          <p:cNvPr id="32781" name="Object 13"/>
          <p:cNvGraphicFramePr>
            <a:graphicFrameLocks noChangeAspect="1"/>
          </p:cNvGraphicFramePr>
          <p:nvPr/>
        </p:nvGraphicFramePr>
        <p:xfrm>
          <a:off x="500063" y="3143250"/>
          <a:ext cx="363537" cy="428625"/>
        </p:xfrm>
        <a:graphic>
          <a:graphicData uri="http://schemas.openxmlformats.org/presentationml/2006/ole">
            <p:oleObj spid="_x0000_s32781" name="数式" r:id="rId6" imgW="190440" imgH="279360" progId="Equation.3">
              <p:embed/>
            </p:oleObj>
          </a:graphicData>
        </a:graphic>
      </p:graphicFrame>
      <p:graphicFrame>
        <p:nvGraphicFramePr>
          <p:cNvPr id="32782" name="Object 14"/>
          <p:cNvGraphicFramePr>
            <a:graphicFrameLocks noChangeAspect="1"/>
          </p:cNvGraphicFramePr>
          <p:nvPr/>
        </p:nvGraphicFramePr>
        <p:xfrm>
          <a:off x="1571625" y="5929313"/>
          <a:ext cx="360363" cy="458787"/>
        </p:xfrm>
        <a:graphic>
          <a:graphicData uri="http://schemas.openxmlformats.org/presentationml/2006/ole">
            <p:oleObj spid="_x0000_s32782" name="数式" r:id="rId7" imgW="190440" imgH="279360" progId="Equation.3">
              <p:embed/>
            </p:oleObj>
          </a:graphicData>
        </a:graphic>
      </p:graphicFrame>
      <p:graphicFrame>
        <p:nvGraphicFramePr>
          <p:cNvPr id="32785" name="Object 17"/>
          <p:cNvGraphicFramePr>
            <a:graphicFrameLocks noChangeAspect="1"/>
          </p:cNvGraphicFramePr>
          <p:nvPr/>
        </p:nvGraphicFramePr>
        <p:xfrm>
          <a:off x="500063" y="3929063"/>
          <a:ext cx="384175" cy="500062"/>
        </p:xfrm>
        <a:graphic>
          <a:graphicData uri="http://schemas.openxmlformats.org/presentationml/2006/ole">
            <p:oleObj spid="_x0000_s32785" name="数式" r:id="rId8" imgW="228600" imgH="279360" progId="Equation.3">
              <p:embed/>
            </p:oleObj>
          </a:graphicData>
        </a:graphic>
      </p:graphicFrame>
      <p:graphicFrame>
        <p:nvGraphicFramePr>
          <p:cNvPr id="32786" name="Object 18"/>
          <p:cNvGraphicFramePr>
            <a:graphicFrameLocks noChangeAspect="1"/>
          </p:cNvGraphicFramePr>
          <p:nvPr/>
        </p:nvGraphicFramePr>
        <p:xfrm>
          <a:off x="2143125" y="5929313"/>
          <a:ext cx="379413" cy="458787"/>
        </p:xfrm>
        <a:graphic>
          <a:graphicData uri="http://schemas.openxmlformats.org/presentationml/2006/ole">
            <p:oleObj spid="_x0000_s32786" name="数式" r:id="rId9" imgW="228600" imgH="279360" progId="Equation.3">
              <p:embed/>
            </p:oleObj>
          </a:graphicData>
        </a:graphic>
      </p:graphicFrame>
      <p:graphicFrame>
        <p:nvGraphicFramePr>
          <p:cNvPr id="32789" name="Object 21"/>
          <p:cNvGraphicFramePr>
            <a:graphicFrameLocks noChangeAspect="1"/>
          </p:cNvGraphicFramePr>
          <p:nvPr/>
        </p:nvGraphicFramePr>
        <p:xfrm>
          <a:off x="2714625" y="6000750"/>
          <a:ext cx="560388" cy="373063"/>
        </p:xfrm>
        <a:graphic>
          <a:graphicData uri="http://schemas.openxmlformats.org/presentationml/2006/ole">
            <p:oleObj spid="_x0000_s32789" name="数式" r:id="rId10" imgW="495000" imgH="330120" progId="Equation.3">
              <p:embed/>
            </p:oleObj>
          </a:graphicData>
        </a:graphic>
      </p:graphicFrame>
      <p:graphicFrame>
        <p:nvGraphicFramePr>
          <p:cNvPr id="32790" name="Object 22"/>
          <p:cNvGraphicFramePr>
            <a:graphicFrameLocks noChangeAspect="1"/>
          </p:cNvGraphicFramePr>
          <p:nvPr/>
        </p:nvGraphicFramePr>
        <p:xfrm>
          <a:off x="571500" y="4500563"/>
          <a:ext cx="258763" cy="401637"/>
        </p:xfrm>
        <a:graphic>
          <a:graphicData uri="http://schemas.openxmlformats.org/presentationml/2006/ole">
            <p:oleObj spid="_x0000_s32790" name="数式" r:id="rId11" imgW="228600" imgH="355320" progId="Equation.3">
              <p:embed/>
            </p:oleObj>
          </a:graphicData>
        </a:graphic>
      </p:graphicFrame>
      <p:sp>
        <p:nvSpPr>
          <p:cNvPr id="32812" name="Text Box 28"/>
          <p:cNvSpPr txBox="1">
            <a:spLocks noChangeArrowheads="1"/>
          </p:cNvSpPr>
          <p:nvPr/>
        </p:nvSpPr>
        <p:spPr bwMode="auto">
          <a:xfrm>
            <a:off x="5286375" y="4143375"/>
            <a:ext cx="3429000" cy="1892300"/>
          </a:xfrm>
          <a:prstGeom prst="rect">
            <a:avLst/>
          </a:prstGeom>
          <a:noFill/>
          <a:ln w="9525">
            <a:noFill/>
            <a:miter lim="800000"/>
            <a:headEnd/>
            <a:tailEnd/>
          </a:ln>
        </p:spPr>
        <p:txBody>
          <a:bodyPr>
            <a:spAutoFit/>
          </a:bodyPr>
          <a:lstStyle/>
          <a:p>
            <a:pPr>
              <a:spcBef>
                <a:spcPct val="50000"/>
              </a:spcBef>
              <a:buFont typeface="Wingdings" pitchFamily="2" charset="2"/>
              <a:buChar char="l"/>
            </a:pPr>
            <a:r>
              <a:rPr kumimoji="0" lang="ja-JP" altLang="en-US" sz="1800"/>
              <a:t>直線の傾き；－</a:t>
            </a:r>
            <a:r>
              <a:rPr kumimoji="0" lang="en-US" altLang="ja-JP" sz="1800"/>
              <a:t>(1+</a:t>
            </a:r>
            <a:r>
              <a:rPr kumimoji="0" lang="en-US" altLang="ja-JP" sz="1800" i="1"/>
              <a:t>r</a:t>
            </a:r>
            <a:r>
              <a:rPr kumimoji="0" lang="en-US" altLang="ja-JP" sz="1800"/>
              <a:t>)</a:t>
            </a:r>
          </a:p>
          <a:p>
            <a:pPr>
              <a:spcBef>
                <a:spcPct val="50000"/>
              </a:spcBef>
              <a:buFont typeface="Wingdings" pitchFamily="2" charset="2"/>
              <a:buChar char="l"/>
            </a:pPr>
            <a:r>
              <a:rPr kumimoji="0" lang="ja-JP" altLang="en-US" sz="1800"/>
              <a:t>縦軸との交点；</a:t>
            </a:r>
          </a:p>
          <a:p>
            <a:pPr>
              <a:spcBef>
                <a:spcPct val="50000"/>
              </a:spcBef>
              <a:buFont typeface="Wingdings" pitchFamily="2" charset="2"/>
              <a:buChar char="l"/>
            </a:pPr>
            <a:r>
              <a:rPr kumimoji="0" lang="ja-JP" altLang="en-US" sz="1800"/>
              <a:t>さらに特徴的なのは、この直線が必ず点</a:t>
            </a:r>
            <a:r>
              <a:rPr kumimoji="0" lang="en-US" altLang="ja-JP" sz="1800"/>
              <a:t>X</a:t>
            </a:r>
          </a:p>
          <a:p>
            <a:pPr>
              <a:spcBef>
                <a:spcPct val="50000"/>
              </a:spcBef>
            </a:pPr>
            <a:r>
              <a:rPr kumimoji="0" lang="ja-JP" altLang="en-US" sz="1800"/>
              <a:t>を通ること。</a:t>
            </a:r>
          </a:p>
        </p:txBody>
      </p:sp>
      <p:graphicFrame>
        <p:nvGraphicFramePr>
          <p:cNvPr id="32797" name="Object 29"/>
          <p:cNvGraphicFramePr>
            <a:graphicFrameLocks noChangeAspect="1"/>
          </p:cNvGraphicFramePr>
          <p:nvPr/>
        </p:nvGraphicFramePr>
        <p:xfrm>
          <a:off x="1143000" y="2143125"/>
          <a:ext cx="2428875" cy="485775"/>
        </p:xfrm>
        <a:graphic>
          <a:graphicData uri="http://schemas.openxmlformats.org/presentationml/2006/ole">
            <p:oleObj spid="_x0000_s32797" name="数式" r:id="rId12" imgW="1295280" imgH="342720" progId="Equation.3">
              <p:embed/>
            </p:oleObj>
          </a:graphicData>
        </a:graphic>
      </p:graphicFrame>
      <p:graphicFrame>
        <p:nvGraphicFramePr>
          <p:cNvPr id="32798" name="Object 30"/>
          <p:cNvGraphicFramePr>
            <a:graphicFrameLocks noChangeAspect="1"/>
          </p:cNvGraphicFramePr>
          <p:nvPr/>
        </p:nvGraphicFramePr>
        <p:xfrm>
          <a:off x="6429375" y="5286375"/>
          <a:ext cx="1128713" cy="330200"/>
        </p:xfrm>
        <a:graphic>
          <a:graphicData uri="http://schemas.openxmlformats.org/presentationml/2006/ole">
            <p:oleObj spid="_x0000_s32798" name="数式" r:id="rId13" imgW="850680" imgH="330120" progId="Equation.3">
              <p:embed/>
            </p:oleObj>
          </a:graphicData>
        </a:graphic>
      </p:graphicFrame>
      <p:sp>
        <p:nvSpPr>
          <p:cNvPr id="28" name="Text Box 7"/>
          <p:cNvSpPr txBox="1">
            <a:spLocks noChangeArrowheads="1"/>
          </p:cNvSpPr>
          <p:nvPr/>
        </p:nvSpPr>
        <p:spPr bwMode="auto">
          <a:xfrm>
            <a:off x="5268602" y="1740463"/>
            <a:ext cx="3786214" cy="207749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spAutoFit/>
          </a:bodyPr>
          <a:lstStyle/>
          <a:p>
            <a:pPr>
              <a:spcBef>
                <a:spcPct val="50000"/>
              </a:spcBef>
              <a:defRPr/>
            </a:pPr>
            <a:r>
              <a:rPr kumimoji="0" lang="ja-JP" altLang="en-US" sz="1800" b="1" dirty="0">
                <a:ea typeface="ＭＳ Ｐゴシック" pitchFamily="50" charset="-128"/>
              </a:rPr>
              <a:t>家計が決定する（家計が選ぶ</a:t>
            </a:r>
            <a:r>
              <a:rPr kumimoji="0" lang="ja-JP" altLang="en-US" sz="1800" b="1" dirty="0">
                <a:solidFill>
                  <a:srgbClr val="FF0000"/>
                </a:solidFill>
                <a:ea typeface="ＭＳ Ｐゴシック" pitchFamily="50" charset="-128"/>
              </a:rPr>
              <a:t>変数</a:t>
            </a:r>
            <a:r>
              <a:rPr kumimoji="0" lang="ja-JP" altLang="en-US" sz="1800" b="1" dirty="0">
                <a:solidFill>
                  <a:srgbClr val="FF00FF"/>
                </a:solidFill>
                <a:ea typeface="ＭＳ Ｐゴシック" pitchFamily="50" charset="-128"/>
              </a:rPr>
              <a:t>）</a:t>
            </a:r>
            <a:endParaRPr kumimoji="0" lang="ja-JP" altLang="en-US" sz="1800" b="1" dirty="0">
              <a:ea typeface="ＭＳ Ｐゴシック" pitchFamily="50" charset="-128"/>
            </a:endParaRPr>
          </a:p>
          <a:p>
            <a:pPr>
              <a:spcBef>
                <a:spcPct val="50000"/>
              </a:spcBef>
              <a:defRPr/>
            </a:pPr>
            <a:r>
              <a:rPr kumimoji="0" lang="ja-JP" altLang="en-US" sz="1800" b="1" dirty="0">
                <a:ea typeface="ＭＳ Ｐゴシック" pitchFamily="50" charset="-128"/>
              </a:rPr>
              <a:t>のは、</a:t>
            </a:r>
            <a:endParaRPr kumimoji="0" lang="en-US" altLang="ja-JP" sz="1800" b="1" dirty="0">
              <a:ea typeface="ＭＳ Ｐゴシック" pitchFamily="50" charset="-128"/>
            </a:endParaRPr>
          </a:p>
          <a:p>
            <a:pPr>
              <a:spcBef>
                <a:spcPct val="50000"/>
              </a:spcBef>
              <a:defRPr/>
            </a:pPr>
            <a:r>
              <a:rPr kumimoji="0" lang="ja-JP" altLang="en-US" sz="2000" dirty="0">
                <a:solidFill>
                  <a:srgbClr val="FF0000"/>
                </a:solidFill>
              </a:rPr>
              <a:t>第</a:t>
            </a:r>
            <a:r>
              <a:rPr kumimoji="0" lang="en-US" altLang="ja-JP" sz="2000" dirty="0">
                <a:solidFill>
                  <a:srgbClr val="FF0000"/>
                </a:solidFill>
              </a:rPr>
              <a:t>1</a:t>
            </a:r>
            <a:r>
              <a:rPr kumimoji="0" lang="ja-JP" altLang="en-US" sz="2000" dirty="0">
                <a:solidFill>
                  <a:srgbClr val="FF0000"/>
                </a:solidFill>
              </a:rPr>
              <a:t>期の消費</a:t>
            </a:r>
            <a:r>
              <a:rPr kumimoji="0" lang="ja-JP" altLang="en-US" sz="2000" b="1" dirty="0">
                <a:solidFill>
                  <a:schemeClr val="tx1"/>
                </a:solidFill>
                <a:ea typeface="ＭＳ Ｐゴシック" pitchFamily="50" charset="-128"/>
              </a:rPr>
              <a:t>と</a:t>
            </a:r>
            <a:r>
              <a:rPr kumimoji="0" lang="ja-JP" altLang="en-US" sz="2000" b="1" dirty="0">
                <a:solidFill>
                  <a:srgbClr val="FF0000"/>
                </a:solidFill>
                <a:ea typeface="ＭＳ Ｐゴシック" pitchFamily="50" charset="-128"/>
              </a:rPr>
              <a:t>第</a:t>
            </a:r>
            <a:r>
              <a:rPr kumimoji="0" lang="en-US" altLang="ja-JP" sz="2000" b="1" dirty="0">
                <a:solidFill>
                  <a:srgbClr val="FF0000"/>
                </a:solidFill>
                <a:ea typeface="ＭＳ Ｐゴシック" pitchFamily="50" charset="-128"/>
              </a:rPr>
              <a:t>2</a:t>
            </a:r>
            <a:r>
              <a:rPr kumimoji="0" lang="ja-JP" altLang="en-US" sz="2000" b="1" dirty="0">
                <a:solidFill>
                  <a:srgbClr val="FF0000"/>
                </a:solidFill>
                <a:ea typeface="ＭＳ Ｐゴシック" pitchFamily="50" charset="-128"/>
              </a:rPr>
              <a:t>期の消費</a:t>
            </a:r>
            <a:r>
              <a:rPr kumimoji="0" lang="ja-JP" altLang="en-US" sz="1800" b="1" dirty="0">
                <a:ea typeface="ＭＳ Ｐゴシック" pitchFamily="50" charset="-128"/>
              </a:rPr>
              <a:t>。</a:t>
            </a:r>
            <a:endParaRPr kumimoji="0" lang="en-US" altLang="ja-JP" sz="1800" b="1" dirty="0">
              <a:ea typeface="ＭＳ Ｐゴシック" pitchFamily="50" charset="-128"/>
            </a:endParaRPr>
          </a:p>
          <a:p>
            <a:pPr>
              <a:spcBef>
                <a:spcPct val="50000"/>
              </a:spcBef>
              <a:defRPr/>
            </a:pPr>
            <a:r>
              <a:rPr kumimoji="0" lang="ja-JP" altLang="en-US" sz="1800" b="1" dirty="0">
                <a:solidFill>
                  <a:schemeClr val="tx1"/>
                </a:solidFill>
                <a:ea typeface="ＭＳ Ｐゴシック" pitchFamily="50" charset="-128"/>
              </a:rPr>
              <a:t>利子率は所与。</a:t>
            </a:r>
          </a:p>
          <a:p>
            <a:pPr>
              <a:spcBef>
                <a:spcPct val="50000"/>
              </a:spcBef>
              <a:defRPr/>
            </a:pPr>
            <a:r>
              <a:rPr kumimoji="0" lang="ja-JP" altLang="en-US" sz="1800" b="1" dirty="0">
                <a:solidFill>
                  <a:schemeClr val="tx1"/>
                </a:solidFill>
                <a:ea typeface="ＭＳ Ｐゴシック" pitchFamily="50" charset="-128"/>
              </a:rPr>
              <a:t>所得は簡単化のために一定とする。</a:t>
            </a:r>
          </a:p>
        </p:txBody>
      </p:sp>
      <p:cxnSp>
        <p:nvCxnSpPr>
          <p:cNvPr id="31" name="直線矢印コネクタ 30"/>
          <p:cNvCxnSpPr/>
          <p:nvPr/>
        </p:nvCxnSpPr>
        <p:spPr>
          <a:xfrm>
            <a:off x="928688" y="5929313"/>
            <a:ext cx="3714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rot="5400000" flipH="1" flipV="1">
            <a:off x="-963612" y="4035425"/>
            <a:ext cx="37861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16200000" flipH="1">
            <a:off x="785786" y="2643182"/>
            <a:ext cx="3429024" cy="3143272"/>
          </a:xfrm>
          <a:prstGeom prst="line">
            <a:avLst/>
          </a:prstGeom>
        </p:spPr>
        <p:style>
          <a:lnRef idx="3">
            <a:schemeClr val="accent6"/>
          </a:lnRef>
          <a:fillRef idx="0">
            <a:schemeClr val="accent6"/>
          </a:fillRef>
          <a:effectRef idx="2">
            <a:schemeClr val="accent6"/>
          </a:effectRef>
          <a:fontRef idx="minor">
            <a:schemeClr val="tx1"/>
          </a:fontRef>
        </p:style>
      </p:cxnSp>
      <p:sp>
        <p:nvSpPr>
          <p:cNvPr id="36" name="円弧 35"/>
          <p:cNvSpPr/>
          <p:nvPr/>
        </p:nvSpPr>
        <p:spPr>
          <a:xfrm rot="16200000">
            <a:off x="3517900" y="5697538"/>
            <a:ext cx="536575" cy="428625"/>
          </a:xfrm>
          <a:prstGeom prst="arc">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sp>
        <p:nvSpPr>
          <p:cNvPr id="32820" name="テキスト ボックス 36"/>
          <p:cNvSpPr txBox="1">
            <a:spLocks noChangeArrowheads="1"/>
          </p:cNvSpPr>
          <p:nvPr/>
        </p:nvSpPr>
        <p:spPr bwMode="auto">
          <a:xfrm>
            <a:off x="2857500" y="5429250"/>
            <a:ext cx="928688" cy="400050"/>
          </a:xfrm>
          <a:prstGeom prst="rect">
            <a:avLst/>
          </a:prstGeom>
          <a:noFill/>
          <a:ln w="9525">
            <a:noFill/>
            <a:miter lim="800000"/>
            <a:headEnd/>
            <a:tailEnd/>
          </a:ln>
        </p:spPr>
        <p:txBody>
          <a:bodyPr>
            <a:spAutoFit/>
          </a:bodyPr>
          <a:lstStyle/>
          <a:p>
            <a:r>
              <a:rPr lang="en-US" altLang="ja-JP" sz="2000">
                <a:ea typeface="HGｺﾞｼｯｸE" pitchFamily="49" charset="-128"/>
              </a:rPr>
              <a:t>-(1+r)</a:t>
            </a:r>
            <a:endParaRPr lang="ja-JP" altLang="en-US" sz="2000">
              <a:ea typeface="HGｺﾞｼｯｸE" pitchFamily="49" charset="-128"/>
            </a:endParaRPr>
          </a:p>
        </p:txBody>
      </p:sp>
      <p:sp>
        <p:nvSpPr>
          <p:cNvPr id="40" name="フローチャート : 結合子 39"/>
          <p:cNvSpPr/>
          <p:nvPr/>
        </p:nvSpPr>
        <p:spPr>
          <a:xfrm>
            <a:off x="857250" y="2428875"/>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cxnSp>
        <p:nvCxnSpPr>
          <p:cNvPr id="42" name="直線コネクタ 41"/>
          <p:cNvCxnSpPr/>
          <p:nvPr/>
        </p:nvCxnSpPr>
        <p:spPr>
          <a:xfrm rot="5400000" flipH="1" flipV="1">
            <a:off x="2320925" y="5322888"/>
            <a:ext cx="1214437"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10800000" flipV="1">
            <a:off x="928688" y="4714875"/>
            <a:ext cx="2000250" cy="47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フローチャート : 結合子 50"/>
          <p:cNvSpPr/>
          <p:nvPr/>
        </p:nvSpPr>
        <p:spPr>
          <a:xfrm>
            <a:off x="2857500" y="4643438"/>
            <a:ext cx="142875" cy="142875"/>
          </a:xfrm>
          <a:prstGeom prst="flowChartConnector">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52" name="フローチャート : 結合子 51"/>
          <p:cNvSpPr/>
          <p:nvPr/>
        </p:nvSpPr>
        <p:spPr>
          <a:xfrm>
            <a:off x="1643063" y="3286125"/>
            <a:ext cx="142875" cy="142875"/>
          </a:xfrm>
          <a:prstGeom prst="flowChartConnector">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endParaRPr lang="ja-JP" altLang="en-US"/>
          </a:p>
        </p:txBody>
      </p:sp>
      <p:cxnSp>
        <p:nvCxnSpPr>
          <p:cNvPr id="54" name="直線コネクタ 53"/>
          <p:cNvCxnSpPr>
            <a:endCxn id="52" idx="2"/>
          </p:cNvCxnSpPr>
          <p:nvPr/>
        </p:nvCxnSpPr>
        <p:spPr>
          <a:xfrm>
            <a:off x="928688" y="3357563"/>
            <a:ext cx="71437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52" idx="4"/>
          </p:cNvCxnSpPr>
          <p:nvPr/>
        </p:nvCxnSpPr>
        <p:spPr>
          <a:xfrm rot="5400000">
            <a:off x="463551" y="4679950"/>
            <a:ext cx="2500312"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928688" y="4214813"/>
            <a:ext cx="157162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5400000">
            <a:off x="1642269" y="5072856"/>
            <a:ext cx="171450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0" name="フローチャート : 結合子 49"/>
          <p:cNvSpPr/>
          <p:nvPr/>
        </p:nvSpPr>
        <p:spPr>
          <a:xfrm>
            <a:off x="2428875" y="4143375"/>
            <a:ext cx="142875" cy="142875"/>
          </a:xfrm>
          <a:prstGeom prst="flowChartConnector">
            <a:avLst/>
          </a:prstGeom>
        </p:spPr>
        <p:style>
          <a:lnRef idx="3">
            <a:schemeClr val="lt1"/>
          </a:lnRef>
          <a:fillRef idx="1">
            <a:schemeClr val="accent4"/>
          </a:fillRef>
          <a:effectRef idx="1">
            <a:schemeClr val="accent4"/>
          </a:effectRef>
          <a:fontRef idx="minor">
            <a:schemeClr val="lt1"/>
          </a:fontRef>
        </p:style>
        <p:txBody>
          <a:bodyPr anchor="ctr"/>
          <a:lstStyle/>
          <a:p>
            <a:pPr algn="ctr">
              <a:defRPr/>
            </a:pPr>
            <a:endParaRPr lang="ja-JP" altLang="en-US"/>
          </a:p>
        </p:txBody>
      </p:sp>
      <p:sp>
        <p:nvSpPr>
          <p:cNvPr id="53" name="テキスト ボックス 52"/>
          <p:cNvSpPr txBox="1"/>
          <p:nvPr/>
        </p:nvSpPr>
        <p:spPr>
          <a:xfrm>
            <a:off x="3071813" y="4429125"/>
            <a:ext cx="357187"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X</a:t>
            </a:r>
            <a:endParaRPr lang="ja-JP" altLang="en-US" dirty="0"/>
          </a:p>
        </p:txBody>
      </p:sp>
      <p:sp>
        <p:nvSpPr>
          <p:cNvPr id="55" name="テキスト ボックス 54"/>
          <p:cNvSpPr txBox="1"/>
          <p:nvPr/>
        </p:nvSpPr>
        <p:spPr>
          <a:xfrm>
            <a:off x="1857375" y="3071813"/>
            <a:ext cx="357188"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A</a:t>
            </a:r>
            <a:endParaRPr lang="ja-JP" altLang="en-US" dirty="0"/>
          </a:p>
        </p:txBody>
      </p:sp>
      <p:sp>
        <p:nvSpPr>
          <p:cNvPr id="56" name="テキスト ボックス 55"/>
          <p:cNvSpPr txBox="1"/>
          <p:nvPr/>
        </p:nvSpPr>
        <p:spPr>
          <a:xfrm>
            <a:off x="2643188" y="3929063"/>
            <a:ext cx="35718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B</a:t>
            </a:r>
            <a:endParaRPr lang="ja-JP" altLang="en-US" dirty="0"/>
          </a:p>
        </p:txBody>
      </p:sp>
      <p:graphicFrame>
        <p:nvGraphicFramePr>
          <p:cNvPr id="32800" name="Object 29"/>
          <p:cNvGraphicFramePr>
            <a:graphicFrameLocks noChangeAspect="1"/>
          </p:cNvGraphicFramePr>
          <p:nvPr/>
        </p:nvGraphicFramePr>
        <p:xfrm>
          <a:off x="7000875" y="4500563"/>
          <a:ext cx="1857375" cy="414337"/>
        </p:xfrm>
        <a:graphic>
          <a:graphicData uri="http://schemas.openxmlformats.org/presentationml/2006/ole">
            <p:oleObj spid="_x0000_s32800" name="数式" r:id="rId14" imgW="1295280" imgH="342720" progId="Equation.3">
              <p:embed/>
            </p:oleObj>
          </a:graphicData>
        </a:graphic>
      </p:graphicFrame>
      <p:sp>
        <p:nvSpPr>
          <p:cNvPr id="32834" name="テキスト ボックス 58"/>
          <p:cNvSpPr txBox="1">
            <a:spLocks noChangeArrowheads="1"/>
          </p:cNvSpPr>
          <p:nvPr/>
        </p:nvSpPr>
        <p:spPr bwMode="auto">
          <a:xfrm>
            <a:off x="3143250" y="3929063"/>
            <a:ext cx="1357313" cy="338137"/>
          </a:xfrm>
          <a:prstGeom prst="rect">
            <a:avLst/>
          </a:prstGeom>
          <a:noFill/>
          <a:ln w="9525">
            <a:noFill/>
            <a:miter lim="800000"/>
            <a:headEnd/>
            <a:tailEnd/>
          </a:ln>
        </p:spPr>
        <p:txBody>
          <a:bodyPr>
            <a:spAutoFit/>
          </a:bodyPr>
          <a:lstStyle/>
          <a:p>
            <a:r>
              <a:rPr lang="ja-JP" altLang="en-US">
                <a:ea typeface="HGｺﾞｼｯｸE" pitchFamily="49" charset="-128"/>
              </a:rPr>
              <a:t>浪費家</a:t>
            </a:r>
          </a:p>
        </p:txBody>
      </p:sp>
      <p:sp>
        <p:nvSpPr>
          <p:cNvPr id="32835" name="テキスト ボックス 59"/>
          <p:cNvSpPr txBox="1">
            <a:spLocks noChangeArrowheads="1"/>
          </p:cNvSpPr>
          <p:nvPr/>
        </p:nvSpPr>
        <p:spPr bwMode="auto">
          <a:xfrm>
            <a:off x="714375" y="6000750"/>
            <a:ext cx="428625" cy="338138"/>
          </a:xfrm>
          <a:prstGeom prst="rect">
            <a:avLst/>
          </a:prstGeom>
          <a:noFill/>
          <a:ln w="9525">
            <a:noFill/>
            <a:miter lim="800000"/>
            <a:headEnd/>
            <a:tailEnd/>
          </a:ln>
        </p:spPr>
        <p:txBody>
          <a:bodyPr>
            <a:spAutoFit/>
          </a:bodyPr>
          <a:lstStyle/>
          <a:p>
            <a:r>
              <a:rPr lang="ja-JP" altLang="en-US">
                <a:ea typeface="HGｺﾞｼｯｸE" pitchFamily="49" charset="-128"/>
              </a:rPr>
              <a:t>０</a:t>
            </a:r>
          </a:p>
        </p:txBody>
      </p:sp>
      <p:graphicFrame>
        <p:nvGraphicFramePr>
          <p:cNvPr id="32801" name="Object 8"/>
          <p:cNvGraphicFramePr>
            <a:graphicFrameLocks noChangeAspect="1"/>
          </p:cNvGraphicFramePr>
          <p:nvPr/>
        </p:nvGraphicFramePr>
        <p:xfrm>
          <a:off x="1827213" y="785813"/>
          <a:ext cx="4948237" cy="500062"/>
        </p:xfrm>
        <a:graphic>
          <a:graphicData uri="http://schemas.openxmlformats.org/presentationml/2006/ole">
            <p:oleObj spid="_x0000_s32801" name="数式" r:id="rId15" imgW="2145960" imgH="215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Text Box 4"/>
          <p:cNvSpPr txBox="1">
            <a:spLocks noChangeArrowheads="1"/>
          </p:cNvSpPr>
          <p:nvPr/>
        </p:nvSpPr>
        <p:spPr bwMode="auto">
          <a:xfrm>
            <a:off x="1439863" y="500063"/>
            <a:ext cx="7704137" cy="5486400"/>
          </a:xfrm>
          <a:prstGeom prst="rect">
            <a:avLst/>
          </a:prstGeom>
          <a:noFill/>
          <a:ln w="9525">
            <a:noFill/>
            <a:miter lim="800000"/>
            <a:headEnd/>
            <a:tailEnd/>
          </a:ln>
        </p:spPr>
        <p:txBody>
          <a:bodyPr>
            <a:spAutoFit/>
          </a:bodyPr>
          <a:lstStyle/>
          <a:p>
            <a:pPr>
              <a:spcBef>
                <a:spcPct val="50000"/>
              </a:spcBef>
            </a:pPr>
            <a:r>
              <a:rPr kumimoji="0" lang="ja-JP" altLang="en-US" sz="2800">
                <a:solidFill>
                  <a:srgbClr val="FF0000"/>
                </a:solidFill>
              </a:rPr>
              <a:t>家計は予算制約の中で最も満足の得られる消費パターンを選択する。</a:t>
            </a:r>
          </a:p>
          <a:p>
            <a:pPr>
              <a:spcBef>
                <a:spcPct val="50000"/>
              </a:spcBef>
              <a:buFont typeface="Wingdings" pitchFamily="2" charset="2"/>
              <a:buChar char="p"/>
            </a:pPr>
            <a:r>
              <a:rPr kumimoji="0" lang="ja-JP" altLang="en-US" sz="1800"/>
              <a:t>例えば点　　　のプラン</a:t>
            </a:r>
          </a:p>
          <a:p>
            <a:pPr>
              <a:spcBef>
                <a:spcPct val="50000"/>
              </a:spcBef>
            </a:pPr>
            <a:endParaRPr kumimoji="0" lang="en-US" altLang="ja-JP" sz="1800"/>
          </a:p>
          <a:p>
            <a:pPr>
              <a:spcBef>
                <a:spcPct val="50000"/>
              </a:spcBef>
              <a:buFont typeface="Wingdings" pitchFamily="2" charset="2"/>
              <a:buChar char="p"/>
            </a:pPr>
            <a:r>
              <a:rPr kumimoji="0" lang="ja-JP" altLang="en-US" sz="1800"/>
              <a:t>同じ所得をもつ浪費家ならば、点　　　のプランを選ぶ。</a:t>
            </a:r>
          </a:p>
          <a:p>
            <a:pPr>
              <a:spcBef>
                <a:spcPct val="50000"/>
              </a:spcBef>
            </a:pPr>
            <a:r>
              <a:rPr kumimoji="0" lang="ja-JP" altLang="en-US" sz="1800"/>
              <a:t>浪費家は第</a:t>
            </a:r>
            <a:r>
              <a:rPr kumimoji="0" lang="en-US" altLang="ja-JP" sz="1800"/>
              <a:t>1</a:t>
            </a:r>
            <a:r>
              <a:rPr kumimoji="0" lang="ja-JP" altLang="en-US" sz="1800"/>
              <a:t>期により多くの消費を行うが、第</a:t>
            </a:r>
            <a:r>
              <a:rPr kumimoji="0" lang="en-US" altLang="ja-JP" sz="1800"/>
              <a:t>2</a:t>
            </a:r>
            <a:r>
              <a:rPr kumimoji="0" lang="ja-JP" altLang="en-US" sz="1800"/>
              <a:t>期には</a:t>
            </a:r>
            <a:endParaRPr kumimoji="0" lang="en-US" altLang="ja-JP" sz="1800"/>
          </a:p>
          <a:p>
            <a:pPr>
              <a:spcBef>
                <a:spcPct val="50000"/>
              </a:spcBef>
            </a:pPr>
            <a:r>
              <a:rPr kumimoji="0" lang="ja-JP" altLang="en-US" sz="1800"/>
              <a:t>より少ない消費しかできない。</a:t>
            </a:r>
          </a:p>
          <a:p>
            <a:pPr>
              <a:spcBef>
                <a:spcPct val="50000"/>
              </a:spcBef>
            </a:pPr>
            <a:endParaRPr kumimoji="0" lang="en-US" altLang="ja-JP" sz="1800"/>
          </a:p>
          <a:p>
            <a:pPr>
              <a:spcBef>
                <a:spcPct val="50000"/>
              </a:spcBef>
            </a:pPr>
            <a:r>
              <a:rPr kumimoji="0" lang="ja-JP" altLang="en-US" sz="1800"/>
              <a:t>さて、点</a:t>
            </a:r>
            <a:r>
              <a:rPr kumimoji="0" lang="en-US" altLang="ja-JP" sz="1800"/>
              <a:t>A</a:t>
            </a:r>
            <a:r>
              <a:rPr kumimoji="0" lang="ja-JP" altLang="en-US" sz="1800"/>
              <a:t>のプランで消費を行うと、貯蓄はどう表せるだろうか。</a:t>
            </a:r>
          </a:p>
          <a:p>
            <a:pPr>
              <a:spcBef>
                <a:spcPct val="50000"/>
              </a:spcBef>
            </a:pPr>
            <a:endParaRPr kumimoji="0" lang="ja-JP" altLang="en-US" sz="1800"/>
          </a:p>
          <a:p>
            <a:pPr>
              <a:spcBef>
                <a:spcPct val="50000"/>
              </a:spcBef>
            </a:pPr>
            <a:r>
              <a:rPr kumimoji="0" lang="ja-JP" altLang="en-US" sz="1800"/>
              <a:t>ということになる。</a:t>
            </a:r>
          </a:p>
          <a:p>
            <a:pPr>
              <a:spcBef>
                <a:spcPct val="50000"/>
              </a:spcBef>
            </a:pPr>
            <a:r>
              <a:rPr kumimoji="0" lang="ja-JP" altLang="en-US" sz="1800"/>
              <a:t>したがって浪費家の場合は少ない貯蓄しかできない。</a:t>
            </a:r>
          </a:p>
          <a:p>
            <a:pPr>
              <a:spcBef>
                <a:spcPct val="50000"/>
              </a:spcBef>
            </a:pPr>
            <a:endParaRPr kumimoji="0" lang="ja-JP" altLang="en-US" sz="1800"/>
          </a:p>
        </p:txBody>
      </p:sp>
      <p:graphicFrame>
        <p:nvGraphicFramePr>
          <p:cNvPr id="33797" name="Object 5"/>
          <p:cNvGraphicFramePr>
            <a:graphicFrameLocks noChangeAspect="1"/>
          </p:cNvGraphicFramePr>
          <p:nvPr/>
        </p:nvGraphicFramePr>
        <p:xfrm>
          <a:off x="3940175" y="4429125"/>
          <a:ext cx="1285875" cy="420688"/>
        </p:xfrm>
        <a:graphic>
          <a:graphicData uri="http://schemas.openxmlformats.org/presentationml/2006/ole">
            <p:oleObj spid="_x0000_s33797" name="数式" r:id="rId4" imgW="482400" imgH="330120" progId="Equation.3">
              <p:embed/>
            </p:oleObj>
          </a:graphicData>
        </a:graphic>
      </p:graphicFrame>
      <p:sp>
        <p:nvSpPr>
          <p:cNvPr id="33799" name="テキスト ボックス 3"/>
          <p:cNvSpPr txBox="1">
            <a:spLocks noChangeArrowheads="1"/>
          </p:cNvSpPr>
          <p:nvPr/>
        </p:nvSpPr>
        <p:spPr bwMode="auto">
          <a:xfrm>
            <a:off x="1225550" y="2571750"/>
            <a:ext cx="571500" cy="923925"/>
          </a:xfrm>
          <a:prstGeom prst="rect">
            <a:avLst/>
          </a:prstGeom>
          <a:noFill/>
          <a:ln w="9525">
            <a:noFill/>
            <a:miter lim="800000"/>
            <a:headEnd/>
            <a:tailEnd/>
          </a:ln>
        </p:spPr>
        <p:txBody>
          <a:bodyPr>
            <a:spAutoFit/>
          </a:bodyPr>
          <a:lstStyle/>
          <a:p>
            <a:r>
              <a:rPr lang="en-US" altLang="ja-JP" sz="5400">
                <a:ea typeface="HGｺﾞｼｯｸE" pitchFamily="49" charset="-128"/>
              </a:rPr>
              <a:t>(</a:t>
            </a:r>
            <a:endParaRPr lang="ja-JP" altLang="en-US" sz="5400">
              <a:ea typeface="HGｺﾞｼｯｸE" pitchFamily="49" charset="-128"/>
            </a:endParaRPr>
          </a:p>
        </p:txBody>
      </p:sp>
      <p:sp>
        <p:nvSpPr>
          <p:cNvPr id="33800" name="テキスト ボックス 4"/>
          <p:cNvSpPr txBox="1">
            <a:spLocks noChangeArrowheads="1"/>
          </p:cNvSpPr>
          <p:nvPr/>
        </p:nvSpPr>
        <p:spPr bwMode="auto">
          <a:xfrm>
            <a:off x="6583363" y="2571750"/>
            <a:ext cx="571500" cy="923925"/>
          </a:xfrm>
          <a:prstGeom prst="rect">
            <a:avLst/>
          </a:prstGeom>
          <a:noFill/>
          <a:ln w="9525">
            <a:noFill/>
            <a:miter lim="800000"/>
            <a:headEnd/>
            <a:tailEnd/>
          </a:ln>
        </p:spPr>
        <p:txBody>
          <a:bodyPr>
            <a:spAutoFit/>
          </a:bodyPr>
          <a:lstStyle/>
          <a:p>
            <a:r>
              <a:rPr lang="en-US" altLang="ja-JP" sz="5400">
                <a:ea typeface="HGｺﾞｼｯｸE" pitchFamily="49" charset="-128"/>
              </a:rPr>
              <a:t>)</a:t>
            </a:r>
            <a:endParaRPr lang="ja-JP" altLang="en-US" sz="5400">
              <a:ea typeface="HGｺﾞｼｯｸE" pitchFamily="49" charset="-128"/>
            </a:endParaRPr>
          </a:p>
        </p:txBody>
      </p:sp>
      <p:sp>
        <p:nvSpPr>
          <p:cNvPr id="6" name="テキスト ボックス 5"/>
          <p:cNvSpPr txBox="1"/>
          <p:nvPr/>
        </p:nvSpPr>
        <p:spPr>
          <a:xfrm>
            <a:off x="2663825" y="1522413"/>
            <a:ext cx="357188"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A</a:t>
            </a:r>
            <a:endParaRPr lang="ja-JP" altLang="en-US" dirty="0"/>
          </a:p>
        </p:txBody>
      </p:sp>
      <p:sp>
        <p:nvSpPr>
          <p:cNvPr id="7" name="テキスト ボックス 6"/>
          <p:cNvSpPr txBox="1"/>
          <p:nvPr/>
        </p:nvSpPr>
        <p:spPr>
          <a:xfrm>
            <a:off x="4943475" y="2320925"/>
            <a:ext cx="357188"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B</a:t>
            </a:r>
            <a:endParaRPr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34" name="Group 30"/>
          <p:cNvGrpSpPr>
            <a:grpSpLocks/>
          </p:cNvGrpSpPr>
          <p:nvPr/>
        </p:nvGrpSpPr>
        <p:grpSpPr bwMode="auto">
          <a:xfrm>
            <a:off x="2627313" y="3068638"/>
            <a:ext cx="2736850" cy="1512887"/>
            <a:chOff x="1655" y="1933"/>
            <a:chExt cx="1724" cy="953"/>
          </a:xfrm>
        </p:grpSpPr>
        <p:sp>
          <p:nvSpPr>
            <p:cNvPr id="47129" name="AutoShape 27"/>
            <p:cNvSpPr>
              <a:spLocks noChangeArrowheads="1"/>
            </p:cNvSpPr>
            <p:nvPr/>
          </p:nvSpPr>
          <p:spPr bwMode="auto">
            <a:xfrm>
              <a:off x="1655" y="1933"/>
              <a:ext cx="1724" cy="953"/>
            </a:xfrm>
            <a:prstGeom prst="star16">
              <a:avLst>
                <a:gd name="adj" fmla="val 37500"/>
              </a:avLst>
            </a:prstGeom>
            <a:solidFill>
              <a:srgbClr val="FFFF00">
                <a:alpha val="50195"/>
              </a:srgbClr>
            </a:solidFill>
            <a:ln w="9525">
              <a:solidFill>
                <a:schemeClr val="tx1"/>
              </a:solidFill>
              <a:miter lim="800000"/>
              <a:headEnd/>
              <a:tailEnd/>
            </a:ln>
          </p:spPr>
          <p:txBody>
            <a:bodyPr wrap="none" anchor="ctr"/>
            <a:lstStyle/>
            <a:p>
              <a:endParaRPr lang="ja-JP" altLang="en-US"/>
            </a:p>
          </p:txBody>
        </p:sp>
        <p:sp>
          <p:nvSpPr>
            <p:cNvPr id="47130" name="Text Box 11"/>
            <p:cNvSpPr txBox="1">
              <a:spLocks noChangeArrowheads="1"/>
            </p:cNvSpPr>
            <p:nvPr/>
          </p:nvSpPr>
          <p:spPr bwMode="auto">
            <a:xfrm>
              <a:off x="1973" y="2084"/>
              <a:ext cx="1315" cy="212"/>
            </a:xfrm>
            <a:prstGeom prst="rect">
              <a:avLst/>
            </a:prstGeom>
            <a:noFill/>
            <a:ln w="9525">
              <a:noFill/>
              <a:miter lim="800000"/>
              <a:headEnd/>
              <a:tailEnd/>
            </a:ln>
          </p:spPr>
          <p:txBody>
            <a:bodyPr>
              <a:spAutoFit/>
            </a:bodyPr>
            <a:lstStyle/>
            <a:p>
              <a:pPr>
                <a:spcBef>
                  <a:spcPct val="50000"/>
                </a:spcBef>
              </a:pPr>
              <a:r>
                <a:rPr kumimoji="0" lang="ja-JP" altLang="en-US" b="1"/>
                <a:t>     この両者を</a:t>
              </a:r>
            </a:p>
          </p:txBody>
        </p:sp>
        <p:sp>
          <p:nvSpPr>
            <p:cNvPr id="47131" name="Rectangle 28"/>
            <p:cNvSpPr>
              <a:spLocks noChangeArrowheads="1"/>
            </p:cNvSpPr>
            <p:nvPr/>
          </p:nvSpPr>
          <p:spPr bwMode="auto">
            <a:xfrm>
              <a:off x="2064" y="2251"/>
              <a:ext cx="867" cy="212"/>
            </a:xfrm>
            <a:prstGeom prst="rect">
              <a:avLst/>
            </a:prstGeom>
            <a:noFill/>
            <a:ln w="9525">
              <a:noFill/>
              <a:miter lim="800000"/>
              <a:headEnd/>
              <a:tailEnd/>
            </a:ln>
          </p:spPr>
          <p:txBody>
            <a:bodyPr wrap="none">
              <a:spAutoFit/>
            </a:bodyPr>
            <a:lstStyle/>
            <a:p>
              <a:r>
                <a:rPr kumimoji="0" lang="ja-JP" altLang="en-US" b="1"/>
                <a:t>仲介するのが</a:t>
              </a:r>
            </a:p>
          </p:txBody>
        </p:sp>
        <p:sp>
          <p:nvSpPr>
            <p:cNvPr id="47132" name="Rectangle 29"/>
            <p:cNvSpPr>
              <a:spLocks noChangeArrowheads="1"/>
            </p:cNvSpPr>
            <p:nvPr/>
          </p:nvSpPr>
          <p:spPr bwMode="auto">
            <a:xfrm>
              <a:off x="1973" y="2415"/>
              <a:ext cx="1318" cy="231"/>
            </a:xfrm>
            <a:prstGeom prst="rect">
              <a:avLst/>
            </a:prstGeom>
            <a:noFill/>
            <a:ln w="9525">
              <a:noFill/>
              <a:miter lim="800000"/>
              <a:headEnd/>
              <a:tailEnd/>
            </a:ln>
          </p:spPr>
          <p:txBody>
            <a:bodyPr wrap="none">
              <a:spAutoFit/>
            </a:bodyPr>
            <a:lstStyle/>
            <a:p>
              <a:r>
                <a:rPr kumimoji="0" lang="ja-JP" altLang="en-US" sz="1800" b="1" u="sng"/>
                <a:t>金融市場</a:t>
              </a:r>
              <a:r>
                <a:rPr kumimoji="0" lang="ja-JP" altLang="en-US" b="1"/>
                <a:t>なのだ！！</a:t>
              </a:r>
            </a:p>
          </p:txBody>
        </p:sp>
      </p:grpSp>
      <p:graphicFrame>
        <p:nvGraphicFramePr>
          <p:cNvPr id="27" name="図表 26"/>
          <p:cNvGraphicFramePr/>
          <p:nvPr/>
        </p:nvGraphicFramePr>
        <p:xfrm>
          <a:off x="1279525" y="214291"/>
          <a:ext cx="7086600" cy="92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7107" name="Picture 4" descr="MIXHU141"/>
          <p:cNvPicPr>
            <a:picLocks noChangeAspect="1" noChangeArrowheads="1"/>
          </p:cNvPicPr>
          <p:nvPr/>
        </p:nvPicPr>
        <p:blipFill>
          <a:blip r:embed="rId7"/>
          <a:srcRect/>
          <a:stretch>
            <a:fillRect/>
          </a:stretch>
        </p:blipFill>
        <p:spPr bwMode="auto">
          <a:xfrm>
            <a:off x="1571625" y="2357438"/>
            <a:ext cx="855663" cy="1223962"/>
          </a:xfrm>
          <a:prstGeom prst="rect">
            <a:avLst/>
          </a:prstGeom>
          <a:noFill/>
          <a:ln w="9525">
            <a:noFill/>
            <a:miter lim="800000"/>
            <a:headEnd/>
            <a:tailEnd/>
          </a:ln>
        </p:spPr>
      </p:pic>
      <p:sp>
        <p:nvSpPr>
          <p:cNvPr id="47108" name="Text Box 5"/>
          <p:cNvSpPr txBox="1">
            <a:spLocks noChangeArrowheads="1"/>
          </p:cNvSpPr>
          <p:nvPr/>
        </p:nvSpPr>
        <p:spPr bwMode="auto">
          <a:xfrm>
            <a:off x="1571625" y="3643313"/>
            <a:ext cx="1081088" cy="336550"/>
          </a:xfrm>
          <a:prstGeom prst="rect">
            <a:avLst/>
          </a:prstGeom>
          <a:noFill/>
          <a:ln w="9525">
            <a:noFill/>
            <a:miter lim="800000"/>
            <a:headEnd/>
            <a:tailEnd/>
          </a:ln>
        </p:spPr>
        <p:txBody>
          <a:bodyPr>
            <a:spAutoFit/>
          </a:bodyPr>
          <a:lstStyle/>
          <a:p>
            <a:pPr>
              <a:spcBef>
                <a:spcPct val="50000"/>
              </a:spcBef>
            </a:pPr>
            <a:r>
              <a:rPr kumimoji="0" lang="ja-JP" altLang="en-US"/>
              <a:t>　　</a:t>
            </a:r>
            <a:r>
              <a:rPr kumimoji="0" lang="en-US" altLang="ja-JP"/>
              <a:t>A</a:t>
            </a:r>
            <a:r>
              <a:rPr kumimoji="0" lang="ja-JP" altLang="en-US"/>
              <a:t>さん</a:t>
            </a:r>
          </a:p>
        </p:txBody>
      </p:sp>
      <p:pic>
        <p:nvPicPr>
          <p:cNvPr id="47109" name="Picture 7" descr="MIXHU137"/>
          <p:cNvPicPr>
            <a:picLocks noChangeAspect="1" noChangeArrowheads="1"/>
          </p:cNvPicPr>
          <p:nvPr/>
        </p:nvPicPr>
        <p:blipFill>
          <a:blip r:embed="rId8"/>
          <a:srcRect/>
          <a:stretch>
            <a:fillRect/>
          </a:stretch>
        </p:blipFill>
        <p:spPr bwMode="auto">
          <a:xfrm>
            <a:off x="1500188" y="5021263"/>
            <a:ext cx="719137" cy="1368425"/>
          </a:xfrm>
          <a:prstGeom prst="rect">
            <a:avLst/>
          </a:prstGeom>
          <a:noFill/>
          <a:ln w="9525">
            <a:noFill/>
            <a:miter lim="800000"/>
            <a:headEnd/>
            <a:tailEnd/>
          </a:ln>
        </p:spPr>
      </p:pic>
      <p:sp>
        <p:nvSpPr>
          <p:cNvPr id="47110" name="Text Box 8"/>
          <p:cNvSpPr txBox="1">
            <a:spLocks noChangeArrowheads="1"/>
          </p:cNvSpPr>
          <p:nvPr/>
        </p:nvSpPr>
        <p:spPr bwMode="auto">
          <a:xfrm>
            <a:off x="1500188" y="6357938"/>
            <a:ext cx="865187" cy="336550"/>
          </a:xfrm>
          <a:prstGeom prst="rect">
            <a:avLst/>
          </a:prstGeom>
          <a:noFill/>
          <a:ln w="9525">
            <a:noFill/>
            <a:miter lim="800000"/>
            <a:headEnd/>
            <a:tailEnd/>
          </a:ln>
        </p:spPr>
        <p:txBody>
          <a:bodyPr>
            <a:spAutoFit/>
          </a:bodyPr>
          <a:lstStyle/>
          <a:p>
            <a:pPr>
              <a:spcBef>
                <a:spcPct val="50000"/>
              </a:spcBef>
            </a:pPr>
            <a:r>
              <a:rPr kumimoji="0" lang="ja-JP" altLang="en-US"/>
              <a:t>　</a:t>
            </a:r>
            <a:r>
              <a:rPr kumimoji="0" lang="en-US" altLang="ja-JP"/>
              <a:t>B</a:t>
            </a:r>
            <a:r>
              <a:rPr kumimoji="0" lang="ja-JP" altLang="en-US"/>
              <a:t>さん</a:t>
            </a:r>
          </a:p>
        </p:txBody>
      </p:sp>
      <p:sp>
        <p:nvSpPr>
          <p:cNvPr id="8201" name="Text Box 9"/>
          <p:cNvSpPr txBox="1">
            <a:spLocks noChangeArrowheads="1"/>
          </p:cNvSpPr>
          <p:nvPr/>
        </p:nvSpPr>
        <p:spPr bwMode="auto">
          <a:xfrm>
            <a:off x="3071813" y="5500688"/>
            <a:ext cx="2143125" cy="36988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spAutoFit/>
          </a:bodyPr>
          <a:lstStyle/>
          <a:p>
            <a:pPr>
              <a:spcBef>
                <a:spcPct val="50000"/>
              </a:spcBef>
              <a:defRPr/>
            </a:pPr>
            <a:r>
              <a:rPr kumimoji="0" lang="ja-JP" altLang="en-US" sz="1800" b="1" dirty="0">
                <a:ea typeface="ＭＳ Ｐゴシック" pitchFamily="50" charset="-128"/>
              </a:rPr>
              <a:t>１年間の所得</a:t>
            </a:r>
            <a:endParaRPr kumimoji="0" lang="ja-JP" altLang="en-US" sz="1800" b="1" dirty="0">
              <a:solidFill>
                <a:schemeClr val="accent2"/>
              </a:solidFill>
              <a:ea typeface="ＭＳ Ｐゴシック" pitchFamily="50" charset="-128"/>
            </a:endParaRPr>
          </a:p>
        </p:txBody>
      </p:sp>
      <p:sp>
        <p:nvSpPr>
          <p:cNvPr id="12" name="テキスト ボックス 11"/>
          <p:cNvSpPr txBox="1"/>
          <p:nvPr/>
        </p:nvSpPr>
        <p:spPr>
          <a:xfrm>
            <a:off x="3071813" y="2143125"/>
            <a:ext cx="1500187" cy="3381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貯蓄超過主体</a:t>
            </a:r>
          </a:p>
        </p:txBody>
      </p:sp>
      <p:sp>
        <p:nvSpPr>
          <p:cNvPr id="13" name="角丸四角形吹き出し 12"/>
          <p:cNvSpPr>
            <a:spLocks noChangeArrowheads="1"/>
          </p:cNvSpPr>
          <p:nvPr/>
        </p:nvSpPr>
        <p:spPr bwMode="auto">
          <a:xfrm>
            <a:off x="2214563" y="4508500"/>
            <a:ext cx="1349375" cy="576263"/>
          </a:xfrm>
          <a:prstGeom prst="wedgeRoundRectCallout">
            <a:avLst>
              <a:gd name="adj1" fmla="val -52352"/>
              <a:gd name="adj2" fmla="val 112259"/>
              <a:gd name="adj3" fmla="val 16667"/>
            </a:avLst>
          </a:prstGeom>
          <a:solidFill>
            <a:schemeClr val="accent1">
              <a:alpha val="50000"/>
            </a:schemeClr>
          </a:solidFill>
          <a:ln w="25400" algn="ctr">
            <a:solidFill>
              <a:srgbClr val="26697A"/>
            </a:solidFill>
            <a:miter lim="800000"/>
            <a:headEnd/>
            <a:tailEnd/>
          </a:ln>
        </p:spPr>
        <p:txBody>
          <a:bodyPr anchor="ctr"/>
          <a:lstStyle/>
          <a:p>
            <a:pPr algn="ctr">
              <a:defRPr/>
            </a:pPr>
            <a:endParaRPr lang="ja-JP" altLang="en-US">
              <a:solidFill>
                <a:schemeClr val="lt1"/>
              </a:solidFill>
              <a:latin typeface="+mn-lt"/>
              <a:ea typeface="+mn-ea"/>
            </a:endParaRPr>
          </a:p>
        </p:txBody>
      </p:sp>
      <p:sp>
        <p:nvSpPr>
          <p:cNvPr id="47114" name="テキスト ボックス 13"/>
          <p:cNvSpPr txBox="1">
            <a:spLocks noChangeArrowheads="1"/>
          </p:cNvSpPr>
          <p:nvPr/>
        </p:nvSpPr>
        <p:spPr bwMode="auto">
          <a:xfrm>
            <a:off x="2195513" y="4503738"/>
            <a:ext cx="1500187" cy="581025"/>
          </a:xfrm>
          <a:prstGeom prst="rect">
            <a:avLst/>
          </a:prstGeom>
          <a:noFill/>
          <a:ln w="9525">
            <a:noFill/>
            <a:miter lim="800000"/>
            <a:headEnd/>
            <a:tailEnd/>
          </a:ln>
        </p:spPr>
        <p:txBody>
          <a:bodyPr>
            <a:spAutoFit/>
          </a:bodyPr>
          <a:lstStyle/>
          <a:p>
            <a:r>
              <a:rPr lang="ja-JP" altLang="en-US">
                <a:ea typeface="HGｺﾞｼｯｸE" pitchFamily="49" charset="-128"/>
              </a:rPr>
              <a:t>マイホームがほしい</a:t>
            </a:r>
          </a:p>
        </p:txBody>
      </p:sp>
      <p:sp>
        <p:nvSpPr>
          <p:cNvPr id="15" name="テキスト ボックス 14"/>
          <p:cNvSpPr txBox="1"/>
          <p:nvPr/>
        </p:nvSpPr>
        <p:spPr>
          <a:xfrm>
            <a:off x="3071813" y="2500313"/>
            <a:ext cx="4572000" cy="338137"/>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a:defRPr/>
            </a:pPr>
            <a:r>
              <a:rPr lang="en-US" altLang="ja-JP" dirty="0"/>
              <a:t>1</a:t>
            </a:r>
            <a:r>
              <a:rPr lang="ja-JP" altLang="en-US" dirty="0"/>
              <a:t>年間の所得</a:t>
            </a:r>
          </a:p>
        </p:txBody>
      </p:sp>
      <p:sp>
        <p:nvSpPr>
          <p:cNvPr id="16" name="テキスト ボックス 15"/>
          <p:cNvSpPr txBox="1"/>
          <p:nvPr/>
        </p:nvSpPr>
        <p:spPr>
          <a:xfrm>
            <a:off x="3071813" y="2857500"/>
            <a:ext cx="2071687" cy="338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n-US" altLang="ja-JP" dirty="0"/>
              <a:t>1</a:t>
            </a:r>
            <a:r>
              <a:rPr lang="ja-JP" altLang="en-US" dirty="0"/>
              <a:t>年間の消費</a:t>
            </a:r>
          </a:p>
        </p:txBody>
      </p:sp>
      <p:sp>
        <p:nvSpPr>
          <p:cNvPr id="17" name="テキスト ボックス 16"/>
          <p:cNvSpPr txBox="1"/>
          <p:nvPr/>
        </p:nvSpPr>
        <p:spPr>
          <a:xfrm>
            <a:off x="5143500" y="2857500"/>
            <a:ext cx="2500313" cy="3381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ctr">
              <a:defRPr/>
            </a:pPr>
            <a:r>
              <a:rPr lang="ja-JP" altLang="en-US" dirty="0"/>
              <a:t>貯蓄（余っている資金）</a:t>
            </a:r>
          </a:p>
        </p:txBody>
      </p:sp>
      <p:sp>
        <p:nvSpPr>
          <p:cNvPr id="19" name="テキスト ボックス 18"/>
          <p:cNvSpPr txBox="1"/>
          <p:nvPr/>
        </p:nvSpPr>
        <p:spPr>
          <a:xfrm>
            <a:off x="3071813" y="5857875"/>
            <a:ext cx="4786312" cy="33813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defRPr/>
            </a:pPr>
            <a:r>
              <a:rPr lang="ja-JP" altLang="en-US" dirty="0"/>
              <a:t>マイホームを建てるのに必要な資金</a:t>
            </a:r>
          </a:p>
        </p:txBody>
      </p:sp>
      <p:sp>
        <p:nvSpPr>
          <p:cNvPr id="47119" name="テキスト ボックス 19"/>
          <p:cNvSpPr txBox="1">
            <a:spLocks noChangeArrowheads="1"/>
          </p:cNvSpPr>
          <p:nvPr/>
        </p:nvSpPr>
        <p:spPr bwMode="auto">
          <a:xfrm>
            <a:off x="5214938" y="5500688"/>
            <a:ext cx="2643187" cy="338137"/>
          </a:xfrm>
          <a:prstGeom prst="rect">
            <a:avLst/>
          </a:prstGeom>
          <a:noFill/>
          <a:ln w="28575">
            <a:solidFill>
              <a:srgbClr val="C00000"/>
            </a:solidFill>
            <a:prstDash val="dash"/>
            <a:miter lim="800000"/>
            <a:headEnd/>
            <a:tailEnd/>
          </a:ln>
        </p:spPr>
        <p:txBody>
          <a:bodyPr>
            <a:spAutoFit/>
          </a:bodyPr>
          <a:lstStyle/>
          <a:p>
            <a:pPr algn="ctr"/>
            <a:r>
              <a:rPr lang="ja-JP" altLang="en-US">
                <a:ea typeface="HGｺﾞｼｯｸE" pitchFamily="49" charset="-128"/>
              </a:rPr>
              <a:t>足りない資金</a:t>
            </a:r>
          </a:p>
        </p:txBody>
      </p:sp>
      <p:sp>
        <p:nvSpPr>
          <p:cNvPr id="21" name="テキスト ボックス 20"/>
          <p:cNvSpPr txBox="1"/>
          <p:nvPr/>
        </p:nvSpPr>
        <p:spPr>
          <a:xfrm>
            <a:off x="5715000" y="3929063"/>
            <a:ext cx="1571625" cy="33813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defRPr/>
            </a:pPr>
            <a:r>
              <a:rPr lang="ja-JP" altLang="en-US" dirty="0"/>
              <a:t>金融仲介機関</a:t>
            </a:r>
          </a:p>
        </p:txBody>
      </p:sp>
      <p:sp>
        <p:nvSpPr>
          <p:cNvPr id="47121" name="テキスト ボックス 21"/>
          <p:cNvSpPr txBox="1">
            <a:spLocks noChangeArrowheads="1"/>
          </p:cNvSpPr>
          <p:nvPr/>
        </p:nvSpPr>
        <p:spPr bwMode="auto">
          <a:xfrm>
            <a:off x="5715000" y="4286250"/>
            <a:ext cx="1571625" cy="338138"/>
          </a:xfrm>
          <a:prstGeom prst="rect">
            <a:avLst/>
          </a:prstGeom>
          <a:noFill/>
          <a:ln w="9525">
            <a:solidFill>
              <a:schemeClr val="tx1"/>
            </a:solidFill>
            <a:miter lim="800000"/>
            <a:headEnd/>
            <a:tailEnd/>
          </a:ln>
        </p:spPr>
        <p:txBody>
          <a:bodyPr>
            <a:spAutoFit/>
          </a:bodyPr>
          <a:lstStyle/>
          <a:p>
            <a:r>
              <a:rPr lang="ja-JP" altLang="en-US">
                <a:ea typeface="HGｺﾞｼｯｸE" pitchFamily="49" charset="-128"/>
              </a:rPr>
              <a:t>銀行など</a:t>
            </a:r>
          </a:p>
        </p:txBody>
      </p:sp>
      <p:sp>
        <p:nvSpPr>
          <p:cNvPr id="23" name="下矢印 22"/>
          <p:cNvSpPr/>
          <p:nvPr/>
        </p:nvSpPr>
        <p:spPr>
          <a:xfrm>
            <a:off x="6286500" y="3286125"/>
            <a:ext cx="500063"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 name="下矢印 23"/>
          <p:cNvSpPr/>
          <p:nvPr/>
        </p:nvSpPr>
        <p:spPr>
          <a:xfrm>
            <a:off x="6286500" y="4714875"/>
            <a:ext cx="500063"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7124" name="テキスト ボックス 24"/>
          <p:cNvSpPr txBox="1">
            <a:spLocks noChangeArrowheads="1"/>
          </p:cNvSpPr>
          <p:nvPr/>
        </p:nvSpPr>
        <p:spPr bwMode="auto">
          <a:xfrm>
            <a:off x="6929438" y="3429000"/>
            <a:ext cx="714375" cy="338138"/>
          </a:xfrm>
          <a:prstGeom prst="rect">
            <a:avLst/>
          </a:prstGeom>
          <a:noFill/>
          <a:ln w="9525">
            <a:noFill/>
            <a:miter lim="800000"/>
            <a:headEnd/>
            <a:tailEnd/>
          </a:ln>
        </p:spPr>
        <p:txBody>
          <a:bodyPr>
            <a:spAutoFit/>
          </a:bodyPr>
          <a:lstStyle/>
          <a:p>
            <a:r>
              <a:rPr lang="ja-JP" altLang="en-US">
                <a:ea typeface="HGｺﾞｼｯｸE" pitchFamily="49" charset="-128"/>
              </a:rPr>
              <a:t>貯金</a:t>
            </a:r>
          </a:p>
        </p:txBody>
      </p:sp>
      <p:sp>
        <p:nvSpPr>
          <p:cNvPr id="47125" name="テキスト ボックス 25"/>
          <p:cNvSpPr txBox="1">
            <a:spLocks noChangeArrowheads="1"/>
          </p:cNvSpPr>
          <p:nvPr/>
        </p:nvSpPr>
        <p:spPr bwMode="auto">
          <a:xfrm>
            <a:off x="6929438" y="4857750"/>
            <a:ext cx="857250" cy="338138"/>
          </a:xfrm>
          <a:prstGeom prst="rect">
            <a:avLst/>
          </a:prstGeom>
          <a:noFill/>
          <a:ln w="9525">
            <a:noFill/>
            <a:miter lim="800000"/>
            <a:headEnd/>
            <a:tailEnd/>
          </a:ln>
        </p:spPr>
        <p:txBody>
          <a:bodyPr>
            <a:spAutoFit/>
          </a:bodyPr>
          <a:lstStyle/>
          <a:p>
            <a:r>
              <a:rPr lang="ja-JP" altLang="en-US">
                <a:ea typeface="HGｺﾞｼｯｸE" pitchFamily="49" charset="-128"/>
              </a:rPr>
              <a:t>融資</a:t>
            </a:r>
          </a:p>
        </p:txBody>
      </p:sp>
      <p:sp>
        <p:nvSpPr>
          <p:cNvPr id="28" name="左中かっこ 27"/>
          <p:cNvSpPr/>
          <p:nvPr/>
        </p:nvSpPr>
        <p:spPr>
          <a:xfrm>
            <a:off x="5214938" y="3286125"/>
            <a:ext cx="357187" cy="2000250"/>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sp>
        <p:nvSpPr>
          <p:cNvPr id="29" name="テキスト ボックス 28"/>
          <p:cNvSpPr txBox="1"/>
          <p:nvPr/>
        </p:nvSpPr>
        <p:spPr>
          <a:xfrm>
            <a:off x="3071813" y="5143500"/>
            <a:ext cx="1571625" cy="3381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投資超過主体</a:t>
            </a:r>
          </a:p>
        </p:txBody>
      </p:sp>
      <p:graphicFrame>
        <p:nvGraphicFramePr>
          <p:cNvPr id="31" name="図表 30"/>
          <p:cNvGraphicFramePr/>
          <p:nvPr/>
        </p:nvGraphicFramePr>
        <p:xfrm>
          <a:off x="1214414" y="1214422"/>
          <a:ext cx="7572428" cy="92869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34"/>
                                        </p:tgtEl>
                                        <p:attrNameLst>
                                          <p:attrName>style.visibility</p:attrName>
                                        </p:attrNameLst>
                                      </p:cBhvr>
                                      <p:to>
                                        <p:strVal val="visible"/>
                                      </p:to>
                                    </p:set>
                                    <p:anim calcmode="lin" valueType="num">
                                      <p:cBhvr additive="base">
                                        <p:cTn id="7" dur="500" fill="hold"/>
                                        <p:tgtEl>
                                          <p:spTgt spid="47134"/>
                                        </p:tgtEl>
                                        <p:attrNameLst>
                                          <p:attrName>ppt_x</p:attrName>
                                        </p:attrNameLst>
                                      </p:cBhvr>
                                      <p:tavLst>
                                        <p:tav tm="0">
                                          <p:val>
                                            <p:strVal val="#ppt_x"/>
                                          </p:val>
                                        </p:tav>
                                        <p:tav tm="100000">
                                          <p:val>
                                            <p:strVal val="#ppt_x"/>
                                          </p:val>
                                        </p:tav>
                                      </p:tavLst>
                                    </p:anim>
                                    <p:anim calcmode="lin" valueType="num">
                                      <p:cBhvr additive="base">
                                        <p:cTn id="8" dur="500" fill="hold"/>
                                        <p:tgtEl>
                                          <p:spTgt spid="471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285852" y="1571612"/>
            <a:ext cx="3643338" cy="385765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5851" name="Text Box 5"/>
          <p:cNvSpPr txBox="1">
            <a:spLocks noChangeArrowheads="1"/>
          </p:cNvSpPr>
          <p:nvPr/>
        </p:nvSpPr>
        <p:spPr bwMode="auto">
          <a:xfrm>
            <a:off x="3111500" y="5080000"/>
            <a:ext cx="184150" cy="701675"/>
          </a:xfrm>
          <a:prstGeom prst="rect">
            <a:avLst/>
          </a:prstGeom>
          <a:noFill/>
          <a:ln w="9525">
            <a:noFill/>
            <a:miter lim="800000"/>
            <a:headEnd/>
            <a:tailEnd/>
          </a:ln>
        </p:spPr>
        <p:txBody>
          <a:bodyPr wrap="none">
            <a:spAutoFit/>
          </a:bodyPr>
          <a:lstStyle/>
          <a:p>
            <a:endParaRPr kumimoji="0" lang="ja-JP" altLang="en-US" sz="2000"/>
          </a:p>
          <a:p>
            <a:endParaRPr kumimoji="0" lang="ja-JP" altLang="en-US" sz="2000"/>
          </a:p>
        </p:txBody>
      </p:sp>
      <p:graphicFrame>
        <p:nvGraphicFramePr>
          <p:cNvPr id="35846" name="Object 6"/>
          <p:cNvGraphicFramePr>
            <a:graphicFrameLocks noChangeAspect="1"/>
          </p:cNvGraphicFramePr>
          <p:nvPr/>
        </p:nvGraphicFramePr>
        <p:xfrm>
          <a:off x="1425575" y="1643063"/>
          <a:ext cx="288925" cy="428625"/>
        </p:xfrm>
        <a:graphic>
          <a:graphicData uri="http://schemas.openxmlformats.org/presentationml/2006/ole">
            <p:oleObj spid="_x0000_s35846" name="数式" r:id="rId4" imgW="190440" imgH="253800" progId="Equation.3">
              <p:embed/>
            </p:oleObj>
          </a:graphicData>
        </a:graphic>
      </p:graphicFrame>
      <p:graphicFrame>
        <p:nvGraphicFramePr>
          <p:cNvPr id="35847" name="Object 7"/>
          <p:cNvGraphicFramePr>
            <a:graphicFrameLocks noChangeAspect="1"/>
          </p:cNvGraphicFramePr>
          <p:nvPr/>
        </p:nvGraphicFramePr>
        <p:xfrm>
          <a:off x="4643438" y="4929188"/>
          <a:ext cx="331787" cy="449262"/>
        </p:xfrm>
        <a:graphic>
          <a:graphicData uri="http://schemas.openxmlformats.org/presentationml/2006/ole">
            <p:oleObj spid="_x0000_s35847" name="数式" r:id="rId5" imgW="177480" imgH="253800" progId="Equation.3">
              <p:embed/>
            </p:oleObj>
          </a:graphicData>
        </a:graphic>
      </p:graphicFrame>
      <p:sp>
        <p:nvSpPr>
          <p:cNvPr id="35852" name="Text Box 29"/>
          <p:cNvSpPr txBox="1">
            <a:spLocks noChangeArrowheads="1"/>
          </p:cNvSpPr>
          <p:nvPr/>
        </p:nvSpPr>
        <p:spPr bwMode="auto">
          <a:xfrm>
            <a:off x="971550" y="3716338"/>
            <a:ext cx="4537075"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35870" name="Text Box 30"/>
          <p:cNvSpPr txBox="1">
            <a:spLocks noChangeArrowheads="1"/>
          </p:cNvSpPr>
          <p:nvPr/>
        </p:nvSpPr>
        <p:spPr bwMode="auto">
          <a:xfrm>
            <a:off x="5072066" y="1785926"/>
            <a:ext cx="3857652" cy="27238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defRPr/>
            </a:pPr>
            <a:r>
              <a:rPr kumimoji="0" lang="ja-JP" altLang="en-US" sz="1800" dirty="0">
                <a:ea typeface="ＭＳ Ｐゴシック" pitchFamily="50" charset="-128"/>
              </a:rPr>
              <a:t>傾き（１＋ｒ）が上昇するので，点</a:t>
            </a:r>
            <a:r>
              <a:rPr kumimoji="0" lang="en-US" altLang="ja-JP" sz="1800" dirty="0">
                <a:ea typeface="ＭＳ Ｐゴシック" pitchFamily="50" charset="-128"/>
              </a:rPr>
              <a:t>X</a:t>
            </a:r>
            <a:r>
              <a:rPr kumimoji="0" lang="ja-JP" altLang="en-US" sz="1800" dirty="0">
                <a:ea typeface="ＭＳ Ｐゴシック" pitchFamily="50" charset="-128"/>
              </a:rPr>
              <a:t>を軸に時計回りに回転する。</a:t>
            </a:r>
          </a:p>
          <a:p>
            <a:pPr>
              <a:spcBef>
                <a:spcPct val="50000"/>
              </a:spcBef>
              <a:defRPr/>
            </a:pPr>
            <a:r>
              <a:rPr kumimoji="0" lang="ja-JP" altLang="en-US" sz="1800" dirty="0">
                <a:ea typeface="ＭＳ Ｐゴシック" pitchFamily="50" charset="-128"/>
              </a:rPr>
              <a:t>ある家計が貯蓄している場合、両方の期で消費できる量は増加する。</a:t>
            </a:r>
          </a:p>
          <a:p>
            <a:pPr>
              <a:spcBef>
                <a:spcPct val="50000"/>
              </a:spcBef>
              <a:defRPr/>
            </a:pPr>
            <a:endParaRPr kumimoji="0" lang="ja-JP" altLang="en-US" sz="1800" dirty="0">
              <a:ea typeface="ＭＳ Ｐゴシック" pitchFamily="50" charset="-128"/>
            </a:endParaRPr>
          </a:p>
          <a:p>
            <a:pPr>
              <a:spcBef>
                <a:spcPct val="50000"/>
              </a:spcBef>
              <a:defRPr/>
            </a:pPr>
            <a:r>
              <a:rPr kumimoji="0" lang="ja-JP" altLang="en-US" sz="1800" dirty="0">
                <a:ea typeface="ＭＳ Ｐゴシック" pitchFamily="50" charset="-128"/>
              </a:rPr>
              <a:t>また、実質利子率は貯蓄することの利益を意味しており、実質利子率の上昇は貯蓄を増やす誘引を持つ。</a:t>
            </a:r>
          </a:p>
        </p:txBody>
      </p:sp>
      <p:sp>
        <p:nvSpPr>
          <p:cNvPr id="16" name="タイトル 15"/>
          <p:cNvSpPr>
            <a:spLocks noGrp="1"/>
          </p:cNvSpPr>
          <p:nvPr>
            <p:ph type="title"/>
          </p:nvPr>
        </p:nvSpPr>
        <p:spPr>
          <a:xfrm>
            <a:off x="1357313" y="571500"/>
            <a:ext cx="7497762" cy="1143000"/>
          </a:xfrm>
        </p:spPr>
        <p:txBody>
          <a:bodyPr>
            <a:normAutofit fontScale="90000"/>
          </a:bodyPr>
          <a:lstStyle/>
          <a:p>
            <a:pPr eaLnBrk="1" fontAlgn="auto" hangingPunct="1">
              <a:spcBef>
                <a:spcPct val="50000"/>
              </a:spcBef>
              <a:spcAft>
                <a:spcPts val="0"/>
              </a:spcAft>
              <a:defRPr/>
            </a:pPr>
            <a:r>
              <a:rPr lang="ja-JP" altLang="en-US" sz="3100" dirty="0" smtClean="0">
                <a:solidFill>
                  <a:schemeClr val="tx2">
                    <a:satMod val="130000"/>
                  </a:schemeClr>
                </a:solidFill>
                <a:ea typeface="ＭＳ Ｐゴシック" pitchFamily="50" charset="-128"/>
              </a:rPr>
              <a:t>利子率が上がったときに消費パターンはどう変化するだろう？？</a:t>
            </a:r>
            <a:r>
              <a:rPr lang="ja-JP" altLang="en-US" sz="4400" dirty="0" smtClean="0">
                <a:solidFill>
                  <a:schemeClr val="tx2">
                    <a:satMod val="130000"/>
                  </a:schemeClr>
                </a:solidFill>
                <a:ea typeface="ＭＳ Ｐゴシック" pitchFamily="50" charset="-128"/>
              </a:rPr>
              <a:t/>
            </a:r>
            <a:br>
              <a:rPr lang="ja-JP" altLang="en-US" sz="4400" dirty="0" smtClean="0">
                <a:solidFill>
                  <a:schemeClr val="tx2">
                    <a:satMod val="130000"/>
                  </a:schemeClr>
                </a:solidFill>
                <a:ea typeface="ＭＳ Ｐゴシック" pitchFamily="50" charset="-128"/>
              </a:rPr>
            </a:br>
            <a:endParaRPr lang="ja-JP" altLang="en-US" dirty="0">
              <a:solidFill>
                <a:schemeClr val="tx2">
                  <a:satMod val="130000"/>
                </a:schemeClr>
              </a:solidFill>
            </a:endParaRPr>
          </a:p>
        </p:txBody>
      </p:sp>
      <p:cxnSp>
        <p:nvCxnSpPr>
          <p:cNvPr id="20" name="直線矢印コネクタ 19"/>
          <p:cNvCxnSpPr/>
          <p:nvPr/>
        </p:nvCxnSpPr>
        <p:spPr>
          <a:xfrm>
            <a:off x="1500188" y="5072063"/>
            <a:ext cx="307181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rot="5400000" flipH="1" flipV="1">
            <a:off x="0" y="3571876"/>
            <a:ext cx="30003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6200000" flipH="1">
            <a:off x="928661" y="3000371"/>
            <a:ext cx="2643208" cy="1500201"/>
          </a:xfrm>
          <a:prstGeom prst="line">
            <a:avLst/>
          </a:prstGeom>
        </p:spPr>
        <p:style>
          <a:lnRef idx="3">
            <a:schemeClr val="accent6"/>
          </a:lnRef>
          <a:fillRef idx="0">
            <a:schemeClr val="accent6"/>
          </a:fillRef>
          <a:effectRef idx="2">
            <a:schemeClr val="accent6"/>
          </a:effectRef>
          <a:fontRef idx="minor">
            <a:schemeClr val="tx1"/>
          </a:fontRef>
        </p:style>
      </p:cxnSp>
      <p:cxnSp>
        <p:nvCxnSpPr>
          <p:cNvPr id="27" name="直線コネクタ 26"/>
          <p:cNvCxnSpPr/>
          <p:nvPr/>
        </p:nvCxnSpPr>
        <p:spPr>
          <a:xfrm rot="16200000" flipH="1">
            <a:off x="1428751" y="3143250"/>
            <a:ext cx="2000250" cy="1857375"/>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rot="5400000">
            <a:off x="2035175" y="4608513"/>
            <a:ext cx="928687"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10800000">
            <a:off x="1500188" y="4143375"/>
            <a:ext cx="100012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フローチャート : 結合子 28"/>
          <p:cNvSpPr/>
          <p:nvPr/>
        </p:nvSpPr>
        <p:spPr>
          <a:xfrm>
            <a:off x="2428875" y="4071938"/>
            <a:ext cx="142875" cy="142875"/>
          </a:xfrm>
          <a:prstGeom prst="flowChartConnector">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34" name="テキスト ボックス 33"/>
          <p:cNvSpPr txBox="1"/>
          <p:nvPr/>
        </p:nvSpPr>
        <p:spPr>
          <a:xfrm>
            <a:off x="2643188" y="3857625"/>
            <a:ext cx="357187"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X</a:t>
            </a:r>
            <a:endParaRPr lang="ja-JP" altLang="en-US" dirty="0"/>
          </a:p>
        </p:txBody>
      </p:sp>
      <p:sp>
        <p:nvSpPr>
          <p:cNvPr id="37" name="右矢印 36"/>
          <p:cNvSpPr/>
          <p:nvPr/>
        </p:nvSpPr>
        <p:spPr>
          <a:xfrm rot="19306199">
            <a:off x="1439863" y="2890838"/>
            <a:ext cx="401637" cy="177800"/>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ox(in)">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ext Box 6"/>
          <p:cNvSpPr txBox="1">
            <a:spLocks noChangeArrowheads="1"/>
          </p:cNvSpPr>
          <p:nvPr/>
        </p:nvSpPr>
        <p:spPr bwMode="auto">
          <a:xfrm>
            <a:off x="1185863" y="1122363"/>
            <a:ext cx="7632700"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pic>
        <p:nvPicPr>
          <p:cNvPr id="93186" name="Picture 7" descr="MIXHU142"/>
          <p:cNvPicPr>
            <a:picLocks noChangeAspect="1" noChangeArrowheads="1"/>
          </p:cNvPicPr>
          <p:nvPr/>
        </p:nvPicPr>
        <p:blipFill>
          <a:blip r:embed="rId3"/>
          <a:srcRect/>
          <a:stretch>
            <a:fillRect/>
          </a:stretch>
        </p:blipFill>
        <p:spPr bwMode="auto">
          <a:xfrm>
            <a:off x="1257300" y="1122363"/>
            <a:ext cx="701675" cy="1296987"/>
          </a:xfrm>
          <a:prstGeom prst="rect">
            <a:avLst/>
          </a:prstGeom>
          <a:noFill/>
          <a:ln w="9525">
            <a:noFill/>
            <a:miter lim="800000"/>
            <a:headEnd/>
            <a:tailEnd/>
          </a:ln>
        </p:spPr>
      </p:pic>
      <p:sp>
        <p:nvSpPr>
          <p:cNvPr id="93187" name="Text Box 8"/>
          <p:cNvSpPr txBox="1">
            <a:spLocks noChangeArrowheads="1"/>
          </p:cNvSpPr>
          <p:nvPr/>
        </p:nvSpPr>
        <p:spPr bwMode="auto">
          <a:xfrm>
            <a:off x="1143000" y="2500313"/>
            <a:ext cx="1223963" cy="336550"/>
          </a:xfrm>
          <a:prstGeom prst="rect">
            <a:avLst/>
          </a:prstGeom>
          <a:noFill/>
          <a:ln w="9525">
            <a:noFill/>
            <a:miter lim="800000"/>
            <a:headEnd/>
            <a:tailEnd/>
          </a:ln>
        </p:spPr>
        <p:txBody>
          <a:bodyPr>
            <a:spAutoFit/>
          </a:bodyPr>
          <a:lstStyle/>
          <a:p>
            <a:pPr>
              <a:spcBef>
                <a:spcPct val="50000"/>
              </a:spcBef>
            </a:pPr>
            <a:r>
              <a:rPr kumimoji="0" lang="en-US" altLang="ja-JP"/>
              <a:t>F</a:t>
            </a:r>
            <a:r>
              <a:rPr kumimoji="0" lang="ja-JP" altLang="en-US"/>
              <a:t>氏の構想</a:t>
            </a:r>
          </a:p>
        </p:txBody>
      </p:sp>
      <p:sp>
        <p:nvSpPr>
          <p:cNvPr id="93188" name="Text Box 9"/>
          <p:cNvSpPr txBox="1">
            <a:spLocks noChangeArrowheads="1"/>
          </p:cNvSpPr>
          <p:nvPr/>
        </p:nvSpPr>
        <p:spPr bwMode="auto">
          <a:xfrm>
            <a:off x="1978025" y="1135063"/>
            <a:ext cx="6624638" cy="1616075"/>
          </a:xfrm>
          <a:prstGeom prst="rect">
            <a:avLst/>
          </a:prstGeom>
          <a:noFill/>
          <a:ln w="9525">
            <a:noFill/>
            <a:miter lim="800000"/>
            <a:headEnd/>
            <a:tailEnd/>
          </a:ln>
        </p:spPr>
        <p:txBody>
          <a:bodyPr>
            <a:spAutoFit/>
          </a:bodyPr>
          <a:lstStyle/>
          <a:p>
            <a:pPr>
              <a:spcBef>
                <a:spcPct val="50000"/>
              </a:spcBef>
            </a:pPr>
            <a:r>
              <a:rPr kumimoji="0" lang="ja-JP" altLang="en-US" sz="1800"/>
              <a:t>・来年（第</a:t>
            </a:r>
            <a:r>
              <a:rPr kumimoji="0" lang="en-US" altLang="ja-JP" sz="1800"/>
              <a:t>1</a:t>
            </a:r>
            <a:r>
              <a:rPr kumimoji="0" lang="ja-JP" altLang="en-US" sz="1800"/>
              <a:t>年）と再来年（第</a:t>
            </a:r>
            <a:r>
              <a:rPr kumimoji="0" lang="en-US" altLang="ja-JP" sz="1800"/>
              <a:t>2</a:t>
            </a:r>
            <a:r>
              <a:rPr kumimoji="0" lang="ja-JP" altLang="en-US" sz="1800"/>
              <a:t>年）の</a:t>
            </a:r>
            <a:r>
              <a:rPr kumimoji="0" lang="en-US" altLang="ja-JP" sz="1800"/>
              <a:t>2</a:t>
            </a:r>
            <a:r>
              <a:rPr kumimoji="0" lang="ja-JP" altLang="en-US" sz="1800"/>
              <a:t>年間にわたる事業の開始</a:t>
            </a:r>
          </a:p>
          <a:p>
            <a:pPr>
              <a:spcBef>
                <a:spcPct val="50000"/>
              </a:spcBef>
            </a:pPr>
            <a:r>
              <a:rPr kumimoji="0" lang="ja-JP" altLang="en-US" sz="1800"/>
              <a:t>　第</a:t>
            </a:r>
            <a:r>
              <a:rPr kumimoji="0" lang="en-US" altLang="ja-JP" sz="1800"/>
              <a:t>2</a:t>
            </a:r>
            <a:r>
              <a:rPr kumimoji="0" lang="ja-JP" altLang="en-US" sz="1800"/>
              <a:t>年が終了すると事業も解散し、何の残存価値も残さない。</a:t>
            </a:r>
          </a:p>
          <a:p>
            <a:pPr>
              <a:spcBef>
                <a:spcPct val="50000"/>
              </a:spcBef>
            </a:pPr>
            <a:r>
              <a:rPr kumimoji="0" lang="ja-JP" altLang="en-US" sz="1800"/>
              <a:t>・このために、今年（第</a:t>
            </a:r>
            <a:r>
              <a:rPr kumimoji="0" lang="en-US" altLang="ja-JP" sz="1800"/>
              <a:t>0</a:t>
            </a:r>
            <a:r>
              <a:rPr kumimoji="0" lang="ja-JP" altLang="en-US" sz="1800"/>
              <a:t>年）に株式を発行して資金集めを開始。</a:t>
            </a:r>
          </a:p>
          <a:p>
            <a:pPr>
              <a:spcBef>
                <a:spcPct val="50000"/>
              </a:spcBef>
            </a:pPr>
            <a:r>
              <a:rPr kumimoji="0" lang="ja-JP" altLang="en-US" sz="1800"/>
              <a:t>　</a:t>
            </a:r>
          </a:p>
        </p:txBody>
      </p:sp>
      <p:sp>
        <p:nvSpPr>
          <p:cNvPr id="93189" name="Text Box 10"/>
          <p:cNvSpPr txBox="1">
            <a:spLocks noChangeArrowheads="1"/>
          </p:cNvSpPr>
          <p:nvPr/>
        </p:nvSpPr>
        <p:spPr bwMode="auto">
          <a:xfrm>
            <a:off x="1214438" y="4214813"/>
            <a:ext cx="7489825" cy="798512"/>
          </a:xfrm>
          <a:prstGeom prst="rect">
            <a:avLst/>
          </a:prstGeom>
          <a:noFill/>
          <a:ln w="19050">
            <a:solidFill>
              <a:srgbClr val="00B0F0"/>
            </a:solidFill>
            <a:miter lim="800000"/>
            <a:headEnd/>
            <a:tailEnd/>
          </a:ln>
        </p:spPr>
        <p:txBody>
          <a:bodyPr>
            <a:spAutoFit/>
          </a:bodyPr>
          <a:lstStyle/>
          <a:p>
            <a:pPr>
              <a:spcBef>
                <a:spcPct val="50000"/>
              </a:spcBef>
            </a:pPr>
            <a:r>
              <a:rPr kumimoji="0" lang="ja-JP" altLang="en-US" sz="1800"/>
              <a:t>何はともあれ、いくつかのお金儲けの手段の中から</a:t>
            </a:r>
          </a:p>
          <a:p>
            <a:pPr>
              <a:spcBef>
                <a:spcPct val="50000"/>
              </a:spcBef>
            </a:pPr>
            <a:r>
              <a:rPr kumimoji="0" lang="en-US" altLang="ja-JP" sz="1800"/>
              <a:t>1</a:t>
            </a:r>
            <a:r>
              <a:rPr kumimoji="0" lang="ja-JP" altLang="en-US" sz="1800"/>
              <a:t>番儲かるものを選ぶべきですよね。</a:t>
            </a:r>
          </a:p>
        </p:txBody>
      </p:sp>
      <p:graphicFrame>
        <p:nvGraphicFramePr>
          <p:cNvPr id="16" name="図表 15"/>
          <p:cNvGraphicFramePr/>
          <p:nvPr/>
        </p:nvGraphicFramePr>
        <p:xfrm>
          <a:off x="1285852" y="214290"/>
          <a:ext cx="7498080" cy="7969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テキスト ボックス 11"/>
          <p:cNvSpPr txBox="1"/>
          <p:nvPr/>
        </p:nvSpPr>
        <p:spPr>
          <a:xfrm>
            <a:off x="2857488" y="2357430"/>
            <a:ext cx="4000496" cy="1384995"/>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spcBef>
                <a:spcPct val="50000"/>
              </a:spcBef>
              <a:defRPr/>
            </a:pPr>
            <a:r>
              <a:rPr kumimoji="0" lang="ja-JP" altLang="en-US" sz="2000" dirty="0">
                <a:ea typeface="ＭＳ Ｐゴシック" pitchFamily="50" charset="-128"/>
              </a:rPr>
              <a:t>株主への配当計画</a:t>
            </a:r>
          </a:p>
          <a:p>
            <a:pPr>
              <a:spcBef>
                <a:spcPct val="50000"/>
              </a:spcBef>
              <a:defRPr/>
            </a:pPr>
            <a:r>
              <a:rPr kumimoji="0" lang="ja-JP" altLang="en-US" dirty="0">
                <a:ea typeface="ＭＳ Ｐゴシック" pitchFamily="50" charset="-128"/>
              </a:rPr>
              <a:t>　</a:t>
            </a:r>
            <a:r>
              <a:rPr kumimoji="0" lang="ja-JP" altLang="en-US" sz="2000" dirty="0">
                <a:ea typeface="ＭＳ Ｐゴシック" pitchFamily="50" charset="-128"/>
              </a:rPr>
              <a:t>第</a:t>
            </a:r>
            <a:r>
              <a:rPr kumimoji="0" lang="en-US" altLang="ja-JP" sz="2000" dirty="0">
                <a:ea typeface="ＭＳ Ｐゴシック" pitchFamily="50" charset="-128"/>
              </a:rPr>
              <a:t>1</a:t>
            </a:r>
            <a:r>
              <a:rPr kumimoji="0" lang="ja-JP" altLang="en-US" sz="2000" dirty="0">
                <a:ea typeface="ＭＳ Ｐゴシック" pitchFamily="50" charset="-128"/>
              </a:rPr>
              <a:t>年＝　</a:t>
            </a:r>
            <a:r>
              <a:rPr kumimoji="0" lang="en-US" altLang="ja-JP" sz="3200" dirty="0">
                <a:ea typeface="ＭＳ Ｐゴシック" pitchFamily="50" charset="-128"/>
              </a:rPr>
              <a:t>d</a:t>
            </a:r>
            <a:r>
              <a:rPr kumimoji="0" lang="en-US" altLang="ja-JP" sz="3200" baseline="-25000" dirty="0">
                <a:ea typeface="ＭＳ Ｐゴシック" pitchFamily="50" charset="-128"/>
              </a:rPr>
              <a:t>1</a:t>
            </a:r>
            <a:r>
              <a:rPr kumimoji="0" lang="ja-JP" altLang="en-US" sz="2000" dirty="0">
                <a:ea typeface="ＭＳ Ｐゴシック" pitchFamily="50" charset="-128"/>
              </a:rPr>
              <a:t>円、　第</a:t>
            </a:r>
            <a:r>
              <a:rPr kumimoji="0" lang="en-US" altLang="ja-JP" sz="2000" dirty="0">
                <a:ea typeface="ＭＳ Ｐゴシック" pitchFamily="50" charset="-128"/>
              </a:rPr>
              <a:t>2</a:t>
            </a:r>
            <a:r>
              <a:rPr kumimoji="0" lang="ja-JP" altLang="en-US" sz="2000" dirty="0">
                <a:ea typeface="ＭＳ Ｐゴシック" pitchFamily="50" charset="-128"/>
              </a:rPr>
              <a:t>年＝</a:t>
            </a:r>
            <a:r>
              <a:rPr kumimoji="0" lang="en-US" altLang="ja-JP" sz="2000" dirty="0">
                <a:ea typeface="ＭＳ Ｐゴシック" pitchFamily="50" charset="-128"/>
              </a:rPr>
              <a:t> </a:t>
            </a:r>
            <a:r>
              <a:rPr kumimoji="0" lang="en-US" altLang="ja-JP" sz="3200" dirty="0">
                <a:ea typeface="ＭＳ Ｐゴシック" pitchFamily="50" charset="-128"/>
              </a:rPr>
              <a:t>d</a:t>
            </a:r>
            <a:r>
              <a:rPr kumimoji="0" lang="en-US" altLang="ja-JP" sz="3200" baseline="-25000" dirty="0">
                <a:ea typeface="ＭＳ Ｐゴシック" pitchFamily="50" charset="-128"/>
              </a:rPr>
              <a:t>2</a:t>
            </a:r>
            <a:r>
              <a:rPr kumimoji="0" lang="ja-JP" altLang="en-US" sz="2000" dirty="0">
                <a:ea typeface="ＭＳ Ｐゴシック" pitchFamily="50" charset="-128"/>
              </a:rPr>
              <a:t>円</a:t>
            </a:r>
          </a:p>
          <a:p>
            <a:pPr>
              <a:defRPr/>
            </a:pPr>
            <a:endParaRPr lang="ja-JP" altLang="en-US" dirty="0"/>
          </a:p>
        </p:txBody>
      </p:sp>
      <p:sp>
        <p:nvSpPr>
          <p:cNvPr id="93194" name="テキスト ボックス 12"/>
          <p:cNvSpPr txBox="1">
            <a:spLocks noChangeArrowheads="1"/>
          </p:cNvSpPr>
          <p:nvPr/>
        </p:nvSpPr>
        <p:spPr bwMode="auto">
          <a:xfrm>
            <a:off x="1214438" y="3786188"/>
            <a:ext cx="5000625" cy="584200"/>
          </a:xfrm>
          <a:prstGeom prst="rect">
            <a:avLst/>
          </a:prstGeom>
          <a:noFill/>
          <a:ln w="9525">
            <a:noFill/>
            <a:miter lim="800000"/>
            <a:headEnd/>
            <a:tailEnd/>
          </a:ln>
        </p:spPr>
        <p:txBody>
          <a:bodyPr>
            <a:spAutoFit/>
          </a:bodyPr>
          <a:lstStyle/>
          <a:p>
            <a:r>
              <a:rPr kumimoji="0" lang="en-US" altLang="ja-JP"/>
              <a:t>Q</a:t>
            </a:r>
            <a:r>
              <a:rPr kumimoji="0" lang="ja-JP" altLang="en-US"/>
              <a:t>；あなたは、この株式をいくらまで購入しますか？？</a:t>
            </a:r>
          </a:p>
          <a:p>
            <a:endParaRPr lang="ja-JP" altLang="en-US">
              <a:ea typeface="HGｺﾞｼｯｸE" pitchFamily="49" charset="-128"/>
            </a:endParaRPr>
          </a:p>
        </p:txBody>
      </p:sp>
      <p:sp>
        <p:nvSpPr>
          <p:cNvPr id="93195" name="テキスト ボックス 13"/>
          <p:cNvSpPr txBox="1">
            <a:spLocks noChangeArrowheads="1"/>
          </p:cNvSpPr>
          <p:nvPr/>
        </p:nvSpPr>
        <p:spPr bwMode="auto">
          <a:xfrm>
            <a:off x="1500188" y="5143500"/>
            <a:ext cx="928687" cy="338138"/>
          </a:xfrm>
          <a:prstGeom prst="rect">
            <a:avLst/>
          </a:prstGeom>
          <a:noFill/>
          <a:ln w="9525">
            <a:noFill/>
            <a:miter lim="800000"/>
            <a:headEnd/>
            <a:tailEnd/>
          </a:ln>
        </p:spPr>
        <p:txBody>
          <a:bodyPr>
            <a:spAutoFit/>
          </a:bodyPr>
          <a:lstStyle/>
          <a:p>
            <a:r>
              <a:rPr lang="ja-JP" altLang="en-US">
                <a:ea typeface="HGｺﾞｼｯｸE" pitchFamily="49" charset="-128"/>
              </a:rPr>
              <a:t>手段</a:t>
            </a:r>
          </a:p>
        </p:txBody>
      </p:sp>
      <p:sp>
        <p:nvSpPr>
          <p:cNvPr id="93196" name="テキスト ボックス 14"/>
          <p:cNvSpPr txBox="1">
            <a:spLocks noChangeArrowheads="1"/>
          </p:cNvSpPr>
          <p:nvPr/>
        </p:nvSpPr>
        <p:spPr bwMode="auto">
          <a:xfrm>
            <a:off x="2357438" y="5214938"/>
            <a:ext cx="5500687" cy="1477962"/>
          </a:xfrm>
          <a:prstGeom prst="rect">
            <a:avLst/>
          </a:prstGeom>
          <a:noFill/>
          <a:ln w="9525">
            <a:noFill/>
            <a:prstDash val="dash"/>
            <a:miter lim="800000"/>
            <a:headEnd/>
            <a:tailEnd/>
          </a:ln>
        </p:spPr>
        <p:txBody>
          <a:bodyPr>
            <a:spAutoFit/>
          </a:bodyPr>
          <a:lstStyle/>
          <a:p>
            <a:pPr>
              <a:spcBef>
                <a:spcPct val="50000"/>
              </a:spcBef>
            </a:pPr>
            <a:r>
              <a:rPr kumimoji="0" lang="ja-JP" altLang="en-US" sz="2000"/>
              <a:t>（</a:t>
            </a:r>
            <a:r>
              <a:rPr kumimoji="0" lang="en-US" altLang="ja-JP" sz="2000"/>
              <a:t>1</a:t>
            </a:r>
            <a:r>
              <a:rPr kumimoji="0" lang="ja-JP" altLang="en-US" sz="2000"/>
              <a:t>）</a:t>
            </a:r>
            <a:r>
              <a:rPr kumimoji="0" lang="en-US" altLang="ja-JP" sz="2000"/>
              <a:t>F</a:t>
            </a:r>
            <a:r>
              <a:rPr kumimoji="0" lang="ja-JP" altLang="en-US" sz="2000"/>
              <a:t>氏から株を購入する</a:t>
            </a:r>
          </a:p>
          <a:p>
            <a:pPr>
              <a:spcBef>
                <a:spcPct val="50000"/>
              </a:spcBef>
            </a:pPr>
            <a:r>
              <a:rPr kumimoji="0" lang="ja-JP" altLang="en-US"/>
              <a:t>　　　　　　　</a:t>
            </a:r>
            <a:r>
              <a:rPr kumimoji="0" lang="en-US" altLang="ja-JP"/>
              <a:t>or</a:t>
            </a:r>
          </a:p>
          <a:p>
            <a:pPr>
              <a:spcBef>
                <a:spcPct val="50000"/>
              </a:spcBef>
            </a:pPr>
            <a:r>
              <a:rPr kumimoji="0" lang="ja-JP" altLang="en-US" sz="2000"/>
              <a:t>（</a:t>
            </a:r>
            <a:r>
              <a:rPr kumimoji="0" lang="en-US" altLang="ja-JP" sz="2000"/>
              <a:t>2</a:t>
            </a:r>
            <a:r>
              <a:rPr kumimoji="0" lang="ja-JP" altLang="en-US" sz="2000"/>
              <a:t>）持っている資金を銀行に預金する</a:t>
            </a:r>
          </a:p>
          <a:p>
            <a:endParaRPr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1500134" y="1857364"/>
            <a:ext cx="5572164" cy="171451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 name="正方形/長方形 26"/>
          <p:cNvSpPr/>
          <p:nvPr/>
        </p:nvSpPr>
        <p:spPr>
          <a:xfrm>
            <a:off x="3357563" y="2000250"/>
            <a:ext cx="1428750" cy="7858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6891" name="Text Box 4"/>
          <p:cNvSpPr txBox="1">
            <a:spLocks noChangeArrowheads="1"/>
          </p:cNvSpPr>
          <p:nvPr/>
        </p:nvSpPr>
        <p:spPr bwMode="auto">
          <a:xfrm>
            <a:off x="1257300" y="549275"/>
            <a:ext cx="7632700" cy="784225"/>
          </a:xfrm>
          <a:prstGeom prst="rect">
            <a:avLst/>
          </a:prstGeom>
          <a:noFill/>
          <a:ln w="9525">
            <a:noFill/>
            <a:miter lim="800000"/>
            <a:headEnd/>
            <a:tailEnd/>
          </a:ln>
        </p:spPr>
        <p:txBody>
          <a:bodyPr>
            <a:spAutoFit/>
          </a:bodyPr>
          <a:lstStyle/>
          <a:p>
            <a:pPr marL="342900" indent="-342900">
              <a:spcBef>
                <a:spcPct val="50000"/>
              </a:spcBef>
              <a:buFontTx/>
              <a:buAutoNum type="arabicParenBoth"/>
            </a:pPr>
            <a:r>
              <a:rPr kumimoji="0" lang="ja-JP" altLang="en-US" sz="1800"/>
              <a:t>株の購入</a:t>
            </a:r>
          </a:p>
          <a:p>
            <a:pPr marL="342900" indent="-342900">
              <a:spcBef>
                <a:spcPct val="50000"/>
              </a:spcBef>
            </a:pPr>
            <a:r>
              <a:rPr kumimoji="0" lang="ja-JP" altLang="en-US" sz="1800"/>
              <a:t>株式を購入して得る額は・・・　　　</a:t>
            </a:r>
            <a:r>
              <a:rPr kumimoji="0" lang="en-US" altLang="ja-JP" sz="1800"/>
              <a:t>+</a:t>
            </a:r>
            <a:r>
              <a:rPr kumimoji="0" lang="ja-JP" altLang="en-US" sz="1800"/>
              <a:t>　　円</a:t>
            </a:r>
          </a:p>
        </p:txBody>
      </p:sp>
      <p:sp>
        <p:nvSpPr>
          <p:cNvPr id="36869" name="Line 5"/>
          <p:cNvSpPr>
            <a:spLocks noChangeShapeType="1"/>
          </p:cNvSpPr>
          <p:nvPr/>
        </p:nvSpPr>
        <p:spPr bwMode="auto">
          <a:xfrm>
            <a:off x="4137025" y="981075"/>
            <a:ext cx="792163" cy="360363"/>
          </a:xfrm>
          <a:prstGeom prst="line">
            <a:avLst/>
          </a:prstGeom>
          <a:noFill/>
          <a:ln w="9525">
            <a:solidFill>
              <a:srgbClr val="FF0000"/>
            </a:solidFill>
            <a:round/>
            <a:headEnd/>
            <a:tailEnd/>
          </a:ln>
        </p:spPr>
        <p:txBody>
          <a:bodyPr/>
          <a:lstStyle/>
          <a:p>
            <a:endParaRPr lang="ja-JP" altLang="en-US"/>
          </a:p>
        </p:txBody>
      </p:sp>
      <p:sp>
        <p:nvSpPr>
          <p:cNvPr id="36870" name="Line 6"/>
          <p:cNvSpPr>
            <a:spLocks noChangeShapeType="1"/>
          </p:cNvSpPr>
          <p:nvPr/>
        </p:nvSpPr>
        <p:spPr bwMode="auto">
          <a:xfrm flipV="1">
            <a:off x="4137025" y="928688"/>
            <a:ext cx="792163" cy="412750"/>
          </a:xfrm>
          <a:prstGeom prst="line">
            <a:avLst/>
          </a:prstGeom>
          <a:noFill/>
          <a:ln w="9525">
            <a:solidFill>
              <a:srgbClr val="FF0000"/>
            </a:solidFill>
            <a:round/>
            <a:headEnd/>
            <a:tailEnd/>
          </a:ln>
        </p:spPr>
        <p:txBody>
          <a:bodyPr/>
          <a:lstStyle/>
          <a:p>
            <a:endParaRPr lang="ja-JP" altLang="en-US"/>
          </a:p>
        </p:txBody>
      </p:sp>
      <p:sp>
        <p:nvSpPr>
          <p:cNvPr id="36894" name="Line 7"/>
          <p:cNvSpPr>
            <a:spLocks noChangeShapeType="1"/>
          </p:cNvSpPr>
          <p:nvPr/>
        </p:nvSpPr>
        <p:spPr bwMode="auto">
          <a:xfrm>
            <a:off x="2714625" y="3071813"/>
            <a:ext cx="576263" cy="0"/>
          </a:xfrm>
          <a:prstGeom prst="line">
            <a:avLst/>
          </a:prstGeom>
          <a:noFill/>
          <a:ln w="9525">
            <a:solidFill>
              <a:schemeClr val="tx1"/>
            </a:solidFill>
            <a:round/>
            <a:headEnd/>
            <a:tailEnd type="triangle" w="med" len="med"/>
          </a:ln>
        </p:spPr>
        <p:txBody>
          <a:bodyPr/>
          <a:lstStyle/>
          <a:p>
            <a:endParaRPr lang="ja-JP" altLang="en-US"/>
          </a:p>
        </p:txBody>
      </p:sp>
      <p:sp>
        <p:nvSpPr>
          <p:cNvPr id="36895" name="Line 8"/>
          <p:cNvSpPr>
            <a:spLocks noChangeShapeType="1"/>
          </p:cNvSpPr>
          <p:nvPr/>
        </p:nvSpPr>
        <p:spPr bwMode="auto">
          <a:xfrm>
            <a:off x="4786313" y="3071813"/>
            <a:ext cx="792162" cy="0"/>
          </a:xfrm>
          <a:prstGeom prst="line">
            <a:avLst/>
          </a:prstGeom>
          <a:noFill/>
          <a:ln w="9525">
            <a:solidFill>
              <a:schemeClr val="tx1"/>
            </a:solidFill>
            <a:round/>
            <a:headEnd/>
            <a:tailEnd type="triangle" w="med" len="med"/>
          </a:ln>
        </p:spPr>
        <p:txBody>
          <a:bodyPr/>
          <a:lstStyle/>
          <a:p>
            <a:endParaRPr lang="ja-JP" altLang="en-US"/>
          </a:p>
        </p:txBody>
      </p:sp>
      <p:sp>
        <p:nvSpPr>
          <p:cNvPr id="36896" name="Line 10"/>
          <p:cNvSpPr>
            <a:spLocks noChangeShapeType="1"/>
          </p:cNvSpPr>
          <p:nvPr/>
        </p:nvSpPr>
        <p:spPr bwMode="auto">
          <a:xfrm>
            <a:off x="2643188" y="6143625"/>
            <a:ext cx="576262" cy="0"/>
          </a:xfrm>
          <a:prstGeom prst="line">
            <a:avLst/>
          </a:prstGeom>
          <a:noFill/>
          <a:ln w="9525">
            <a:solidFill>
              <a:schemeClr val="tx1"/>
            </a:solidFill>
            <a:round/>
            <a:headEnd/>
            <a:tailEnd type="triangle" w="med" len="med"/>
          </a:ln>
        </p:spPr>
        <p:txBody>
          <a:bodyPr/>
          <a:lstStyle/>
          <a:p>
            <a:endParaRPr lang="ja-JP" altLang="en-US"/>
          </a:p>
        </p:txBody>
      </p:sp>
      <p:sp>
        <p:nvSpPr>
          <p:cNvPr id="36897" name="Line 11"/>
          <p:cNvSpPr>
            <a:spLocks noChangeShapeType="1"/>
          </p:cNvSpPr>
          <p:nvPr/>
        </p:nvSpPr>
        <p:spPr bwMode="auto">
          <a:xfrm>
            <a:off x="4714875" y="6143625"/>
            <a:ext cx="720725"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36876" name="Object 12"/>
          <p:cNvGraphicFramePr>
            <a:graphicFrameLocks noChangeAspect="1"/>
          </p:cNvGraphicFramePr>
          <p:nvPr/>
        </p:nvGraphicFramePr>
        <p:xfrm>
          <a:off x="5715000" y="6000750"/>
          <a:ext cx="1008063" cy="339725"/>
        </p:xfrm>
        <a:graphic>
          <a:graphicData uri="http://schemas.openxmlformats.org/presentationml/2006/ole">
            <p:oleObj spid="_x0000_s36876" name="数式" r:id="rId4" imgW="533160" imgH="228600" progId="Equation.3">
              <p:embed/>
            </p:oleObj>
          </a:graphicData>
        </a:graphic>
      </p:graphicFrame>
      <p:graphicFrame>
        <p:nvGraphicFramePr>
          <p:cNvPr id="36877" name="Object 13"/>
          <p:cNvGraphicFramePr>
            <a:graphicFrameLocks noChangeAspect="1"/>
          </p:cNvGraphicFramePr>
          <p:nvPr/>
        </p:nvGraphicFramePr>
        <p:xfrm>
          <a:off x="4143375" y="1000125"/>
          <a:ext cx="274638" cy="358775"/>
        </p:xfrm>
        <a:graphic>
          <a:graphicData uri="http://schemas.openxmlformats.org/presentationml/2006/ole">
            <p:oleObj spid="_x0000_s36877" name="数式" r:id="rId5" imgW="164880" imgH="215640" progId="Equation.3">
              <p:embed/>
            </p:oleObj>
          </a:graphicData>
        </a:graphic>
      </p:graphicFrame>
      <p:graphicFrame>
        <p:nvGraphicFramePr>
          <p:cNvPr id="36878" name="Object 14"/>
          <p:cNvGraphicFramePr>
            <a:graphicFrameLocks noChangeAspect="1"/>
          </p:cNvGraphicFramePr>
          <p:nvPr/>
        </p:nvGraphicFramePr>
        <p:xfrm>
          <a:off x="4643438" y="1000125"/>
          <a:ext cx="317500" cy="358775"/>
        </p:xfrm>
        <a:graphic>
          <a:graphicData uri="http://schemas.openxmlformats.org/presentationml/2006/ole">
            <p:oleObj spid="_x0000_s36878" name="数式" r:id="rId6" imgW="190440" imgH="215640" progId="Equation.3">
              <p:embed/>
            </p:oleObj>
          </a:graphicData>
        </a:graphic>
      </p:graphicFrame>
      <p:graphicFrame>
        <p:nvGraphicFramePr>
          <p:cNvPr id="36879" name="Object 15"/>
          <p:cNvGraphicFramePr>
            <a:graphicFrameLocks noChangeAspect="1"/>
          </p:cNvGraphicFramePr>
          <p:nvPr/>
        </p:nvGraphicFramePr>
        <p:xfrm>
          <a:off x="4572000" y="3786188"/>
          <a:ext cx="317500" cy="358775"/>
        </p:xfrm>
        <a:graphic>
          <a:graphicData uri="http://schemas.openxmlformats.org/presentationml/2006/ole">
            <p:oleObj spid="_x0000_s36879" name="数式" r:id="rId7" imgW="190440" imgH="215640" progId="Equation.3">
              <p:embed/>
            </p:oleObj>
          </a:graphicData>
        </a:graphic>
      </p:graphicFrame>
      <p:graphicFrame>
        <p:nvGraphicFramePr>
          <p:cNvPr id="36880" name="Object 16"/>
          <p:cNvGraphicFramePr>
            <a:graphicFrameLocks noChangeAspect="1"/>
          </p:cNvGraphicFramePr>
          <p:nvPr/>
        </p:nvGraphicFramePr>
        <p:xfrm>
          <a:off x="2071688" y="2928938"/>
          <a:ext cx="274637" cy="358775"/>
        </p:xfrm>
        <a:graphic>
          <a:graphicData uri="http://schemas.openxmlformats.org/presentationml/2006/ole">
            <p:oleObj spid="_x0000_s36880" name="数式" r:id="rId8" imgW="164880" imgH="215640" progId="Equation.3">
              <p:embed/>
            </p:oleObj>
          </a:graphicData>
        </a:graphic>
      </p:graphicFrame>
      <p:graphicFrame>
        <p:nvGraphicFramePr>
          <p:cNvPr id="36883" name="Object 19"/>
          <p:cNvGraphicFramePr>
            <a:graphicFrameLocks noChangeAspect="1"/>
          </p:cNvGraphicFramePr>
          <p:nvPr/>
        </p:nvGraphicFramePr>
        <p:xfrm>
          <a:off x="3429000" y="3786188"/>
          <a:ext cx="887413" cy="358775"/>
        </p:xfrm>
        <a:graphic>
          <a:graphicData uri="http://schemas.openxmlformats.org/presentationml/2006/ole">
            <p:oleObj spid="_x0000_s36883" name="数式" r:id="rId9" imgW="533160" imgH="215640" progId="Equation.3">
              <p:embed/>
            </p:oleObj>
          </a:graphicData>
        </a:graphic>
      </p:graphicFrame>
      <p:graphicFrame>
        <p:nvGraphicFramePr>
          <p:cNvPr id="36884" name="Object 20"/>
          <p:cNvGraphicFramePr>
            <a:graphicFrameLocks noChangeAspect="1"/>
          </p:cNvGraphicFramePr>
          <p:nvPr/>
        </p:nvGraphicFramePr>
        <p:xfrm>
          <a:off x="5643563" y="2857500"/>
          <a:ext cx="887412" cy="358775"/>
        </p:xfrm>
        <a:graphic>
          <a:graphicData uri="http://schemas.openxmlformats.org/presentationml/2006/ole">
            <p:oleObj spid="_x0000_s36884" name="数式" r:id="rId10" imgW="533160" imgH="215640" progId="Equation.3">
              <p:embed/>
            </p:oleObj>
          </a:graphicData>
        </a:graphic>
      </p:graphicFrame>
      <p:graphicFrame>
        <p:nvGraphicFramePr>
          <p:cNvPr id="36885" name="Object 21"/>
          <p:cNvGraphicFramePr>
            <a:graphicFrameLocks noChangeAspect="1"/>
          </p:cNvGraphicFramePr>
          <p:nvPr/>
        </p:nvGraphicFramePr>
        <p:xfrm>
          <a:off x="2000250" y="6000750"/>
          <a:ext cx="230188" cy="298450"/>
        </p:xfrm>
        <a:graphic>
          <a:graphicData uri="http://schemas.openxmlformats.org/presentationml/2006/ole">
            <p:oleObj spid="_x0000_s36885" name="数式" r:id="rId11" imgW="126720" imgH="164880" progId="Equation.3">
              <p:embed/>
            </p:oleObj>
          </a:graphicData>
        </a:graphic>
      </p:graphicFrame>
      <p:graphicFrame>
        <p:nvGraphicFramePr>
          <p:cNvPr id="36886" name="Object 22"/>
          <p:cNvGraphicFramePr>
            <a:graphicFrameLocks noChangeAspect="1"/>
          </p:cNvGraphicFramePr>
          <p:nvPr/>
        </p:nvGraphicFramePr>
        <p:xfrm>
          <a:off x="3643313" y="6000750"/>
          <a:ext cx="792162" cy="342900"/>
        </p:xfrm>
        <a:graphic>
          <a:graphicData uri="http://schemas.openxmlformats.org/presentationml/2006/ole">
            <p:oleObj spid="_x0000_s36886" name="数式" r:id="rId12" imgW="469800" imgH="203040" progId="Equation.3">
              <p:embed/>
            </p:oleObj>
          </a:graphicData>
        </a:graphic>
      </p:graphicFrame>
      <p:sp>
        <p:nvSpPr>
          <p:cNvPr id="20" name="テキスト ボックス 19"/>
          <p:cNvSpPr txBox="1"/>
          <p:nvPr/>
        </p:nvSpPr>
        <p:spPr>
          <a:xfrm>
            <a:off x="3571836" y="2857496"/>
            <a:ext cx="1071570" cy="46166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0" lang="ja-JP" altLang="en-US" dirty="0">
                <a:ea typeface="ＭＳ Ｐゴシック" pitchFamily="50" charset="-128"/>
              </a:rPr>
              <a:t>利子率</a:t>
            </a:r>
            <a:r>
              <a:rPr kumimoji="0" lang="en-US" altLang="ja-JP" sz="2400" i="1" dirty="0" err="1">
                <a:latin typeface="Times New Roman" pitchFamily="18" charset="0"/>
                <a:ea typeface="ＭＳ Ｐゴシック" pitchFamily="50" charset="-128"/>
                <a:cs typeface="Times New Roman" pitchFamily="18" charset="0"/>
              </a:rPr>
              <a:t>i</a:t>
            </a:r>
            <a:r>
              <a:rPr kumimoji="0" lang="ja-JP" altLang="en-US" dirty="0">
                <a:latin typeface="Century" pitchFamily="18" charset="0"/>
                <a:ea typeface="ＭＳ Ｐゴシック" pitchFamily="50" charset="-128"/>
              </a:rPr>
              <a:t>　</a:t>
            </a:r>
            <a:endParaRPr lang="ja-JP" altLang="en-US" dirty="0"/>
          </a:p>
        </p:txBody>
      </p:sp>
      <p:sp>
        <p:nvSpPr>
          <p:cNvPr id="36901" name="テキスト ボックス 20"/>
          <p:cNvSpPr txBox="1">
            <a:spLocks noChangeArrowheads="1"/>
          </p:cNvSpPr>
          <p:nvPr/>
        </p:nvSpPr>
        <p:spPr bwMode="auto">
          <a:xfrm>
            <a:off x="1285875" y="1428750"/>
            <a:ext cx="6143625" cy="615950"/>
          </a:xfrm>
          <a:prstGeom prst="rect">
            <a:avLst/>
          </a:prstGeom>
          <a:noFill/>
          <a:ln w="9525">
            <a:noFill/>
            <a:miter lim="800000"/>
            <a:headEnd/>
            <a:tailEnd/>
          </a:ln>
        </p:spPr>
        <p:txBody>
          <a:bodyPr>
            <a:spAutoFit/>
          </a:bodyPr>
          <a:lstStyle/>
          <a:p>
            <a:pPr>
              <a:buFont typeface="Wingdings" pitchFamily="2" charset="2"/>
              <a:buChar char="p"/>
            </a:pPr>
            <a:r>
              <a:rPr kumimoji="0" lang="ja-JP" altLang="en-US"/>
              <a:t>第</a:t>
            </a:r>
            <a:r>
              <a:rPr kumimoji="0" lang="en-US" altLang="ja-JP"/>
              <a:t>1</a:t>
            </a:r>
            <a:r>
              <a:rPr kumimoji="0" lang="ja-JP" altLang="en-US"/>
              <a:t>年目に獲得した　</a:t>
            </a:r>
            <a:r>
              <a:rPr kumimoji="0" lang="en-US" altLang="ja-JP"/>
              <a:t> </a:t>
            </a:r>
            <a:r>
              <a:rPr kumimoji="0" lang="en-US" altLang="ja-JP" sz="1800"/>
              <a:t>d</a:t>
            </a:r>
            <a:r>
              <a:rPr kumimoji="0" lang="en-US" altLang="ja-JP" sz="1800" baseline="-25000"/>
              <a:t>1</a:t>
            </a:r>
            <a:r>
              <a:rPr kumimoji="0" lang="en-US" altLang="ja-JP" baseline="-25000"/>
              <a:t> </a:t>
            </a:r>
            <a:r>
              <a:rPr kumimoji="0" lang="ja-JP" altLang="en-US"/>
              <a:t>円を銀行に預金すると、以下のようになる。</a:t>
            </a:r>
          </a:p>
          <a:p>
            <a:endParaRPr lang="ja-JP" altLang="en-US">
              <a:ea typeface="HGｺﾞｼｯｸE" pitchFamily="49" charset="-128"/>
            </a:endParaRPr>
          </a:p>
        </p:txBody>
      </p:sp>
      <p:sp>
        <p:nvSpPr>
          <p:cNvPr id="22" name="テキスト ボックス 21"/>
          <p:cNvSpPr txBox="1"/>
          <p:nvPr/>
        </p:nvSpPr>
        <p:spPr>
          <a:xfrm>
            <a:off x="1714500" y="2000250"/>
            <a:ext cx="1000125" cy="3619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kumimoji="0" lang="ja-JP" altLang="en-US">
                <a:solidFill>
                  <a:srgbClr val="000000"/>
                </a:solidFill>
                <a:ea typeface="ＭＳ Ｐゴシック" charset="-128"/>
              </a:rPr>
              <a:t>第</a:t>
            </a:r>
            <a:r>
              <a:rPr kumimoji="0" lang="en-US" altLang="ja-JP">
                <a:solidFill>
                  <a:srgbClr val="000000"/>
                </a:solidFill>
                <a:latin typeface="Arial" charset="0"/>
                <a:ea typeface="ＭＳ Ｐゴシック" charset="-128"/>
              </a:rPr>
              <a:t>1</a:t>
            </a:r>
            <a:r>
              <a:rPr kumimoji="0" lang="ja-JP" altLang="en-US">
                <a:solidFill>
                  <a:srgbClr val="000000"/>
                </a:solidFill>
                <a:ea typeface="ＭＳ Ｐゴシック" charset="-128"/>
              </a:rPr>
              <a:t>年目</a:t>
            </a:r>
            <a:endParaRPr lang="ja-JP" altLang="en-US">
              <a:solidFill>
                <a:srgbClr val="000000"/>
              </a:solidFill>
            </a:endParaRPr>
          </a:p>
        </p:txBody>
      </p:sp>
      <p:sp>
        <p:nvSpPr>
          <p:cNvPr id="23" name="テキスト ボックス 22"/>
          <p:cNvSpPr txBox="1"/>
          <p:nvPr/>
        </p:nvSpPr>
        <p:spPr>
          <a:xfrm>
            <a:off x="1785938" y="2500313"/>
            <a:ext cx="92868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配当金</a:t>
            </a:r>
          </a:p>
        </p:txBody>
      </p:sp>
      <p:sp>
        <p:nvSpPr>
          <p:cNvPr id="24" name="テキスト ボックス 23"/>
          <p:cNvSpPr txBox="1"/>
          <p:nvPr/>
        </p:nvSpPr>
        <p:spPr>
          <a:xfrm>
            <a:off x="1500188" y="3786188"/>
            <a:ext cx="4929187" cy="584200"/>
          </a:xfrm>
          <a:prstGeom prst="rect">
            <a:avLst/>
          </a:prstGeom>
          <a:noFill/>
        </p:spPr>
        <p:txBody>
          <a:bodyPr>
            <a:spAutoFit/>
          </a:bodyPr>
          <a:lstStyle/>
          <a:p>
            <a:pPr marL="342900" indent="-342900">
              <a:spcBef>
                <a:spcPct val="50000"/>
              </a:spcBef>
              <a:defRPr/>
            </a:pPr>
            <a:r>
              <a:rPr kumimoji="0" lang="ja-JP" altLang="en-US" dirty="0">
                <a:latin typeface="Century" pitchFamily="18" charset="0"/>
                <a:ea typeface="ＭＳ Ｐゴシック" pitchFamily="50" charset="-128"/>
              </a:rPr>
              <a:t>よって、第</a:t>
            </a:r>
            <a:r>
              <a:rPr kumimoji="0" lang="en-US" altLang="ja-JP" dirty="0">
                <a:latin typeface="+mj-lt"/>
                <a:ea typeface="ＭＳ Ｐゴシック" pitchFamily="50" charset="-128"/>
              </a:rPr>
              <a:t>2</a:t>
            </a:r>
            <a:r>
              <a:rPr kumimoji="0" lang="ja-JP" altLang="en-US" dirty="0">
                <a:latin typeface="Century" pitchFamily="18" charset="0"/>
                <a:ea typeface="ＭＳ Ｐゴシック" pitchFamily="50" charset="-128"/>
              </a:rPr>
              <a:t>年には、　　　　　　　　＋　　　円を獲得できる。</a:t>
            </a:r>
          </a:p>
          <a:p>
            <a:pPr>
              <a:defRPr/>
            </a:pPr>
            <a:endParaRPr lang="ja-JP" altLang="en-US" dirty="0">
              <a:ea typeface="+mn-ea"/>
            </a:endParaRPr>
          </a:p>
        </p:txBody>
      </p:sp>
      <p:sp>
        <p:nvSpPr>
          <p:cNvPr id="25" name="テキスト ボックス 24"/>
          <p:cNvSpPr txBox="1"/>
          <p:nvPr/>
        </p:nvSpPr>
        <p:spPr>
          <a:xfrm>
            <a:off x="1428750" y="4429125"/>
            <a:ext cx="7715250" cy="1016000"/>
          </a:xfrm>
          <a:prstGeom prst="rect">
            <a:avLst/>
          </a:prstGeom>
          <a:noFill/>
        </p:spPr>
        <p:txBody>
          <a:bodyPr>
            <a:spAutoFit/>
          </a:bodyPr>
          <a:lstStyle/>
          <a:p>
            <a:pPr marL="342900" indent="-342900">
              <a:spcBef>
                <a:spcPct val="50000"/>
              </a:spcBef>
              <a:defRPr/>
            </a:pPr>
            <a:r>
              <a:rPr kumimoji="0" lang="en-US" altLang="ja-JP" sz="2000" dirty="0">
                <a:ea typeface="ＭＳ Ｐゴシック" pitchFamily="50" charset="-128"/>
              </a:rPr>
              <a:t>(2)</a:t>
            </a:r>
            <a:r>
              <a:rPr kumimoji="0" lang="ja-JP" altLang="en-US" sz="2000" dirty="0">
                <a:ea typeface="ＭＳ Ｐゴシック" pitchFamily="50" charset="-128"/>
              </a:rPr>
              <a:t>銀行預金</a:t>
            </a:r>
          </a:p>
          <a:p>
            <a:pPr marL="342900" indent="-342900">
              <a:spcBef>
                <a:spcPct val="50000"/>
              </a:spcBef>
              <a:defRPr/>
            </a:pPr>
            <a:r>
              <a:rPr kumimoji="0" lang="ja-JP" altLang="en-US" dirty="0">
                <a:ea typeface="ＭＳ Ｐゴシック" pitchFamily="50" charset="-128"/>
              </a:rPr>
              <a:t>株式を買うときに支払う株式購入代金</a:t>
            </a:r>
            <a:r>
              <a:rPr kumimoji="0" lang="en-US" altLang="ja-JP" dirty="0">
                <a:ea typeface="ＭＳ Ｐゴシック" pitchFamily="50" charset="-128"/>
              </a:rPr>
              <a:t>q</a:t>
            </a:r>
            <a:r>
              <a:rPr kumimoji="0" lang="ja-JP" altLang="en-US" dirty="0">
                <a:ea typeface="ＭＳ Ｐゴシック" pitchFamily="50" charset="-128"/>
              </a:rPr>
              <a:t>円を、第</a:t>
            </a:r>
            <a:r>
              <a:rPr kumimoji="0" lang="en-US" altLang="ja-JP" dirty="0">
                <a:ea typeface="ＭＳ Ｐゴシック" pitchFamily="50" charset="-128"/>
              </a:rPr>
              <a:t>0</a:t>
            </a:r>
            <a:r>
              <a:rPr kumimoji="0" lang="ja-JP" altLang="en-US" dirty="0">
                <a:ea typeface="ＭＳ Ｐゴシック" pitchFamily="50" charset="-128"/>
              </a:rPr>
              <a:t>年に利子率を</a:t>
            </a:r>
            <a:r>
              <a:rPr kumimoji="0" lang="en-US" altLang="ja-JP" dirty="0" err="1">
                <a:latin typeface="Century" pitchFamily="18" charset="0"/>
                <a:ea typeface="ＭＳ Ｐゴシック" pitchFamily="50" charset="-128"/>
              </a:rPr>
              <a:t>i</a:t>
            </a:r>
            <a:r>
              <a:rPr kumimoji="0" lang="ja-JP" altLang="en-US" dirty="0">
                <a:ea typeface="ＭＳ Ｐゴシック" pitchFamily="50" charset="-128"/>
              </a:rPr>
              <a:t>とし、銀行に預金すると、</a:t>
            </a:r>
          </a:p>
          <a:p>
            <a:pPr>
              <a:defRPr/>
            </a:pPr>
            <a:endParaRPr lang="ja-JP" altLang="en-US" dirty="0">
              <a:ea typeface="+mn-ea"/>
            </a:endParaRPr>
          </a:p>
        </p:txBody>
      </p:sp>
      <p:sp>
        <p:nvSpPr>
          <p:cNvPr id="36906" name="テキスト ボックス 25"/>
          <p:cNvSpPr txBox="1">
            <a:spLocks noChangeArrowheads="1"/>
          </p:cNvSpPr>
          <p:nvPr/>
        </p:nvSpPr>
        <p:spPr bwMode="auto">
          <a:xfrm>
            <a:off x="3571875" y="2143125"/>
            <a:ext cx="1000125" cy="461963"/>
          </a:xfrm>
          <a:prstGeom prst="rect">
            <a:avLst/>
          </a:prstGeom>
          <a:noFill/>
          <a:ln w="9525">
            <a:noFill/>
            <a:miter lim="800000"/>
            <a:headEnd/>
            <a:tailEnd/>
          </a:ln>
        </p:spPr>
        <p:txBody>
          <a:bodyPr>
            <a:spAutoFit/>
          </a:bodyPr>
          <a:lstStyle/>
          <a:p>
            <a:r>
              <a:rPr lang="ja-JP" altLang="en-US" sz="2400">
                <a:ea typeface="HGｺﾞｼｯｸE" pitchFamily="49" charset="-128"/>
              </a:rPr>
              <a:t>銀行</a:t>
            </a:r>
          </a:p>
        </p:txBody>
      </p:sp>
      <p:sp>
        <p:nvSpPr>
          <p:cNvPr id="30" name="テキスト ボックス 29"/>
          <p:cNvSpPr txBox="1"/>
          <p:nvPr/>
        </p:nvSpPr>
        <p:spPr>
          <a:xfrm>
            <a:off x="5643563" y="2000250"/>
            <a:ext cx="1000125" cy="3619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kumimoji="0" lang="ja-JP" altLang="en-US">
                <a:solidFill>
                  <a:srgbClr val="000000"/>
                </a:solidFill>
                <a:ea typeface="ＭＳ Ｐゴシック" charset="-128"/>
              </a:rPr>
              <a:t>第</a:t>
            </a:r>
            <a:r>
              <a:rPr kumimoji="0" lang="en-US" altLang="ja-JP">
                <a:solidFill>
                  <a:srgbClr val="000000"/>
                </a:solidFill>
                <a:latin typeface="Arial" charset="0"/>
                <a:ea typeface="ＭＳ Ｐゴシック" charset="-128"/>
              </a:rPr>
              <a:t>2</a:t>
            </a:r>
            <a:r>
              <a:rPr kumimoji="0" lang="ja-JP" altLang="en-US">
                <a:solidFill>
                  <a:srgbClr val="000000"/>
                </a:solidFill>
                <a:ea typeface="ＭＳ Ｐゴシック" charset="-128"/>
              </a:rPr>
              <a:t>年目</a:t>
            </a:r>
            <a:endParaRPr lang="ja-JP" altLang="en-US">
              <a:solidFill>
                <a:srgbClr val="000000"/>
              </a:solidFill>
            </a:endParaRPr>
          </a:p>
        </p:txBody>
      </p:sp>
      <p:sp>
        <p:nvSpPr>
          <p:cNvPr id="32" name="テキスト ボックス 31"/>
          <p:cNvSpPr txBox="1"/>
          <p:nvPr/>
        </p:nvSpPr>
        <p:spPr>
          <a:xfrm>
            <a:off x="3643313" y="5500688"/>
            <a:ext cx="857250" cy="3619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a:solidFill>
                  <a:srgbClr val="000000"/>
                </a:solidFill>
                <a:latin typeface="Arial" charset="0"/>
              </a:rPr>
              <a:t>1</a:t>
            </a:r>
            <a:r>
              <a:rPr lang="ja-JP" altLang="en-US">
                <a:solidFill>
                  <a:srgbClr val="000000"/>
                </a:solidFill>
              </a:rPr>
              <a:t>年後</a:t>
            </a:r>
          </a:p>
        </p:txBody>
      </p:sp>
      <p:sp>
        <p:nvSpPr>
          <p:cNvPr id="33" name="テキスト ボックス 32"/>
          <p:cNvSpPr txBox="1"/>
          <p:nvPr/>
        </p:nvSpPr>
        <p:spPr>
          <a:xfrm>
            <a:off x="5786438" y="5500688"/>
            <a:ext cx="857250" cy="3619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a:solidFill>
                  <a:srgbClr val="000000"/>
                </a:solidFill>
                <a:latin typeface="Arial" charset="0"/>
              </a:rPr>
              <a:t>2</a:t>
            </a:r>
            <a:r>
              <a:rPr lang="ja-JP" altLang="en-US">
                <a:solidFill>
                  <a:srgbClr val="000000"/>
                </a:solidFill>
              </a:rPr>
              <a:t>年後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9"/>
                                        </p:tgtEl>
                                        <p:attrNameLst>
                                          <p:attrName>style.visibility</p:attrName>
                                        </p:attrNameLst>
                                      </p:cBhvr>
                                      <p:to>
                                        <p:strVal val="visible"/>
                                      </p:to>
                                    </p:set>
                                    <p:anim calcmode="lin" valueType="num">
                                      <p:cBhvr additive="base">
                                        <p:cTn id="7" dur="500" fill="hold"/>
                                        <p:tgtEl>
                                          <p:spTgt spid="36869"/>
                                        </p:tgtEl>
                                        <p:attrNameLst>
                                          <p:attrName>ppt_x</p:attrName>
                                        </p:attrNameLst>
                                      </p:cBhvr>
                                      <p:tavLst>
                                        <p:tav tm="0">
                                          <p:val>
                                            <p:strVal val="#ppt_x"/>
                                          </p:val>
                                        </p:tav>
                                        <p:tav tm="100000">
                                          <p:val>
                                            <p:strVal val="#ppt_x"/>
                                          </p:val>
                                        </p:tav>
                                      </p:tavLst>
                                    </p:anim>
                                    <p:anim calcmode="lin" valueType="num">
                                      <p:cBhvr additive="base">
                                        <p:cTn id="8" dur="500" fill="hold"/>
                                        <p:tgtEl>
                                          <p:spTgt spid="36869"/>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6870"/>
                                        </p:tgtEl>
                                        <p:attrNameLst>
                                          <p:attrName>style.visibility</p:attrName>
                                        </p:attrNameLst>
                                      </p:cBhvr>
                                      <p:to>
                                        <p:strVal val="visible"/>
                                      </p:to>
                                    </p:set>
                                    <p:anim calcmode="lin" valueType="num">
                                      <p:cBhvr additive="base">
                                        <p:cTn id="11" dur="500" fill="hold"/>
                                        <p:tgtEl>
                                          <p:spTgt spid="36870"/>
                                        </p:tgtEl>
                                        <p:attrNameLst>
                                          <p:attrName>ppt_x</p:attrName>
                                        </p:attrNameLst>
                                      </p:cBhvr>
                                      <p:tavLst>
                                        <p:tav tm="0">
                                          <p:val>
                                            <p:strVal val="#ppt_x"/>
                                          </p:val>
                                        </p:tav>
                                        <p:tav tm="100000">
                                          <p:val>
                                            <p:strVal val="#ppt_x"/>
                                          </p:val>
                                        </p:tav>
                                      </p:tavLst>
                                    </p:anim>
                                    <p:anim calcmode="lin" valueType="num">
                                      <p:cBhvr additive="base">
                                        <p:cTn id="12" dur="500" fill="hold"/>
                                        <p:tgtEl>
                                          <p:spTgt spid="368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P spid="368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428750" y="879475"/>
            <a:ext cx="5357813" cy="11430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7904" name="Text Box 4"/>
          <p:cNvSpPr txBox="1">
            <a:spLocks noChangeArrowheads="1"/>
          </p:cNvSpPr>
          <p:nvPr/>
        </p:nvSpPr>
        <p:spPr bwMode="auto">
          <a:xfrm>
            <a:off x="1328738" y="500063"/>
            <a:ext cx="7815262" cy="2843212"/>
          </a:xfrm>
          <a:prstGeom prst="rect">
            <a:avLst/>
          </a:prstGeom>
          <a:noFill/>
          <a:ln w="9525">
            <a:noFill/>
            <a:miter lim="800000"/>
            <a:headEnd/>
            <a:tailEnd/>
          </a:ln>
        </p:spPr>
        <p:txBody>
          <a:bodyPr>
            <a:spAutoFit/>
          </a:bodyPr>
          <a:lstStyle/>
          <a:p>
            <a:pPr>
              <a:spcBef>
                <a:spcPct val="50000"/>
              </a:spcBef>
            </a:pPr>
            <a:r>
              <a:rPr kumimoji="0" lang="ja-JP" altLang="en-US" sz="1800"/>
              <a:t>この（</a:t>
            </a:r>
            <a:r>
              <a:rPr kumimoji="0" lang="en-US" altLang="ja-JP" sz="1800"/>
              <a:t>1</a:t>
            </a:r>
            <a:r>
              <a:rPr kumimoji="0" lang="ja-JP" altLang="en-US" sz="1800"/>
              <a:t>）と（２）の方法のうち、より大きな金額を得る方を選ぶべき</a:t>
            </a:r>
          </a:p>
          <a:p>
            <a:pPr>
              <a:spcBef>
                <a:spcPct val="50000"/>
              </a:spcBef>
            </a:pPr>
            <a:r>
              <a:rPr kumimoji="0" lang="ja-JP" altLang="en-US" sz="1800"/>
              <a:t>                                                 </a:t>
            </a:r>
          </a:p>
          <a:p>
            <a:pPr>
              <a:spcBef>
                <a:spcPct val="50000"/>
              </a:spcBef>
            </a:pPr>
            <a:r>
              <a:rPr kumimoji="0" lang="ja-JP" altLang="en-US" sz="1800"/>
              <a:t>　　　　　　　　　　　　　　　　　　　　</a:t>
            </a:r>
          </a:p>
          <a:p>
            <a:pPr>
              <a:spcBef>
                <a:spcPct val="50000"/>
              </a:spcBef>
            </a:pPr>
            <a:endParaRPr kumimoji="0" lang="ja-JP" altLang="en-US" sz="1800"/>
          </a:p>
          <a:p>
            <a:pPr>
              <a:spcBef>
                <a:spcPct val="50000"/>
              </a:spcBef>
            </a:pPr>
            <a:r>
              <a:rPr kumimoji="0" lang="ja-JP" altLang="en-US" sz="1800"/>
              <a:t>したがって、最大いくらまでの株式価格までであれば購入していいのかというと　　　　　　　　　　　　　　　　　</a:t>
            </a:r>
            <a:endParaRPr kumimoji="0" lang="en-US" altLang="ja-JP" sz="1800"/>
          </a:p>
          <a:p>
            <a:pPr>
              <a:spcBef>
                <a:spcPct val="50000"/>
              </a:spcBef>
            </a:pPr>
            <a:r>
              <a:rPr kumimoji="0" lang="ja-JP" altLang="en-US" sz="1800"/>
              <a:t>　　　　　　　　　　　　　　　　　　　　　　となるまでである。　　　　　　　　　　　　　　　　　　　　　　　　</a:t>
            </a:r>
          </a:p>
          <a:p>
            <a:pPr>
              <a:spcBef>
                <a:spcPct val="50000"/>
              </a:spcBef>
            </a:pPr>
            <a:endParaRPr kumimoji="0" lang="ja-JP" altLang="en-US" sz="1800"/>
          </a:p>
        </p:txBody>
      </p:sp>
      <p:graphicFrame>
        <p:nvGraphicFramePr>
          <p:cNvPr id="37893" name="Object 5"/>
          <p:cNvGraphicFramePr>
            <a:graphicFrameLocks noChangeAspect="1"/>
          </p:cNvGraphicFramePr>
          <p:nvPr/>
        </p:nvGraphicFramePr>
        <p:xfrm>
          <a:off x="1449388" y="931863"/>
          <a:ext cx="3073400" cy="984250"/>
        </p:xfrm>
        <a:graphic>
          <a:graphicData uri="http://schemas.openxmlformats.org/presentationml/2006/ole">
            <p:oleObj spid="_x0000_s37893" name="数式" r:id="rId4" imgW="1587240" imgH="507960" progId="Equation.3">
              <p:embed/>
            </p:oleObj>
          </a:graphicData>
        </a:graphic>
      </p:graphicFrame>
      <p:sp>
        <p:nvSpPr>
          <p:cNvPr id="37905" name="Text Box 6"/>
          <p:cNvSpPr txBox="1">
            <a:spLocks noChangeArrowheads="1"/>
          </p:cNvSpPr>
          <p:nvPr/>
        </p:nvSpPr>
        <p:spPr bwMode="auto">
          <a:xfrm>
            <a:off x="4425950" y="1004888"/>
            <a:ext cx="1727200" cy="366712"/>
          </a:xfrm>
          <a:prstGeom prst="rect">
            <a:avLst/>
          </a:prstGeom>
          <a:noFill/>
          <a:ln w="9525">
            <a:noFill/>
            <a:miter lim="800000"/>
            <a:headEnd/>
            <a:tailEnd/>
          </a:ln>
        </p:spPr>
        <p:txBody>
          <a:bodyPr>
            <a:spAutoFit/>
          </a:bodyPr>
          <a:lstStyle/>
          <a:p>
            <a:pPr>
              <a:spcBef>
                <a:spcPct val="50000"/>
              </a:spcBef>
            </a:pPr>
            <a:r>
              <a:rPr kumimoji="0" lang="ja-JP" altLang="en-US" sz="1800"/>
              <a:t>株式を購入</a:t>
            </a:r>
          </a:p>
        </p:txBody>
      </p:sp>
      <p:sp>
        <p:nvSpPr>
          <p:cNvPr id="37906" name="Text Box 7"/>
          <p:cNvSpPr txBox="1">
            <a:spLocks noChangeArrowheads="1"/>
          </p:cNvSpPr>
          <p:nvPr/>
        </p:nvSpPr>
        <p:spPr bwMode="auto">
          <a:xfrm>
            <a:off x="4352925" y="1508125"/>
            <a:ext cx="2160588" cy="366713"/>
          </a:xfrm>
          <a:prstGeom prst="rect">
            <a:avLst/>
          </a:prstGeom>
          <a:noFill/>
          <a:ln w="9525">
            <a:noFill/>
            <a:miter lim="800000"/>
            <a:headEnd/>
            <a:tailEnd/>
          </a:ln>
        </p:spPr>
        <p:txBody>
          <a:bodyPr>
            <a:spAutoFit/>
          </a:bodyPr>
          <a:lstStyle/>
          <a:p>
            <a:pPr>
              <a:spcBef>
                <a:spcPct val="50000"/>
              </a:spcBef>
            </a:pPr>
            <a:r>
              <a:rPr kumimoji="0" lang="ja-JP" altLang="en-US" sz="1800"/>
              <a:t>株式を購入しない</a:t>
            </a:r>
          </a:p>
        </p:txBody>
      </p:sp>
      <p:graphicFrame>
        <p:nvGraphicFramePr>
          <p:cNvPr id="37896" name="Object 8"/>
          <p:cNvGraphicFramePr>
            <a:graphicFrameLocks noChangeAspect="1"/>
          </p:cNvGraphicFramePr>
          <p:nvPr/>
        </p:nvGraphicFramePr>
        <p:xfrm>
          <a:off x="1500188" y="2522538"/>
          <a:ext cx="2857500" cy="471487"/>
        </p:xfrm>
        <a:graphic>
          <a:graphicData uri="http://schemas.openxmlformats.org/presentationml/2006/ole">
            <p:oleObj spid="_x0000_s37896" name="数式" r:id="rId5" imgW="1460160" imgH="241200" progId="Equation.3">
              <p:embed/>
            </p:oleObj>
          </a:graphicData>
        </a:graphic>
      </p:graphicFrame>
      <p:graphicFrame>
        <p:nvGraphicFramePr>
          <p:cNvPr id="37897" name="Object 9"/>
          <p:cNvGraphicFramePr>
            <a:graphicFrameLocks noChangeAspect="1"/>
          </p:cNvGraphicFramePr>
          <p:nvPr/>
        </p:nvGraphicFramePr>
        <p:xfrm>
          <a:off x="1428750" y="3808413"/>
          <a:ext cx="2705100" cy="466725"/>
        </p:xfrm>
        <a:graphic>
          <a:graphicData uri="http://schemas.openxmlformats.org/presentationml/2006/ole">
            <p:oleObj spid="_x0000_s37897" name="数式" r:id="rId6" imgW="1396800" imgH="241200" progId="Equation.3">
              <p:embed/>
            </p:oleObj>
          </a:graphicData>
        </a:graphic>
      </p:graphicFrame>
      <p:sp>
        <p:nvSpPr>
          <p:cNvPr id="37907" name="Text Box 10"/>
          <p:cNvSpPr txBox="1">
            <a:spLocks noChangeArrowheads="1"/>
          </p:cNvSpPr>
          <p:nvPr/>
        </p:nvSpPr>
        <p:spPr bwMode="auto">
          <a:xfrm>
            <a:off x="4572000" y="3879850"/>
            <a:ext cx="1871663" cy="366713"/>
          </a:xfrm>
          <a:prstGeom prst="rect">
            <a:avLst/>
          </a:prstGeom>
          <a:noFill/>
          <a:ln w="9525">
            <a:noFill/>
            <a:miter lim="800000"/>
            <a:headEnd/>
            <a:tailEnd/>
          </a:ln>
        </p:spPr>
        <p:txBody>
          <a:bodyPr>
            <a:spAutoFit/>
          </a:bodyPr>
          <a:lstStyle/>
          <a:p>
            <a:pPr>
              <a:spcBef>
                <a:spcPct val="50000"/>
              </a:spcBef>
            </a:pPr>
            <a:r>
              <a:rPr kumimoji="0" lang="ja-JP" altLang="en-US" sz="1800"/>
              <a:t>のとき、</a:t>
            </a:r>
          </a:p>
        </p:txBody>
      </p:sp>
      <p:sp>
        <p:nvSpPr>
          <p:cNvPr id="37908" name="Text Box 11"/>
          <p:cNvSpPr txBox="1">
            <a:spLocks noChangeArrowheads="1"/>
          </p:cNvSpPr>
          <p:nvPr/>
        </p:nvSpPr>
        <p:spPr bwMode="auto">
          <a:xfrm>
            <a:off x="1428750" y="4379913"/>
            <a:ext cx="5429250" cy="2154237"/>
          </a:xfrm>
          <a:prstGeom prst="rect">
            <a:avLst/>
          </a:prstGeom>
          <a:noFill/>
          <a:ln w="9525">
            <a:noFill/>
            <a:miter lim="800000"/>
            <a:headEnd/>
            <a:tailEnd/>
          </a:ln>
        </p:spPr>
        <p:txBody>
          <a:bodyPr>
            <a:spAutoFit/>
          </a:bodyPr>
          <a:lstStyle/>
          <a:p>
            <a:pPr>
              <a:spcBef>
                <a:spcPct val="50000"/>
              </a:spcBef>
            </a:pPr>
            <a:r>
              <a:rPr kumimoji="0" lang="ja-JP" altLang="en-US" sz="1800"/>
              <a:t>株を買いたい人たちで競争が起き、上の等式が成立する限り、すべての人が株を買いたいと思っている。</a:t>
            </a:r>
          </a:p>
          <a:p>
            <a:pPr>
              <a:spcBef>
                <a:spcPct val="50000"/>
              </a:spcBef>
            </a:pPr>
            <a:r>
              <a:rPr kumimoji="0" lang="en-US" altLang="ja-JP" sz="1800"/>
              <a:t>F</a:t>
            </a:r>
            <a:r>
              <a:rPr kumimoji="0" lang="ja-JP" altLang="en-US" sz="1800"/>
              <a:t>氏は</a:t>
            </a:r>
            <a:r>
              <a:rPr kumimoji="0" lang="en-US" altLang="ja-JP" sz="1800"/>
              <a:t>1</a:t>
            </a:r>
            <a:r>
              <a:rPr kumimoji="0" lang="ja-JP" altLang="en-US" sz="1800"/>
              <a:t>番高い値で売るのが良いので、株式は　　　まで上昇する。</a:t>
            </a:r>
          </a:p>
          <a:p>
            <a:pPr>
              <a:spcBef>
                <a:spcPct val="50000"/>
              </a:spcBef>
            </a:pPr>
            <a:r>
              <a:rPr kumimoji="0" lang="ja-JP" altLang="en-US" sz="1800"/>
              <a:t>この最大の価格　　　が企業価値である株価を表す。</a:t>
            </a:r>
          </a:p>
          <a:p>
            <a:pPr>
              <a:spcBef>
                <a:spcPct val="50000"/>
              </a:spcBef>
            </a:pPr>
            <a:r>
              <a:rPr kumimoji="0" lang="ja-JP" altLang="en-US" sz="1800"/>
              <a:t>ゆえに、　　　　　　　　　　　　　　　　が成立する。</a:t>
            </a:r>
          </a:p>
        </p:txBody>
      </p:sp>
      <p:graphicFrame>
        <p:nvGraphicFramePr>
          <p:cNvPr id="37900" name="Object 12"/>
          <p:cNvGraphicFramePr>
            <a:graphicFrameLocks noChangeAspect="1"/>
          </p:cNvGraphicFramePr>
          <p:nvPr/>
        </p:nvGraphicFramePr>
        <p:xfrm>
          <a:off x="3214688" y="5737225"/>
          <a:ext cx="280987" cy="360363"/>
        </p:xfrm>
        <a:graphic>
          <a:graphicData uri="http://schemas.openxmlformats.org/presentationml/2006/ole">
            <p:oleObj spid="_x0000_s37900" name="数式" r:id="rId7" imgW="177480" imgH="228600" progId="Equation.3">
              <p:embed/>
            </p:oleObj>
          </a:graphicData>
        </a:graphic>
      </p:graphicFrame>
      <p:graphicFrame>
        <p:nvGraphicFramePr>
          <p:cNvPr id="37901" name="Object 13"/>
          <p:cNvGraphicFramePr>
            <a:graphicFrameLocks noChangeAspect="1"/>
          </p:cNvGraphicFramePr>
          <p:nvPr/>
        </p:nvGraphicFramePr>
        <p:xfrm>
          <a:off x="6072188" y="5022850"/>
          <a:ext cx="280987" cy="360363"/>
        </p:xfrm>
        <a:graphic>
          <a:graphicData uri="http://schemas.openxmlformats.org/presentationml/2006/ole">
            <p:oleObj spid="_x0000_s37901" name="数式" r:id="rId8" imgW="177480" imgH="228600" progId="Equation.3">
              <p:embed/>
            </p:oleObj>
          </a:graphicData>
        </a:graphic>
      </p:graphicFrame>
      <p:graphicFrame>
        <p:nvGraphicFramePr>
          <p:cNvPr id="37902" name="Object 14"/>
          <p:cNvGraphicFramePr>
            <a:graphicFrameLocks noChangeAspect="1"/>
          </p:cNvGraphicFramePr>
          <p:nvPr/>
        </p:nvGraphicFramePr>
        <p:xfrm>
          <a:off x="2286000" y="6165850"/>
          <a:ext cx="2376488" cy="379413"/>
        </p:xfrm>
        <a:graphic>
          <a:graphicData uri="http://schemas.openxmlformats.org/presentationml/2006/ole">
            <p:oleObj spid="_x0000_s37902" name="数式" r:id="rId9" imgW="1511280" imgH="241200" progId="Equation.3">
              <p:embed/>
            </p:oleObj>
          </a:graphicData>
        </a:graphic>
      </p:graphicFrame>
      <p:sp>
        <p:nvSpPr>
          <p:cNvPr id="37909" name="テキスト ボックス 13"/>
          <p:cNvSpPr txBox="1">
            <a:spLocks noChangeArrowheads="1"/>
          </p:cNvSpPr>
          <p:nvPr/>
        </p:nvSpPr>
        <p:spPr bwMode="auto">
          <a:xfrm>
            <a:off x="1500188" y="3308350"/>
            <a:ext cx="4357687" cy="366713"/>
          </a:xfrm>
          <a:prstGeom prst="rect">
            <a:avLst/>
          </a:prstGeom>
          <a:noFill/>
          <a:ln w="9525">
            <a:noFill/>
            <a:miter lim="800000"/>
            <a:headEnd/>
            <a:tailEnd/>
          </a:ln>
        </p:spPr>
        <p:txBody>
          <a:bodyPr>
            <a:spAutoFit/>
          </a:bodyPr>
          <a:lstStyle/>
          <a:p>
            <a:r>
              <a:rPr kumimoji="0" lang="ja-JP" altLang="en-US" sz="1800"/>
              <a:t>あるいは、次のように考えることもできる。</a:t>
            </a:r>
            <a:endParaRPr lang="ja-JP" altLang="en-US" sz="1800">
              <a:ea typeface="HGｺﾞｼｯｸE" pitchFamily="49"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857356" y="1142984"/>
            <a:ext cx="4286280" cy="114300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8930" name="Text Box 4"/>
          <p:cNvSpPr txBox="1">
            <a:spLocks noChangeArrowheads="1"/>
          </p:cNvSpPr>
          <p:nvPr/>
        </p:nvSpPr>
        <p:spPr bwMode="auto">
          <a:xfrm>
            <a:off x="1042988" y="549275"/>
            <a:ext cx="7561262" cy="779463"/>
          </a:xfrm>
          <a:prstGeom prst="rect">
            <a:avLst/>
          </a:prstGeom>
          <a:noFill/>
          <a:ln w="9525">
            <a:noFill/>
            <a:miter lim="800000"/>
            <a:headEnd/>
            <a:tailEnd/>
          </a:ln>
        </p:spPr>
        <p:txBody>
          <a:bodyPr>
            <a:spAutoFit/>
          </a:bodyPr>
          <a:lstStyle/>
          <a:p>
            <a:pPr>
              <a:spcBef>
                <a:spcPct val="50000"/>
              </a:spcBef>
            </a:pPr>
            <a:r>
              <a:rPr kumimoji="0" lang="ja-JP" altLang="en-US" sz="1800"/>
              <a:t>この式の両辺を　　　　　　　　で割ると、</a:t>
            </a:r>
          </a:p>
          <a:p>
            <a:pPr>
              <a:spcBef>
                <a:spcPct val="50000"/>
              </a:spcBef>
            </a:pPr>
            <a:endParaRPr kumimoji="0" lang="ja-JP" altLang="en-US" sz="1800"/>
          </a:p>
        </p:txBody>
      </p:sp>
      <p:graphicFrame>
        <p:nvGraphicFramePr>
          <p:cNvPr id="38917" name="Object 5"/>
          <p:cNvGraphicFramePr>
            <a:graphicFrameLocks noChangeAspect="1"/>
          </p:cNvGraphicFramePr>
          <p:nvPr/>
        </p:nvGraphicFramePr>
        <p:xfrm>
          <a:off x="2786063" y="469900"/>
          <a:ext cx="928687" cy="441325"/>
        </p:xfrm>
        <a:graphic>
          <a:graphicData uri="http://schemas.openxmlformats.org/presentationml/2006/ole">
            <p:oleObj spid="_x0000_s38917" name="数式" r:id="rId4" imgW="431640" imgH="241200" progId="Equation.3">
              <p:embed/>
            </p:oleObj>
          </a:graphicData>
        </a:graphic>
      </p:graphicFrame>
      <p:graphicFrame>
        <p:nvGraphicFramePr>
          <p:cNvPr id="38918" name="Object 6"/>
          <p:cNvGraphicFramePr>
            <a:graphicFrameLocks noChangeAspect="1"/>
          </p:cNvGraphicFramePr>
          <p:nvPr/>
        </p:nvGraphicFramePr>
        <p:xfrm>
          <a:off x="2500313" y="1214438"/>
          <a:ext cx="2928937" cy="885825"/>
        </p:xfrm>
        <a:graphic>
          <a:graphicData uri="http://schemas.openxmlformats.org/presentationml/2006/ole">
            <p:oleObj spid="_x0000_s38918" name="数式" r:id="rId5" imgW="1193760" imgH="444240" progId="Equation.3">
              <p:embed/>
            </p:oleObj>
          </a:graphicData>
        </a:graphic>
      </p:graphicFrame>
      <p:sp>
        <p:nvSpPr>
          <p:cNvPr id="38931" name="Text Box 11"/>
          <p:cNvSpPr txBox="1">
            <a:spLocks noChangeArrowheads="1"/>
          </p:cNvSpPr>
          <p:nvPr/>
        </p:nvSpPr>
        <p:spPr bwMode="auto">
          <a:xfrm>
            <a:off x="1357313" y="3786188"/>
            <a:ext cx="7632700" cy="784225"/>
          </a:xfrm>
          <a:prstGeom prst="rect">
            <a:avLst/>
          </a:prstGeom>
          <a:noFill/>
          <a:ln w="9525">
            <a:noFill/>
            <a:miter lim="800000"/>
            <a:headEnd/>
            <a:tailEnd/>
          </a:ln>
        </p:spPr>
        <p:txBody>
          <a:bodyPr>
            <a:spAutoFit/>
          </a:bodyPr>
          <a:lstStyle/>
          <a:p>
            <a:pPr>
              <a:spcBef>
                <a:spcPct val="50000"/>
              </a:spcBef>
            </a:pPr>
            <a:r>
              <a:rPr kumimoji="0" lang="ja-JP" altLang="en-US" sz="1800"/>
              <a:t>つまり、</a:t>
            </a:r>
            <a:r>
              <a:rPr kumimoji="0" lang="en-US" altLang="ja-JP" sz="1800"/>
              <a:t>1</a:t>
            </a:r>
            <a:r>
              <a:rPr kumimoji="0" lang="ja-JP" altLang="en-US" sz="1800"/>
              <a:t>年後の</a:t>
            </a:r>
            <a:r>
              <a:rPr kumimoji="0" lang="en-US" altLang="ja-JP" sz="1800"/>
              <a:t>1</a:t>
            </a:r>
            <a:r>
              <a:rPr kumimoji="0" lang="ja-JP" altLang="en-US" sz="1800"/>
              <a:t>円の価値≠現在の</a:t>
            </a:r>
            <a:r>
              <a:rPr kumimoji="0" lang="en-US" altLang="ja-JP" sz="1800"/>
              <a:t>1</a:t>
            </a:r>
            <a:r>
              <a:rPr kumimoji="0" lang="ja-JP" altLang="en-US" sz="1800"/>
              <a:t>円の価値</a:t>
            </a:r>
          </a:p>
          <a:p>
            <a:pPr>
              <a:spcBef>
                <a:spcPct val="50000"/>
              </a:spcBef>
            </a:pPr>
            <a:r>
              <a:rPr kumimoji="0" lang="ja-JP" altLang="en-US" sz="1800"/>
              <a:t>　　　　　　　　　　　　　　　　　＝　　　　　円の価値</a:t>
            </a:r>
          </a:p>
        </p:txBody>
      </p:sp>
      <p:graphicFrame>
        <p:nvGraphicFramePr>
          <p:cNvPr id="38924" name="Object 12"/>
          <p:cNvGraphicFramePr>
            <a:graphicFrameLocks noChangeAspect="1"/>
          </p:cNvGraphicFramePr>
          <p:nvPr/>
        </p:nvGraphicFramePr>
        <p:xfrm>
          <a:off x="2714625" y="2643188"/>
          <a:ext cx="500063" cy="317500"/>
        </p:xfrm>
        <a:graphic>
          <a:graphicData uri="http://schemas.openxmlformats.org/presentationml/2006/ole">
            <p:oleObj spid="_x0000_s38924" name="数式" r:id="rId6" imgW="279360" imgH="177480" progId="Equation.3">
              <p:embed/>
            </p:oleObj>
          </a:graphicData>
        </a:graphic>
      </p:graphicFrame>
      <p:graphicFrame>
        <p:nvGraphicFramePr>
          <p:cNvPr id="38925" name="Object 13"/>
          <p:cNvGraphicFramePr>
            <a:graphicFrameLocks noChangeAspect="1"/>
          </p:cNvGraphicFramePr>
          <p:nvPr/>
        </p:nvGraphicFramePr>
        <p:xfrm>
          <a:off x="4929188" y="2643188"/>
          <a:ext cx="795337" cy="407987"/>
        </p:xfrm>
        <a:graphic>
          <a:graphicData uri="http://schemas.openxmlformats.org/presentationml/2006/ole">
            <p:oleObj spid="_x0000_s38925" name="数式" r:id="rId7" imgW="444240" imgH="228600" progId="Equation.3">
              <p:embed/>
            </p:oleObj>
          </a:graphicData>
        </a:graphic>
      </p:graphicFrame>
      <p:graphicFrame>
        <p:nvGraphicFramePr>
          <p:cNvPr id="38926" name="Object 14"/>
          <p:cNvGraphicFramePr>
            <a:graphicFrameLocks noChangeAspect="1"/>
          </p:cNvGraphicFramePr>
          <p:nvPr/>
        </p:nvGraphicFramePr>
        <p:xfrm>
          <a:off x="4357688" y="4143375"/>
          <a:ext cx="576262" cy="481013"/>
        </p:xfrm>
        <a:graphic>
          <a:graphicData uri="http://schemas.openxmlformats.org/presentationml/2006/ole">
            <p:oleObj spid="_x0000_s38926" name="数式" r:id="rId8" imgW="304560" imgH="393480" progId="Equation.3">
              <p:embed/>
            </p:oleObj>
          </a:graphicData>
        </a:graphic>
      </p:graphicFrame>
      <p:sp>
        <p:nvSpPr>
          <p:cNvPr id="38932" name="AutoShape 15"/>
          <p:cNvSpPr>
            <a:spLocks noChangeArrowheads="1"/>
          </p:cNvSpPr>
          <p:nvPr/>
        </p:nvSpPr>
        <p:spPr bwMode="auto">
          <a:xfrm>
            <a:off x="3643313" y="4786313"/>
            <a:ext cx="576262" cy="36036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38928" name="Text Box 16"/>
          <p:cNvSpPr txBox="1">
            <a:spLocks noChangeArrowheads="1"/>
          </p:cNvSpPr>
          <p:nvPr/>
        </p:nvSpPr>
        <p:spPr bwMode="auto">
          <a:xfrm>
            <a:off x="1071538" y="5357826"/>
            <a:ext cx="7929618" cy="9541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spcBef>
                <a:spcPct val="50000"/>
              </a:spcBef>
              <a:defRPr/>
            </a:pPr>
            <a:r>
              <a:rPr kumimoji="0" lang="ja-JP" altLang="en-US" sz="2800" dirty="0">
                <a:solidFill>
                  <a:srgbClr val="FF0000"/>
                </a:solidFill>
                <a:latin typeface="HGS創英角ｺﾞｼｯｸUB" pitchFamily="50" charset="-128"/>
                <a:ea typeface="HGS創英角ｺﾞｼｯｸUB" pitchFamily="50" charset="-128"/>
              </a:rPr>
              <a:t>株価（企業価値）は配当の割引現在価値の和</a:t>
            </a:r>
            <a:r>
              <a:rPr kumimoji="0" lang="ja-JP" altLang="en-US" sz="2800" dirty="0">
                <a:ea typeface="ＭＳ Ｐゴシック" pitchFamily="50" charset="-128"/>
              </a:rPr>
              <a:t>で決まる。</a:t>
            </a:r>
          </a:p>
        </p:txBody>
      </p:sp>
      <p:sp>
        <p:nvSpPr>
          <p:cNvPr id="38936" name="テキスト ボックス 12"/>
          <p:cNvSpPr txBox="1">
            <a:spLocks noChangeArrowheads="1"/>
          </p:cNvSpPr>
          <p:nvPr/>
        </p:nvSpPr>
        <p:spPr bwMode="auto">
          <a:xfrm>
            <a:off x="1428750" y="2643188"/>
            <a:ext cx="6858000" cy="711200"/>
          </a:xfrm>
          <a:prstGeom prst="rect">
            <a:avLst/>
          </a:prstGeom>
          <a:noFill/>
          <a:ln w="9525" cmpd="thickThin">
            <a:solidFill>
              <a:schemeClr val="tx1"/>
            </a:solidFill>
            <a:miter lim="800000"/>
            <a:headEnd/>
            <a:tailEnd/>
          </a:ln>
        </p:spPr>
        <p:txBody>
          <a:bodyPr>
            <a:spAutoFit/>
          </a:bodyPr>
          <a:lstStyle/>
          <a:p>
            <a:pPr>
              <a:spcBef>
                <a:spcPct val="50000"/>
              </a:spcBef>
            </a:pPr>
            <a:r>
              <a:rPr kumimoji="0" lang="ja-JP" altLang="en-US" sz="2000"/>
              <a:t>第１年目を　　　　で、第</a:t>
            </a:r>
            <a:r>
              <a:rPr kumimoji="0" lang="ja-JP" altLang="en-US" sz="2000">
                <a:latin typeface="ＭＳ Ｐゴシック" charset="-128"/>
              </a:rPr>
              <a:t>２年目</a:t>
            </a:r>
            <a:r>
              <a:rPr kumimoji="0" lang="ja-JP" altLang="en-US" sz="2000"/>
              <a:t>を　　　　　　で割る操作を</a:t>
            </a:r>
            <a:r>
              <a:rPr kumimoji="0" lang="ja-JP" altLang="en-US" sz="2000" b="1">
                <a:solidFill>
                  <a:srgbClr val="FF0000"/>
                </a:solidFill>
                <a:latin typeface="HGS創英角ｺﾞｼｯｸUB" pitchFamily="50" charset="-128"/>
                <a:ea typeface="HGS創英角ｺﾞｼｯｸUB" pitchFamily="50" charset="-128"/>
              </a:rPr>
              <a:t>利子率で割り引く</a:t>
            </a:r>
            <a:r>
              <a:rPr kumimoji="0" lang="ja-JP" altLang="en-US" sz="2000"/>
              <a:t>という。</a:t>
            </a:r>
          </a:p>
        </p:txBody>
      </p:sp>
      <p:sp>
        <p:nvSpPr>
          <p:cNvPr id="15" name="十角形 14"/>
          <p:cNvSpPr/>
          <p:nvPr/>
        </p:nvSpPr>
        <p:spPr>
          <a:xfrm>
            <a:off x="6500813" y="3857625"/>
            <a:ext cx="1571625" cy="714375"/>
          </a:xfrm>
          <a:prstGeom prst="decag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8938" name="テキスト ボックス 15"/>
          <p:cNvSpPr txBox="1">
            <a:spLocks noChangeArrowheads="1"/>
          </p:cNvSpPr>
          <p:nvPr/>
        </p:nvSpPr>
        <p:spPr bwMode="auto">
          <a:xfrm>
            <a:off x="6786563" y="3929063"/>
            <a:ext cx="928687" cy="523875"/>
          </a:xfrm>
          <a:prstGeom prst="rect">
            <a:avLst/>
          </a:prstGeom>
          <a:noFill/>
          <a:ln w="9525">
            <a:noFill/>
            <a:miter lim="800000"/>
            <a:headEnd/>
            <a:tailEnd/>
          </a:ln>
        </p:spPr>
        <p:txBody>
          <a:bodyPr>
            <a:spAutoFit/>
          </a:bodyPr>
          <a:lstStyle/>
          <a:p>
            <a:r>
              <a:rPr lang="ja-JP" altLang="en-US" sz="2800" b="1">
                <a:solidFill>
                  <a:schemeClr val="bg1"/>
                </a:solidFill>
                <a:ea typeface="HGｺﾞｼｯｸE" pitchFamily="49" charset="-128"/>
              </a:rPr>
              <a:t>重要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8928">
                                            <p:txEl>
                                              <p:pRg st="0" end="0"/>
                                            </p:txEl>
                                          </p:spTgt>
                                        </p:tgtEl>
                                        <p:attrNameLst>
                                          <p:attrName>style.visibility</p:attrName>
                                        </p:attrNameLst>
                                      </p:cBhvr>
                                      <p:to>
                                        <p:strVal val="visible"/>
                                      </p:to>
                                    </p:set>
                                    <p:animEffect transition="in" filter="diamond(in)">
                                      <p:cBhvr>
                                        <p:cTn id="7" dur="2000"/>
                                        <p:tgtEl>
                                          <p:spTgt spid="389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14414" y="1357298"/>
            <a:ext cx="6357982" cy="528641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39947" name="Text Box 4"/>
          <p:cNvSpPr txBox="1">
            <a:spLocks noChangeArrowheads="1"/>
          </p:cNvSpPr>
          <p:nvPr/>
        </p:nvSpPr>
        <p:spPr bwMode="auto">
          <a:xfrm>
            <a:off x="1214438" y="500063"/>
            <a:ext cx="7777162" cy="1770062"/>
          </a:xfrm>
          <a:prstGeom prst="rect">
            <a:avLst/>
          </a:prstGeom>
          <a:noFill/>
          <a:ln w="9525">
            <a:noFill/>
            <a:miter lim="800000"/>
            <a:headEnd/>
            <a:tailEnd/>
          </a:ln>
        </p:spPr>
        <p:txBody>
          <a:bodyPr>
            <a:spAutoFit/>
          </a:bodyPr>
          <a:lstStyle/>
          <a:p>
            <a:pPr>
              <a:spcBef>
                <a:spcPct val="50000"/>
              </a:spcBef>
            </a:pPr>
            <a:r>
              <a:rPr kumimoji="0" lang="ja-JP" altLang="en-US" sz="2800"/>
              <a:t>ここで、企業にとって重要なのは実質値</a:t>
            </a:r>
          </a:p>
          <a:p>
            <a:pPr>
              <a:spcBef>
                <a:spcPct val="50000"/>
              </a:spcBef>
            </a:pPr>
            <a:endParaRPr kumimoji="0" lang="ja-JP" altLang="en-US" sz="1800"/>
          </a:p>
          <a:p>
            <a:pPr>
              <a:spcBef>
                <a:spcPct val="50000"/>
              </a:spcBef>
            </a:pPr>
            <a:r>
              <a:rPr kumimoji="0" lang="ja-JP" altLang="en-US" sz="1800"/>
              <a:t>財の価格の変化を考慮に入れる必要がある。</a:t>
            </a:r>
          </a:p>
          <a:p>
            <a:pPr>
              <a:spcBef>
                <a:spcPct val="50000"/>
              </a:spcBef>
            </a:pPr>
            <a:endParaRPr kumimoji="0" lang="ja-JP" altLang="en-US" sz="1800"/>
          </a:p>
        </p:txBody>
      </p:sp>
      <p:graphicFrame>
        <p:nvGraphicFramePr>
          <p:cNvPr id="39942" name="Object 6"/>
          <p:cNvGraphicFramePr>
            <a:graphicFrameLocks noChangeAspect="1"/>
          </p:cNvGraphicFramePr>
          <p:nvPr/>
        </p:nvGraphicFramePr>
        <p:xfrm>
          <a:off x="1427163" y="2786063"/>
          <a:ext cx="5075237" cy="1781175"/>
        </p:xfrm>
        <a:graphic>
          <a:graphicData uri="http://schemas.openxmlformats.org/presentationml/2006/ole">
            <p:oleObj spid="_x0000_s39942" name="数式" r:id="rId4" imgW="2108160" imgH="1346040" progId="Equation.3">
              <p:embed/>
            </p:oleObj>
          </a:graphicData>
        </a:graphic>
      </p:graphicFrame>
      <p:graphicFrame>
        <p:nvGraphicFramePr>
          <p:cNvPr id="39943" name="Object 7"/>
          <p:cNvGraphicFramePr>
            <a:graphicFrameLocks noChangeAspect="1"/>
          </p:cNvGraphicFramePr>
          <p:nvPr/>
        </p:nvGraphicFramePr>
        <p:xfrm>
          <a:off x="2001838" y="4587875"/>
          <a:ext cx="4133850" cy="1687513"/>
        </p:xfrm>
        <a:graphic>
          <a:graphicData uri="http://schemas.openxmlformats.org/presentationml/2006/ole">
            <p:oleObj spid="_x0000_s39943" name="数式" r:id="rId5" imgW="2070000" imgH="1333440" progId="Equation.3">
              <p:embed/>
            </p:oleObj>
          </a:graphicData>
        </a:graphic>
      </p:graphicFrame>
      <p:sp>
        <p:nvSpPr>
          <p:cNvPr id="39948" name="テキスト ボックス 5"/>
          <p:cNvSpPr txBox="1">
            <a:spLocks noChangeArrowheads="1"/>
          </p:cNvSpPr>
          <p:nvPr/>
        </p:nvSpPr>
        <p:spPr bwMode="auto">
          <a:xfrm>
            <a:off x="1550988" y="2000250"/>
            <a:ext cx="6215062" cy="708025"/>
          </a:xfrm>
          <a:prstGeom prst="rect">
            <a:avLst/>
          </a:prstGeom>
          <a:noFill/>
          <a:ln w="9525">
            <a:noFill/>
            <a:miter lim="800000"/>
            <a:headEnd/>
            <a:tailEnd/>
          </a:ln>
        </p:spPr>
        <p:txBody>
          <a:bodyPr>
            <a:spAutoFit/>
          </a:bodyPr>
          <a:lstStyle/>
          <a:p>
            <a:pPr>
              <a:spcBef>
                <a:spcPct val="50000"/>
              </a:spcBef>
            </a:pPr>
            <a:r>
              <a:rPr kumimoji="0" lang="ja-JP" altLang="en-US"/>
              <a:t>つまり、価格の上昇率を</a:t>
            </a:r>
            <a:r>
              <a:rPr kumimoji="0" lang="en-US" altLang="ja-JP">
                <a:latin typeface="Times New Roman" pitchFamily="18" charset="0"/>
                <a:cs typeface="Times New Roman" pitchFamily="18" charset="0"/>
              </a:rPr>
              <a:t>π</a:t>
            </a:r>
            <a:r>
              <a:rPr kumimoji="0" lang="ja-JP" altLang="en-US"/>
              <a:t>で一定と仮定し、実質値に変換してゆく。</a:t>
            </a:r>
          </a:p>
          <a:p>
            <a:pPr>
              <a:spcBef>
                <a:spcPct val="50000"/>
              </a:spcBef>
            </a:pPr>
            <a:r>
              <a:rPr kumimoji="0" lang="ja-JP" altLang="en-US"/>
              <a:t>まず、財の価格を考慮した式に変換する。</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85852" y="214290"/>
            <a:ext cx="6143668" cy="442915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5" name="正方形/長方形 4"/>
          <p:cNvSpPr/>
          <p:nvPr/>
        </p:nvSpPr>
        <p:spPr>
          <a:xfrm>
            <a:off x="2243096" y="3284515"/>
            <a:ext cx="3071834" cy="121444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aphicFrame>
        <p:nvGraphicFramePr>
          <p:cNvPr id="40964" name="Object 4"/>
          <p:cNvGraphicFramePr>
            <a:graphicFrameLocks noChangeAspect="1"/>
          </p:cNvGraphicFramePr>
          <p:nvPr/>
        </p:nvGraphicFramePr>
        <p:xfrm>
          <a:off x="1662113" y="285750"/>
          <a:ext cx="3917950" cy="4025900"/>
        </p:xfrm>
        <a:graphic>
          <a:graphicData uri="http://schemas.openxmlformats.org/presentationml/2006/ole">
            <p:oleObj spid="_x0000_s40964" name="数式" r:id="rId4" imgW="2654280" imgH="2869920" progId="Equation.3">
              <p:embed/>
            </p:oleObj>
          </a:graphicData>
        </a:graphic>
      </p:graphicFrame>
      <p:sp>
        <p:nvSpPr>
          <p:cNvPr id="40973" name="Text Box 5"/>
          <p:cNvSpPr txBox="1">
            <a:spLocks noChangeArrowheads="1"/>
          </p:cNvSpPr>
          <p:nvPr/>
        </p:nvSpPr>
        <p:spPr bwMode="auto">
          <a:xfrm>
            <a:off x="1528763" y="4713288"/>
            <a:ext cx="5327650" cy="1879600"/>
          </a:xfrm>
          <a:prstGeom prst="rect">
            <a:avLst/>
          </a:prstGeom>
          <a:noFill/>
          <a:ln w="9525">
            <a:noFill/>
            <a:miter lim="800000"/>
            <a:headEnd/>
            <a:tailEnd/>
          </a:ln>
        </p:spPr>
        <p:txBody>
          <a:bodyPr>
            <a:spAutoFit/>
          </a:bodyPr>
          <a:lstStyle/>
          <a:p>
            <a:pPr>
              <a:spcBef>
                <a:spcPct val="50000"/>
              </a:spcBef>
            </a:pPr>
            <a:r>
              <a:rPr kumimoji="0" lang="ja-JP" altLang="en-US" sz="1800"/>
              <a:t>株主にとっても実質額は大切！この式が</a:t>
            </a:r>
            <a:r>
              <a:rPr kumimoji="0" lang="en-US" altLang="ja-JP" sz="1800"/>
              <a:t>1</a:t>
            </a:r>
            <a:r>
              <a:rPr kumimoji="0" lang="ja-JP" altLang="en-US" sz="1800"/>
              <a:t>番重要な意</a:t>
            </a:r>
            <a:endParaRPr kumimoji="0" lang="en-US" altLang="ja-JP" sz="1800"/>
          </a:p>
          <a:p>
            <a:pPr>
              <a:spcBef>
                <a:spcPct val="50000"/>
              </a:spcBef>
            </a:pPr>
            <a:r>
              <a:rPr kumimoji="0" lang="ja-JP" altLang="en-US" sz="1800"/>
              <a:t>味を持つ。つまり、経営者は</a:t>
            </a:r>
            <a:r>
              <a:rPr kumimoji="0" lang="ja-JP" altLang="en-US" sz="1800">
                <a:solidFill>
                  <a:srgbClr val="FF0000"/>
                </a:solidFill>
                <a:latin typeface="HGS創英角ｺﾞｼｯｸUB" pitchFamily="50" charset="-128"/>
                <a:ea typeface="HGS創英角ｺﾞｼｯｸUB" pitchFamily="50" charset="-128"/>
              </a:rPr>
              <a:t>企業の実質価値</a:t>
            </a:r>
            <a:r>
              <a:rPr kumimoji="0" lang="ja-JP" altLang="en-US" sz="1800"/>
              <a:t>　　　　　</a:t>
            </a:r>
            <a:endParaRPr kumimoji="0" lang="en-US" altLang="ja-JP" sz="1800"/>
          </a:p>
          <a:p>
            <a:pPr>
              <a:spcBef>
                <a:spcPct val="50000"/>
              </a:spcBef>
            </a:pPr>
            <a:r>
              <a:rPr kumimoji="0" lang="ja-JP" altLang="en-US" sz="1800"/>
              <a:t>を</a:t>
            </a:r>
            <a:r>
              <a:rPr kumimoji="0" lang="ja-JP" altLang="en-US" sz="1800" b="1">
                <a:solidFill>
                  <a:srgbClr val="FF0000"/>
                </a:solidFill>
              </a:rPr>
              <a:t>最大にするように</a:t>
            </a:r>
            <a:r>
              <a:rPr kumimoji="0" lang="ja-JP" altLang="en-US" sz="1800"/>
              <a:t>行動しなければならない。</a:t>
            </a:r>
          </a:p>
          <a:p>
            <a:pPr>
              <a:spcBef>
                <a:spcPct val="50000"/>
              </a:spcBef>
            </a:pPr>
            <a:r>
              <a:rPr kumimoji="0" lang="ja-JP" altLang="en-US" sz="1800"/>
              <a:t>企業の行動は実質利子率によって影響を受けることがわかる。</a:t>
            </a:r>
          </a:p>
        </p:txBody>
      </p:sp>
      <p:graphicFrame>
        <p:nvGraphicFramePr>
          <p:cNvPr id="40966" name="Object 6"/>
          <p:cNvGraphicFramePr>
            <a:graphicFrameLocks noChangeAspect="1"/>
          </p:cNvGraphicFramePr>
          <p:nvPr/>
        </p:nvGraphicFramePr>
        <p:xfrm>
          <a:off x="6029325" y="5070475"/>
          <a:ext cx="563563" cy="703263"/>
        </p:xfrm>
        <a:graphic>
          <a:graphicData uri="http://schemas.openxmlformats.org/presentationml/2006/ole">
            <p:oleObj spid="_x0000_s40966" name="数式" r:id="rId5" imgW="241200" imgH="457200" progId="Equation.3">
              <p:embed/>
            </p:oleObj>
          </a:graphicData>
        </a:graphic>
      </p:graphicFrame>
      <p:sp>
        <p:nvSpPr>
          <p:cNvPr id="40974" name="Text Box 15"/>
          <p:cNvSpPr txBox="1">
            <a:spLocks noChangeArrowheads="1"/>
          </p:cNvSpPr>
          <p:nvPr/>
        </p:nvSpPr>
        <p:spPr bwMode="auto">
          <a:xfrm>
            <a:off x="5848350" y="4121150"/>
            <a:ext cx="1177925" cy="336550"/>
          </a:xfrm>
          <a:prstGeom prst="rect">
            <a:avLst/>
          </a:prstGeom>
          <a:noFill/>
          <a:ln w="9525">
            <a:noFill/>
            <a:miter lim="800000"/>
            <a:headEnd/>
            <a:tailEnd/>
          </a:ln>
        </p:spPr>
        <p:txBody>
          <a:bodyPr wrap="none">
            <a:spAutoFit/>
          </a:bodyPr>
          <a:lstStyle/>
          <a:p>
            <a:r>
              <a:rPr lang="ja-JP" altLang="en-US"/>
              <a:t>・・・（</a:t>
            </a:r>
            <a:r>
              <a:rPr lang="en-US" altLang="ja-JP"/>
              <a:t>5.9</a:t>
            </a:r>
            <a:r>
              <a:rPr lang="ja-JP" altLang="en-US"/>
              <a:t>）式</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5214942" y="2857496"/>
            <a:ext cx="3714776" cy="292895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92516" name="Text Box 4"/>
          <p:cNvSpPr txBox="1">
            <a:spLocks noChangeArrowheads="1"/>
          </p:cNvSpPr>
          <p:nvPr/>
        </p:nvSpPr>
        <p:spPr bwMode="auto">
          <a:xfrm>
            <a:off x="1042988" y="549275"/>
            <a:ext cx="7632700" cy="1192213"/>
          </a:xfrm>
          <a:prstGeom prst="rect">
            <a:avLst/>
          </a:prstGeom>
          <a:noFill/>
          <a:ln w="9525">
            <a:noFill/>
            <a:miter lim="800000"/>
            <a:headEnd/>
            <a:tailEnd/>
          </a:ln>
        </p:spPr>
        <p:txBody>
          <a:bodyPr>
            <a:spAutoFit/>
          </a:bodyPr>
          <a:lstStyle/>
          <a:p>
            <a:pPr>
              <a:spcBef>
                <a:spcPct val="50000"/>
              </a:spcBef>
            </a:pPr>
            <a:endParaRPr kumimoji="0" lang="ja-JP" altLang="en-US" sz="1800"/>
          </a:p>
          <a:p>
            <a:pPr>
              <a:spcBef>
                <a:spcPct val="50000"/>
              </a:spcBef>
              <a:buFont typeface="Wingdings" pitchFamily="2" charset="2"/>
              <a:buChar char="n"/>
            </a:pPr>
            <a:r>
              <a:rPr kumimoji="0" lang="ja-JP" altLang="en-US" sz="1800"/>
              <a:t>企業の投資には費用がかかる。</a:t>
            </a:r>
            <a:r>
              <a:rPr kumimoji="0" lang="en-US" altLang="ja-JP" sz="1800"/>
              <a:t>(Cost)</a:t>
            </a:r>
          </a:p>
          <a:p>
            <a:pPr>
              <a:spcBef>
                <a:spcPct val="50000"/>
              </a:spcBef>
              <a:buFont typeface="Wingdings" pitchFamily="2" charset="2"/>
              <a:buChar char="n"/>
            </a:pPr>
            <a:r>
              <a:rPr kumimoji="0" lang="ja-JP" altLang="en-US" sz="1800"/>
              <a:t>投資を行うと生産量が増大し、利潤、配当が増える。</a:t>
            </a:r>
            <a:r>
              <a:rPr kumimoji="0" lang="en-US" altLang="ja-JP" sz="1800"/>
              <a:t>(Benefit)</a:t>
            </a:r>
            <a:r>
              <a:rPr kumimoji="0" lang="ja-JP" altLang="en-US" sz="1800"/>
              <a:t>　　　　</a:t>
            </a:r>
          </a:p>
        </p:txBody>
      </p:sp>
      <p:sp>
        <p:nvSpPr>
          <p:cNvPr id="5" name="タイトル 4"/>
          <p:cNvSpPr>
            <a:spLocks noGrp="1"/>
          </p:cNvSpPr>
          <p:nvPr>
            <p:ph type="title"/>
          </p:nvPr>
        </p:nvSpPr>
        <p:spPr>
          <a:xfrm>
            <a:off x="1077913" y="0"/>
            <a:ext cx="8066087" cy="1143000"/>
          </a:xfrm>
        </p:spPr>
        <p:txBody>
          <a:bodyPr/>
          <a:lstStyle/>
          <a:p>
            <a:pPr eaLnBrk="1" fontAlgn="auto" hangingPunct="1">
              <a:spcAft>
                <a:spcPts val="0"/>
              </a:spcAft>
              <a:defRPr/>
            </a:pPr>
            <a:r>
              <a:rPr lang="ja-JP" altLang="en-US" sz="3200" dirty="0" smtClean="0">
                <a:solidFill>
                  <a:schemeClr val="tx2">
                    <a:satMod val="130000"/>
                  </a:schemeClr>
                </a:solidFill>
                <a:ea typeface="ＭＳ Ｐゴシック" pitchFamily="50" charset="-128"/>
              </a:rPr>
              <a:t>経営者はどのように投資を決定するのか？？</a:t>
            </a:r>
            <a:endParaRPr lang="ja-JP" altLang="en-US" sz="3200" dirty="0">
              <a:solidFill>
                <a:schemeClr val="tx2">
                  <a:satMod val="130000"/>
                </a:schemeClr>
              </a:solidFill>
            </a:endParaRPr>
          </a:p>
        </p:txBody>
      </p:sp>
      <p:sp>
        <p:nvSpPr>
          <p:cNvPr id="9" name="正方形/長方形 8"/>
          <p:cNvSpPr/>
          <p:nvPr/>
        </p:nvSpPr>
        <p:spPr>
          <a:xfrm>
            <a:off x="1214414" y="2857496"/>
            <a:ext cx="3714776" cy="292895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92521" name="テキスト ボックス 10"/>
          <p:cNvSpPr txBox="1">
            <a:spLocks noChangeArrowheads="1"/>
          </p:cNvSpPr>
          <p:nvPr/>
        </p:nvSpPr>
        <p:spPr bwMode="auto">
          <a:xfrm>
            <a:off x="1357313" y="2428875"/>
            <a:ext cx="3643312" cy="338138"/>
          </a:xfrm>
          <a:prstGeom prst="rect">
            <a:avLst/>
          </a:prstGeom>
          <a:noFill/>
          <a:ln w="9525">
            <a:noFill/>
            <a:miter lim="800000"/>
            <a:headEnd/>
            <a:tailEnd/>
          </a:ln>
        </p:spPr>
        <p:txBody>
          <a:bodyPr>
            <a:spAutoFit/>
          </a:bodyPr>
          <a:lstStyle/>
          <a:p>
            <a:r>
              <a:rPr lang="ja-JP" altLang="en-US">
                <a:ea typeface="HGｺﾞｼｯｸE" pitchFamily="49" charset="-128"/>
              </a:rPr>
              <a:t>ソローモデルを思い出してください。</a:t>
            </a:r>
          </a:p>
        </p:txBody>
      </p:sp>
      <p:cxnSp>
        <p:nvCxnSpPr>
          <p:cNvPr id="13" name="直線矢印コネクタ 12"/>
          <p:cNvCxnSpPr/>
          <p:nvPr/>
        </p:nvCxnSpPr>
        <p:spPr>
          <a:xfrm>
            <a:off x="1571625" y="5500688"/>
            <a:ext cx="29289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2523" name="テキスト ボックス 13"/>
          <p:cNvSpPr txBox="1">
            <a:spLocks noChangeArrowheads="1"/>
          </p:cNvSpPr>
          <p:nvPr/>
        </p:nvSpPr>
        <p:spPr bwMode="auto">
          <a:xfrm>
            <a:off x="4286250" y="5467350"/>
            <a:ext cx="785813" cy="338138"/>
          </a:xfrm>
          <a:prstGeom prst="rect">
            <a:avLst/>
          </a:prstGeom>
          <a:noFill/>
          <a:ln w="9525">
            <a:noFill/>
            <a:miter lim="800000"/>
            <a:headEnd/>
            <a:tailEnd/>
          </a:ln>
        </p:spPr>
        <p:txBody>
          <a:bodyPr>
            <a:spAutoFit/>
          </a:bodyPr>
          <a:lstStyle/>
          <a:p>
            <a:r>
              <a:rPr lang="ja-JP" altLang="en-US">
                <a:ea typeface="HGｺﾞｼｯｸE" pitchFamily="49" charset="-128"/>
              </a:rPr>
              <a:t>資本</a:t>
            </a:r>
          </a:p>
        </p:txBody>
      </p:sp>
      <p:cxnSp>
        <p:nvCxnSpPr>
          <p:cNvPr id="16" name="直線矢印コネクタ 15"/>
          <p:cNvCxnSpPr/>
          <p:nvPr/>
        </p:nvCxnSpPr>
        <p:spPr>
          <a:xfrm rot="5400000" flipH="1" flipV="1">
            <a:off x="465137" y="4392613"/>
            <a:ext cx="221456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2525" name="テキスト ボックス 16"/>
          <p:cNvSpPr txBox="1">
            <a:spLocks noChangeArrowheads="1"/>
          </p:cNvSpPr>
          <p:nvPr/>
        </p:nvSpPr>
        <p:spPr bwMode="auto">
          <a:xfrm>
            <a:off x="1214438" y="2857500"/>
            <a:ext cx="857250" cy="338138"/>
          </a:xfrm>
          <a:prstGeom prst="rect">
            <a:avLst/>
          </a:prstGeom>
          <a:noFill/>
          <a:ln w="9525">
            <a:noFill/>
            <a:miter lim="800000"/>
            <a:headEnd/>
            <a:tailEnd/>
          </a:ln>
        </p:spPr>
        <p:txBody>
          <a:bodyPr>
            <a:spAutoFit/>
          </a:bodyPr>
          <a:lstStyle/>
          <a:p>
            <a:r>
              <a:rPr lang="ja-JP" altLang="en-US">
                <a:ea typeface="HGｺﾞｼｯｸE" pitchFamily="49" charset="-128"/>
              </a:rPr>
              <a:t>生産量</a:t>
            </a:r>
          </a:p>
        </p:txBody>
      </p:sp>
      <p:cxnSp>
        <p:nvCxnSpPr>
          <p:cNvPr id="22" name="直線矢印コネクタ 21"/>
          <p:cNvCxnSpPr/>
          <p:nvPr/>
        </p:nvCxnSpPr>
        <p:spPr>
          <a:xfrm>
            <a:off x="1643042" y="5072074"/>
            <a:ext cx="571504"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4" name="直線矢印コネクタ 23"/>
          <p:cNvCxnSpPr/>
          <p:nvPr/>
        </p:nvCxnSpPr>
        <p:spPr>
          <a:xfrm rot="5400000" flipH="1" flipV="1">
            <a:off x="1785124" y="4643446"/>
            <a:ext cx="858050" cy="79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0" name="テキスト ボックス 39"/>
          <p:cNvSpPr txBox="1"/>
          <p:nvPr/>
        </p:nvSpPr>
        <p:spPr>
          <a:xfrm>
            <a:off x="2286000" y="4357688"/>
            <a:ext cx="1214438" cy="58420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dirty="0"/>
              <a:t>生産の限界的な増加</a:t>
            </a:r>
          </a:p>
        </p:txBody>
      </p:sp>
      <p:sp>
        <p:nvSpPr>
          <p:cNvPr id="41" name="テキスト ボックス 40"/>
          <p:cNvSpPr txBox="1"/>
          <p:nvPr/>
        </p:nvSpPr>
        <p:spPr>
          <a:xfrm>
            <a:off x="4857750" y="6021388"/>
            <a:ext cx="4286250" cy="6064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kumimoji="0" lang="ja-JP" altLang="en-US">
                <a:solidFill>
                  <a:srgbClr val="000000"/>
                </a:solidFill>
                <a:ea typeface="ＭＳ Ｐゴシック" charset="-128"/>
              </a:rPr>
              <a:t>投資が増えるにつれ、</a:t>
            </a:r>
            <a:r>
              <a:rPr kumimoji="0" lang="ja-JP" altLang="en-US">
                <a:solidFill>
                  <a:srgbClr val="FF0000"/>
                </a:solidFill>
                <a:ea typeface="ＭＳ Ｐゴシック" charset="-128"/>
              </a:rPr>
              <a:t>配当の限界的な増加分は減少する</a:t>
            </a:r>
            <a:endParaRPr kumimoji="0" lang="ja-JP" altLang="en-US">
              <a:solidFill>
                <a:srgbClr val="000000"/>
              </a:solidFill>
              <a:ea typeface="ＭＳ Ｐゴシック" charset="-128"/>
            </a:endParaRPr>
          </a:p>
        </p:txBody>
      </p:sp>
      <p:sp>
        <p:nvSpPr>
          <p:cNvPr id="192530" name="テキスト ボックス 41"/>
          <p:cNvSpPr txBox="1">
            <a:spLocks noChangeArrowheads="1"/>
          </p:cNvSpPr>
          <p:nvPr/>
        </p:nvSpPr>
        <p:spPr bwMode="auto">
          <a:xfrm>
            <a:off x="5214938" y="2857500"/>
            <a:ext cx="2286000" cy="338138"/>
          </a:xfrm>
          <a:prstGeom prst="rect">
            <a:avLst/>
          </a:prstGeom>
          <a:noFill/>
          <a:ln w="9525">
            <a:noFill/>
            <a:miter lim="800000"/>
            <a:headEnd/>
            <a:tailEnd/>
          </a:ln>
        </p:spPr>
        <p:txBody>
          <a:bodyPr>
            <a:spAutoFit/>
          </a:bodyPr>
          <a:lstStyle/>
          <a:p>
            <a:r>
              <a:rPr lang="ja-JP" altLang="en-US">
                <a:ea typeface="HGｺﾞｼｯｸE" pitchFamily="49" charset="-128"/>
              </a:rPr>
              <a:t>配当の限界的な増加分</a:t>
            </a:r>
          </a:p>
        </p:txBody>
      </p:sp>
      <p:cxnSp>
        <p:nvCxnSpPr>
          <p:cNvPr id="45" name="直線矢印コネクタ 44"/>
          <p:cNvCxnSpPr/>
          <p:nvPr/>
        </p:nvCxnSpPr>
        <p:spPr>
          <a:xfrm>
            <a:off x="5429250" y="5500688"/>
            <a:ext cx="30003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rot="5400000" flipH="1" flipV="1">
            <a:off x="4286250" y="4357688"/>
            <a:ext cx="22875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a:off x="2214563" y="4214813"/>
            <a:ext cx="642937" cy="1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a:off x="2857488" y="3786190"/>
            <a:ext cx="642942"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直線矢印コネクタ 52"/>
          <p:cNvCxnSpPr/>
          <p:nvPr/>
        </p:nvCxnSpPr>
        <p:spPr>
          <a:xfrm rot="5400000" flipH="1" flipV="1">
            <a:off x="2643981" y="4001294"/>
            <a:ext cx="42703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8" name="フリーフォーム 57"/>
          <p:cNvSpPr/>
          <p:nvPr/>
        </p:nvSpPr>
        <p:spPr>
          <a:xfrm>
            <a:off x="1565564" y="3338945"/>
            <a:ext cx="2854036" cy="2161310"/>
          </a:xfrm>
          <a:custGeom>
            <a:avLst/>
            <a:gdLst>
              <a:gd name="connsiteX0" fmla="*/ 0 w 2854036"/>
              <a:gd name="connsiteY0" fmla="*/ 2161310 h 2161310"/>
              <a:gd name="connsiteX1" fmla="*/ 69272 w 2854036"/>
              <a:gd name="connsiteY1" fmla="*/ 1676400 h 2161310"/>
              <a:gd name="connsiteX2" fmla="*/ 332509 w 2854036"/>
              <a:gd name="connsiteY2" fmla="*/ 1149928 h 2161310"/>
              <a:gd name="connsiteX3" fmla="*/ 1288472 w 2854036"/>
              <a:gd name="connsiteY3" fmla="*/ 415637 h 2161310"/>
              <a:gd name="connsiteX4" fmla="*/ 2854036 w 2854036"/>
              <a:gd name="connsiteY4" fmla="*/ 0 h 216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4036" h="2161310">
                <a:moveTo>
                  <a:pt x="0" y="2161310"/>
                </a:moveTo>
                <a:cubicBezTo>
                  <a:pt x="6927" y="2003137"/>
                  <a:pt x="13854" y="1844964"/>
                  <a:pt x="69272" y="1676400"/>
                </a:cubicBezTo>
                <a:cubicBezTo>
                  <a:pt x="124690" y="1507836"/>
                  <a:pt x="129309" y="1360055"/>
                  <a:pt x="332509" y="1149928"/>
                </a:cubicBezTo>
                <a:cubicBezTo>
                  <a:pt x="535709" y="939801"/>
                  <a:pt x="868218" y="607292"/>
                  <a:pt x="1288472" y="415637"/>
                </a:cubicBezTo>
                <a:cubicBezTo>
                  <a:pt x="1708726" y="223982"/>
                  <a:pt x="2281381" y="111991"/>
                  <a:pt x="2854036" y="0"/>
                </a:cubicBezTo>
              </a:path>
            </a:pathLst>
          </a:cu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cxnSp>
        <p:nvCxnSpPr>
          <p:cNvPr id="62" name="直線矢印コネクタ 61"/>
          <p:cNvCxnSpPr/>
          <p:nvPr/>
        </p:nvCxnSpPr>
        <p:spPr>
          <a:xfrm rot="5400000" flipH="1" flipV="1">
            <a:off x="3358357" y="3642519"/>
            <a:ext cx="285750" cy="158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192538" name="テキスト ボックス 88"/>
          <p:cNvSpPr txBox="1">
            <a:spLocks noChangeArrowheads="1"/>
          </p:cNvSpPr>
          <p:nvPr/>
        </p:nvSpPr>
        <p:spPr bwMode="auto">
          <a:xfrm>
            <a:off x="8316913" y="5467350"/>
            <a:ext cx="785812" cy="338138"/>
          </a:xfrm>
          <a:prstGeom prst="rect">
            <a:avLst/>
          </a:prstGeom>
          <a:noFill/>
          <a:ln w="9525">
            <a:noFill/>
            <a:miter lim="800000"/>
            <a:headEnd/>
            <a:tailEnd/>
          </a:ln>
        </p:spPr>
        <p:txBody>
          <a:bodyPr>
            <a:spAutoFit/>
          </a:bodyPr>
          <a:lstStyle/>
          <a:p>
            <a:r>
              <a:rPr lang="ja-JP" altLang="en-US">
                <a:ea typeface="HGｺﾞｼｯｸE" pitchFamily="49" charset="-128"/>
              </a:rPr>
              <a:t>投資</a:t>
            </a:r>
          </a:p>
        </p:txBody>
      </p:sp>
      <p:sp>
        <p:nvSpPr>
          <p:cNvPr id="192539" name="テキスト ボックス 92"/>
          <p:cNvSpPr txBox="1">
            <a:spLocks noChangeArrowheads="1"/>
          </p:cNvSpPr>
          <p:nvPr/>
        </p:nvSpPr>
        <p:spPr bwMode="auto">
          <a:xfrm>
            <a:off x="1714500" y="5072063"/>
            <a:ext cx="1785938" cy="338137"/>
          </a:xfrm>
          <a:prstGeom prst="rect">
            <a:avLst/>
          </a:prstGeom>
          <a:noFill/>
          <a:ln w="9525">
            <a:noFill/>
            <a:miter lim="800000"/>
            <a:headEnd/>
            <a:tailEnd/>
          </a:ln>
        </p:spPr>
        <p:txBody>
          <a:bodyPr>
            <a:spAutoFit/>
          </a:bodyPr>
          <a:lstStyle/>
          <a:p>
            <a:r>
              <a:rPr lang="ja-JP" altLang="en-US">
                <a:ea typeface="HGｺﾞｼｯｸE" pitchFamily="49" charset="-128"/>
              </a:rPr>
              <a:t>資本</a:t>
            </a:r>
            <a:r>
              <a:rPr lang="en-US" altLang="ja-JP">
                <a:ea typeface="HGｺﾞｼｯｸE" pitchFamily="49" charset="-128"/>
              </a:rPr>
              <a:t>1</a:t>
            </a:r>
            <a:r>
              <a:rPr lang="ja-JP" altLang="en-US">
                <a:ea typeface="HGｺﾞｼｯｸE" pitchFamily="49" charset="-128"/>
              </a:rPr>
              <a:t>単位の増加</a:t>
            </a:r>
          </a:p>
        </p:txBody>
      </p:sp>
      <p:sp>
        <p:nvSpPr>
          <p:cNvPr id="91" name="フリーフォーム 90"/>
          <p:cNvSpPr/>
          <p:nvPr/>
        </p:nvSpPr>
        <p:spPr>
          <a:xfrm>
            <a:off x="5786446" y="3357562"/>
            <a:ext cx="2604655" cy="1787236"/>
          </a:xfrm>
          <a:custGeom>
            <a:avLst/>
            <a:gdLst>
              <a:gd name="connsiteX0" fmla="*/ 0 w 2604655"/>
              <a:gd name="connsiteY0" fmla="*/ 0 h 1787236"/>
              <a:gd name="connsiteX1" fmla="*/ 595746 w 2604655"/>
              <a:gd name="connsiteY1" fmla="*/ 1274618 h 1787236"/>
              <a:gd name="connsiteX2" fmla="*/ 2604655 w 2604655"/>
              <a:gd name="connsiteY2" fmla="*/ 1787236 h 1787236"/>
            </a:gdLst>
            <a:ahLst/>
            <a:cxnLst>
              <a:cxn ang="0">
                <a:pos x="connsiteX0" y="connsiteY0"/>
              </a:cxn>
              <a:cxn ang="0">
                <a:pos x="connsiteX1" y="connsiteY1"/>
              </a:cxn>
              <a:cxn ang="0">
                <a:pos x="connsiteX2" y="connsiteY2"/>
              </a:cxn>
            </a:cxnLst>
            <a:rect l="l" t="t" r="r" b="b"/>
            <a:pathLst>
              <a:path w="2604655" h="1787236">
                <a:moveTo>
                  <a:pt x="0" y="0"/>
                </a:moveTo>
                <a:cubicBezTo>
                  <a:pt x="80818" y="488372"/>
                  <a:pt x="161637" y="976745"/>
                  <a:pt x="595746" y="1274618"/>
                </a:cubicBezTo>
                <a:cubicBezTo>
                  <a:pt x="1029855" y="1572491"/>
                  <a:pt x="1817255" y="1679863"/>
                  <a:pt x="2604655" y="1787236"/>
                </a:cubicBezTo>
              </a:path>
            </a:pathLst>
          </a:cu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sp>
        <p:nvSpPr>
          <p:cNvPr id="37" name="テキスト ボックス 36"/>
          <p:cNvSpPr txBox="1"/>
          <p:nvPr/>
        </p:nvSpPr>
        <p:spPr>
          <a:xfrm>
            <a:off x="1500188" y="6000750"/>
            <a:ext cx="2928937" cy="58420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生産関数の限界生産力の逓減</a:t>
            </a:r>
            <a:endParaRPr lang="en-US" altLang="ja-JP" dirty="0"/>
          </a:p>
          <a:p>
            <a:pPr>
              <a:defRPr/>
            </a:pPr>
            <a:r>
              <a:rPr lang="ja-JP" altLang="en-US" dirty="0"/>
              <a:t>が原因</a:t>
            </a:r>
          </a:p>
        </p:txBody>
      </p:sp>
      <p:sp>
        <p:nvSpPr>
          <p:cNvPr id="38" name="右矢印 37"/>
          <p:cNvSpPr/>
          <p:nvPr/>
        </p:nvSpPr>
        <p:spPr>
          <a:xfrm>
            <a:off x="4500563" y="6143625"/>
            <a:ext cx="285750"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643042" y="928670"/>
            <a:ext cx="3643338" cy="307183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12644" name="テキスト ボックス 13"/>
          <p:cNvSpPr txBox="1">
            <a:spLocks noChangeArrowheads="1"/>
          </p:cNvSpPr>
          <p:nvPr/>
        </p:nvSpPr>
        <p:spPr bwMode="auto">
          <a:xfrm>
            <a:off x="1714500" y="1000125"/>
            <a:ext cx="2286000" cy="338138"/>
          </a:xfrm>
          <a:prstGeom prst="rect">
            <a:avLst/>
          </a:prstGeom>
          <a:noFill/>
          <a:ln w="9525">
            <a:noFill/>
            <a:miter lim="800000"/>
            <a:headEnd/>
            <a:tailEnd/>
          </a:ln>
        </p:spPr>
        <p:txBody>
          <a:bodyPr>
            <a:spAutoFit/>
          </a:bodyPr>
          <a:lstStyle/>
          <a:p>
            <a:r>
              <a:rPr lang="ja-JP" altLang="en-US">
                <a:ea typeface="HGｺﾞｼｯｸE" pitchFamily="49" charset="-128"/>
              </a:rPr>
              <a:t>費用の限界的な増加分</a:t>
            </a:r>
          </a:p>
        </p:txBody>
      </p:sp>
      <p:cxnSp>
        <p:nvCxnSpPr>
          <p:cNvPr id="31" name="直線矢印コネクタ 30"/>
          <p:cNvCxnSpPr/>
          <p:nvPr/>
        </p:nvCxnSpPr>
        <p:spPr>
          <a:xfrm>
            <a:off x="2000250" y="3643313"/>
            <a:ext cx="307181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rot="5400000" flipH="1" flipV="1">
            <a:off x="822325" y="2463800"/>
            <a:ext cx="235743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フリーフォーム 32"/>
          <p:cNvSpPr/>
          <p:nvPr/>
        </p:nvSpPr>
        <p:spPr>
          <a:xfrm>
            <a:off x="2362176" y="1664711"/>
            <a:ext cx="2105891" cy="1648691"/>
          </a:xfrm>
          <a:custGeom>
            <a:avLst/>
            <a:gdLst>
              <a:gd name="connsiteX0" fmla="*/ 0 w 2105891"/>
              <a:gd name="connsiteY0" fmla="*/ 1648691 h 1648691"/>
              <a:gd name="connsiteX1" fmla="*/ 1136073 w 2105891"/>
              <a:gd name="connsiteY1" fmla="*/ 1330036 h 1648691"/>
              <a:gd name="connsiteX2" fmla="*/ 2105891 w 2105891"/>
              <a:gd name="connsiteY2" fmla="*/ 0 h 1648691"/>
            </a:gdLst>
            <a:ahLst/>
            <a:cxnLst>
              <a:cxn ang="0">
                <a:pos x="connsiteX0" y="connsiteY0"/>
              </a:cxn>
              <a:cxn ang="0">
                <a:pos x="connsiteX1" y="connsiteY1"/>
              </a:cxn>
              <a:cxn ang="0">
                <a:pos x="connsiteX2" y="connsiteY2"/>
              </a:cxn>
            </a:cxnLst>
            <a:rect l="l" t="t" r="r" b="b"/>
            <a:pathLst>
              <a:path w="2105891" h="1648691">
                <a:moveTo>
                  <a:pt x="0" y="1648691"/>
                </a:moveTo>
                <a:cubicBezTo>
                  <a:pt x="392545" y="1626754"/>
                  <a:pt x="785091" y="1604818"/>
                  <a:pt x="1136073" y="1330036"/>
                </a:cubicBezTo>
                <a:cubicBezTo>
                  <a:pt x="1487055" y="1055254"/>
                  <a:pt x="1796473" y="527627"/>
                  <a:pt x="2105891" y="0"/>
                </a:cubicBezTo>
              </a:path>
            </a:pathLst>
          </a:cu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sp>
        <p:nvSpPr>
          <p:cNvPr id="112648" name="テキスト ボックス 38"/>
          <p:cNvSpPr txBox="1">
            <a:spLocks noChangeArrowheads="1"/>
          </p:cNvSpPr>
          <p:nvPr/>
        </p:nvSpPr>
        <p:spPr bwMode="auto">
          <a:xfrm>
            <a:off x="4500563" y="3643313"/>
            <a:ext cx="928687" cy="338137"/>
          </a:xfrm>
          <a:prstGeom prst="rect">
            <a:avLst/>
          </a:prstGeom>
          <a:noFill/>
          <a:ln w="9525">
            <a:noFill/>
            <a:miter lim="800000"/>
            <a:headEnd/>
            <a:tailEnd/>
          </a:ln>
        </p:spPr>
        <p:txBody>
          <a:bodyPr>
            <a:spAutoFit/>
          </a:bodyPr>
          <a:lstStyle/>
          <a:p>
            <a:r>
              <a:rPr lang="ja-JP" altLang="en-US">
                <a:ea typeface="HGｺﾞｼｯｸE" pitchFamily="49" charset="-128"/>
              </a:rPr>
              <a:t>投資</a:t>
            </a:r>
          </a:p>
        </p:txBody>
      </p:sp>
      <p:sp>
        <p:nvSpPr>
          <p:cNvPr id="40" name="テキスト ボックス 39"/>
          <p:cNvSpPr txBox="1"/>
          <p:nvPr/>
        </p:nvSpPr>
        <p:spPr>
          <a:xfrm>
            <a:off x="1428750" y="4214813"/>
            <a:ext cx="4286250" cy="6064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kumimoji="0" lang="ja-JP" altLang="en-US">
                <a:solidFill>
                  <a:srgbClr val="000000"/>
                </a:solidFill>
                <a:ea typeface="ＭＳ Ｐゴシック" charset="-128"/>
              </a:rPr>
              <a:t>投資が増えるにつれ、費用</a:t>
            </a:r>
            <a:r>
              <a:rPr kumimoji="0" lang="ja-JP" altLang="en-US">
                <a:solidFill>
                  <a:srgbClr val="FF0000"/>
                </a:solidFill>
                <a:ea typeface="ＭＳ Ｐゴシック" charset="-128"/>
              </a:rPr>
              <a:t>の限界的な増加分は増加する</a:t>
            </a:r>
            <a:endParaRPr kumimoji="0" lang="ja-JP" altLang="en-US">
              <a:solidFill>
                <a:srgbClr val="000000"/>
              </a:solidFill>
              <a:ea typeface="ＭＳ Ｐゴシック" charset="-128"/>
            </a:endParaRPr>
          </a:p>
        </p:txBody>
      </p:sp>
      <p:sp>
        <p:nvSpPr>
          <p:cNvPr id="112650" name="テキスト ボックス 28"/>
          <p:cNvSpPr txBox="1">
            <a:spLocks noChangeArrowheads="1"/>
          </p:cNvSpPr>
          <p:nvPr/>
        </p:nvSpPr>
        <p:spPr bwMode="auto">
          <a:xfrm>
            <a:off x="1428750" y="4786313"/>
            <a:ext cx="2032000" cy="646112"/>
          </a:xfrm>
          <a:prstGeom prst="rect">
            <a:avLst/>
          </a:prstGeom>
          <a:noFill/>
          <a:ln w="9525">
            <a:noFill/>
            <a:miter lim="800000"/>
            <a:headEnd/>
            <a:tailEnd/>
          </a:ln>
        </p:spPr>
        <p:txBody>
          <a:bodyPr wrap="none">
            <a:spAutoFit/>
          </a:bodyPr>
          <a:lstStyle/>
          <a:p>
            <a:r>
              <a:rPr lang="ja-JP" altLang="en-US" sz="3600">
                <a:ea typeface="HGｺﾞｼｯｸE" pitchFamily="49" charset="-128"/>
              </a:rPr>
              <a:t>費用逓増</a:t>
            </a:r>
          </a:p>
        </p:txBody>
      </p:sp>
      <p:sp>
        <p:nvSpPr>
          <p:cNvPr id="112651" name="テキスト ボックス 40"/>
          <p:cNvSpPr txBox="1">
            <a:spLocks noChangeArrowheads="1"/>
          </p:cNvSpPr>
          <p:nvPr/>
        </p:nvSpPr>
        <p:spPr bwMode="auto">
          <a:xfrm>
            <a:off x="1285875" y="357188"/>
            <a:ext cx="2338388" cy="461962"/>
          </a:xfrm>
          <a:prstGeom prst="rect">
            <a:avLst/>
          </a:prstGeom>
          <a:noFill/>
          <a:ln w="9525">
            <a:noFill/>
            <a:miter lim="800000"/>
            <a:headEnd/>
            <a:tailEnd/>
          </a:ln>
        </p:spPr>
        <p:txBody>
          <a:bodyPr wrap="none">
            <a:spAutoFit/>
          </a:bodyPr>
          <a:lstStyle/>
          <a:p>
            <a:r>
              <a:rPr lang="ja-JP" altLang="en-US" sz="2400">
                <a:ea typeface="HGｺﾞｼｯｸE" pitchFamily="49" charset="-128"/>
              </a:rPr>
              <a:t>投資を行う費用</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四角形吹き出し 43"/>
          <p:cNvSpPr/>
          <p:nvPr/>
        </p:nvSpPr>
        <p:spPr>
          <a:xfrm>
            <a:off x="5500694" y="2000240"/>
            <a:ext cx="3429024" cy="1571636"/>
          </a:xfrm>
          <a:prstGeom prst="wedgeRectCallout">
            <a:avLst>
              <a:gd name="adj1" fmla="val 5417"/>
              <a:gd name="adj2" fmla="val 116136"/>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40" name="正方形/長方形 39"/>
          <p:cNvSpPr/>
          <p:nvPr/>
        </p:nvSpPr>
        <p:spPr>
          <a:xfrm>
            <a:off x="1071538" y="5857892"/>
            <a:ext cx="8072462" cy="85725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タイトル 1"/>
          <p:cNvSpPr>
            <a:spLocks noGrp="1"/>
          </p:cNvSpPr>
          <p:nvPr>
            <p:ph type="title"/>
          </p:nvPr>
        </p:nvSpPr>
        <p:spPr>
          <a:xfrm>
            <a:off x="1071563" y="-214313"/>
            <a:ext cx="7497762" cy="1143001"/>
          </a:xfrm>
        </p:spPr>
        <p:txBody>
          <a:bodyPr/>
          <a:lstStyle/>
          <a:p>
            <a:pPr eaLnBrk="1" fontAlgn="auto" hangingPunct="1">
              <a:spcAft>
                <a:spcPts val="0"/>
              </a:spcAft>
              <a:defRPr/>
            </a:pPr>
            <a:r>
              <a:rPr lang="ja-JP" altLang="en-US" sz="3600" dirty="0" smtClean="0">
                <a:solidFill>
                  <a:schemeClr val="tx2">
                    <a:satMod val="130000"/>
                  </a:schemeClr>
                </a:solidFill>
              </a:rPr>
              <a:t>どれだけ投資を行うか</a:t>
            </a:r>
            <a:endParaRPr lang="ja-JP" altLang="en-US" sz="3600" dirty="0">
              <a:solidFill>
                <a:schemeClr val="tx2">
                  <a:satMod val="130000"/>
                </a:schemeClr>
              </a:solidFill>
            </a:endParaRPr>
          </a:p>
        </p:txBody>
      </p:sp>
      <p:sp>
        <p:nvSpPr>
          <p:cNvPr id="4" name="正方形/長方形 3"/>
          <p:cNvSpPr/>
          <p:nvPr/>
        </p:nvSpPr>
        <p:spPr>
          <a:xfrm>
            <a:off x="1357290" y="785794"/>
            <a:ext cx="4000528" cy="378621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cxnSp>
        <p:nvCxnSpPr>
          <p:cNvPr id="6" name="直線矢印コネクタ 5"/>
          <p:cNvCxnSpPr/>
          <p:nvPr/>
        </p:nvCxnSpPr>
        <p:spPr>
          <a:xfrm>
            <a:off x="1643063" y="4143375"/>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284162" y="2786063"/>
            <a:ext cx="27162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4701" name="テキスト ボックス 10"/>
          <p:cNvSpPr txBox="1">
            <a:spLocks noChangeArrowheads="1"/>
          </p:cNvSpPr>
          <p:nvPr/>
        </p:nvSpPr>
        <p:spPr bwMode="auto">
          <a:xfrm>
            <a:off x="1285875" y="785813"/>
            <a:ext cx="2286000" cy="338137"/>
          </a:xfrm>
          <a:prstGeom prst="rect">
            <a:avLst/>
          </a:prstGeom>
          <a:noFill/>
          <a:ln w="9525">
            <a:noFill/>
            <a:miter lim="800000"/>
            <a:headEnd/>
            <a:tailEnd/>
          </a:ln>
        </p:spPr>
        <p:txBody>
          <a:bodyPr>
            <a:spAutoFit/>
          </a:bodyPr>
          <a:lstStyle/>
          <a:p>
            <a:r>
              <a:rPr lang="ja-JP" altLang="en-US">
                <a:ea typeface="HGｺﾞｼｯｸE" pitchFamily="49" charset="-128"/>
              </a:rPr>
              <a:t>配当の限界的な増加分</a:t>
            </a:r>
          </a:p>
        </p:txBody>
      </p:sp>
      <p:sp>
        <p:nvSpPr>
          <p:cNvPr id="114702" name="テキスト ボックス 11"/>
          <p:cNvSpPr txBox="1">
            <a:spLocks noChangeArrowheads="1"/>
          </p:cNvSpPr>
          <p:nvPr/>
        </p:nvSpPr>
        <p:spPr bwMode="auto">
          <a:xfrm>
            <a:off x="1285875" y="1071563"/>
            <a:ext cx="2286000" cy="338137"/>
          </a:xfrm>
          <a:prstGeom prst="rect">
            <a:avLst/>
          </a:prstGeom>
          <a:noFill/>
          <a:ln w="9525">
            <a:noFill/>
            <a:miter lim="800000"/>
            <a:headEnd/>
            <a:tailEnd/>
          </a:ln>
        </p:spPr>
        <p:txBody>
          <a:bodyPr>
            <a:spAutoFit/>
          </a:bodyPr>
          <a:lstStyle/>
          <a:p>
            <a:r>
              <a:rPr lang="ja-JP" altLang="en-US">
                <a:ea typeface="HGｺﾞｼｯｸE" pitchFamily="49" charset="-128"/>
              </a:rPr>
              <a:t>費用の限界的な増加分</a:t>
            </a:r>
          </a:p>
        </p:txBody>
      </p:sp>
      <p:sp>
        <p:nvSpPr>
          <p:cNvPr id="13" name="テキスト ボックス 12"/>
          <p:cNvSpPr txBox="1"/>
          <p:nvPr/>
        </p:nvSpPr>
        <p:spPr>
          <a:xfrm>
            <a:off x="4500563" y="3643313"/>
            <a:ext cx="2286000" cy="338137"/>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defRPr/>
            </a:pPr>
            <a:r>
              <a:rPr lang="ja-JP" altLang="en-US" dirty="0"/>
              <a:t>配当の限界的な増加分</a:t>
            </a:r>
          </a:p>
        </p:txBody>
      </p:sp>
      <p:sp>
        <p:nvSpPr>
          <p:cNvPr id="14" name="テキスト ボックス 13"/>
          <p:cNvSpPr txBox="1"/>
          <p:nvPr/>
        </p:nvSpPr>
        <p:spPr>
          <a:xfrm>
            <a:off x="4357688" y="1357313"/>
            <a:ext cx="2286000"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費用の限界的な増加分</a:t>
            </a:r>
          </a:p>
        </p:txBody>
      </p:sp>
      <p:sp>
        <p:nvSpPr>
          <p:cNvPr id="114705" name="テキスト ボックス 17"/>
          <p:cNvSpPr txBox="1">
            <a:spLocks noChangeArrowheads="1"/>
          </p:cNvSpPr>
          <p:nvPr/>
        </p:nvSpPr>
        <p:spPr bwMode="auto">
          <a:xfrm>
            <a:off x="4714875" y="4214813"/>
            <a:ext cx="1143000" cy="338137"/>
          </a:xfrm>
          <a:prstGeom prst="rect">
            <a:avLst/>
          </a:prstGeom>
          <a:noFill/>
          <a:ln w="9525">
            <a:noFill/>
            <a:miter lim="800000"/>
            <a:headEnd/>
            <a:tailEnd/>
          </a:ln>
        </p:spPr>
        <p:txBody>
          <a:bodyPr>
            <a:spAutoFit/>
          </a:bodyPr>
          <a:lstStyle/>
          <a:p>
            <a:r>
              <a:rPr lang="ja-JP" altLang="en-US">
                <a:ea typeface="HGｺﾞｼｯｸE" pitchFamily="49" charset="-128"/>
              </a:rPr>
              <a:t>投資</a:t>
            </a:r>
          </a:p>
        </p:txBody>
      </p:sp>
      <p:sp>
        <p:nvSpPr>
          <p:cNvPr id="10" name="フリーフォーム 9"/>
          <p:cNvSpPr/>
          <p:nvPr/>
        </p:nvSpPr>
        <p:spPr>
          <a:xfrm>
            <a:off x="2050473" y="1788099"/>
            <a:ext cx="2784763" cy="1773382"/>
          </a:xfrm>
          <a:custGeom>
            <a:avLst/>
            <a:gdLst>
              <a:gd name="connsiteX0" fmla="*/ 0 w 2784763"/>
              <a:gd name="connsiteY0" fmla="*/ 0 h 1773382"/>
              <a:gd name="connsiteX1" fmla="*/ 983672 w 2784763"/>
              <a:gd name="connsiteY1" fmla="*/ 983673 h 1773382"/>
              <a:gd name="connsiteX2" fmla="*/ 2784763 w 2784763"/>
              <a:gd name="connsiteY2" fmla="*/ 1773382 h 1773382"/>
            </a:gdLst>
            <a:ahLst/>
            <a:cxnLst>
              <a:cxn ang="0">
                <a:pos x="connsiteX0" y="connsiteY0"/>
              </a:cxn>
              <a:cxn ang="0">
                <a:pos x="connsiteX1" y="connsiteY1"/>
              </a:cxn>
              <a:cxn ang="0">
                <a:pos x="connsiteX2" y="connsiteY2"/>
              </a:cxn>
            </a:cxnLst>
            <a:rect l="l" t="t" r="r" b="b"/>
            <a:pathLst>
              <a:path w="2784763" h="1773382">
                <a:moveTo>
                  <a:pt x="0" y="0"/>
                </a:moveTo>
                <a:cubicBezTo>
                  <a:pt x="259772" y="344054"/>
                  <a:pt x="519545" y="688109"/>
                  <a:pt x="983672" y="983673"/>
                </a:cubicBezTo>
                <a:cubicBezTo>
                  <a:pt x="1447799" y="1279237"/>
                  <a:pt x="2116281" y="1526309"/>
                  <a:pt x="2784763" y="1773382"/>
                </a:cubicBezTo>
              </a:path>
            </a:pathLst>
          </a:custGeom>
        </p:spPr>
        <p:style>
          <a:lnRef idx="3">
            <a:schemeClr val="accent3"/>
          </a:lnRef>
          <a:fillRef idx="0">
            <a:schemeClr val="accent3"/>
          </a:fillRef>
          <a:effectRef idx="2">
            <a:schemeClr val="accent3"/>
          </a:effectRef>
          <a:fontRef idx="minor">
            <a:schemeClr val="tx1"/>
          </a:fontRef>
        </p:style>
        <p:txBody>
          <a:bodyPr anchor="ctr"/>
          <a:lstStyle/>
          <a:p>
            <a:pPr algn="ctr">
              <a:defRPr/>
            </a:pPr>
            <a:endParaRPr lang="ja-JP" altLang="en-US"/>
          </a:p>
        </p:txBody>
      </p:sp>
      <p:sp>
        <p:nvSpPr>
          <p:cNvPr id="9" name="フリーフォーム 8"/>
          <p:cNvSpPr/>
          <p:nvPr/>
        </p:nvSpPr>
        <p:spPr>
          <a:xfrm>
            <a:off x="1981200" y="1815808"/>
            <a:ext cx="2590800" cy="1801091"/>
          </a:xfrm>
          <a:custGeom>
            <a:avLst/>
            <a:gdLst>
              <a:gd name="connsiteX0" fmla="*/ 0 w 2590800"/>
              <a:gd name="connsiteY0" fmla="*/ 1801091 h 1801091"/>
              <a:gd name="connsiteX1" fmla="*/ 1510145 w 2590800"/>
              <a:gd name="connsiteY1" fmla="*/ 1427019 h 1801091"/>
              <a:gd name="connsiteX2" fmla="*/ 2590800 w 2590800"/>
              <a:gd name="connsiteY2" fmla="*/ 0 h 1801091"/>
            </a:gdLst>
            <a:ahLst/>
            <a:cxnLst>
              <a:cxn ang="0">
                <a:pos x="connsiteX0" y="connsiteY0"/>
              </a:cxn>
              <a:cxn ang="0">
                <a:pos x="connsiteX1" y="connsiteY1"/>
              </a:cxn>
              <a:cxn ang="0">
                <a:pos x="connsiteX2" y="connsiteY2"/>
              </a:cxn>
            </a:cxnLst>
            <a:rect l="l" t="t" r="r" b="b"/>
            <a:pathLst>
              <a:path w="2590800" h="1801091">
                <a:moveTo>
                  <a:pt x="0" y="1801091"/>
                </a:moveTo>
                <a:cubicBezTo>
                  <a:pt x="539172" y="1764146"/>
                  <a:pt x="1078345" y="1727201"/>
                  <a:pt x="1510145" y="1427019"/>
                </a:cubicBezTo>
                <a:cubicBezTo>
                  <a:pt x="1941945" y="1126837"/>
                  <a:pt x="2266372" y="563418"/>
                  <a:pt x="2590800" y="0"/>
                </a:cubicBezTo>
              </a:path>
            </a:pathLst>
          </a:cu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sp>
        <p:nvSpPr>
          <p:cNvPr id="23" name="テキスト ボックス 22"/>
          <p:cNvSpPr txBox="1"/>
          <p:nvPr/>
        </p:nvSpPr>
        <p:spPr>
          <a:xfrm>
            <a:off x="1857375" y="4357688"/>
            <a:ext cx="357188"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A</a:t>
            </a:r>
            <a:endParaRPr lang="ja-JP" altLang="en-US" dirty="0"/>
          </a:p>
        </p:txBody>
      </p:sp>
      <p:sp>
        <p:nvSpPr>
          <p:cNvPr id="24" name="テキスト ボックス 23"/>
          <p:cNvSpPr txBox="1"/>
          <p:nvPr/>
        </p:nvSpPr>
        <p:spPr>
          <a:xfrm>
            <a:off x="785813" y="4929188"/>
            <a:ext cx="35718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altLang="ja-JP" dirty="0"/>
              <a:t>A</a:t>
            </a:r>
            <a:endParaRPr lang="ja-JP" altLang="en-US" dirty="0"/>
          </a:p>
        </p:txBody>
      </p:sp>
      <p:sp>
        <p:nvSpPr>
          <p:cNvPr id="114710" name="テキスト ボックス 24"/>
          <p:cNvSpPr txBox="1">
            <a:spLocks noChangeArrowheads="1"/>
          </p:cNvSpPr>
          <p:nvPr/>
        </p:nvSpPr>
        <p:spPr bwMode="auto">
          <a:xfrm>
            <a:off x="1285875" y="4929188"/>
            <a:ext cx="4071938" cy="338137"/>
          </a:xfrm>
          <a:prstGeom prst="rect">
            <a:avLst/>
          </a:prstGeom>
          <a:noFill/>
          <a:ln w="9525">
            <a:noFill/>
            <a:miter lim="800000"/>
            <a:headEnd/>
            <a:tailEnd/>
          </a:ln>
        </p:spPr>
        <p:txBody>
          <a:bodyPr>
            <a:spAutoFit/>
          </a:bodyPr>
          <a:lstStyle/>
          <a:p>
            <a:r>
              <a:rPr lang="ja-JP" altLang="en-US">
                <a:ea typeface="HGｺﾞｼｯｸE" pitchFamily="49" charset="-128"/>
              </a:rPr>
              <a:t>だけ投資を行ったときは、</a:t>
            </a:r>
          </a:p>
        </p:txBody>
      </p:sp>
      <p:sp>
        <p:nvSpPr>
          <p:cNvPr id="26" name="テキスト ボックス 25"/>
          <p:cNvSpPr txBox="1"/>
          <p:nvPr/>
        </p:nvSpPr>
        <p:spPr>
          <a:xfrm>
            <a:off x="3786188" y="4929188"/>
            <a:ext cx="2286000" cy="338137"/>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defRPr/>
            </a:pPr>
            <a:r>
              <a:rPr lang="ja-JP" altLang="en-US" dirty="0"/>
              <a:t>配当の限界的な増加分</a:t>
            </a:r>
          </a:p>
        </p:txBody>
      </p:sp>
      <p:sp>
        <p:nvSpPr>
          <p:cNvPr id="114712" name="テキスト ボックス 26"/>
          <p:cNvSpPr txBox="1">
            <a:spLocks noChangeArrowheads="1"/>
          </p:cNvSpPr>
          <p:nvPr/>
        </p:nvSpPr>
        <p:spPr bwMode="auto">
          <a:xfrm>
            <a:off x="6143625" y="4929188"/>
            <a:ext cx="500063"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28" name="テキスト ボックス 27"/>
          <p:cNvSpPr txBox="1"/>
          <p:nvPr/>
        </p:nvSpPr>
        <p:spPr>
          <a:xfrm>
            <a:off x="6572250" y="4929188"/>
            <a:ext cx="2286000"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費用の限界的な増加分</a:t>
            </a:r>
          </a:p>
        </p:txBody>
      </p:sp>
      <p:sp>
        <p:nvSpPr>
          <p:cNvPr id="114714" name="テキスト ボックス 28"/>
          <p:cNvSpPr txBox="1">
            <a:spLocks noChangeArrowheads="1"/>
          </p:cNvSpPr>
          <p:nvPr/>
        </p:nvSpPr>
        <p:spPr bwMode="auto">
          <a:xfrm>
            <a:off x="1071563" y="5500688"/>
            <a:ext cx="8072437" cy="338137"/>
          </a:xfrm>
          <a:prstGeom prst="rect">
            <a:avLst/>
          </a:prstGeom>
          <a:noFill/>
          <a:ln w="9525">
            <a:noFill/>
            <a:miter lim="800000"/>
            <a:headEnd/>
            <a:tailEnd/>
          </a:ln>
        </p:spPr>
        <p:txBody>
          <a:bodyPr>
            <a:spAutoFit/>
          </a:bodyPr>
          <a:lstStyle/>
          <a:p>
            <a:r>
              <a:rPr lang="ja-JP" altLang="en-US">
                <a:ea typeface="HGｺﾞｼｯｸE" pitchFamily="49" charset="-128"/>
              </a:rPr>
              <a:t>さらに投資を行うことで、企業は利潤をたくさん得ることができ、配当が増える。</a:t>
            </a:r>
          </a:p>
        </p:txBody>
      </p:sp>
      <p:cxnSp>
        <p:nvCxnSpPr>
          <p:cNvPr id="31" name="直線矢印コネクタ 30"/>
          <p:cNvCxnSpPr/>
          <p:nvPr/>
        </p:nvCxnSpPr>
        <p:spPr>
          <a:xfrm>
            <a:off x="2643174" y="4000504"/>
            <a:ext cx="100013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2" name="フローチャート : 結合子 31"/>
          <p:cNvSpPr/>
          <p:nvPr/>
        </p:nvSpPr>
        <p:spPr>
          <a:xfrm>
            <a:off x="3571875" y="3000375"/>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cxnSp>
        <p:nvCxnSpPr>
          <p:cNvPr id="34" name="直線コネクタ 33"/>
          <p:cNvCxnSpPr>
            <a:stCxn id="32" idx="4"/>
          </p:cNvCxnSpPr>
          <p:nvPr/>
        </p:nvCxnSpPr>
        <p:spPr>
          <a:xfrm rot="5400000">
            <a:off x="3141662" y="3643313"/>
            <a:ext cx="1001713"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4718" name="テキスト ボックス 34"/>
          <p:cNvSpPr txBox="1">
            <a:spLocks noChangeArrowheads="1"/>
          </p:cNvSpPr>
          <p:nvPr/>
        </p:nvSpPr>
        <p:spPr bwMode="auto">
          <a:xfrm>
            <a:off x="2643188" y="3643313"/>
            <a:ext cx="714375" cy="338137"/>
          </a:xfrm>
          <a:prstGeom prst="rect">
            <a:avLst/>
          </a:prstGeom>
          <a:noFill/>
          <a:ln w="9525">
            <a:noFill/>
            <a:miter lim="800000"/>
            <a:headEnd/>
            <a:tailEnd/>
          </a:ln>
        </p:spPr>
        <p:txBody>
          <a:bodyPr>
            <a:spAutoFit/>
          </a:bodyPr>
          <a:lstStyle/>
          <a:p>
            <a:r>
              <a:rPr lang="ja-JP" altLang="en-US">
                <a:ea typeface="HGｺﾞｼｯｸE" pitchFamily="49" charset="-128"/>
              </a:rPr>
              <a:t>投資</a:t>
            </a:r>
          </a:p>
        </p:txBody>
      </p:sp>
      <p:sp>
        <p:nvSpPr>
          <p:cNvPr id="36" name="テキスト ボックス 35"/>
          <p:cNvSpPr txBox="1"/>
          <p:nvPr/>
        </p:nvSpPr>
        <p:spPr>
          <a:xfrm>
            <a:off x="1143000" y="6143625"/>
            <a:ext cx="2286000" cy="338138"/>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defRPr/>
            </a:pPr>
            <a:r>
              <a:rPr lang="ja-JP" altLang="en-US" dirty="0"/>
              <a:t>配当の限界的な増加分</a:t>
            </a:r>
          </a:p>
        </p:txBody>
      </p:sp>
      <p:sp>
        <p:nvSpPr>
          <p:cNvPr id="37" name="テキスト ボックス 36"/>
          <p:cNvSpPr txBox="1"/>
          <p:nvPr/>
        </p:nvSpPr>
        <p:spPr>
          <a:xfrm>
            <a:off x="3857625" y="6143625"/>
            <a:ext cx="2286000"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費用の限界的な増加分</a:t>
            </a:r>
          </a:p>
        </p:txBody>
      </p:sp>
      <p:sp>
        <p:nvSpPr>
          <p:cNvPr id="114721" name="テキスト ボックス 37"/>
          <p:cNvSpPr txBox="1">
            <a:spLocks noChangeArrowheads="1"/>
          </p:cNvSpPr>
          <p:nvPr/>
        </p:nvSpPr>
        <p:spPr bwMode="auto">
          <a:xfrm>
            <a:off x="3429000" y="6143625"/>
            <a:ext cx="500063"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114722" name="テキスト ボックス 38"/>
          <p:cNvSpPr txBox="1">
            <a:spLocks noChangeArrowheads="1"/>
          </p:cNvSpPr>
          <p:nvPr/>
        </p:nvSpPr>
        <p:spPr bwMode="auto">
          <a:xfrm>
            <a:off x="6143625" y="6143625"/>
            <a:ext cx="2857500" cy="338138"/>
          </a:xfrm>
          <a:prstGeom prst="rect">
            <a:avLst/>
          </a:prstGeom>
          <a:noFill/>
          <a:ln w="9525">
            <a:noFill/>
            <a:miter lim="800000"/>
            <a:headEnd/>
            <a:tailEnd/>
          </a:ln>
        </p:spPr>
        <p:txBody>
          <a:bodyPr>
            <a:spAutoFit/>
          </a:bodyPr>
          <a:lstStyle/>
          <a:p>
            <a:r>
              <a:rPr lang="ja-JP" altLang="en-US">
                <a:ea typeface="HGｺﾞｼｯｸE" pitchFamily="49" charset="-128"/>
              </a:rPr>
              <a:t>となるところまで投資を行う。</a:t>
            </a:r>
          </a:p>
        </p:txBody>
      </p:sp>
      <p:sp>
        <p:nvSpPr>
          <p:cNvPr id="33" name="左中かっこ 32"/>
          <p:cNvSpPr/>
          <p:nvPr/>
        </p:nvSpPr>
        <p:spPr>
          <a:xfrm rot="16200000">
            <a:off x="1964531" y="3821907"/>
            <a:ext cx="214313" cy="857250"/>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cxnSp>
        <p:nvCxnSpPr>
          <p:cNvPr id="42" name="直線矢印コネクタ 41"/>
          <p:cNvCxnSpPr>
            <a:endCxn id="33" idx="2"/>
          </p:cNvCxnSpPr>
          <p:nvPr/>
        </p:nvCxnSpPr>
        <p:spPr>
          <a:xfrm rot="5400000">
            <a:off x="2214546" y="3857628"/>
            <a:ext cx="571504"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46" name="直線矢印コネクタ 45"/>
          <p:cNvCxnSpPr/>
          <p:nvPr/>
        </p:nvCxnSpPr>
        <p:spPr>
          <a:xfrm rot="5400000" flipH="1" flipV="1">
            <a:off x="1679555" y="3249611"/>
            <a:ext cx="1785950"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sp>
        <p:nvSpPr>
          <p:cNvPr id="41" name="テキスト ボックス 40"/>
          <p:cNvSpPr txBox="1"/>
          <p:nvPr/>
        </p:nvSpPr>
        <p:spPr>
          <a:xfrm>
            <a:off x="5715000" y="2214563"/>
            <a:ext cx="320675" cy="33813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defRPr/>
            </a:pPr>
            <a:r>
              <a:rPr lang="en-US" altLang="ja-JP" dirty="0"/>
              <a:t>A</a:t>
            </a:r>
            <a:endParaRPr lang="ja-JP" altLang="en-US" dirty="0"/>
          </a:p>
        </p:txBody>
      </p:sp>
      <p:sp>
        <p:nvSpPr>
          <p:cNvPr id="114727" name="テキスト ボックス 42"/>
          <p:cNvSpPr txBox="1">
            <a:spLocks noChangeArrowheads="1"/>
          </p:cNvSpPr>
          <p:nvPr/>
        </p:nvSpPr>
        <p:spPr bwMode="auto">
          <a:xfrm>
            <a:off x="6000750" y="2286000"/>
            <a:ext cx="2857500" cy="1069975"/>
          </a:xfrm>
          <a:prstGeom prst="rect">
            <a:avLst/>
          </a:prstGeom>
          <a:noFill/>
          <a:ln w="9525">
            <a:noFill/>
            <a:miter lim="800000"/>
            <a:headEnd/>
            <a:tailEnd/>
          </a:ln>
        </p:spPr>
        <p:txBody>
          <a:bodyPr>
            <a:spAutoFit/>
          </a:bodyPr>
          <a:lstStyle/>
          <a:p>
            <a:r>
              <a:rPr lang="ja-JP" altLang="en-US">
                <a:ea typeface="HGｺﾞｼｯｸE" pitchFamily="49" charset="-128"/>
              </a:rPr>
              <a:t>からさらに</a:t>
            </a:r>
            <a:r>
              <a:rPr lang="en-US" altLang="ja-JP">
                <a:ea typeface="HGｺﾞｼｯｸE" pitchFamily="49" charset="-128"/>
              </a:rPr>
              <a:t>1</a:t>
            </a:r>
            <a:r>
              <a:rPr lang="ja-JP" altLang="en-US">
                <a:ea typeface="HGｺﾞｼｯｸE" pitchFamily="49" charset="-128"/>
              </a:rPr>
              <a:t>単位の投資を行うとその</a:t>
            </a:r>
            <a:r>
              <a:rPr lang="en-US" altLang="ja-JP">
                <a:ea typeface="HGｺﾞｼｯｸE" pitchFamily="49" charset="-128"/>
              </a:rPr>
              <a:t>1</a:t>
            </a:r>
            <a:r>
              <a:rPr lang="ja-JP" altLang="en-US">
                <a:ea typeface="HGｺﾞｼｯｸE" pitchFamily="49" charset="-128"/>
              </a:rPr>
              <a:t>単位の投資による配当の増加分が費用の増加分を上回ることを意味する。</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4"/>
          <p:cNvSpPr txBox="1">
            <a:spLocks noChangeArrowheads="1"/>
          </p:cNvSpPr>
          <p:nvPr/>
        </p:nvSpPr>
        <p:spPr bwMode="auto">
          <a:xfrm>
            <a:off x="1357313" y="1000125"/>
            <a:ext cx="7488237" cy="1200150"/>
          </a:xfrm>
          <a:prstGeom prst="rect">
            <a:avLst/>
          </a:prstGeom>
          <a:noFill/>
          <a:ln w="9525">
            <a:noFill/>
            <a:miter lim="800000"/>
            <a:headEnd/>
            <a:tailEnd/>
          </a:ln>
        </p:spPr>
        <p:txBody>
          <a:bodyPr>
            <a:spAutoFit/>
          </a:bodyPr>
          <a:lstStyle/>
          <a:p>
            <a:pPr>
              <a:spcBef>
                <a:spcPct val="50000"/>
              </a:spcBef>
            </a:pPr>
            <a:r>
              <a:rPr kumimoji="0" lang="ja-JP" altLang="en-US" sz="1800"/>
              <a:t>重要な役割を果たすのは、</a:t>
            </a:r>
          </a:p>
          <a:p>
            <a:pPr>
              <a:spcBef>
                <a:spcPct val="50000"/>
              </a:spcBef>
            </a:pPr>
            <a:r>
              <a:rPr kumimoji="0" lang="ja-JP" altLang="en-US" sz="1800">
                <a:solidFill>
                  <a:srgbClr val="FF0000"/>
                </a:solidFill>
                <a:latin typeface="HGS創英角ｺﾞｼｯｸUB" pitchFamily="50" charset="-128"/>
                <a:ea typeface="HGS創英角ｺﾞｼｯｸUB" pitchFamily="50" charset="-128"/>
              </a:rPr>
              <a:t>金融仲介機関</a:t>
            </a:r>
            <a:r>
              <a:rPr kumimoji="0" lang="ja-JP" altLang="en-US" sz="1800"/>
              <a:t>（代表例は銀行）を介した取引と</a:t>
            </a:r>
            <a:r>
              <a:rPr kumimoji="0" lang="ja-JP" altLang="en-US" sz="1800">
                <a:solidFill>
                  <a:srgbClr val="FF0000"/>
                </a:solidFill>
                <a:latin typeface="HGS創英角ｺﾞｼｯｸUB" pitchFamily="50" charset="-128"/>
                <a:ea typeface="HGS創英角ｺﾞｼｯｸUB" pitchFamily="50" charset="-128"/>
              </a:rPr>
              <a:t>証券市場</a:t>
            </a:r>
            <a:r>
              <a:rPr kumimoji="0" lang="ja-JP" altLang="en-US" sz="1800"/>
              <a:t>を介した取引の２つ。</a:t>
            </a:r>
          </a:p>
          <a:p>
            <a:pPr>
              <a:spcBef>
                <a:spcPct val="50000"/>
              </a:spcBef>
            </a:pPr>
            <a:r>
              <a:rPr kumimoji="0" lang="ja-JP" altLang="en-US" sz="1800"/>
              <a:t>図をみていこう。</a:t>
            </a:r>
          </a:p>
        </p:txBody>
      </p:sp>
      <p:sp>
        <p:nvSpPr>
          <p:cNvPr id="9222" name="Rectangle 6"/>
          <p:cNvSpPr>
            <a:spLocks noChangeArrowheads="1"/>
          </p:cNvSpPr>
          <p:nvPr/>
        </p:nvSpPr>
        <p:spPr bwMode="auto">
          <a:xfrm>
            <a:off x="1328738" y="2708275"/>
            <a:ext cx="5761037" cy="720725"/>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kumimoji="0" lang="ja-JP" altLang="en-US" sz="1800" dirty="0">
                <a:latin typeface="+mj-ea"/>
                <a:ea typeface="+mj-ea"/>
              </a:rPr>
              <a:t>貯蓄超過主体</a:t>
            </a:r>
          </a:p>
        </p:txBody>
      </p:sp>
      <p:sp>
        <p:nvSpPr>
          <p:cNvPr id="9223" name="Rectangle 7"/>
          <p:cNvSpPr>
            <a:spLocks noChangeArrowheads="1"/>
          </p:cNvSpPr>
          <p:nvPr/>
        </p:nvSpPr>
        <p:spPr bwMode="auto">
          <a:xfrm>
            <a:off x="1328738" y="4149725"/>
            <a:ext cx="2879725" cy="719138"/>
          </a:xfrm>
          <a:prstGeom prst="rect">
            <a:avLst/>
          </a:prstGeom>
          <a:solidFill>
            <a:schemeClr val="accent1"/>
          </a:solidFill>
          <a:ln w="9525">
            <a:solidFill>
              <a:schemeClr val="tx1"/>
            </a:solidFill>
            <a:miter lim="800000"/>
            <a:headEnd/>
            <a:tailEnd/>
          </a:ln>
        </p:spPr>
        <p:txBody>
          <a:bodyPr wrap="none" anchor="ctr"/>
          <a:lstStyle/>
          <a:p>
            <a:pPr algn="ctr"/>
            <a:r>
              <a:rPr kumimoji="0" lang="ja-JP" altLang="en-US" sz="1800">
                <a:latin typeface="HGS創英角ｺﾞｼｯｸUB" pitchFamily="50" charset="-128"/>
                <a:ea typeface="HGS創英角ｺﾞｼｯｸUB" pitchFamily="50" charset="-128"/>
              </a:rPr>
              <a:t>金融仲介機関</a:t>
            </a:r>
          </a:p>
        </p:txBody>
      </p:sp>
      <p:sp>
        <p:nvSpPr>
          <p:cNvPr id="9224" name="Rectangle 8"/>
          <p:cNvSpPr>
            <a:spLocks noChangeArrowheads="1"/>
          </p:cNvSpPr>
          <p:nvPr/>
        </p:nvSpPr>
        <p:spPr bwMode="auto">
          <a:xfrm>
            <a:off x="1357313" y="5572125"/>
            <a:ext cx="5688012" cy="719138"/>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kumimoji="0" lang="ja-JP" altLang="en-US" sz="1800" dirty="0">
                <a:latin typeface="+mn-ea"/>
              </a:rPr>
              <a:t>投資超過主体</a:t>
            </a:r>
          </a:p>
        </p:txBody>
      </p:sp>
      <p:sp>
        <p:nvSpPr>
          <p:cNvPr id="9225" name="Rectangle 9"/>
          <p:cNvSpPr>
            <a:spLocks noChangeArrowheads="1"/>
          </p:cNvSpPr>
          <p:nvPr/>
        </p:nvSpPr>
        <p:spPr bwMode="auto">
          <a:xfrm>
            <a:off x="4208463" y="4149725"/>
            <a:ext cx="2881312" cy="719138"/>
          </a:xfrm>
          <a:prstGeom prst="rect">
            <a:avLst/>
          </a:prstGeom>
          <a:solidFill>
            <a:srgbClr val="CCFFFF"/>
          </a:solidFill>
          <a:ln w="9525">
            <a:solidFill>
              <a:schemeClr val="tx1"/>
            </a:solidFill>
            <a:miter lim="800000"/>
            <a:headEnd/>
            <a:tailEnd/>
          </a:ln>
        </p:spPr>
        <p:txBody>
          <a:bodyPr wrap="none" anchor="ctr"/>
          <a:lstStyle/>
          <a:p>
            <a:pPr algn="ctr"/>
            <a:r>
              <a:rPr kumimoji="0" lang="ja-JP" altLang="en-US" sz="1800">
                <a:latin typeface="HGS創英角ｺﾞｼｯｸUB" pitchFamily="50" charset="-128"/>
                <a:ea typeface="HGS創英角ｺﾞｼｯｸUB" pitchFamily="50" charset="-128"/>
              </a:rPr>
              <a:t>証券市場</a:t>
            </a:r>
          </a:p>
        </p:txBody>
      </p:sp>
      <p:sp>
        <p:nvSpPr>
          <p:cNvPr id="49158" name="Line 10"/>
          <p:cNvSpPr>
            <a:spLocks noChangeShapeType="1"/>
          </p:cNvSpPr>
          <p:nvPr/>
        </p:nvSpPr>
        <p:spPr bwMode="auto">
          <a:xfrm>
            <a:off x="4208463" y="2205038"/>
            <a:ext cx="0" cy="503237"/>
          </a:xfrm>
          <a:prstGeom prst="line">
            <a:avLst/>
          </a:prstGeom>
          <a:noFill/>
          <a:ln w="9525">
            <a:solidFill>
              <a:schemeClr val="tx1"/>
            </a:solidFill>
            <a:prstDash val="dash"/>
            <a:round/>
            <a:headEnd/>
            <a:tailEnd/>
          </a:ln>
        </p:spPr>
        <p:txBody>
          <a:bodyPr/>
          <a:lstStyle/>
          <a:p>
            <a:endParaRPr lang="ja-JP" altLang="en-US"/>
          </a:p>
        </p:txBody>
      </p:sp>
      <p:sp>
        <p:nvSpPr>
          <p:cNvPr id="49159" name="Line 11"/>
          <p:cNvSpPr>
            <a:spLocks noChangeShapeType="1"/>
          </p:cNvSpPr>
          <p:nvPr/>
        </p:nvSpPr>
        <p:spPr bwMode="auto">
          <a:xfrm>
            <a:off x="2192338" y="3429000"/>
            <a:ext cx="0" cy="720725"/>
          </a:xfrm>
          <a:prstGeom prst="line">
            <a:avLst/>
          </a:prstGeom>
          <a:noFill/>
          <a:ln w="9525">
            <a:solidFill>
              <a:schemeClr val="tx1"/>
            </a:solidFill>
            <a:round/>
            <a:headEnd/>
            <a:tailEnd type="triangle" w="med" len="med"/>
          </a:ln>
        </p:spPr>
        <p:txBody>
          <a:bodyPr/>
          <a:lstStyle/>
          <a:p>
            <a:endParaRPr lang="ja-JP" altLang="en-US"/>
          </a:p>
        </p:txBody>
      </p:sp>
      <p:sp>
        <p:nvSpPr>
          <p:cNvPr id="49160" name="Line 12"/>
          <p:cNvSpPr>
            <a:spLocks noChangeShapeType="1"/>
          </p:cNvSpPr>
          <p:nvPr/>
        </p:nvSpPr>
        <p:spPr bwMode="auto">
          <a:xfrm>
            <a:off x="2192338" y="4868863"/>
            <a:ext cx="0" cy="720725"/>
          </a:xfrm>
          <a:prstGeom prst="line">
            <a:avLst/>
          </a:prstGeom>
          <a:noFill/>
          <a:ln w="9525">
            <a:solidFill>
              <a:schemeClr val="tx1"/>
            </a:solidFill>
            <a:round/>
            <a:headEnd/>
            <a:tailEnd type="triangle" w="med" len="med"/>
          </a:ln>
        </p:spPr>
        <p:txBody>
          <a:bodyPr/>
          <a:lstStyle/>
          <a:p>
            <a:endParaRPr lang="ja-JP" altLang="en-US"/>
          </a:p>
        </p:txBody>
      </p:sp>
      <p:sp>
        <p:nvSpPr>
          <p:cNvPr id="49161" name="Line 13"/>
          <p:cNvSpPr>
            <a:spLocks noChangeShapeType="1"/>
          </p:cNvSpPr>
          <p:nvPr/>
        </p:nvSpPr>
        <p:spPr bwMode="auto">
          <a:xfrm flipV="1">
            <a:off x="2768600" y="3429000"/>
            <a:ext cx="0" cy="720725"/>
          </a:xfrm>
          <a:prstGeom prst="line">
            <a:avLst/>
          </a:prstGeom>
          <a:noFill/>
          <a:ln w="9525">
            <a:solidFill>
              <a:schemeClr val="tx1"/>
            </a:solidFill>
            <a:round/>
            <a:headEnd/>
            <a:tailEnd type="triangle" w="med" len="med"/>
          </a:ln>
        </p:spPr>
        <p:txBody>
          <a:bodyPr/>
          <a:lstStyle/>
          <a:p>
            <a:endParaRPr lang="ja-JP" altLang="en-US"/>
          </a:p>
        </p:txBody>
      </p:sp>
      <p:sp>
        <p:nvSpPr>
          <p:cNvPr id="49162" name="Line 14"/>
          <p:cNvSpPr>
            <a:spLocks noChangeShapeType="1"/>
          </p:cNvSpPr>
          <p:nvPr/>
        </p:nvSpPr>
        <p:spPr bwMode="auto">
          <a:xfrm flipV="1">
            <a:off x="2768600" y="4868863"/>
            <a:ext cx="0" cy="720725"/>
          </a:xfrm>
          <a:prstGeom prst="line">
            <a:avLst/>
          </a:prstGeom>
          <a:noFill/>
          <a:ln w="9525">
            <a:solidFill>
              <a:schemeClr val="tx1"/>
            </a:solidFill>
            <a:round/>
            <a:headEnd/>
            <a:tailEnd type="triangle" w="med" len="med"/>
          </a:ln>
        </p:spPr>
        <p:txBody>
          <a:bodyPr/>
          <a:lstStyle/>
          <a:p>
            <a:endParaRPr lang="ja-JP" altLang="en-US"/>
          </a:p>
        </p:txBody>
      </p:sp>
      <p:sp>
        <p:nvSpPr>
          <p:cNvPr id="49163" name="Text Box 15"/>
          <p:cNvSpPr txBox="1">
            <a:spLocks noChangeArrowheads="1"/>
          </p:cNvSpPr>
          <p:nvPr/>
        </p:nvSpPr>
        <p:spPr bwMode="auto">
          <a:xfrm>
            <a:off x="1616075" y="3644900"/>
            <a:ext cx="719138" cy="304800"/>
          </a:xfrm>
          <a:prstGeom prst="rect">
            <a:avLst/>
          </a:prstGeom>
          <a:noFill/>
          <a:ln w="9525">
            <a:noFill/>
            <a:miter lim="800000"/>
            <a:headEnd/>
            <a:tailEnd/>
          </a:ln>
        </p:spPr>
        <p:txBody>
          <a:bodyPr>
            <a:spAutoFit/>
          </a:bodyPr>
          <a:lstStyle/>
          <a:p>
            <a:pPr>
              <a:spcBef>
                <a:spcPct val="50000"/>
              </a:spcBef>
            </a:pPr>
            <a:r>
              <a:rPr kumimoji="0" lang="ja-JP" altLang="en-US" sz="1400"/>
              <a:t>資金</a:t>
            </a:r>
          </a:p>
        </p:txBody>
      </p:sp>
      <p:sp>
        <p:nvSpPr>
          <p:cNvPr id="49164" name="Text Box 16"/>
          <p:cNvSpPr txBox="1">
            <a:spLocks noChangeArrowheads="1"/>
          </p:cNvSpPr>
          <p:nvPr/>
        </p:nvSpPr>
        <p:spPr bwMode="auto">
          <a:xfrm>
            <a:off x="1616075" y="5157788"/>
            <a:ext cx="576263" cy="304800"/>
          </a:xfrm>
          <a:prstGeom prst="rect">
            <a:avLst/>
          </a:prstGeom>
          <a:noFill/>
          <a:ln w="9525">
            <a:noFill/>
            <a:miter lim="800000"/>
            <a:headEnd/>
            <a:tailEnd/>
          </a:ln>
        </p:spPr>
        <p:txBody>
          <a:bodyPr>
            <a:spAutoFit/>
          </a:bodyPr>
          <a:lstStyle/>
          <a:p>
            <a:pPr>
              <a:spcBef>
                <a:spcPct val="50000"/>
              </a:spcBef>
            </a:pPr>
            <a:r>
              <a:rPr kumimoji="0" lang="ja-JP" altLang="en-US" sz="1400"/>
              <a:t>資金</a:t>
            </a:r>
          </a:p>
        </p:txBody>
      </p:sp>
      <p:sp>
        <p:nvSpPr>
          <p:cNvPr id="49165" name="Text Box 17"/>
          <p:cNvSpPr txBox="1">
            <a:spLocks noChangeArrowheads="1"/>
          </p:cNvSpPr>
          <p:nvPr/>
        </p:nvSpPr>
        <p:spPr bwMode="auto">
          <a:xfrm>
            <a:off x="2841625" y="3644900"/>
            <a:ext cx="935038" cy="304800"/>
          </a:xfrm>
          <a:prstGeom prst="rect">
            <a:avLst/>
          </a:prstGeom>
          <a:noFill/>
          <a:ln w="9525">
            <a:noFill/>
            <a:miter lim="800000"/>
            <a:headEnd/>
            <a:tailEnd/>
          </a:ln>
        </p:spPr>
        <p:txBody>
          <a:bodyPr>
            <a:spAutoFit/>
          </a:bodyPr>
          <a:lstStyle/>
          <a:p>
            <a:pPr>
              <a:spcBef>
                <a:spcPct val="50000"/>
              </a:spcBef>
            </a:pPr>
            <a:r>
              <a:rPr kumimoji="0" lang="ja-JP" altLang="en-US" sz="1400"/>
              <a:t>間接証券</a:t>
            </a:r>
          </a:p>
        </p:txBody>
      </p:sp>
      <p:sp>
        <p:nvSpPr>
          <p:cNvPr id="49166" name="Text Box 18"/>
          <p:cNvSpPr txBox="1">
            <a:spLocks noChangeArrowheads="1"/>
          </p:cNvSpPr>
          <p:nvPr/>
        </p:nvSpPr>
        <p:spPr bwMode="auto">
          <a:xfrm>
            <a:off x="2841625" y="5157788"/>
            <a:ext cx="1223963" cy="304800"/>
          </a:xfrm>
          <a:prstGeom prst="rect">
            <a:avLst/>
          </a:prstGeom>
          <a:noFill/>
          <a:ln w="9525">
            <a:noFill/>
            <a:miter lim="800000"/>
            <a:headEnd/>
            <a:tailEnd/>
          </a:ln>
        </p:spPr>
        <p:txBody>
          <a:bodyPr>
            <a:spAutoFit/>
          </a:bodyPr>
          <a:lstStyle/>
          <a:p>
            <a:pPr>
              <a:spcBef>
                <a:spcPct val="50000"/>
              </a:spcBef>
            </a:pPr>
            <a:r>
              <a:rPr kumimoji="0" lang="ja-JP" altLang="en-US" sz="1400"/>
              <a:t>本源的証券</a:t>
            </a:r>
          </a:p>
        </p:txBody>
      </p:sp>
      <p:sp>
        <p:nvSpPr>
          <p:cNvPr id="49167" name="Line 19"/>
          <p:cNvSpPr>
            <a:spLocks noChangeShapeType="1"/>
          </p:cNvSpPr>
          <p:nvPr/>
        </p:nvSpPr>
        <p:spPr bwMode="auto">
          <a:xfrm>
            <a:off x="5289550" y="3429000"/>
            <a:ext cx="0" cy="2160588"/>
          </a:xfrm>
          <a:prstGeom prst="line">
            <a:avLst/>
          </a:prstGeom>
          <a:noFill/>
          <a:ln w="9525">
            <a:solidFill>
              <a:schemeClr val="tx1"/>
            </a:solidFill>
            <a:round/>
            <a:headEnd/>
            <a:tailEnd type="triangle" w="med" len="med"/>
          </a:ln>
        </p:spPr>
        <p:txBody>
          <a:bodyPr/>
          <a:lstStyle/>
          <a:p>
            <a:endParaRPr lang="ja-JP" altLang="en-US"/>
          </a:p>
        </p:txBody>
      </p:sp>
      <p:sp>
        <p:nvSpPr>
          <p:cNvPr id="49168" name="Line 20"/>
          <p:cNvSpPr>
            <a:spLocks noChangeShapeType="1"/>
          </p:cNvSpPr>
          <p:nvPr/>
        </p:nvSpPr>
        <p:spPr bwMode="auto">
          <a:xfrm flipV="1">
            <a:off x="6008688" y="3429000"/>
            <a:ext cx="0" cy="2160588"/>
          </a:xfrm>
          <a:prstGeom prst="line">
            <a:avLst/>
          </a:prstGeom>
          <a:noFill/>
          <a:ln w="9525">
            <a:solidFill>
              <a:schemeClr val="tx1"/>
            </a:solidFill>
            <a:round/>
            <a:headEnd/>
            <a:tailEnd type="triangle" w="med" len="med"/>
          </a:ln>
        </p:spPr>
        <p:txBody>
          <a:bodyPr/>
          <a:lstStyle/>
          <a:p>
            <a:endParaRPr lang="ja-JP" altLang="en-US"/>
          </a:p>
        </p:txBody>
      </p:sp>
      <p:sp>
        <p:nvSpPr>
          <p:cNvPr id="49169" name="Text Box 21"/>
          <p:cNvSpPr txBox="1">
            <a:spLocks noChangeArrowheads="1"/>
          </p:cNvSpPr>
          <p:nvPr/>
        </p:nvSpPr>
        <p:spPr bwMode="auto">
          <a:xfrm>
            <a:off x="6008688" y="3644900"/>
            <a:ext cx="1081087" cy="304800"/>
          </a:xfrm>
          <a:prstGeom prst="rect">
            <a:avLst/>
          </a:prstGeom>
          <a:noFill/>
          <a:ln w="9525">
            <a:noFill/>
            <a:miter lim="800000"/>
            <a:headEnd/>
            <a:tailEnd/>
          </a:ln>
        </p:spPr>
        <p:txBody>
          <a:bodyPr>
            <a:spAutoFit/>
          </a:bodyPr>
          <a:lstStyle/>
          <a:p>
            <a:pPr>
              <a:spcBef>
                <a:spcPct val="50000"/>
              </a:spcBef>
            </a:pPr>
            <a:r>
              <a:rPr kumimoji="0" lang="ja-JP" altLang="en-US" sz="1400"/>
              <a:t>本源的証券</a:t>
            </a:r>
          </a:p>
        </p:txBody>
      </p:sp>
      <p:sp>
        <p:nvSpPr>
          <p:cNvPr id="49170" name="Text Box 22"/>
          <p:cNvSpPr txBox="1">
            <a:spLocks noChangeArrowheads="1"/>
          </p:cNvSpPr>
          <p:nvPr/>
        </p:nvSpPr>
        <p:spPr bwMode="auto">
          <a:xfrm>
            <a:off x="4784725" y="3644900"/>
            <a:ext cx="649288" cy="304800"/>
          </a:xfrm>
          <a:prstGeom prst="rect">
            <a:avLst/>
          </a:prstGeom>
          <a:noFill/>
          <a:ln w="9525">
            <a:noFill/>
            <a:miter lim="800000"/>
            <a:headEnd/>
            <a:tailEnd/>
          </a:ln>
        </p:spPr>
        <p:txBody>
          <a:bodyPr>
            <a:spAutoFit/>
          </a:bodyPr>
          <a:lstStyle/>
          <a:p>
            <a:pPr>
              <a:spcBef>
                <a:spcPct val="50000"/>
              </a:spcBef>
            </a:pPr>
            <a:r>
              <a:rPr kumimoji="0" lang="ja-JP" altLang="en-US" sz="1400"/>
              <a:t>資金</a:t>
            </a:r>
          </a:p>
        </p:txBody>
      </p:sp>
      <p:sp>
        <p:nvSpPr>
          <p:cNvPr id="49171" name="Line 23"/>
          <p:cNvSpPr>
            <a:spLocks noChangeShapeType="1"/>
          </p:cNvSpPr>
          <p:nvPr/>
        </p:nvSpPr>
        <p:spPr bwMode="auto">
          <a:xfrm>
            <a:off x="4208463" y="3429000"/>
            <a:ext cx="0" cy="720725"/>
          </a:xfrm>
          <a:prstGeom prst="line">
            <a:avLst/>
          </a:prstGeom>
          <a:noFill/>
          <a:ln w="9525">
            <a:solidFill>
              <a:schemeClr val="tx1"/>
            </a:solidFill>
            <a:prstDash val="dash"/>
            <a:round/>
            <a:headEnd/>
            <a:tailEnd/>
          </a:ln>
        </p:spPr>
        <p:txBody>
          <a:bodyPr/>
          <a:lstStyle/>
          <a:p>
            <a:endParaRPr lang="ja-JP" altLang="en-US"/>
          </a:p>
        </p:txBody>
      </p:sp>
      <p:sp>
        <p:nvSpPr>
          <p:cNvPr id="49172" name="Line 24"/>
          <p:cNvSpPr>
            <a:spLocks noChangeShapeType="1"/>
          </p:cNvSpPr>
          <p:nvPr/>
        </p:nvSpPr>
        <p:spPr bwMode="auto">
          <a:xfrm>
            <a:off x="4208463" y="4868863"/>
            <a:ext cx="0" cy="720725"/>
          </a:xfrm>
          <a:prstGeom prst="line">
            <a:avLst/>
          </a:prstGeom>
          <a:noFill/>
          <a:ln w="9525">
            <a:solidFill>
              <a:schemeClr val="tx1"/>
            </a:solidFill>
            <a:prstDash val="dash"/>
            <a:round/>
            <a:headEnd/>
            <a:tailEnd/>
          </a:ln>
        </p:spPr>
        <p:txBody>
          <a:bodyPr/>
          <a:lstStyle/>
          <a:p>
            <a:endParaRPr lang="ja-JP" altLang="en-US"/>
          </a:p>
        </p:txBody>
      </p:sp>
      <p:sp>
        <p:nvSpPr>
          <p:cNvPr id="49173" name="Text Box 25"/>
          <p:cNvSpPr txBox="1">
            <a:spLocks noChangeArrowheads="1"/>
          </p:cNvSpPr>
          <p:nvPr/>
        </p:nvSpPr>
        <p:spPr bwMode="auto">
          <a:xfrm>
            <a:off x="2336800" y="2276475"/>
            <a:ext cx="1871663" cy="336550"/>
          </a:xfrm>
          <a:prstGeom prst="rect">
            <a:avLst/>
          </a:prstGeom>
          <a:noFill/>
          <a:ln w="9525">
            <a:noFill/>
            <a:miter lim="800000"/>
            <a:headEnd/>
            <a:tailEnd/>
          </a:ln>
        </p:spPr>
        <p:txBody>
          <a:bodyPr>
            <a:spAutoFit/>
          </a:bodyPr>
          <a:lstStyle/>
          <a:p>
            <a:pPr>
              <a:spcBef>
                <a:spcPct val="50000"/>
              </a:spcBef>
            </a:pPr>
            <a:r>
              <a:rPr kumimoji="0" lang="ja-JP" altLang="en-US"/>
              <a:t>間接金融</a:t>
            </a:r>
          </a:p>
        </p:txBody>
      </p:sp>
      <p:sp>
        <p:nvSpPr>
          <p:cNvPr id="49174" name="Text Box 26"/>
          <p:cNvSpPr txBox="1">
            <a:spLocks noChangeArrowheads="1"/>
          </p:cNvSpPr>
          <p:nvPr/>
        </p:nvSpPr>
        <p:spPr bwMode="auto">
          <a:xfrm>
            <a:off x="5289550" y="2276475"/>
            <a:ext cx="1223963" cy="336550"/>
          </a:xfrm>
          <a:prstGeom prst="rect">
            <a:avLst/>
          </a:prstGeom>
          <a:noFill/>
          <a:ln w="9525">
            <a:noFill/>
            <a:miter lim="800000"/>
            <a:headEnd/>
            <a:tailEnd/>
          </a:ln>
        </p:spPr>
        <p:txBody>
          <a:bodyPr>
            <a:spAutoFit/>
          </a:bodyPr>
          <a:lstStyle/>
          <a:p>
            <a:pPr>
              <a:spcBef>
                <a:spcPct val="50000"/>
              </a:spcBef>
            </a:pPr>
            <a:r>
              <a:rPr kumimoji="0" lang="ja-JP" altLang="en-US"/>
              <a:t>直接金融</a:t>
            </a:r>
          </a:p>
        </p:txBody>
      </p:sp>
      <p:sp>
        <p:nvSpPr>
          <p:cNvPr id="49175" name="テキスト ボックス 23"/>
          <p:cNvSpPr txBox="1">
            <a:spLocks noChangeArrowheads="1"/>
          </p:cNvSpPr>
          <p:nvPr/>
        </p:nvSpPr>
        <p:spPr bwMode="auto">
          <a:xfrm>
            <a:off x="1428750" y="285750"/>
            <a:ext cx="3000375" cy="584200"/>
          </a:xfrm>
          <a:prstGeom prst="rect">
            <a:avLst/>
          </a:prstGeom>
          <a:noFill/>
          <a:ln w="9525">
            <a:noFill/>
            <a:miter lim="800000"/>
            <a:headEnd/>
            <a:tailEnd/>
          </a:ln>
        </p:spPr>
        <p:txBody>
          <a:bodyPr>
            <a:spAutoFit/>
          </a:bodyPr>
          <a:lstStyle/>
          <a:p>
            <a:r>
              <a:rPr lang="ja-JP" altLang="en-US" sz="3200">
                <a:ea typeface="HGｺﾞｼｯｸE" pitchFamily="49" charset="-128"/>
              </a:rPr>
              <a:t>金融市場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223"/>
                                        </p:tgtEl>
                                        <p:attrNameLst>
                                          <p:attrName>ppt_x</p:attrName>
                                          <p:attrName>ppt_y</p:attrName>
                                        </p:attrNameLst>
                                      </p:cBhvr>
                                    </p:animMotion>
                                    <p:animRot by="1500000">
                                      <p:cBhvr>
                                        <p:cTn id="7" dur="125" fill="hold">
                                          <p:stCondLst>
                                            <p:cond delay="0"/>
                                          </p:stCondLst>
                                        </p:cTn>
                                        <p:tgtEl>
                                          <p:spTgt spid="9223"/>
                                        </p:tgtEl>
                                        <p:attrNameLst>
                                          <p:attrName>r</p:attrName>
                                        </p:attrNameLst>
                                      </p:cBhvr>
                                    </p:animRot>
                                    <p:animRot by="-1500000">
                                      <p:cBhvr>
                                        <p:cTn id="8" dur="125" fill="hold">
                                          <p:stCondLst>
                                            <p:cond delay="125"/>
                                          </p:stCondLst>
                                        </p:cTn>
                                        <p:tgtEl>
                                          <p:spTgt spid="9223"/>
                                        </p:tgtEl>
                                        <p:attrNameLst>
                                          <p:attrName>r</p:attrName>
                                        </p:attrNameLst>
                                      </p:cBhvr>
                                    </p:animRot>
                                    <p:animRot by="-1500000">
                                      <p:cBhvr>
                                        <p:cTn id="9" dur="125" fill="hold">
                                          <p:stCondLst>
                                            <p:cond delay="250"/>
                                          </p:stCondLst>
                                        </p:cTn>
                                        <p:tgtEl>
                                          <p:spTgt spid="9223"/>
                                        </p:tgtEl>
                                        <p:attrNameLst>
                                          <p:attrName>r</p:attrName>
                                        </p:attrNameLst>
                                      </p:cBhvr>
                                    </p:animRot>
                                    <p:animRot by="1500000">
                                      <p:cBhvr>
                                        <p:cTn id="10" dur="125" fill="hold">
                                          <p:stCondLst>
                                            <p:cond delay="375"/>
                                          </p:stCondLst>
                                        </p:cTn>
                                        <p:tgtEl>
                                          <p:spTgt spid="922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9225"/>
                                        </p:tgtEl>
                                        <p:attrNameLst>
                                          <p:attrName>ppt_x</p:attrName>
                                          <p:attrName>ppt_y</p:attrName>
                                        </p:attrNameLst>
                                      </p:cBhvr>
                                    </p:animMotion>
                                    <p:animRot by="1500000">
                                      <p:cBhvr>
                                        <p:cTn id="15" dur="125" fill="hold">
                                          <p:stCondLst>
                                            <p:cond delay="0"/>
                                          </p:stCondLst>
                                        </p:cTn>
                                        <p:tgtEl>
                                          <p:spTgt spid="9225"/>
                                        </p:tgtEl>
                                        <p:attrNameLst>
                                          <p:attrName>r</p:attrName>
                                        </p:attrNameLst>
                                      </p:cBhvr>
                                    </p:animRot>
                                    <p:animRot by="-1500000">
                                      <p:cBhvr>
                                        <p:cTn id="16" dur="125" fill="hold">
                                          <p:stCondLst>
                                            <p:cond delay="125"/>
                                          </p:stCondLst>
                                        </p:cTn>
                                        <p:tgtEl>
                                          <p:spTgt spid="9225"/>
                                        </p:tgtEl>
                                        <p:attrNameLst>
                                          <p:attrName>r</p:attrName>
                                        </p:attrNameLst>
                                      </p:cBhvr>
                                    </p:animRot>
                                    <p:animRot by="-1500000">
                                      <p:cBhvr>
                                        <p:cTn id="17" dur="125" fill="hold">
                                          <p:stCondLst>
                                            <p:cond delay="250"/>
                                          </p:stCondLst>
                                        </p:cTn>
                                        <p:tgtEl>
                                          <p:spTgt spid="9225"/>
                                        </p:tgtEl>
                                        <p:attrNameLst>
                                          <p:attrName>r</p:attrName>
                                        </p:attrNameLst>
                                      </p:cBhvr>
                                    </p:animRot>
                                    <p:animRot by="1500000">
                                      <p:cBhvr>
                                        <p:cTn id="18" dur="125" fill="hold">
                                          <p:stCondLst>
                                            <p:cond delay="375"/>
                                          </p:stCondLst>
                                        </p:cTn>
                                        <p:tgtEl>
                                          <p:spTgt spid="92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1171526" y="5365756"/>
            <a:ext cx="6143668" cy="121444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3018" name="Text Box 4"/>
          <p:cNvSpPr txBox="1">
            <a:spLocks noChangeArrowheads="1"/>
          </p:cNvSpPr>
          <p:nvPr/>
        </p:nvSpPr>
        <p:spPr bwMode="auto">
          <a:xfrm>
            <a:off x="1243013" y="1008063"/>
            <a:ext cx="6985000" cy="369887"/>
          </a:xfrm>
          <a:prstGeom prst="rect">
            <a:avLst/>
          </a:prstGeom>
          <a:noFill/>
          <a:ln w="9525">
            <a:noFill/>
            <a:miter lim="800000"/>
            <a:headEnd/>
            <a:tailEnd/>
          </a:ln>
        </p:spPr>
        <p:txBody>
          <a:bodyPr>
            <a:spAutoFit/>
          </a:bodyPr>
          <a:lstStyle/>
          <a:p>
            <a:pPr>
              <a:spcBef>
                <a:spcPct val="50000"/>
              </a:spcBef>
            </a:pPr>
            <a:r>
              <a:rPr kumimoji="0" lang="ja-JP" altLang="en-US" sz="1800"/>
              <a:t>→高い実質利子率は配当を大きく割り引く。</a:t>
            </a:r>
          </a:p>
        </p:txBody>
      </p:sp>
      <p:graphicFrame>
        <p:nvGraphicFramePr>
          <p:cNvPr id="43013" name="Object 5"/>
          <p:cNvGraphicFramePr>
            <a:graphicFrameLocks noChangeAspect="1"/>
          </p:cNvGraphicFramePr>
          <p:nvPr/>
        </p:nvGraphicFramePr>
        <p:xfrm>
          <a:off x="3119438" y="2901950"/>
          <a:ext cx="147637" cy="276225"/>
        </p:xfrm>
        <a:graphic>
          <a:graphicData uri="http://schemas.openxmlformats.org/presentationml/2006/ole">
            <p:oleObj spid="_x0000_s43013" name="数式" r:id="rId4" imgW="114120" imgH="215640" progId="Equation.3">
              <p:embed/>
            </p:oleObj>
          </a:graphicData>
        </a:graphic>
      </p:graphicFrame>
      <p:graphicFrame>
        <p:nvGraphicFramePr>
          <p:cNvPr id="43014" name="Object 6"/>
          <p:cNvGraphicFramePr>
            <a:graphicFrameLocks noChangeAspect="1"/>
          </p:cNvGraphicFramePr>
          <p:nvPr/>
        </p:nvGraphicFramePr>
        <p:xfrm>
          <a:off x="1343025" y="1630363"/>
          <a:ext cx="3344863" cy="909637"/>
        </p:xfrm>
        <a:graphic>
          <a:graphicData uri="http://schemas.openxmlformats.org/presentationml/2006/ole">
            <p:oleObj spid="_x0000_s43014" name="数式" r:id="rId5" imgW="1257120" imgH="647640" progId="Equation.3">
              <p:embed/>
            </p:oleObj>
          </a:graphicData>
        </a:graphic>
      </p:graphicFrame>
      <p:sp>
        <p:nvSpPr>
          <p:cNvPr id="43015" name="Oval 7"/>
          <p:cNvSpPr>
            <a:spLocks noChangeArrowheads="1"/>
          </p:cNvSpPr>
          <p:nvPr/>
        </p:nvSpPr>
        <p:spPr bwMode="auto">
          <a:xfrm>
            <a:off x="2293938" y="2211388"/>
            <a:ext cx="649287" cy="28892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43016" name="Oval 8"/>
          <p:cNvSpPr>
            <a:spLocks noChangeArrowheads="1"/>
          </p:cNvSpPr>
          <p:nvPr/>
        </p:nvSpPr>
        <p:spPr bwMode="auto">
          <a:xfrm>
            <a:off x="3375025" y="2211388"/>
            <a:ext cx="1152525" cy="28892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2" name="AutoShape 10"/>
          <p:cNvSpPr>
            <a:spLocks noChangeArrowheads="1"/>
          </p:cNvSpPr>
          <p:nvPr/>
        </p:nvSpPr>
        <p:spPr bwMode="auto">
          <a:xfrm>
            <a:off x="4886325" y="1508125"/>
            <a:ext cx="2233613" cy="1016000"/>
          </a:xfrm>
          <a:prstGeom prst="wedgeEllipseCallout">
            <a:avLst>
              <a:gd name="adj1" fmla="val -58011"/>
              <a:gd name="adj2" fmla="val 4096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a:solidFill>
              <a:schemeClr val="tx1"/>
            </a:solidFill>
            <a:miter lim="800000"/>
            <a:headEnd/>
            <a:tailEnd/>
          </a:ln>
          <a:effectLst/>
        </p:spPr>
        <p:txBody>
          <a:bodyPr/>
          <a:lstStyle/>
          <a:p>
            <a:pPr algn="ctr">
              <a:defRPr/>
            </a:pPr>
            <a:r>
              <a:rPr kumimoji="0" lang="ja-JP" altLang="en-US" sz="1400" dirty="0">
                <a:ea typeface="ＭＳ Ｐゴシック" pitchFamily="50" charset="-128"/>
              </a:rPr>
              <a:t>分母の値が大きいので右辺はより小さい値をとる</a:t>
            </a:r>
          </a:p>
        </p:txBody>
      </p:sp>
      <p:sp>
        <p:nvSpPr>
          <p:cNvPr id="43022" name="Text Box 11"/>
          <p:cNvSpPr txBox="1">
            <a:spLocks noChangeArrowheads="1"/>
          </p:cNvSpPr>
          <p:nvPr/>
        </p:nvSpPr>
        <p:spPr bwMode="auto">
          <a:xfrm>
            <a:off x="1214438" y="2571750"/>
            <a:ext cx="5905500" cy="1054100"/>
          </a:xfrm>
          <a:prstGeom prst="rect">
            <a:avLst/>
          </a:prstGeom>
          <a:noFill/>
          <a:ln w="9525">
            <a:noFill/>
            <a:miter lim="800000"/>
            <a:headEnd/>
            <a:tailEnd/>
          </a:ln>
        </p:spPr>
        <p:txBody>
          <a:bodyPr>
            <a:spAutoFit/>
          </a:bodyPr>
          <a:lstStyle/>
          <a:p>
            <a:pPr>
              <a:spcBef>
                <a:spcPct val="50000"/>
              </a:spcBef>
            </a:pPr>
            <a:r>
              <a:rPr kumimoji="0" lang="ja-JP" altLang="en-US" sz="1800"/>
              <a:t>よって、投資により資本が増加したときも、それによる配当の増加は低く評価される。</a:t>
            </a:r>
          </a:p>
          <a:p>
            <a:pPr>
              <a:spcBef>
                <a:spcPct val="50000"/>
              </a:spcBef>
            </a:pPr>
            <a:endParaRPr kumimoji="0" lang="ja-JP" altLang="en-US" sz="1800"/>
          </a:p>
        </p:txBody>
      </p:sp>
      <p:sp>
        <p:nvSpPr>
          <p:cNvPr id="43020" name="AutoShape 12"/>
          <p:cNvSpPr>
            <a:spLocks noChangeArrowheads="1"/>
          </p:cNvSpPr>
          <p:nvPr/>
        </p:nvSpPr>
        <p:spPr bwMode="auto">
          <a:xfrm>
            <a:off x="2366963" y="3219450"/>
            <a:ext cx="215900" cy="215900"/>
          </a:xfrm>
          <a:prstGeom prst="downArrow">
            <a:avLst>
              <a:gd name="adj1" fmla="val 50000"/>
              <a:gd name="adj2" fmla="val 25000"/>
            </a:avLst>
          </a:prstGeom>
          <a:solidFill>
            <a:srgbClr val="FFFF00"/>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43021" name="Text Box 13"/>
          <p:cNvSpPr txBox="1">
            <a:spLocks noChangeArrowheads="1"/>
          </p:cNvSpPr>
          <p:nvPr/>
        </p:nvSpPr>
        <p:spPr bwMode="auto">
          <a:xfrm>
            <a:off x="1285875" y="3571875"/>
            <a:ext cx="5500688" cy="1604963"/>
          </a:xfrm>
          <a:prstGeom prst="rect">
            <a:avLst/>
          </a:prstGeom>
          <a:noFill/>
          <a:ln w="9525">
            <a:noFill/>
            <a:miter lim="800000"/>
            <a:headEnd/>
            <a:tailEnd/>
          </a:ln>
        </p:spPr>
        <p:txBody>
          <a:bodyPr>
            <a:spAutoFit/>
          </a:bodyPr>
          <a:lstStyle/>
          <a:p>
            <a:pPr>
              <a:spcBef>
                <a:spcPct val="50000"/>
              </a:spcBef>
            </a:pPr>
            <a:r>
              <a:rPr kumimoji="0" lang="ja-JP" altLang="en-US" sz="1800"/>
              <a:t>利子率の上昇は</a:t>
            </a:r>
          </a:p>
          <a:p>
            <a:pPr>
              <a:spcBef>
                <a:spcPct val="50000"/>
              </a:spcBef>
            </a:pPr>
            <a:r>
              <a:rPr kumimoji="0" lang="ja-JP" altLang="en-US" sz="1800"/>
              <a:t>（１）銀行預金の魅力を増す</a:t>
            </a:r>
          </a:p>
          <a:p>
            <a:pPr>
              <a:spcBef>
                <a:spcPct val="50000"/>
              </a:spcBef>
            </a:pPr>
            <a:r>
              <a:rPr kumimoji="0" lang="ja-JP" altLang="en-US" sz="1800"/>
              <a:t>（２）株式購入の魅力を減らすから</a:t>
            </a:r>
          </a:p>
          <a:p>
            <a:pPr>
              <a:spcBef>
                <a:spcPct val="50000"/>
              </a:spcBef>
            </a:pPr>
            <a:endParaRPr kumimoji="0" lang="ja-JP" altLang="en-US" sz="1800"/>
          </a:p>
        </p:txBody>
      </p:sp>
      <p:sp>
        <p:nvSpPr>
          <p:cNvPr id="3" name="AutoShape 14"/>
          <p:cNvSpPr>
            <a:spLocks noChangeArrowheads="1"/>
          </p:cNvSpPr>
          <p:nvPr/>
        </p:nvSpPr>
        <p:spPr bwMode="auto">
          <a:xfrm>
            <a:off x="2428875" y="4929188"/>
            <a:ext cx="217488" cy="215900"/>
          </a:xfrm>
          <a:prstGeom prst="downArrow">
            <a:avLst>
              <a:gd name="adj1" fmla="val 50000"/>
              <a:gd name="adj2" fmla="val 25000"/>
            </a:avLst>
          </a:prstGeom>
          <a:solidFill>
            <a:srgbClr val="FFFF00"/>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43026" name="Text Box 15"/>
          <p:cNvSpPr txBox="1">
            <a:spLocks noChangeArrowheads="1"/>
          </p:cNvSpPr>
          <p:nvPr/>
        </p:nvSpPr>
        <p:spPr bwMode="auto">
          <a:xfrm>
            <a:off x="1358900" y="5451475"/>
            <a:ext cx="3671888"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43024" name="Text Box 16"/>
          <p:cNvSpPr txBox="1">
            <a:spLocks noChangeArrowheads="1"/>
          </p:cNvSpPr>
          <p:nvPr/>
        </p:nvSpPr>
        <p:spPr bwMode="auto">
          <a:xfrm>
            <a:off x="1285875" y="5380038"/>
            <a:ext cx="5545138" cy="1200150"/>
          </a:xfrm>
          <a:prstGeom prst="rect">
            <a:avLst/>
          </a:prstGeom>
          <a:noFill/>
          <a:ln w="9525">
            <a:noFill/>
            <a:miter lim="800000"/>
            <a:headEnd/>
            <a:tailEnd/>
          </a:ln>
        </p:spPr>
        <p:txBody>
          <a:bodyPr>
            <a:spAutoFit/>
          </a:bodyPr>
          <a:lstStyle/>
          <a:p>
            <a:pPr>
              <a:spcBef>
                <a:spcPct val="50000"/>
              </a:spcBef>
            </a:pPr>
            <a:r>
              <a:rPr kumimoji="0" lang="ja-JP" altLang="en-US" sz="1800">
                <a:solidFill>
                  <a:srgbClr val="FF0000"/>
                </a:solidFill>
              </a:rPr>
              <a:t>費用</a:t>
            </a:r>
            <a:r>
              <a:rPr kumimoji="0" lang="ja-JP" altLang="en-US" sz="1800"/>
              <a:t>の限界的な増加＝</a:t>
            </a:r>
            <a:r>
              <a:rPr kumimoji="0" lang="ja-JP" altLang="en-US" sz="1800">
                <a:solidFill>
                  <a:srgbClr val="FF0000"/>
                </a:solidFill>
              </a:rPr>
              <a:t>配当</a:t>
            </a:r>
            <a:r>
              <a:rPr kumimoji="0" lang="ja-JP" altLang="en-US" sz="1800"/>
              <a:t>の限界的な増加</a:t>
            </a:r>
          </a:p>
          <a:p>
            <a:pPr>
              <a:spcBef>
                <a:spcPct val="50000"/>
              </a:spcBef>
            </a:pPr>
            <a:r>
              <a:rPr kumimoji="0" lang="ja-JP" altLang="en-US" sz="1800"/>
              <a:t>となるポイントがより低い投資の水準となり、</a:t>
            </a:r>
            <a:endParaRPr kumimoji="0" lang="en-US" altLang="ja-JP" sz="1800"/>
          </a:p>
          <a:p>
            <a:pPr>
              <a:spcBef>
                <a:spcPct val="50000"/>
              </a:spcBef>
            </a:pPr>
            <a:r>
              <a:rPr kumimoji="0" lang="ja-JP" altLang="en-US" sz="1800" b="1">
                <a:solidFill>
                  <a:srgbClr val="FF0000"/>
                </a:solidFill>
              </a:rPr>
              <a:t>実質利子率の上昇は企業の投資を減少させる。</a:t>
            </a:r>
          </a:p>
        </p:txBody>
      </p:sp>
      <p:sp>
        <p:nvSpPr>
          <p:cNvPr id="43025" name="AutoShape 17"/>
          <p:cNvSpPr>
            <a:spLocks noChangeArrowheads="1"/>
          </p:cNvSpPr>
          <p:nvPr/>
        </p:nvSpPr>
        <p:spPr bwMode="auto">
          <a:xfrm>
            <a:off x="3028914" y="3222616"/>
            <a:ext cx="1017579" cy="357190"/>
          </a:xfrm>
          <a:prstGeom prst="wedgeEllipseCallout">
            <a:avLst>
              <a:gd name="adj1" fmla="val -43727"/>
              <a:gd name="adj2" fmla="val 4338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w="9525">
            <a:solidFill>
              <a:schemeClr val="tx1"/>
            </a:solidFill>
            <a:miter lim="800000"/>
            <a:headEnd/>
            <a:tailEnd/>
          </a:ln>
          <a:effectLst/>
        </p:spPr>
        <p:txBody>
          <a:bodyPr/>
          <a:lstStyle/>
          <a:p>
            <a:pPr algn="ctr">
              <a:defRPr/>
            </a:pPr>
            <a:r>
              <a:rPr kumimoji="0" lang="ja-JP" altLang="en-US" sz="1000" dirty="0">
                <a:ea typeface="ＭＳ Ｐゴシック" pitchFamily="50" charset="-128"/>
              </a:rPr>
              <a:t>なぜ？？</a:t>
            </a:r>
          </a:p>
        </p:txBody>
      </p:sp>
      <p:sp>
        <p:nvSpPr>
          <p:cNvPr id="16" name="タイトル 15"/>
          <p:cNvSpPr>
            <a:spLocks noGrp="1"/>
          </p:cNvSpPr>
          <p:nvPr>
            <p:ph type="title"/>
          </p:nvPr>
        </p:nvSpPr>
        <p:spPr>
          <a:xfrm>
            <a:off x="1314450" y="508000"/>
            <a:ext cx="7497763" cy="725488"/>
          </a:xfrm>
        </p:spPr>
        <p:txBody>
          <a:bodyPr vert="horz" wrap="square" lIns="91440" tIns="45720" rIns="91440" bIns="45720" numCol="1" anchorCtr="0" compatLnSpc="1">
            <a:prstTxWarp prst="textNoShape">
              <a:avLst/>
            </a:prstTxWarp>
          </a:bodyPr>
          <a:lstStyle/>
          <a:p>
            <a:pPr eaLnBrk="1" hangingPunct="1">
              <a:defRPr/>
            </a:pPr>
            <a:r>
              <a:rPr lang="ja-JP" altLang="en-US" sz="2400" b="1" smtClean="0">
                <a:effectLst>
                  <a:outerShdw blurRad="38100" dist="38100" dir="2700000" algn="tl">
                    <a:srgbClr val="C0C0C0"/>
                  </a:outerShdw>
                </a:effectLst>
                <a:ea typeface="ＭＳ Ｐゴシック" charset="-128"/>
              </a:rPr>
              <a:t>実質利子率の上昇はどのような影響を企業の投資決定に与えるか</a:t>
            </a:r>
            <a:r>
              <a:rPr lang="ja-JP" altLang="en-US" sz="4000" smtClean="0">
                <a:effectLst>
                  <a:outerShdw blurRad="38100" dist="38100" dir="2700000" algn="tl">
                    <a:srgbClr val="C0C0C0"/>
                  </a:outerShdw>
                </a:effectLst>
                <a:ea typeface="ＭＳ Ｐゴシック" charset="-128"/>
              </a:rPr>
              <a:t/>
            </a:r>
            <a:br>
              <a:rPr lang="ja-JP" altLang="en-US" sz="4000" smtClean="0">
                <a:effectLst>
                  <a:outerShdw blurRad="38100" dist="38100" dir="2700000" algn="tl">
                    <a:srgbClr val="C0C0C0"/>
                  </a:outerShdw>
                </a:effectLst>
                <a:ea typeface="ＭＳ Ｐゴシック" charset="-128"/>
              </a:rPr>
            </a:br>
            <a:endParaRPr lang="ja-JP" altLang="en-US" sz="3900" smtClean="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5"/>
                                        </p:tgtEl>
                                        <p:attrNameLst>
                                          <p:attrName>style.visibility</p:attrName>
                                        </p:attrNameLst>
                                      </p:cBhvr>
                                      <p:to>
                                        <p:strVal val="visible"/>
                                      </p:to>
                                    </p:set>
                                    <p:anim calcmode="lin" valueType="num">
                                      <p:cBhvr additive="base">
                                        <p:cTn id="7" dur="500" fill="hold"/>
                                        <p:tgtEl>
                                          <p:spTgt spid="43015"/>
                                        </p:tgtEl>
                                        <p:attrNameLst>
                                          <p:attrName>ppt_x</p:attrName>
                                        </p:attrNameLst>
                                      </p:cBhvr>
                                      <p:tavLst>
                                        <p:tav tm="0">
                                          <p:val>
                                            <p:strVal val="#ppt_x"/>
                                          </p:val>
                                        </p:tav>
                                        <p:tav tm="100000">
                                          <p:val>
                                            <p:strVal val="#ppt_x"/>
                                          </p:val>
                                        </p:tav>
                                      </p:tavLst>
                                    </p:anim>
                                    <p:anim calcmode="lin" valueType="num">
                                      <p:cBhvr additive="base">
                                        <p:cTn id="8" dur="500" fill="hold"/>
                                        <p:tgtEl>
                                          <p:spTgt spid="430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6"/>
                                        </p:tgtEl>
                                        <p:attrNameLst>
                                          <p:attrName>style.visibility</p:attrName>
                                        </p:attrNameLst>
                                      </p:cBhvr>
                                      <p:to>
                                        <p:strVal val="visible"/>
                                      </p:to>
                                    </p:set>
                                    <p:anim calcmode="lin" valueType="num">
                                      <p:cBhvr additive="base">
                                        <p:cTn id="13" dur="500" fill="hold"/>
                                        <p:tgtEl>
                                          <p:spTgt spid="43016"/>
                                        </p:tgtEl>
                                        <p:attrNameLst>
                                          <p:attrName>ppt_x</p:attrName>
                                        </p:attrNameLst>
                                      </p:cBhvr>
                                      <p:tavLst>
                                        <p:tav tm="0">
                                          <p:val>
                                            <p:strVal val="#ppt_x"/>
                                          </p:val>
                                        </p:tav>
                                        <p:tav tm="100000">
                                          <p:val>
                                            <p:strVal val="#ppt_x"/>
                                          </p:val>
                                        </p:tav>
                                      </p:tavLst>
                                    </p:anim>
                                    <p:anim calcmode="lin" valueType="num">
                                      <p:cBhvr additive="base">
                                        <p:cTn id="14" dur="500" fill="hold"/>
                                        <p:tgtEl>
                                          <p:spTgt spid="430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43020"/>
                                        </p:tgtEl>
                                        <p:attrNameLst>
                                          <p:attrName>style.visibility</p:attrName>
                                        </p:attrNameLst>
                                      </p:cBhvr>
                                      <p:to>
                                        <p:strVal val="visible"/>
                                      </p:to>
                                    </p:set>
                                    <p:animEffect transition="in" filter="box(in)">
                                      <p:cBhvr>
                                        <p:cTn id="24" dur="500"/>
                                        <p:tgtEl>
                                          <p:spTgt spid="43020"/>
                                        </p:tgtEl>
                                      </p:cBhvr>
                                    </p:animEffect>
                                  </p:childTnLst>
                                </p:cTn>
                              </p:par>
                              <p:par>
                                <p:cTn id="25" presetID="4" presetClass="entr" presetSubtype="16" fill="hold" nodeType="withEffect">
                                  <p:stCondLst>
                                    <p:cond delay="0"/>
                                  </p:stCondLst>
                                  <p:childTnLst>
                                    <p:set>
                                      <p:cBhvr>
                                        <p:cTn id="26" dur="1" fill="hold">
                                          <p:stCondLst>
                                            <p:cond delay="0"/>
                                          </p:stCondLst>
                                        </p:cTn>
                                        <p:tgtEl>
                                          <p:spTgt spid="43025"/>
                                        </p:tgtEl>
                                        <p:attrNameLst>
                                          <p:attrName>style.visibility</p:attrName>
                                        </p:attrNameLst>
                                      </p:cBhvr>
                                      <p:to>
                                        <p:strVal val="visible"/>
                                      </p:to>
                                    </p:set>
                                    <p:animEffect transition="in" filter="box(in)">
                                      <p:cBhvr>
                                        <p:cTn id="27" dur="500"/>
                                        <p:tgtEl>
                                          <p:spTgt spid="43025"/>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3021"/>
                                        </p:tgtEl>
                                        <p:attrNameLst>
                                          <p:attrName>style.visibility</p:attrName>
                                        </p:attrNameLst>
                                      </p:cBhvr>
                                      <p:to>
                                        <p:strVal val="visible"/>
                                      </p:to>
                                    </p:set>
                                    <p:anim calcmode="lin" valueType="num">
                                      <p:cBhvr additive="base">
                                        <p:cTn id="32" dur="500" fill="hold"/>
                                        <p:tgtEl>
                                          <p:spTgt spid="43021"/>
                                        </p:tgtEl>
                                        <p:attrNameLst>
                                          <p:attrName>ppt_x</p:attrName>
                                        </p:attrNameLst>
                                      </p:cBhvr>
                                      <p:tavLst>
                                        <p:tav tm="0">
                                          <p:val>
                                            <p:strVal val="#ppt_x"/>
                                          </p:val>
                                        </p:tav>
                                        <p:tav tm="100000">
                                          <p:val>
                                            <p:strVal val="#ppt_x"/>
                                          </p:val>
                                        </p:tav>
                                      </p:tavLst>
                                    </p:anim>
                                    <p:anim calcmode="lin" valueType="num">
                                      <p:cBhvr additive="base">
                                        <p:cTn id="33" dur="500" fill="hold"/>
                                        <p:tgtEl>
                                          <p:spTgt spid="4302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box(in)">
                                      <p:cBhvr>
                                        <p:cTn id="38" dur="5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3024"/>
                                        </p:tgtEl>
                                        <p:attrNameLst>
                                          <p:attrName>style.visibility</p:attrName>
                                        </p:attrNameLst>
                                      </p:cBhvr>
                                      <p:to>
                                        <p:strVal val="visible"/>
                                      </p:to>
                                    </p:set>
                                    <p:anim calcmode="lin" valueType="num">
                                      <p:cBhvr additive="base">
                                        <p:cTn id="43" dur="500" fill="hold"/>
                                        <p:tgtEl>
                                          <p:spTgt spid="43024"/>
                                        </p:tgtEl>
                                        <p:attrNameLst>
                                          <p:attrName>ppt_x</p:attrName>
                                        </p:attrNameLst>
                                      </p:cBhvr>
                                      <p:tavLst>
                                        <p:tav tm="0">
                                          <p:val>
                                            <p:strVal val="#ppt_x"/>
                                          </p:val>
                                        </p:tav>
                                        <p:tav tm="100000">
                                          <p:val>
                                            <p:strVal val="#ppt_x"/>
                                          </p:val>
                                        </p:tav>
                                      </p:tavLst>
                                    </p:anim>
                                    <p:anim calcmode="lin" valueType="num">
                                      <p:cBhvr additive="base">
                                        <p:cTn id="44" dur="500" fill="hold"/>
                                        <p:tgtEl>
                                          <p:spTgt spid="430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5" grpId="0" animBg="1"/>
      <p:bldP spid="43016" grpId="0" animBg="1"/>
      <p:bldP spid="2" grpId="0" animBg="1"/>
      <p:bldP spid="43020" grpId="0" animBg="1"/>
      <p:bldP spid="43021" grpId="0"/>
      <p:bldP spid="3" grpId="0" animBg="1"/>
      <p:bldP spid="430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正方形/長方形 45"/>
          <p:cNvSpPr/>
          <p:nvPr/>
        </p:nvSpPr>
        <p:spPr>
          <a:xfrm>
            <a:off x="1214382" y="2928934"/>
            <a:ext cx="7929618" cy="271464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44036" name="Text Box 4"/>
          <p:cNvSpPr txBox="1">
            <a:spLocks noChangeArrowheads="1"/>
          </p:cNvSpPr>
          <p:nvPr/>
        </p:nvSpPr>
        <p:spPr bwMode="auto">
          <a:xfrm>
            <a:off x="1285875" y="500063"/>
            <a:ext cx="7704138" cy="2446337"/>
          </a:xfrm>
          <a:prstGeom prst="rect">
            <a:avLst/>
          </a:prstGeom>
          <a:noFill/>
          <a:ln w="9525">
            <a:noFill/>
            <a:miter lim="800000"/>
            <a:headEnd/>
            <a:tailEnd/>
          </a:ln>
          <a:effectLst/>
        </p:spPr>
        <p:txBody>
          <a:bodyPr>
            <a:spAutoFit/>
          </a:bodyPr>
          <a:lstStyle/>
          <a:p>
            <a:pPr>
              <a:spcBef>
                <a:spcPct val="50000"/>
              </a:spcBef>
              <a:defRPr/>
            </a:pPr>
            <a:r>
              <a:rPr kumimoji="0" lang="ja-JP" altLang="en-US" sz="1800" dirty="0">
                <a:ea typeface="ＭＳ Ｐゴシック" pitchFamily="50" charset="-128"/>
              </a:rPr>
              <a:t>以上見てきた</a:t>
            </a:r>
            <a:r>
              <a:rPr kumimoji="0" lang="ja-JP" altLang="en-US" sz="1800" dirty="0">
                <a:solidFill>
                  <a:srgbClr val="FF0000"/>
                </a:solidFill>
                <a:latin typeface="+mj-ea"/>
                <a:ea typeface="+mj-ea"/>
              </a:rPr>
              <a:t>家計の貯蓄決定</a:t>
            </a:r>
            <a:r>
              <a:rPr kumimoji="0" lang="ja-JP" altLang="en-US" sz="1800" dirty="0">
                <a:ea typeface="ＭＳ Ｐゴシック" pitchFamily="50" charset="-128"/>
              </a:rPr>
              <a:t>と</a:t>
            </a:r>
            <a:r>
              <a:rPr kumimoji="0" lang="ja-JP" altLang="en-US" sz="1800" dirty="0">
                <a:solidFill>
                  <a:schemeClr val="accent6"/>
                </a:solidFill>
                <a:latin typeface="+mj-ea"/>
                <a:ea typeface="+mj-ea"/>
              </a:rPr>
              <a:t>企業の投資決定</a:t>
            </a:r>
            <a:r>
              <a:rPr kumimoji="0" lang="ja-JP" altLang="en-US" sz="1800" dirty="0">
                <a:ea typeface="ＭＳ Ｐゴシック" pitchFamily="50" charset="-128"/>
              </a:rPr>
              <a:t>を総合すると</a:t>
            </a:r>
          </a:p>
          <a:p>
            <a:pPr>
              <a:spcBef>
                <a:spcPct val="50000"/>
              </a:spcBef>
              <a:buFont typeface="Wingdings" pitchFamily="2" charset="2"/>
              <a:buChar char="n"/>
              <a:defRPr/>
            </a:pPr>
            <a:r>
              <a:rPr kumimoji="0" lang="ja-JP" altLang="en-US" sz="1800" b="1" dirty="0">
                <a:solidFill>
                  <a:srgbClr val="FF0000"/>
                </a:solidFill>
                <a:ea typeface="ＭＳ Ｐゴシック" pitchFamily="50" charset="-128"/>
              </a:rPr>
              <a:t>民間貯蓄（資金供給）は実質利子率と正の相関がある。</a:t>
            </a:r>
          </a:p>
          <a:p>
            <a:pPr>
              <a:spcBef>
                <a:spcPct val="50000"/>
              </a:spcBef>
              <a:buFont typeface="Wingdings" pitchFamily="2" charset="2"/>
              <a:buChar char="n"/>
              <a:defRPr/>
            </a:pPr>
            <a:r>
              <a:rPr kumimoji="0" lang="ja-JP" altLang="en-US" sz="1800" b="1" dirty="0">
                <a:solidFill>
                  <a:schemeClr val="accent6"/>
                </a:solidFill>
                <a:ea typeface="ＭＳ Ｐゴシック" pitchFamily="50" charset="-128"/>
              </a:rPr>
              <a:t>企業投資（資金需要）は実質利子率と負の相関がある。</a:t>
            </a:r>
          </a:p>
          <a:p>
            <a:pPr>
              <a:spcBef>
                <a:spcPct val="50000"/>
              </a:spcBef>
              <a:defRPr/>
            </a:pPr>
            <a:r>
              <a:rPr kumimoji="0" lang="ja-JP" altLang="en-US" sz="1800" dirty="0">
                <a:ea typeface="ＭＳ Ｐゴシック" pitchFamily="50" charset="-128"/>
              </a:rPr>
              <a:t>これをもとに、資金市場の分析を行おう。</a:t>
            </a:r>
          </a:p>
          <a:p>
            <a:pPr>
              <a:spcBef>
                <a:spcPct val="50000"/>
              </a:spcBef>
              <a:defRPr/>
            </a:pPr>
            <a:endParaRPr kumimoji="0" lang="en-US" altLang="ja-JP" sz="1800" b="1" i="1" dirty="0">
              <a:ea typeface="ＭＳ Ｐゴシック" pitchFamily="50" charset="-128"/>
            </a:endParaRPr>
          </a:p>
          <a:p>
            <a:pPr>
              <a:spcBef>
                <a:spcPct val="50000"/>
              </a:spcBef>
              <a:defRPr/>
            </a:pPr>
            <a:endParaRPr kumimoji="0" lang="ja-JP" altLang="en-US" sz="1800" dirty="0">
              <a:ea typeface="ＭＳ Ｐゴシック" pitchFamily="50" charset="-128"/>
            </a:endParaRPr>
          </a:p>
        </p:txBody>
      </p:sp>
      <p:sp>
        <p:nvSpPr>
          <p:cNvPr id="44078" name="Line 5"/>
          <p:cNvSpPr>
            <a:spLocks noChangeShapeType="1"/>
          </p:cNvSpPr>
          <p:nvPr/>
        </p:nvSpPr>
        <p:spPr bwMode="auto">
          <a:xfrm>
            <a:off x="3929063" y="2643188"/>
            <a:ext cx="720725" cy="0"/>
          </a:xfrm>
          <a:prstGeom prst="line">
            <a:avLst/>
          </a:prstGeom>
          <a:noFill/>
          <a:ln w="9525">
            <a:solidFill>
              <a:srgbClr val="FF0000"/>
            </a:solidFill>
            <a:round/>
            <a:headEnd/>
            <a:tailEnd/>
          </a:ln>
        </p:spPr>
        <p:txBody>
          <a:bodyPr/>
          <a:lstStyle/>
          <a:p>
            <a:endParaRPr lang="ja-JP" altLang="en-US"/>
          </a:p>
        </p:txBody>
      </p:sp>
      <p:sp>
        <p:nvSpPr>
          <p:cNvPr id="44079" name="Line 8"/>
          <p:cNvSpPr>
            <a:spLocks noChangeShapeType="1"/>
          </p:cNvSpPr>
          <p:nvPr/>
        </p:nvSpPr>
        <p:spPr bwMode="auto">
          <a:xfrm flipV="1">
            <a:off x="1762125" y="3357563"/>
            <a:ext cx="0" cy="1943100"/>
          </a:xfrm>
          <a:prstGeom prst="line">
            <a:avLst/>
          </a:prstGeom>
          <a:noFill/>
          <a:ln w="9525">
            <a:solidFill>
              <a:schemeClr val="tx1"/>
            </a:solidFill>
            <a:round/>
            <a:headEnd/>
            <a:tailEnd type="triangle" w="med" len="med"/>
          </a:ln>
        </p:spPr>
        <p:txBody>
          <a:bodyPr/>
          <a:lstStyle/>
          <a:p>
            <a:endParaRPr lang="ja-JP" altLang="en-US"/>
          </a:p>
        </p:txBody>
      </p:sp>
      <p:sp>
        <p:nvSpPr>
          <p:cNvPr id="44080" name="Line 9"/>
          <p:cNvSpPr>
            <a:spLocks noChangeShapeType="1"/>
          </p:cNvSpPr>
          <p:nvPr/>
        </p:nvSpPr>
        <p:spPr bwMode="auto">
          <a:xfrm>
            <a:off x="1762125" y="5300663"/>
            <a:ext cx="2232025" cy="0"/>
          </a:xfrm>
          <a:prstGeom prst="line">
            <a:avLst/>
          </a:prstGeom>
          <a:noFill/>
          <a:ln w="9525">
            <a:solidFill>
              <a:schemeClr val="tx1"/>
            </a:solidFill>
            <a:round/>
            <a:headEnd/>
            <a:tailEnd type="triangle" w="med" len="med"/>
          </a:ln>
        </p:spPr>
        <p:txBody>
          <a:bodyPr/>
          <a:lstStyle/>
          <a:p>
            <a:endParaRPr lang="ja-JP" altLang="en-US"/>
          </a:p>
        </p:txBody>
      </p:sp>
      <p:sp>
        <p:nvSpPr>
          <p:cNvPr id="44042" name="Line 10"/>
          <p:cNvSpPr>
            <a:spLocks noChangeShapeType="1"/>
          </p:cNvSpPr>
          <p:nvPr/>
        </p:nvSpPr>
        <p:spPr bwMode="auto">
          <a:xfrm flipV="1">
            <a:off x="2122457" y="3284538"/>
            <a:ext cx="1368425" cy="15843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44043" name="Line 11"/>
          <p:cNvSpPr>
            <a:spLocks noChangeShapeType="1"/>
          </p:cNvSpPr>
          <p:nvPr/>
        </p:nvSpPr>
        <p:spPr bwMode="auto">
          <a:xfrm>
            <a:off x="2049432" y="3429000"/>
            <a:ext cx="1584325" cy="15843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44044" name="Line 12"/>
          <p:cNvSpPr>
            <a:spLocks noChangeShapeType="1"/>
          </p:cNvSpPr>
          <p:nvPr/>
        </p:nvSpPr>
        <p:spPr bwMode="auto">
          <a:xfrm flipV="1">
            <a:off x="2554257" y="3500438"/>
            <a:ext cx="1295400" cy="1512887"/>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44046" name="Line 14"/>
          <p:cNvSpPr>
            <a:spLocks noChangeShapeType="1"/>
          </p:cNvSpPr>
          <p:nvPr/>
        </p:nvSpPr>
        <p:spPr bwMode="auto">
          <a:xfrm>
            <a:off x="3057525" y="4437063"/>
            <a:ext cx="0" cy="863600"/>
          </a:xfrm>
          <a:prstGeom prst="line">
            <a:avLst/>
          </a:prstGeom>
          <a:noFill/>
          <a:ln w="9525">
            <a:solidFill>
              <a:schemeClr val="tx1"/>
            </a:solidFill>
            <a:prstDash val="dash"/>
            <a:round/>
            <a:headEnd/>
            <a:tailEnd/>
          </a:ln>
        </p:spPr>
        <p:txBody>
          <a:bodyPr/>
          <a:lstStyle/>
          <a:p>
            <a:endParaRPr lang="ja-JP" altLang="en-US"/>
          </a:p>
        </p:txBody>
      </p:sp>
      <p:sp>
        <p:nvSpPr>
          <p:cNvPr id="44049" name="Line 17"/>
          <p:cNvSpPr>
            <a:spLocks noChangeShapeType="1"/>
          </p:cNvSpPr>
          <p:nvPr/>
        </p:nvSpPr>
        <p:spPr bwMode="auto">
          <a:xfrm flipH="1">
            <a:off x="1762125" y="4437063"/>
            <a:ext cx="1295400" cy="0"/>
          </a:xfrm>
          <a:prstGeom prst="line">
            <a:avLst/>
          </a:prstGeom>
          <a:noFill/>
          <a:ln w="9525">
            <a:solidFill>
              <a:schemeClr val="tx1"/>
            </a:solidFill>
            <a:prstDash val="dash"/>
            <a:round/>
            <a:headEnd/>
            <a:tailEnd/>
          </a:ln>
        </p:spPr>
        <p:txBody>
          <a:bodyPr/>
          <a:lstStyle/>
          <a:p>
            <a:endParaRPr lang="ja-JP" altLang="en-US"/>
          </a:p>
        </p:txBody>
      </p:sp>
      <p:sp>
        <p:nvSpPr>
          <p:cNvPr id="44086" name="Line 21"/>
          <p:cNvSpPr>
            <a:spLocks noChangeShapeType="1"/>
          </p:cNvSpPr>
          <p:nvPr/>
        </p:nvSpPr>
        <p:spPr bwMode="auto">
          <a:xfrm>
            <a:off x="2770188" y="4149725"/>
            <a:ext cx="0" cy="1150938"/>
          </a:xfrm>
          <a:prstGeom prst="line">
            <a:avLst/>
          </a:prstGeom>
          <a:noFill/>
          <a:ln w="9525">
            <a:solidFill>
              <a:schemeClr val="tx1"/>
            </a:solidFill>
            <a:prstDash val="dash"/>
            <a:round/>
            <a:headEnd/>
            <a:tailEnd/>
          </a:ln>
        </p:spPr>
        <p:txBody>
          <a:bodyPr/>
          <a:lstStyle/>
          <a:p>
            <a:endParaRPr lang="ja-JP" altLang="en-US"/>
          </a:p>
        </p:txBody>
      </p:sp>
      <p:sp>
        <p:nvSpPr>
          <p:cNvPr id="44087" name="Line 22"/>
          <p:cNvSpPr>
            <a:spLocks noChangeShapeType="1"/>
          </p:cNvSpPr>
          <p:nvPr/>
        </p:nvSpPr>
        <p:spPr bwMode="auto">
          <a:xfrm>
            <a:off x="1762125" y="4149725"/>
            <a:ext cx="1008063" cy="0"/>
          </a:xfrm>
          <a:prstGeom prst="line">
            <a:avLst/>
          </a:prstGeom>
          <a:noFill/>
          <a:ln w="9525">
            <a:solidFill>
              <a:schemeClr val="tx1"/>
            </a:solidFill>
            <a:prstDash val="dash"/>
            <a:round/>
            <a:headEnd/>
            <a:tailEnd/>
          </a:ln>
        </p:spPr>
        <p:txBody>
          <a:bodyPr/>
          <a:lstStyle/>
          <a:p>
            <a:endParaRPr lang="ja-JP" altLang="en-US"/>
          </a:p>
        </p:txBody>
      </p:sp>
      <p:sp>
        <p:nvSpPr>
          <p:cNvPr id="44088" name="Text Box 23"/>
          <p:cNvSpPr txBox="1">
            <a:spLocks noChangeArrowheads="1"/>
          </p:cNvSpPr>
          <p:nvPr/>
        </p:nvSpPr>
        <p:spPr bwMode="auto">
          <a:xfrm>
            <a:off x="2625725" y="3789363"/>
            <a:ext cx="431800" cy="304800"/>
          </a:xfrm>
          <a:prstGeom prst="rect">
            <a:avLst/>
          </a:prstGeom>
          <a:noFill/>
          <a:ln w="9525">
            <a:noFill/>
            <a:miter lim="800000"/>
            <a:headEnd/>
            <a:tailEnd/>
          </a:ln>
        </p:spPr>
        <p:txBody>
          <a:bodyPr>
            <a:spAutoFit/>
          </a:bodyPr>
          <a:lstStyle/>
          <a:p>
            <a:pPr>
              <a:spcBef>
                <a:spcPct val="50000"/>
              </a:spcBef>
            </a:pPr>
            <a:r>
              <a:rPr kumimoji="0" lang="ja-JP" altLang="en-US" sz="1400"/>
              <a:t>Ｅ</a:t>
            </a:r>
          </a:p>
        </p:txBody>
      </p:sp>
      <p:sp>
        <p:nvSpPr>
          <p:cNvPr id="44056" name="Line 24"/>
          <p:cNvSpPr>
            <a:spLocks noChangeShapeType="1"/>
          </p:cNvSpPr>
          <p:nvPr/>
        </p:nvSpPr>
        <p:spPr bwMode="auto">
          <a:xfrm>
            <a:off x="3201988" y="3716338"/>
            <a:ext cx="360362" cy="0"/>
          </a:xfrm>
          <a:prstGeom prst="line">
            <a:avLst/>
          </a:prstGeom>
          <a:noFill/>
          <a:ln w="9525">
            <a:solidFill>
              <a:srgbClr val="FF00FF"/>
            </a:solidFill>
            <a:round/>
            <a:headEnd/>
            <a:tailEnd type="triangle" w="med" len="med"/>
          </a:ln>
        </p:spPr>
        <p:txBody>
          <a:bodyPr/>
          <a:lstStyle/>
          <a:p>
            <a:endParaRPr lang="ja-JP" altLang="en-US"/>
          </a:p>
        </p:txBody>
      </p:sp>
      <p:sp>
        <p:nvSpPr>
          <p:cNvPr id="44090" name="Text Box 26"/>
          <p:cNvSpPr txBox="1">
            <a:spLocks noChangeArrowheads="1"/>
          </p:cNvSpPr>
          <p:nvPr/>
        </p:nvSpPr>
        <p:spPr bwMode="auto">
          <a:xfrm>
            <a:off x="3706813" y="4868863"/>
            <a:ext cx="431800" cy="304800"/>
          </a:xfrm>
          <a:prstGeom prst="rect">
            <a:avLst/>
          </a:prstGeom>
          <a:noFill/>
          <a:ln w="9525">
            <a:noFill/>
            <a:miter lim="800000"/>
            <a:headEnd/>
            <a:tailEnd/>
          </a:ln>
        </p:spPr>
        <p:txBody>
          <a:bodyPr>
            <a:spAutoFit/>
          </a:bodyPr>
          <a:lstStyle/>
          <a:p>
            <a:pPr>
              <a:spcBef>
                <a:spcPct val="50000"/>
              </a:spcBef>
            </a:pPr>
            <a:r>
              <a:rPr kumimoji="0" lang="ja-JP" altLang="en-US" sz="1400"/>
              <a:t>Ｉ</a:t>
            </a:r>
          </a:p>
        </p:txBody>
      </p:sp>
      <p:sp>
        <p:nvSpPr>
          <p:cNvPr id="44091" name="Text Box 27"/>
          <p:cNvSpPr txBox="1">
            <a:spLocks noChangeArrowheads="1"/>
          </p:cNvSpPr>
          <p:nvPr/>
        </p:nvSpPr>
        <p:spPr bwMode="auto">
          <a:xfrm>
            <a:off x="3417888" y="3068638"/>
            <a:ext cx="1512887" cy="623887"/>
          </a:xfrm>
          <a:prstGeom prst="rect">
            <a:avLst/>
          </a:prstGeom>
          <a:noFill/>
          <a:ln w="9525">
            <a:noFill/>
            <a:miter lim="800000"/>
            <a:headEnd/>
            <a:tailEnd/>
          </a:ln>
        </p:spPr>
        <p:txBody>
          <a:bodyPr>
            <a:spAutoFit/>
          </a:bodyPr>
          <a:lstStyle/>
          <a:p>
            <a:pPr>
              <a:spcBef>
                <a:spcPct val="50000"/>
              </a:spcBef>
            </a:pPr>
            <a:r>
              <a:rPr kumimoji="0" lang="ja-JP" altLang="en-US" sz="1400"/>
              <a:t>Ｓｐ＋（Ｔ－Ｇ）</a:t>
            </a:r>
          </a:p>
          <a:p>
            <a:pPr>
              <a:spcBef>
                <a:spcPct val="50000"/>
              </a:spcBef>
            </a:pPr>
            <a:endParaRPr kumimoji="0" lang="ja-JP" altLang="en-US" sz="1400"/>
          </a:p>
        </p:txBody>
      </p:sp>
      <p:sp>
        <p:nvSpPr>
          <p:cNvPr id="44092" name="Text Box 28"/>
          <p:cNvSpPr txBox="1">
            <a:spLocks noChangeArrowheads="1"/>
          </p:cNvSpPr>
          <p:nvPr/>
        </p:nvSpPr>
        <p:spPr bwMode="auto">
          <a:xfrm>
            <a:off x="1546225" y="5300663"/>
            <a:ext cx="360363" cy="304800"/>
          </a:xfrm>
          <a:prstGeom prst="rect">
            <a:avLst/>
          </a:prstGeom>
          <a:noFill/>
          <a:ln w="9525">
            <a:noFill/>
            <a:miter lim="800000"/>
            <a:headEnd/>
            <a:tailEnd/>
          </a:ln>
        </p:spPr>
        <p:txBody>
          <a:bodyPr>
            <a:spAutoFit/>
          </a:bodyPr>
          <a:lstStyle/>
          <a:p>
            <a:pPr>
              <a:spcBef>
                <a:spcPct val="50000"/>
              </a:spcBef>
            </a:pPr>
            <a:r>
              <a:rPr kumimoji="0" lang="en-US" altLang="ja-JP" sz="1400"/>
              <a:t>0</a:t>
            </a:r>
          </a:p>
        </p:txBody>
      </p:sp>
      <p:graphicFrame>
        <p:nvGraphicFramePr>
          <p:cNvPr id="44061" name="Object 29"/>
          <p:cNvGraphicFramePr>
            <a:graphicFrameLocks noChangeAspect="1"/>
          </p:cNvGraphicFramePr>
          <p:nvPr/>
        </p:nvGraphicFramePr>
        <p:xfrm>
          <a:off x="1546225" y="4076700"/>
          <a:ext cx="165100" cy="190500"/>
        </p:xfrm>
        <a:graphic>
          <a:graphicData uri="http://schemas.openxmlformats.org/presentationml/2006/ole">
            <p:oleObj spid="_x0000_s44061" name="数式" r:id="rId4" imgW="164880" imgH="190440" progId="Equation.3">
              <p:embed/>
            </p:oleObj>
          </a:graphicData>
        </a:graphic>
      </p:graphicFrame>
      <p:graphicFrame>
        <p:nvGraphicFramePr>
          <p:cNvPr id="44062" name="Object 30"/>
          <p:cNvGraphicFramePr>
            <a:graphicFrameLocks noChangeAspect="1"/>
          </p:cNvGraphicFramePr>
          <p:nvPr/>
        </p:nvGraphicFramePr>
        <p:xfrm>
          <a:off x="1527175" y="4365625"/>
          <a:ext cx="203200" cy="190500"/>
        </p:xfrm>
        <a:graphic>
          <a:graphicData uri="http://schemas.openxmlformats.org/presentationml/2006/ole">
            <p:oleObj spid="_x0000_s44062" name="数式" r:id="rId5" imgW="203040" imgH="190440" progId="Equation.3">
              <p:embed/>
            </p:oleObj>
          </a:graphicData>
        </a:graphic>
      </p:graphicFrame>
      <p:graphicFrame>
        <p:nvGraphicFramePr>
          <p:cNvPr id="44063" name="Object 31"/>
          <p:cNvGraphicFramePr>
            <a:graphicFrameLocks noChangeAspect="1"/>
          </p:cNvGraphicFramePr>
          <p:nvPr/>
        </p:nvGraphicFramePr>
        <p:xfrm>
          <a:off x="2698750" y="5373688"/>
          <a:ext cx="165100" cy="190500"/>
        </p:xfrm>
        <a:graphic>
          <a:graphicData uri="http://schemas.openxmlformats.org/presentationml/2006/ole">
            <p:oleObj spid="_x0000_s44063" name="数式" r:id="rId6" imgW="164880" imgH="190440" progId="Equation.3">
              <p:embed/>
            </p:oleObj>
          </a:graphicData>
        </a:graphic>
      </p:graphicFrame>
      <p:graphicFrame>
        <p:nvGraphicFramePr>
          <p:cNvPr id="44064" name="Object 32"/>
          <p:cNvGraphicFramePr>
            <a:graphicFrameLocks noChangeAspect="1"/>
          </p:cNvGraphicFramePr>
          <p:nvPr/>
        </p:nvGraphicFramePr>
        <p:xfrm>
          <a:off x="2986088" y="5373688"/>
          <a:ext cx="215900" cy="203200"/>
        </p:xfrm>
        <a:graphic>
          <a:graphicData uri="http://schemas.openxmlformats.org/presentationml/2006/ole">
            <p:oleObj spid="_x0000_s44064" name="数式" r:id="rId7" imgW="203040" imgH="190440" progId="Equation.3">
              <p:embed/>
            </p:oleObj>
          </a:graphicData>
        </a:graphic>
      </p:graphicFrame>
      <p:sp>
        <p:nvSpPr>
          <p:cNvPr id="44093" name="Oval 33"/>
          <p:cNvSpPr>
            <a:spLocks noChangeArrowheads="1"/>
          </p:cNvSpPr>
          <p:nvPr/>
        </p:nvSpPr>
        <p:spPr bwMode="auto">
          <a:xfrm>
            <a:off x="2698750" y="3860800"/>
            <a:ext cx="215900" cy="144463"/>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44094" name="Text Box 34"/>
          <p:cNvSpPr txBox="1">
            <a:spLocks noChangeArrowheads="1"/>
          </p:cNvSpPr>
          <p:nvPr/>
        </p:nvSpPr>
        <p:spPr bwMode="auto">
          <a:xfrm>
            <a:off x="2409825" y="3429000"/>
            <a:ext cx="936625" cy="457200"/>
          </a:xfrm>
          <a:prstGeom prst="rect">
            <a:avLst/>
          </a:prstGeom>
          <a:noFill/>
          <a:ln w="9525">
            <a:noFill/>
            <a:miter lim="800000"/>
            <a:headEnd/>
            <a:tailEnd/>
          </a:ln>
        </p:spPr>
        <p:txBody>
          <a:bodyPr>
            <a:spAutoFit/>
          </a:bodyPr>
          <a:lstStyle/>
          <a:p>
            <a:pPr>
              <a:spcBef>
                <a:spcPct val="50000"/>
              </a:spcBef>
            </a:pPr>
            <a:r>
              <a:rPr kumimoji="0" lang="ja-JP" altLang="en-US" sz="1200">
                <a:solidFill>
                  <a:srgbClr val="FF0000"/>
                </a:solidFill>
              </a:rPr>
              <a:t>資本市場の均衡</a:t>
            </a:r>
          </a:p>
        </p:txBody>
      </p:sp>
      <p:sp>
        <p:nvSpPr>
          <p:cNvPr id="44095" name="Oval 35"/>
          <p:cNvSpPr>
            <a:spLocks noChangeArrowheads="1"/>
          </p:cNvSpPr>
          <p:nvPr/>
        </p:nvSpPr>
        <p:spPr bwMode="auto">
          <a:xfrm>
            <a:off x="2625725" y="5300663"/>
            <a:ext cx="215900" cy="28892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44096" name="Oval 36"/>
          <p:cNvSpPr>
            <a:spLocks noChangeArrowheads="1"/>
          </p:cNvSpPr>
          <p:nvPr/>
        </p:nvSpPr>
        <p:spPr bwMode="auto">
          <a:xfrm>
            <a:off x="1473200" y="4005263"/>
            <a:ext cx="215900" cy="28892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44069" name="Text Box 37"/>
          <p:cNvSpPr txBox="1">
            <a:spLocks noChangeArrowheads="1"/>
          </p:cNvSpPr>
          <p:nvPr/>
        </p:nvSpPr>
        <p:spPr bwMode="auto">
          <a:xfrm>
            <a:off x="4065588" y="5157788"/>
            <a:ext cx="2160587" cy="304800"/>
          </a:xfrm>
          <a:prstGeom prst="rect">
            <a:avLst/>
          </a:prstGeom>
          <a:noFill/>
          <a:ln w="9525">
            <a:noFill/>
            <a:miter lim="800000"/>
            <a:headEnd/>
            <a:tailEnd/>
          </a:ln>
          <a:effectLst/>
        </p:spPr>
        <p:txBody>
          <a:bodyPr>
            <a:spAutoFit/>
          </a:bodyPr>
          <a:lstStyle/>
          <a:p>
            <a:pPr>
              <a:spcBef>
                <a:spcPct val="50000"/>
              </a:spcBef>
              <a:defRPr/>
            </a:pPr>
            <a:r>
              <a:rPr kumimoji="0" lang="ja-JP" altLang="en-US" sz="1400" dirty="0">
                <a:latin typeface="+mj-ea"/>
                <a:ea typeface="+mj-ea"/>
              </a:rPr>
              <a:t>資金供給、資金需要</a:t>
            </a:r>
          </a:p>
        </p:txBody>
      </p:sp>
      <p:graphicFrame>
        <p:nvGraphicFramePr>
          <p:cNvPr id="44070" name="Object 38"/>
          <p:cNvGraphicFramePr>
            <a:graphicFrameLocks noChangeAspect="1"/>
          </p:cNvGraphicFramePr>
          <p:nvPr/>
        </p:nvGraphicFramePr>
        <p:xfrm>
          <a:off x="1428750" y="3000375"/>
          <a:ext cx="361950" cy="331788"/>
        </p:xfrm>
        <a:graphic>
          <a:graphicData uri="http://schemas.openxmlformats.org/presentationml/2006/ole">
            <p:oleObj spid="_x0000_s44070" name="数式" r:id="rId8" imgW="164880" imgH="190440" progId="Equation.3">
              <p:embed/>
            </p:oleObj>
          </a:graphicData>
        </a:graphic>
      </p:graphicFrame>
      <p:sp>
        <p:nvSpPr>
          <p:cNvPr id="44071" name="Text Box 39"/>
          <p:cNvSpPr txBox="1">
            <a:spLocks noChangeArrowheads="1"/>
          </p:cNvSpPr>
          <p:nvPr/>
        </p:nvSpPr>
        <p:spPr bwMode="auto">
          <a:xfrm>
            <a:off x="1214438" y="5715000"/>
            <a:ext cx="7715250" cy="947738"/>
          </a:xfrm>
          <a:prstGeom prst="rect">
            <a:avLst/>
          </a:prstGeom>
          <a:noFill/>
          <a:ln w="9525">
            <a:noFill/>
            <a:miter lim="800000"/>
            <a:headEnd/>
            <a:tailEnd/>
          </a:ln>
        </p:spPr>
        <p:txBody>
          <a:bodyPr>
            <a:spAutoFit/>
          </a:bodyPr>
          <a:lstStyle/>
          <a:p>
            <a:pPr>
              <a:spcBef>
                <a:spcPct val="50000"/>
              </a:spcBef>
            </a:pPr>
            <a:r>
              <a:rPr kumimoji="0" lang="ja-JP" altLang="en-US"/>
              <a:t>貯蓄意欲が強い経済では、同じ水準の利子率に対してより多くの貯蓄を家計が行うので、貯蓄を表す右上がりの線がより右へと位置する。</a:t>
            </a:r>
          </a:p>
          <a:p>
            <a:pPr>
              <a:spcBef>
                <a:spcPct val="50000"/>
              </a:spcBef>
            </a:pPr>
            <a:r>
              <a:rPr kumimoji="0" lang="ja-JP" altLang="en-US"/>
              <a:t>ここでの投資水準は　　で、より大きな投資が実現。</a:t>
            </a:r>
          </a:p>
        </p:txBody>
      </p:sp>
      <p:sp>
        <p:nvSpPr>
          <p:cNvPr id="31" name="テキスト ボックス 30"/>
          <p:cNvSpPr txBox="1"/>
          <p:nvPr/>
        </p:nvSpPr>
        <p:spPr>
          <a:xfrm>
            <a:off x="3071813" y="2357438"/>
            <a:ext cx="2857500" cy="338137"/>
          </a:xfrm>
          <a:prstGeom prst="rect">
            <a:avLst/>
          </a:prstGeom>
          <a:noFill/>
        </p:spPr>
        <p:txBody>
          <a:bodyPr>
            <a:spAutoFit/>
          </a:bodyPr>
          <a:lstStyle/>
          <a:p>
            <a:pPr>
              <a:defRPr/>
            </a:pPr>
            <a:r>
              <a:rPr kumimoji="0" lang="ja-JP" altLang="en-US" b="1" dirty="0">
                <a:latin typeface="+mj-ea"/>
                <a:ea typeface="+mj-ea"/>
              </a:rPr>
              <a:t>Ｓｐ＋（Ｔ－Ｇ）</a:t>
            </a:r>
            <a:endParaRPr lang="ja-JP" altLang="en-US" dirty="0">
              <a:latin typeface="+mj-ea"/>
              <a:ea typeface="+mj-ea"/>
            </a:endParaRPr>
          </a:p>
        </p:txBody>
      </p:sp>
      <p:sp>
        <p:nvSpPr>
          <p:cNvPr id="44100" name="テキスト ボックス 31"/>
          <p:cNvSpPr txBox="1">
            <a:spLocks noChangeArrowheads="1"/>
          </p:cNvSpPr>
          <p:nvPr/>
        </p:nvSpPr>
        <p:spPr bwMode="auto">
          <a:xfrm>
            <a:off x="4929188" y="2357438"/>
            <a:ext cx="428625"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33" name="テキスト ボックス 32"/>
          <p:cNvSpPr txBox="1"/>
          <p:nvPr/>
        </p:nvSpPr>
        <p:spPr>
          <a:xfrm>
            <a:off x="5500688" y="2357438"/>
            <a:ext cx="428625" cy="338137"/>
          </a:xfrm>
          <a:prstGeom prst="rect">
            <a:avLst/>
          </a:prstGeom>
          <a:noFill/>
        </p:spPr>
        <p:txBody>
          <a:bodyPr>
            <a:spAutoFit/>
          </a:bodyPr>
          <a:lstStyle/>
          <a:p>
            <a:pPr>
              <a:defRPr/>
            </a:pPr>
            <a:r>
              <a:rPr lang="en-US" altLang="ja-JP" b="1" dirty="0">
                <a:latin typeface="+mj-ea"/>
                <a:ea typeface="+mj-ea"/>
              </a:rPr>
              <a:t>I</a:t>
            </a:r>
            <a:endParaRPr lang="ja-JP" altLang="en-US" b="1" dirty="0">
              <a:latin typeface="+mj-ea"/>
              <a:ea typeface="+mj-ea"/>
            </a:endParaRPr>
          </a:p>
        </p:txBody>
      </p:sp>
      <p:sp>
        <p:nvSpPr>
          <p:cNvPr id="44102" name="テキスト ボックス 33"/>
          <p:cNvSpPr txBox="1">
            <a:spLocks noChangeArrowheads="1"/>
          </p:cNvSpPr>
          <p:nvPr/>
        </p:nvSpPr>
        <p:spPr bwMode="auto">
          <a:xfrm>
            <a:off x="4002088" y="2586038"/>
            <a:ext cx="714375" cy="338137"/>
          </a:xfrm>
          <a:prstGeom prst="rect">
            <a:avLst/>
          </a:prstGeom>
          <a:noFill/>
          <a:ln w="9525">
            <a:noFill/>
            <a:miter lim="800000"/>
            <a:headEnd/>
            <a:tailEnd/>
          </a:ln>
        </p:spPr>
        <p:txBody>
          <a:bodyPr>
            <a:spAutoFit/>
          </a:bodyPr>
          <a:lstStyle/>
          <a:p>
            <a:r>
              <a:rPr lang="ja-JP" altLang="en-US">
                <a:ea typeface="HGｺﾞｼｯｸE" pitchFamily="49" charset="-128"/>
              </a:rPr>
              <a:t>一定</a:t>
            </a:r>
          </a:p>
        </p:txBody>
      </p:sp>
      <p:sp>
        <p:nvSpPr>
          <p:cNvPr id="44103" name="テキスト ボックス 34"/>
          <p:cNvSpPr txBox="1">
            <a:spLocks noChangeArrowheads="1"/>
          </p:cNvSpPr>
          <p:nvPr/>
        </p:nvSpPr>
        <p:spPr bwMode="auto">
          <a:xfrm>
            <a:off x="6143625" y="2357438"/>
            <a:ext cx="2857500" cy="338137"/>
          </a:xfrm>
          <a:prstGeom prst="rect">
            <a:avLst/>
          </a:prstGeom>
          <a:noFill/>
          <a:ln w="9525">
            <a:noFill/>
            <a:miter lim="800000"/>
            <a:headEnd/>
            <a:tailEnd/>
          </a:ln>
        </p:spPr>
        <p:txBody>
          <a:bodyPr>
            <a:spAutoFit/>
          </a:bodyPr>
          <a:lstStyle/>
          <a:p>
            <a:r>
              <a:rPr lang="ja-JP" altLang="en-US">
                <a:ea typeface="HGｺﾞｼｯｸE" pitchFamily="49" charset="-128"/>
              </a:rPr>
              <a:t>を思い出そう！！</a:t>
            </a:r>
          </a:p>
        </p:txBody>
      </p:sp>
      <p:sp>
        <p:nvSpPr>
          <p:cNvPr id="37" name="テキスト ボックス 36"/>
          <p:cNvSpPr txBox="1"/>
          <p:nvPr/>
        </p:nvSpPr>
        <p:spPr>
          <a:xfrm>
            <a:off x="5429250" y="3143250"/>
            <a:ext cx="1428750" cy="33813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ja-JP" altLang="en-US" dirty="0"/>
              <a:t>資金の需要</a:t>
            </a:r>
          </a:p>
        </p:txBody>
      </p:sp>
      <p:sp>
        <p:nvSpPr>
          <p:cNvPr id="38" name="テキスト ボックス 37"/>
          <p:cNvSpPr txBox="1"/>
          <p:nvPr/>
        </p:nvSpPr>
        <p:spPr>
          <a:xfrm>
            <a:off x="7000875" y="3143250"/>
            <a:ext cx="428625" cy="338138"/>
          </a:xfrm>
          <a:prstGeom prst="rect">
            <a:avLst/>
          </a:prstGeom>
          <a:noFill/>
        </p:spPr>
        <p:txBody>
          <a:bodyPr>
            <a:spAutoFit/>
          </a:bodyPr>
          <a:lstStyle/>
          <a:p>
            <a:pPr>
              <a:defRPr/>
            </a:pPr>
            <a:r>
              <a:rPr lang="en-US" altLang="ja-JP" b="1" dirty="0">
                <a:latin typeface="+mj-ea"/>
                <a:ea typeface="+mj-ea"/>
              </a:rPr>
              <a:t>I</a:t>
            </a:r>
            <a:endParaRPr lang="ja-JP" altLang="en-US" b="1" dirty="0">
              <a:latin typeface="+mj-ea"/>
              <a:ea typeface="+mj-ea"/>
            </a:endParaRPr>
          </a:p>
        </p:txBody>
      </p:sp>
      <p:sp>
        <p:nvSpPr>
          <p:cNvPr id="44106" name="テキスト ボックス 39"/>
          <p:cNvSpPr txBox="1">
            <a:spLocks noChangeArrowheads="1"/>
          </p:cNvSpPr>
          <p:nvPr/>
        </p:nvSpPr>
        <p:spPr bwMode="auto">
          <a:xfrm>
            <a:off x="7572375" y="3143250"/>
            <a:ext cx="1428750" cy="338138"/>
          </a:xfrm>
          <a:prstGeom prst="rect">
            <a:avLst/>
          </a:prstGeom>
          <a:noFill/>
          <a:ln w="9525">
            <a:noFill/>
            <a:miter lim="800000"/>
            <a:headEnd/>
            <a:tailEnd/>
          </a:ln>
        </p:spPr>
        <p:txBody>
          <a:bodyPr>
            <a:spAutoFit/>
          </a:bodyPr>
          <a:lstStyle/>
          <a:p>
            <a:r>
              <a:rPr lang="ja-JP" altLang="en-US">
                <a:ea typeface="HGｺﾞｼｯｸE" pitchFamily="49" charset="-128"/>
              </a:rPr>
              <a:t>投資水準</a:t>
            </a:r>
          </a:p>
        </p:txBody>
      </p:sp>
      <p:sp>
        <p:nvSpPr>
          <p:cNvPr id="41" name="テキスト ボックス 40"/>
          <p:cNvSpPr txBox="1"/>
          <p:nvPr/>
        </p:nvSpPr>
        <p:spPr>
          <a:xfrm>
            <a:off x="5429250" y="3786188"/>
            <a:ext cx="1428750" cy="33813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defRPr/>
            </a:pPr>
            <a:r>
              <a:rPr lang="ja-JP" altLang="en-US" dirty="0"/>
              <a:t>資金の供給</a:t>
            </a:r>
          </a:p>
        </p:txBody>
      </p:sp>
      <p:sp>
        <p:nvSpPr>
          <p:cNvPr id="42" name="テキスト ボックス 41"/>
          <p:cNvSpPr txBox="1"/>
          <p:nvPr/>
        </p:nvSpPr>
        <p:spPr>
          <a:xfrm>
            <a:off x="6786563" y="3786188"/>
            <a:ext cx="2857500" cy="338137"/>
          </a:xfrm>
          <a:prstGeom prst="rect">
            <a:avLst/>
          </a:prstGeom>
          <a:noFill/>
        </p:spPr>
        <p:txBody>
          <a:bodyPr>
            <a:spAutoFit/>
          </a:bodyPr>
          <a:lstStyle/>
          <a:p>
            <a:pPr>
              <a:defRPr/>
            </a:pPr>
            <a:r>
              <a:rPr kumimoji="0" lang="ja-JP" altLang="en-US" b="1" dirty="0">
                <a:latin typeface="+mj-ea"/>
                <a:ea typeface="+mj-ea"/>
              </a:rPr>
              <a:t>Ｓｐ＋（Ｔ－Ｇ）</a:t>
            </a:r>
            <a:endParaRPr lang="ja-JP" altLang="en-US" dirty="0">
              <a:latin typeface="+mj-ea"/>
              <a:ea typeface="+mj-ea"/>
            </a:endParaRPr>
          </a:p>
        </p:txBody>
      </p:sp>
      <p:sp>
        <p:nvSpPr>
          <p:cNvPr id="44109" name="テキスト ボックス 43"/>
          <p:cNvSpPr txBox="1">
            <a:spLocks noChangeArrowheads="1"/>
          </p:cNvSpPr>
          <p:nvPr/>
        </p:nvSpPr>
        <p:spPr bwMode="auto">
          <a:xfrm>
            <a:off x="6786563" y="4214813"/>
            <a:ext cx="1143000" cy="338137"/>
          </a:xfrm>
          <a:prstGeom prst="rect">
            <a:avLst/>
          </a:prstGeom>
          <a:noFill/>
          <a:ln w="9525">
            <a:noFill/>
            <a:miter lim="800000"/>
            <a:headEnd/>
            <a:tailEnd/>
          </a:ln>
        </p:spPr>
        <p:txBody>
          <a:bodyPr>
            <a:spAutoFit/>
          </a:bodyPr>
          <a:lstStyle/>
          <a:p>
            <a:r>
              <a:rPr lang="ja-JP" altLang="en-US">
                <a:solidFill>
                  <a:srgbClr val="FF0000"/>
                </a:solidFill>
                <a:ea typeface="HGｺﾞｼｯｸE" pitchFamily="49" charset="-128"/>
              </a:rPr>
              <a:t>民間貯蓄</a:t>
            </a:r>
          </a:p>
        </p:txBody>
      </p:sp>
      <p:sp>
        <p:nvSpPr>
          <p:cNvPr id="44110" name="テキスト ボックス 44"/>
          <p:cNvSpPr txBox="1">
            <a:spLocks noChangeArrowheads="1"/>
          </p:cNvSpPr>
          <p:nvPr/>
        </p:nvSpPr>
        <p:spPr bwMode="auto">
          <a:xfrm>
            <a:off x="8001000" y="4143375"/>
            <a:ext cx="1143000" cy="584200"/>
          </a:xfrm>
          <a:prstGeom prst="rect">
            <a:avLst/>
          </a:prstGeom>
          <a:noFill/>
          <a:ln w="9525">
            <a:noFill/>
            <a:miter lim="800000"/>
            <a:headEnd/>
            <a:tailEnd/>
          </a:ln>
        </p:spPr>
        <p:txBody>
          <a:bodyPr>
            <a:spAutoFit/>
          </a:bodyPr>
          <a:lstStyle/>
          <a:p>
            <a:r>
              <a:rPr lang="ja-JP" altLang="en-US">
                <a:solidFill>
                  <a:srgbClr val="FF0000"/>
                </a:solidFill>
                <a:ea typeface="HGｺﾞｼｯｸE" pitchFamily="49" charset="-128"/>
              </a:rPr>
              <a:t>政府</a:t>
            </a:r>
            <a:r>
              <a:rPr lang="en-US" altLang="ja-JP">
                <a:solidFill>
                  <a:srgbClr val="FF0000"/>
                </a:solidFill>
                <a:ea typeface="HGｺﾞｼｯｸE" pitchFamily="49" charset="-128"/>
              </a:rPr>
              <a:t>(</a:t>
            </a:r>
            <a:r>
              <a:rPr lang="ja-JP" altLang="en-US">
                <a:solidFill>
                  <a:srgbClr val="FF0000"/>
                </a:solidFill>
                <a:ea typeface="HGｺﾞｼｯｸE" pitchFamily="49" charset="-128"/>
              </a:rPr>
              <a:t>公的</a:t>
            </a:r>
            <a:r>
              <a:rPr lang="en-US" altLang="ja-JP">
                <a:solidFill>
                  <a:srgbClr val="FF0000"/>
                </a:solidFill>
                <a:ea typeface="HGｺﾞｼｯｸE" pitchFamily="49" charset="-128"/>
              </a:rPr>
              <a:t>)</a:t>
            </a:r>
            <a:r>
              <a:rPr lang="ja-JP" altLang="en-US">
                <a:solidFill>
                  <a:srgbClr val="FF0000"/>
                </a:solidFill>
                <a:ea typeface="HGｺﾞｼｯｸE" pitchFamily="49" charset="-128"/>
              </a:rPr>
              <a:t>貯蓄</a:t>
            </a:r>
          </a:p>
        </p:txBody>
      </p:sp>
      <p:sp>
        <p:nvSpPr>
          <p:cNvPr id="44111" name="テキスト ボックス 46"/>
          <p:cNvSpPr txBox="1">
            <a:spLocks noChangeArrowheads="1"/>
          </p:cNvSpPr>
          <p:nvPr/>
        </p:nvSpPr>
        <p:spPr bwMode="auto">
          <a:xfrm>
            <a:off x="1643063" y="3071813"/>
            <a:ext cx="1214437" cy="338137"/>
          </a:xfrm>
          <a:prstGeom prst="rect">
            <a:avLst/>
          </a:prstGeom>
          <a:noFill/>
          <a:ln w="9525">
            <a:noFill/>
            <a:miter lim="800000"/>
            <a:headEnd/>
            <a:tailEnd/>
          </a:ln>
        </p:spPr>
        <p:txBody>
          <a:bodyPr>
            <a:spAutoFit/>
          </a:bodyPr>
          <a:lstStyle/>
          <a:p>
            <a:r>
              <a:rPr lang="ja-JP" altLang="en-US">
                <a:ea typeface="HGｺﾞｼｯｸE" pitchFamily="49" charset="-128"/>
              </a:rPr>
              <a:t>実質利子率</a:t>
            </a:r>
          </a:p>
        </p:txBody>
      </p:sp>
      <p:graphicFrame>
        <p:nvGraphicFramePr>
          <p:cNvPr id="48" name="Object 32"/>
          <p:cNvGraphicFramePr>
            <a:graphicFrameLocks noChangeAspect="1"/>
          </p:cNvGraphicFramePr>
          <p:nvPr/>
        </p:nvGraphicFramePr>
        <p:xfrm>
          <a:off x="3071813" y="6357938"/>
          <a:ext cx="215900" cy="203200"/>
        </p:xfrm>
        <a:graphic>
          <a:graphicData uri="http://schemas.openxmlformats.org/presentationml/2006/ole">
            <p:oleObj spid="_x0000_s44073" name="数式" r:id="rId9" imgW="203040" imgH="190440" progId="Equation.3">
              <p:embed/>
            </p:oleObj>
          </a:graphicData>
        </a:graphic>
      </p:graphicFrame>
      <p:sp>
        <p:nvSpPr>
          <p:cNvPr id="49" name="テキスト ボックス 48"/>
          <p:cNvSpPr txBox="1"/>
          <p:nvPr/>
        </p:nvSpPr>
        <p:spPr>
          <a:xfrm>
            <a:off x="1000125" y="2214563"/>
            <a:ext cx="2000250" cy="58420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sz="3200" dirty="0"/>
              <a:t>資金市場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71"/>
                                        </p:tgtEl>
                                        <p:attrNameLst>
                                          <p:attrName>style.visibility</p:attrName>
                                        </p:attrNameLst>
                                      </p:cBhvr>
                                      <p:to>
                                        <p:strVal val="visible"/>
                                      </p:to>
                                    </p:set>
                                    <p:anim calcmode="lin" valueType="num">
                                      <p:cBhvr additive="base">
                                        <p:cTn id="7" dur="500" fill="hold"/>
                                        <p:tgtEl>
                                          <p:spTgt spid="44071"/>
                                        </p:tgtEl>
                                        <p:attrNameLst>
                                          <p:attrName>ppt_x</p:attrName>
                                        </p:attrNameLst>
                                      </p:cBhvr>
                                      <p:tavLst>
                                        <p:tav tm="0">
                                          <p:val>
                                            <p:strVal val="#ppt_x"/>
                                          </p:val>
                                        </p:tav>
                                        <p:tav tm="100000">
                                          <p:val>
                                            <p:strVal val="#ppt_x"/>
                                          </p:val>
                                        </p:tav>
                                      </p:tavLst>
                                    </p:anim>
                                    <p:anim calcmode="lin" valueType="num">
                                      <p:cBhvr additive="base">
                                        <p:cTn id="8" dur="500" fill="hold"/>
                                        <p:tgtEl>
                                          <p:spTgt spid="440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4056"/>
                                        </p:tgtEl>
                                        <p:attrNameLst>
                                          <p:attrName>style.visibility</p:attrName>
                                        </p:attrNameLst>
                                      </p:cBhvr>
                                      <p:to>
                                        <p:strVal val="visible"/>
                                      </p:to>
                                    </p:set>
                                    <p:anim calcmode="lin" valueType="num">
                                      <p:cBhvr>
                                        <p:cTn id="13" dur="500" fill="hold"/>
                                        <p:tgtEl>
                                          <p:spTgt spid="44056"/>
                                        </p:tgtEl>
                                        <p:attrNameLst>
                                          <p:attrName>ppt_w</p:attrName>
                                        </p:attrNameLst>
                                      </p:cBhvr>
                                      <p:tavLst>
                                        <p:tav tm="0">
                                          <p:val>
                                            <p:fltVal val="0"/>
                                          </p:val>
                                        </p:tav>
                                        <p:tav tm="100000">
                                          <p:val>
                                            <p:strVal val="#ppt_w"/>
                                          </p:val>
                                        </p:tav>
                                      </p:tavLst>
                                    </p:anim>
                                    <p:anim calcmode="lin" valueType="num">
                                      <p:cBhvr>
                                        <p:cTn id="14" dur="500" fill="hold"/>
                                        <p:tgtEl>
                                          <p:spTgt spid="4405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4044"/>
                                        </p:tgtEl>
                                        <p:attrNameLst>
                                          <p:attrName>style.visibility</p:attrName>
                                        </p:attrNameLst>
                                      </p:cBhvr>
                                      <p:to>
                                        <p:strVal val="visible"/>
                                      </p:to>
                                    </p:set>
                                    <p:anim calcmode="lin" valueType="num">
                                      <p:cBhvr>
                                        <p:cTn id="19" dur="500" fill="hold"/>
                                        <p:tgtEl>
                                          <p:spTgt spid="44044"/>
                                        </p:tgtEl>
                                        <p:attrNameLst>
                                          <p:attrName>ppt_w</p:attrName>
                                        </p:attrNameLst>
                                      </p:cBhvr>
                                      <p:tavLst>
                                        <p:tav tm="0">
                                          <p:val>
                                            <p:fltVal val="0"/>
                                          </p:val>
                                        </p:tav>
                                        <p:tav tm="100000">
                                          <p:val>
                                            <p:strVal val="#ppt_w"/>
                                          </p:val>
                                        </p:tav>
                                      </p:tavLst>
                                    </p:anim>
                                    <p:anim calcmode="lin" valueType="num">
                                      <p:cBhvr>
                                        <p:cTn id="20" dur="500" fill="hold"/>
                                        <p:tgtEl>
                                          <p:spTgt spid="4404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4049"/>
                                        </p:tgtEl>
                                        <p:attrNameLst>
                                          <p:attrName>style.visibility</p:attrName>
                                        </p:attrNameLst>
                                      </p:cBhvr>
                                      <p:to>
                                        <p:strVal val="visible"/>
                                      </p:to>
                                    </p:set>
                                    <p:anim calcmode="lin" valueType="num">
                                      <p:cBhvr>
                                        <p:cTn id="25" dur="500" fill="hold"/>
                                        <p:tgtEl>
                                          <p:spTgt spid="44049"/>
                                        </p:tgtEl>
                                        <p:attrNameLst>
                                          <p:attrName>ppt_w</p:attrName>
                                        </p:attrNameLst>
                                      </p:cBhvr>
                                      <p:tavLst>
                                        <p:tav tm="0">
                                          <p:val>
                                            <p:fltVal val="0"/>
                                          </p:val>
                                        </p:tav>
                                        <p:tav tm="100000">
                                          <p:val>
                                            <p:strVal val="#ppt_w"/>
                                          </p:val>
                                        </p:tav>
                                      </p:tavLst>
                                    </p:anim>
                                    <p:anim calcmode="lin" valueType="num">
                                      <p:cBhvr>
                                        <p:cTn id="26" dur="500" fill="hold"/>
                                        <p:tgtEl>
                                          <p:spTgt spid="44049"/>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44062"/>
                                        </p:tgtEl>
                                        <p:attrNameLst>
                                          <p:attrName>style.visibility</p:attrName>
                                        </p:attrNameLst>
                                      </p:cBhvr>
                                      <p:to>
                                        <p:strVal val="visible"/>
                                      </p:to>
                                    </p:set>
                                    <p:anim calcmode="lin" valueType="num">
                                      <p:cBhvr>
                                        <p:cTn id="29" dur="500" fill="hold"/>
                                        <p:tgtEl>
                                          <p:spTgt spid="44062"/>
                                        </p:tgtEl>
                                        <p:attrNameLst>
                                          <p:attrName>ppt_w</p:attrName>
                                        </p:attrNameLst>
                                      </p:cBhvr>
                                      <p:tavLst>
                                        <p:tav tm="0">
                                          <p:val>
                                            <p:fltVal val="0"/>
                                          </p:val>
                                        </p:tav>
                                        <p:tav tm="100000">
                                          <p:val>
                                            <p:strVal val="#ppt_w"/>
                                          </p:val>
                                        </p:tav>
                                      </p:tavLst>
                                    </p:anim>
                                    <p:anim calcmode="lin" valueType="num">
                                      <p:cBhvr>
                                        <p:cTn id="30" dur="500" fill="hold"/>
                                        <p:tgtEl>
                                          <p:spTgt spid="44062"/>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44046"/>
                                        </p:tgtEl>
                                        <p:attrNameLst>
                                          <p:attrName>style.visibility</p:attrName>
                                        </p:attrNameLst>
                                      </p:cBhvr>
                                      <p:to>
                                        <p:strVal val="visible"/>
                                      </p:to>
                                    </p:set>
                                    <p:anim calcmode="lin" valueType="num">
                                      <p:cBhvr>
                                        <p:cTn id="35" dur="500" fill="hold"/>
                                        <p:tgtEl>
                                          <p:spTgt spid="44046"/>
                                        </p:tgtEl>
                                        <p:attrNameLst>
                                          <p:attrName>ppt_w</p:attrName>
                                        </p:attrNameLst>
                                      </p:cBhvr>
                                      <p:tavLst>
                                        <p:tav tm="0">
                                          <p:val>
                                            <p:fltVal val="0"/>
                                          </p:val>
                                        </p:tav>
                                        <p:tav tm="100000">
                                          <p:val>
                                            <p:strVal val="#ppt_w"/>
                                          </p:val>
                                        </p:tav>
                                      </p:tavLst>
                                    </p:anim>
                                    <p:anim calcmode="lin" valueType="num">
                                      <p:cBhvr>
                                        <p:cTn id="36" dur="500" fill="hold"/>
                                        <p:tgtEl>
                                          <p:spTgt spid="44046"/>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44064"/>
                                        </p:tgtEl>
                                        <p:attrNameLst>
                                          <p:attrName>style.visibility</p:attrName>
                                        </p:attrNameLst>
                                      </p:cBhvr>
                                      <p:to>
                                        <p:strVal val="visible"/>
                                      </p:to>
                                    </p:set>
                                    <p:anim calcmode="lin" valueType="num">
                                      <p:cBhvr>
                                        <p:cTn id="39" dur="500" fill="hold"/>
                                        <p:tgtEl>
                                          <p:spTgt spid="44064"/>
                                        </p:tgtEl>
                                        <p:attrNameLst>
                                          <p:attrName>ppt_w</p:attrName>
                                        </p:attrNameLst>
                                      </p:cBhvr>
                                      <p:tavLst>
                                        <p:tav tm="0">
                                          <p:val>
                                            <p:fltVal val="0"/>
                                          </p:val>
                                        </p:tav>
                                        <p:tav tm="100000">
                                          <p:val>
                                            <p:strVal val="#ppt_w"/>
                                          </p:val>
                                        </p:tav>
                                      </p:tavLst>
                                    </p:anim>
                                    <p:anim calcmode="lin" valueType="num">
                                      <p:cBhvr>
                                        <p:cTn id="40" dur="500" fill="hold"/>
                                        <p:tgtEl>
                                          <p:spTgt spid="44064"/>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p:cTn id="43" dur="500" fill="hold"/>
                                        <p:tgtEl>
                                          <p:spTgt spid="48"/>
                                        </p:tgtEl>
                                        <p:attrNameLst>
                                          <p:attrName>ppt_w</p:attrName>
                                        </p:attrNameLst>
                                      </p:cBhvr>
                                      <p:tavLst>
                                        <p:tav tm="0">
                                          <p:val>
                                            <p:fltVal val="0"/>
                                          </p:val>
                                        </p:tav>
                                        <p:tav tm="100000">
                                          <p:val>
                                            <p:strVal val="#ppt_w"/>
                                          </p:val>
                                        </p:tav>
                                      </p:tavLst>
                                    </p:anim>
                                    <p:anim calcmode="lin" valueType="num">
                                      <p:cBhvr>
                                        <p:cTn id="44" dur="500" fill="hold"/>
                                        <p:tgtEl>
                                          <p:spTgt spid="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6" grpId="0" animBg="1"/>
      <p:bldP spid="44049" grpId="0" animBg="1"/>
      <p:bldP spid="44056" grpId="0" animBg="1"/>
      <p:bldP spid="4407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1714480" y="1571612"/>
            <a:ext cx="5857916" cy="292895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46122" name="Line 5"/>
          <p:cNvSpPr>
            <a:spLocks noChangeShapeType="1"/>
          </p:cNvSpPr>
          <p:nvPr/>
        </p:nvSpPr>
        <p:spPr bwMode="auto">
          <a:xfrm flipV="1">
            <a:off x="2333625" y="1989138"/>
            <a:ext cx="0" cy="1943100"/>
          </a:xfrm>
          <a:prstGeom prst="line">
            <a:avLst/>
          </a:prstGeom>
          <a:noFill/>
          <a:ln w="9525">
            <a:solidFill>
              <a:schemeClr val="tx1"/>
            </a:solidFill>
            <a:round/>
            <a:headEnd/>
            <a:tailEnd type="triangle" w="med" len="med"/>
          </a:ln>
        </p:spPr>
        <p:txBody>
          <a:bodyPr/>
          <a:lstStyle/>
          <a:p>
            <a:endParaRPr lang="ja-JP" altLang="en-US"/>
          </a:p>
        </p:txBody>
      </p:sp>
      <p:sp>
        <p:nvSpPr>
          <p:cNvPr id="46123" name="Line 6"/>
          <p:cNvSpPr>
            <a:spLocks noChangeShapeType="1"/>
          </p:cNvSpPr>
          <p:nvPr/>
        </p:nvSpPr>
        <p:spPr bwMode="auto">
          <a:xfrm>
            <a:off x="2333625" y="3933825"/>
            <a:ext cx="2232025" cy="0"/>
          </a:xfrm>
          <a:prstGeom prst="line">
            <a:avLst/>
          </a:prstGeom>
          <a:noFill/>
          <a:ln w="9525">
            <a:solidFill>
              <a:schemeClr val="tx1"/>
            </a:solidFill>
            <a:round/>
            <a:headEnd/>
            <a:tailEnd type="triangle" w="med" len="med"/>
          </a:ln>
        </p:spPr>
        <p:txBody>
          <a:bodyPr/>
          <a:lstStyle/>
          <a:p>
            <a:endParaRPr lang="ja-JP" altLang="en-US"/>
          </a:p>
        </p:txBody>
      </p:sp>
      <p:sp>
        <p:nvSpPr>
          <p:cNvPr id="46087" name="Line 7"/>
          <p:cNvSpPr>
            <a:spLocks noChangeShapeType="1"/>
          </p:cNvSpPr>
          <p:nvPr/>
        </p:nvSpPr>
        <p:spPr bwMode="auto">
          <a:xfrm flipV="1">
            <a:off x="2620968" y="1989138"/>
            <a:ext cx="1368425" cy="15843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46088" name="Line 8"/>
          <p:cNvSpPr>
            <a:spLocks noChangeShapeType="1"/>
          </p:cNvSpPr>
          <p:nvPr/>
        </p:nvSpPr>
        <p:spPr bwMode="auto">
          <a:xfrm>
            <a:off x="2620968" y="2205038"/>
            <a:ext cx="1584325" cy="15843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46089" name="Line 9"/>
          <p:cNvSpPr>
            <a:spLocks noChangeShapeType="1"/>
          </p:cNvSpPr>
          <p:nvPr/>
        </p:nvSpPr>
        <p:spPr bwMode="auto">
          <a:xfrm flipV="1">
            <a:off x="3054356" y="2205038"/>
            <a:ext cx="1295400" cy="1512887"/>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46127" name="Line 10"/>
          <p:cNvSpPr>
            <a:spLocks noChangeShapeType="1"/>
          </p:cNvSpPr>
          <p:nvPr/>
        </p:nvSpPr>
        <p:spPr bwMode="auto">
          <a:xfrm>
            <a:off x="3557588" y="3141663"/>
            <a:ext cx="0" cy="792162"/>
          </a:xfrm>
          <a:prstGeom prst="line">
            <a:avLst/>
          </a:prstGeom>
          <a:noFill/>
          <a:ln w="9525">
            <a:solidFill>
              <a:schemeClr val="tx1"/>
            </a:solidFill>
            <a:prstDash val="dash"/>
            <a:round/>
            <a:headEnd/>
            <a:tailEnd/>
          </a:ln>
        </p:spPr>
        <p:txBody>
          <a:bodyPr/>
          <a:lstStyle/>
          <a:p>
            <a:endParaRPr lang="ja-JP" altLang="en-US"/>
          </a:p>
        </p:txBody>
      </p:sp>
      <p:sp>
        <p:nvSpPr>
          <p:cNvPr id="46128" name="Line 11"/>
          <p:cNvSpPr>
            <a:spLocks noChangeShapeType="1"/>
          </p:cNvSpPr>
          <p:nvPr/>
        </p:nvSpPr>
        <p:spPr bwMode="auto">
          <a:xfrm flipH="1">
            <a:off x="2333625" y="3141663"/>
            <a:ext cx="1223963" cy="0"/>
          </a:xfrm>
          <a:prstGeom prst="line">
            <a:avLst/>
          </a:prstGeom>
          <a:noFill/>
          <a:ln w="9525">
            <a:solidFill>
              <a:schemeClr val="tx1"/>
            </a:solidFill>
            <a:prstDash val="dash"/>
            <a:round/>
            <a:headEnd/>
            <a:tailEnd/>
          </a:ln>
        </p:spPr>
        <p:txBody>
          <a:bodyPr/>
          <a:lstStyle/>
          <a:p>
            <a:endParaRPr lang="ja-JP" altLang="en-US"/>
          </a:p>
        </p:txBody>
      </p:sp>
      <p:sp>
        <p:nvSpPr>
          <p:cNvPr id="46092" name="Line 12"/>
          <p:cNvSpPr>
            <a:spLocks noChangeShapeType="1"/>
          </p:cNvSpPr>
          <p:nvPr/>
        </p:nvSpPr>
        <p:spPr bwMode="auto">
          <a:xfrm>
            <a:off x="3270250" y="2852738"/>
            <a:ext cx="0" cy="1079500"/>
          </a:xfrm>
          <a:prstGeom prst="line">
            <a:avLst/>
          </a:prstGeom>
          <a:noFill/>
          <a:ln w="9525">
            <a:solidFill>
              <a:schemeClr val="tx1"/>
            </a:solidFill>
            <a:prstDash val="dash"/>
            <a:round/>
            <a:headEnd/>
            <a:tailEnd/>
          </a:ln>
        </p:spPr>
        <p:txBody>
          <a:bodyPr/>
          <a:lstStyle/>
          <a:p>
            <a:endParaRPr lang="ja-JP" altLang="en-US"/>
          </a:p>
        </p:txBody>
      </p:sp>
      <p:sp>
        <p:nvSpPr>
          <p:cNvPr id="46093" name="Line 13"/>
          <p:cNvSpPr>
            <a:spLocks noChangeShapeType="1"/>
          </p:cNvSpPr>
          <p:nvPr/>
        </p:nvSpPr>
        <p:spPr bwMode="auto">
          <a:xfrm>
            <a:off x="2333625" y="2852738"/>
            <a:ext cx="936625" cy="0"/>
          </a:xfrm>
          <a:prstGeom prst="line">
            <a:avLst/>
          </a:prstGeom>
          <a:noFill/>
          <a:ln w="9525">
            <a:solidFill>
              <a:schemeClr val="tx1"/>
            </a:solidFill>
            <a:prstDash val="dash"/>
            <a:round/>
            <a:headEnd/>
            <a:tailEnd/>
          </a:ln>
        </p:spPr>
        <p:txBody>
          <a:bodyPr/>
          <a:lstStyle/>
          <a:p>
            <a:endParaRPr lang="ja-JP" altLang="en-US"/>
          </a:p>
        </p:txBody>
      </p:sp>
      <p:sp>
        <p:nvSpPr>
          <p:cNvPr id="46131" name="Text Box 16"/>
          <p:cNvSpPr txBox="1">
            <a:spLocks noChangeArrowheads="1"/>
          </p:cNvSpPr>
          <p:nvPr/>
        </p:nvSpPr>
        <p:spPr bwMode="auto">
          <a:xfrm>
            <a:off x="4205288" y="3573463"/>
            <a:ext cx="431800" cy="304800"/>
          </a:xfrm>
          <a:prstGeom prst="rect">
            <a:avLst/>
          </a:prstGeom>
          <a:noFill/>
          <a:ln w="9525">
            <a:noFill/>
            <a:miter lim="800000"/>
            <a:headEnd/>
            <a:tailEnd/>
          </a:ln>
        </p:spPr>
        <p:txBody>
          <a:bodyPr>
            <a:spAutoFit/>
          </a:bodyPr>
          <a:lstStyle/>
          <a:p>
            <a:pPr>
              <a:spcBef>
                <a:spcPct val="50000"/>
              </a:spcBef>
            </a:pPr>
            <a:r>
              <a:rPr kumimoji="0" lang="ja-JP" altLang="en-US" sz="1400"/>
              <a:t>Ｉ</a:t>
            </a:r>
          </a:p>
        </p:txBody>
      </p:sp>
      <p:sp>
        <p:nvSpPr>
          <p:cNvPr id="46132" name="Text Box 18"/>
          <p:cNvSpPr txBox="1">
            <a:spLocks noChangeArrowheads="1"/>
          </p:cNvSpPr>
          <p:nvPr/>
        </p:nvSpPr>
        <p:spPr bwMode="auto">
          <a:xfrm>
            <a:off x="2117725" y="3933825"/>
            <a:ext cx="360363" cy="304800"/>
          </a:xfrm>
          <a:prstGeom prst="rect">
            <a:avLst/>
          </a:prstGeom>
          <a:noFill/>
          <a:ln w="9525">
            <a:noFill/>
            <a:miter lim="800000"/>
            <a:headEnd/>
            <a:tailEnd/>
          </a:ln>
        </p:spPr>
        <p:txBody>
          <a:bodyPr>
            <a:spAutoFit/>
          </a:bodyPr>
          <a:lstStyle/>
          <a:p>
            <a:pPr>
              <a:spcBef>
                <a:spcPct val="50000"/>
              </a:spcBef>
            </a:pPr>
            <a:r>
              <a:rPr kumimoji="0" lang="en-US" altLang="ja-JP" sz="1400"/>
              <a:t>0</a:t>
            </a:r>
          </a:p>
        </p:txBody>
      </p:sp>
      <p:graphicFrame>
        <p:nvGraphicFramePr>
          <p:cNvPr id="31" name="図表 30"/>
          <p:cNvGraphicFramePr/>
          <p:nvPr/>
        </p:nvGraphicFramePr>
        <p:xfrm>
          <a:off x="1214414" y="285728"/>
          <a:ext cx="7086600" cy="7318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6099" name="Object 19"/>
          <p:cNvGraphicFramePr>
            <a:graphicFrameLocks noChangeAspect="1"/>
          </p:cNvGraphicFramePr>
          <p:nvPr>
            <p:ph sz="quarter" idx="1"/>
          </p:nvPr>
        </p:nvGraphicFramePr>
        <p:xfrm>
          <a:off x="2117725" y="2571750"/>
          <a:ext cx="239713" cy="327025"/>
        </p:xfrm>
        <a:graphic>
          <a:graphicData uri="http://schemas.openxmlformats.org/presentationml/2006/ole">
            <p:oleObj spid="_x0000_s46099" name="数式" r:id="rId8" imgW="139680" imgH="190440" progId="Equation.3">
              <p:embed/>
            </p:oleObj>
          </a:graphicData>
        </a:graphic>
      </p:graphicFrame>
      <p:graphicFrame>
        <p:nvGraphicFramePr>
          <p:cNvPr id="46114" name="Object 34"/>
          <p:cNvGraphicFramePr>
            <a:graphicFrameLocks noChangeAspect="1"/>
          </p:cNvGraphicFramePr>
          <p:nvPr>
            <p:ph sz="quarter" idx="2"/>
          </p:nvPr>
        </p:nvGraphicFramePr>
        <p:xfrm>
          <a:off x="3125788" y="2357438"/>
          <a:ext cx="303212" cy="398462"/>
        </p:xfrm>
        <a:graphic>
          <a:graphicData uri="http://schemas.openxmlformats.org/presentationml/2006/ole">
            <p:oleObj spid="_x0000_s46114" name="数式" r:id="rId9" imgW="177480" imgH="190440" progId="Equation.3">
              <p:embed/>
            </p:oleObj>
          </a:graphicData>
        </a:graphic>
      </p:graphicFrame>
      <p:graphicFrame>
        <p:nvGraphicFramePr>
          <p:cNvPr id="46116" name="Object 36"/>
          <p:cNvGraphicFramePr>
            <a:graphicFrameLocks noChangeAspect="1"/>
          </p:cNvGraphicFramePr>
          <p:nvPr>
            <p:ph sz="quarter" idx="3"/>
          </p:nvPr>
        </p:nvGraphicFramePr>
        <p:xfrm>
          <a:off x="4062413" y="1747838"/>
          <a:ext cx="1081087" cy="354012"/>
        </p:xfrm>
        <a:graphic>
          <a:graphicData uri="http://schemas.openxmlformats.org/presentationml/2006/ole">
            <p:oleObj spid="_x0000_s46116" name="数式" r:id="rId10" imgW="812520" imgH="266400" progId="Equation.3">
              <p:embed/>
            </p:oleObj>
          </a:graphicData>
        </a:graphic>
      </p:graphicFrame>
      <p:graphicFrame>
        <p:nvGraphicFramePr>
          <p:cNvPr id="46118" name="Object 38"/>
          <p:cNvGraphicFramePr>
            <a:graphicFrameLocks noChangeAspect="1"/>
          </p:cNvGraphicFramePr>
          <p:nvPr>
            <p:ph sz="quarter" idx="4"/>
          </p:nvPr>
        </p:nvGraphicFramePr>
        <p:xfrm>
          <a:off x="4349750" y="2016125"/>
          <a:ext cx="1150938" cy="366713"/>
        </p:xfrm>
        <a:graphic>
          <a:graphicData uri="http://schemas.openxmlformats.org/presentationml/2006/ole">
            <p:oleObj spid="_x0000_s46118" name="数式" r:id="rId11" imgW="838080" imgH="266400" progId="Equation.3">
              <p:embed/>
            </p:oleObj>
          </a:graphicData>
        </a:graphic>
      </p:graphicFrame>
      <p:graphicFrame>
        <p:nvGraphicFramePr>
          <p:cNvPr id="46100" name="Object 20"/>
          <p:cNvGraphicFramePr>
            <a:graphicFrameLocks noChangeAspect="1"/>
          </p:cNvGraphicFramePr>
          <p:nvPr/>
        </p:nvGraphicFramePr>
        <p:xfrm>
          <a:off x="2136775" y="2922588"/>
          <a:ext cx="292100" cy="336550"/>
        </p:xfrm>
        <a:graphic>
          <a:graphicData uri="http://schemas.openxmlformats.org/presentationml/2006/ole">
            <p:oleObj spid="_x0000_s46100" name="数式" r:id="rId12" imgW="164880" imgH="190440" progId="Equation.3">
              <p:embed/>
            </p:oleObj>
          </a:graphicData>
        </a:graphic>
      </p:graphicFrame>
      <p:graphicFrame>
        <p:nvGraphicFramePr>
          <p:cNvPr id="46101" name="Object 21"/>
          <p:cNvGraphicFramePr>
            <a:graphicFrameLocks noChangeAspect="1"/>
          </p:cNvGraphicFramePr>
          <p:nvPr/>
        </p:nvGraphicFramePr>
        <p:xfrm>
          <a:off x="3143250" y="3929063"/>
          <a:ext cx="290513" cy="357187"/>
        </p:xfrm>
        <a:graphic>
          <a:graphicData uri="http://schemas.openxmlformats.org/presentationml/2006/ole">
            <p:oleObj spid="_x0000_s46101" name="数式" r:id="rId13" imgW="139680" imgH="190440" progId="Equation.3">
              <p:embed/>
            </p:oleObj>
          </a:graphicData>
        </a:graphic>
      </p:graphicFrame>
      <p:graphicFrame>
        <p:nvGraphicFramePr>
          <p:cNvPr id="46102" name="Object 22"/>
          <p:cNvGraphicFramePr>
            <a:graphicFrameLocks noChangeAspect="1"/>
          </p:cNvGraphicFramePr>
          <p:nvPr/>
        </p:nvGraphicFramePr>
        <p:xfrm>
          <a:off x="3500438" y="3929063"/>
          <a:ext cx="300037" cy="350837"/>
        </p:xfrm>
        <a:graphic>
          <a:graphicData uri="http://schemas.openxmlformats.org/presentationml/2006/ole">
            <p:oleObj spid="_x0000_s46102" name="数式" r:id="rId14" imgW="164880" imgH="190440" progId="Equation.3">
              <p:embed/>
            </p:oleObj>
          </a:graphicData>
        </a:graphic>
      </p:graphicFrame>
      <p:sp>
        <p:nvSpPr>
          <p:cNvPr id="46134" name="Text Box 27"/>
          <p:cNvSpPr txBox="1">
            <a:spLocks noChangeArrowheads="1"/>
          </p:cNvSpPr>
          <p:nvPr/>
        </p:nvSpPr>
        <p:spPr bwMode="auto">
          <a:xfrm>
            <a:off x="4637088" y="3789363"/>
            <a:ext cx="2160587" cy="304800"/>
          </a:xfrm>
          <a:prstGeom prst="rect">
            <a:avLst/>
          </a:prstGeom>
          <a:noFill/>
          <a:ln w="9525">
            <a:noFill/>
            <a:miter lim="800000"/>
            <a:headEnd/>
            <a:tailEnd/>
          </a:ln>
        </p:spPr>
        <p:txBody>
          <a:bodyPr>
            <a:spAutoFit/>
          </a:bodyPr>
          <a:lstStyle/>
          <a:p>
            <a:pPr>
              <a:spcBef>
                <a:spcPct val="50000"/>
              </a:spcBef>
            </a:pPr>
            <a:r>
              <a:rPr kumimoji="0" lang="ja-JP" altLang="en-US" sz="1400"/>
              <a:t>資金供給、資金需要</a:t>
            </a:r>
          </a:p>
        </p:txBody>
      </p:sp>
      <p:graphicFrame>
        <p:nvGraphicFramePr>
          <p:cNvPr id="46108" name="Object 28"/>
          <p:cNvGraphicFramePr>
            <a:graphicFrameLocks noChangeAspect="1"/>
          </p:cNvGraphicFramePr>
          <p:nvPr/>
        </p:nvGraphicFramePr>
        <p:xfrm>
          <a:off x="2262188" y="1571625"/>
          <a:ext cx="309562" cy="319088"/>
        </p:xfrm>
        <a:graphic>
          <a:graphicData uri="http://schemas.openxmlformats.org/presentationml/2006/ole">
            <p:oleObj spid="_x0000_s46108" name="数式" r:id="rId15" imgW="164880" imgH="190440" progId="Equation.3">
              <p:embed/>
            </p:oleObj>
          </a:graphicData>
        </a:graphic>
      </p:graphicFrame>
      <p:sp>
        <p:nvSpPr>
          <p:cNvPr id="46135" name="Text Box 33"/>
          <p:cNvSpPr txBox="1">
            <a:spLocks noChangeArrowheads="1"/>
          </p:cNvSpPr>
          <p:nvPr/>
        </p:nvSpPr>
        <p:spPr bwMode="auto">
          <a:xfrm>
            <a:off x="1143000" y="1071563"/>
            <a:ext cx="7670800" cy="461962"/>
          </a:xfrm>
          <a:prstGeom prst="rect">
            <a:avLst/>
          </a:prstGeom>
          <a:noFill/>
          <a:ln w="9525">
            <a:noFill/>
            <a:miter lim="800000"/>
            <a:headEnd/>
            <a:tailEnd/>
          </a:ln>
        </p:spPr>
        <p:txBody>
          <a:bodyPr>
            <a:spAutoFit/>
          </a:bodyPr>
          <a:lstStyle/>
          <a:p>
            <a:pPr>
              <a:spcBef>
                <a:spcPct val="50000"/>
              </a:spcBef>
            </a:pPr>
            <a:r>
              <a:rPr kumimoji="0" lang="ja-JP" altLang="en-US" sz="2400"/>
              <a:t>財政赤字が拡大→（Ｔ－Ｇ）↓→資金の供給は左シフト</a:t>
            </a:r>
          </a:p>
        </p:txBody>
      </p:sp>
      <p:sp>
        <p:nvSpPr>
          <p:cNvPr id="46120" name="Line 40"/>
          <p:cNvSpPr>
            <a:spLocks noChangeShapeType="1"/>
          </p:cNvSpPr>
          <p:nvPr/>
        </p:nvSpPr>
        <p:spPr bwMode="auto">
          <a:xfrm flipH="1">
            <a:off x="3773493" y="2078038"/>
            <a:ext cx="360363"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pPr>
              <a:defRPr/>
            </a:pPr>
            <a:endParaRPr kumimoji="0" lang="ja-JP" altLang="en-US"/>
          </a:p>
        </p:txBody>
      </p:sp>
      <p:sp>
        <p:nvSpPr>
          <p:cNvPr id="46137" name="Text Box 41"/>
          <p:cNvSpPr txBox="1">
            <a:spLocks noChangeArrowheads="1"/>
          </p:cNvSpPr>
          <p:nvPr/>
        </p:nvSpPr>
        <p:spPr bwMode="auto">
          <a:xfrm>
            <a:off x="1428750" y="4714875"/>
            <a:ext cx="5761038" cy="366713"/>
          </a:xfrm>
          <a:prstGeom prst="rect">
            <a:avLst/>
          </a:prstGeom>
          <a:noFill/>
          <a:ln w="9525">
            <a:noFill/>
            <a:miter lim="800000"/>
            <a:headEnd/>
            <a:tailEnd/>
          </a:ln>
        </p:spPr>
        <p:txBody>
          <a:bodyPr>
            <a:spAutoFit/>
          </a:bodyPr>
          <a:lstStyle/>
          <a:p>
            <a:pPr>
              <a:spcBef>
                <a:spcPct val="50000"/>
              </a:spcBef>
            </a:pPr>
            <a:r>
              <a:rPr kumimoji="0" lang="ja-JP" altLang="en-US" sz="1800"/>
              <a:t>実質利子率を上昇させ、投資に回る資金を減らしてしまう。</a:t>
            </a:r>
          </a:p>
        </p:txBody>
      </p:sp>
      <p:sp>
        <p:nvSpPr>
          <p:cNvPr id="2" name="Line 42"/>
          <p:cNvSpPr>
            <a:spLocks noChangeShapeType="1"/>
          </p:cNvSpPr>
          <p:nvPr/>
        </p:nvSpPr>
        <p:spPr bwMode="auto">
          <a:xfrm flipV="1">
            <a:off x="1657350" y="2781300"/>
            <a:ext cx="0" cy="43180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3" name="Line 43"/>
          <p:cNvSpPr>
            <a:spLocks noChangeShapeType="1"/>
          </p:cNvSpPr>
          <p:nvPr/>
        </p:nvSpPr>
        <p:spPr bwMode="auto">
          <a:xfrm flipH="1">
            <a:off x="3214678" y="4090988"/>
            <a:ext cx="358775"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46140" name="AutoShape 45"/>
          <p:cNvSpPr>
            <a:spLocks noChangeArrowheads="1"/>
          </p:cNvSpPr>
          <p:nvPr/>
        </p:nvSpPr>
        <p:spPr bwMode="auto">
          <a:xfrm>
            <a:off x="3521075" y="5146675"/>
            <a:ext cx="503238" cy="2159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46141" name="Text Box 46"/>
          <p:cNvSpPr txBox="1">
            <a:spLocks noChangeArrowheads="1"/>
          </p:cNvSpPr>
          <p:nvPr/>
        </p:nvSpPr>
        <p:spPr bwMode="auto">
          <a:xfrm>
            <a:off x="1285875" y="5429250"/>
            <a:ext cx="5329238" cy="641350"/>
          </a:xfrm>
          <a:prstGeom prst="rect">
            <a:avLst/>
          </a:prstGeom>
          <a:noFill/>
          <a:ln w="9525">
            <a:noFill/>
            <a:miter lim="800000"/>
            <a:headEnd/>
            <a:tailEnd/>
          </a:ln>
        </p:spPr>
        <p:txBody>
          <a:bodyPr>
            <a:spAutoFit/>
          </a:bodyPr>
          <a:lstStyle/>
          <a:p>
            <a:pPr>
              <a:spcBef>
                <a:spcPct val="50000"/>
              </a:spcBef>
            </a:pPr>
            <a:r>
              <a:rPr kumimoji="0" lang="ja-JP" altLang="en-US" sz="1800"/>
              <a:t>物的資本の増加が抑制されるので、経済成長を遅らせることになる。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6120"/>
                                        </p:tgtEl>
                                        <p:attrNameLst>
                                          <p:attrName>style.visibility</p:attrName>
                                        </p:attrNameLst>
                                      </p:cBhvr>
                                      <p:to>
                                        <p:strVal val="visible"/>
                                      </p:to>
                                    </p:set>
                                    <p:anim calcmode="lin" valueType="num">
                                      <p:cBhvr>
                                        <p:cTn id="7" dur="500" fill="hold"/>
                                        <p:tgtEl>
                                          <p:spTgt spid="46120"/>
                                        </p:tgtEl>
                                        <p:attrNameLst>
                                          <p:attrName>ppt_w</p:attrName>
                                        </p:attrNameLst>
                                      </p:cBhvr>
                                      <p:tavLst>
                                        <p:tav tm="0">
                                          <p:val>
                                            <p:fltVal val="0"/>
                                          </p:val>
                                        </p:tav>
                                        <p:tav tm="100000">
                                          <p:val>
                                            <p:strVal val="#ppt_w"/>
                                          </p:val>
                                        </p:tav>
                                      </p:tavLst>
                                    </p:anim>
                                    <p:anim calcmode="lin" valueType="num">
                                      <p:cBhvr>
                                        <p:cTn id="8" dur="500" fill="hold"/>
                                        <p:tgtEl>
                                          <p:spTgt spid="461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6087"/>
                                        </p:tgtEl>
                                        <p:attrNameLst>
                                          <p:attrName>style.visibility</p:attrName>
                                        </p:attrNameLst>
                                      </p:cBhvr>
                                      <p:to>
                                        <p:strVal val="visible"/>
                                      </p:to>
                                    </p:set>
                                    <p:anim calcmode="lin" valueType="num">
                                      <p:cBhvr>
                                        <p:cTn id="13" dur="500" fill="hold"/>
                                        <p:tgtEl>
                                          <p:spTgt spid="46087"/>
                                        </p:tgtEl>
                                        <p:attrNameLst>
                                          <p:attrName>ppt_w</p:attrName>
                                        </p:attrNameLst>
                                      </p:cBhvr>
                                      <p:tavLst>
                                        <p:tav tm="0">
                                          <p:val>
                                            <p:fltVal val="0"/>
                                          </p:val>
                                        </p:tav>
                                        <p:tav tm="100000">
                                          <p:val>
                                            <p:strVal val="#ppt_w"/>
                                          </p:val>
                                        </p:tav>
                                      </p:tavLst>
                                    </p:anim>
                                    <p:anim calcmode="lin" valueType="num">
                                      <p:cBhvr>
                                        <p:cTn id="14" dur="500" fill="hold"/>
                                        <p:tgtEl>
                                          <p:spTgt spid="46087"/>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46116"/>
                                        </p:tgtEl>
                                        <p:attrNameLst>
                                          <p:attrName>style.visibility</p:attrName>
                                        </p:attrNameLst>
                                      </p:cBhvr>
                                      <p:to>
                                        <p:strVal val="visible"/>
                                      </p:to>
                                    </p:set>
                                    <p:anim calcmode="lin" valueType="num">
                                      <p:cBhvr>
                                        <p:cTn id="17" dur="500" fill="hold"/>
                                        <p:tgtEl>
                                          <p:spTgt spid="46116"/>
                                        </p:tgtEl>
                                        <p:attrNameLst>
                                          <p:attrName>ppt_w</p:attrName>
                                        </p:attrNameLst>
                                      </p:cBhvr>
                                      <p:tavLst>
                                        <p:tav tm="0">
                                          <p:val>
                                            <p:fltVal val="0"/>
                                          </p:val>
                                        </p:tav>
                                        <p:tav tm="100000">
                                          <p:val>
                                            <p:strVal val="#ppt_w"/>
                                          </p:val>
                                        </p:tav>
                                      </p:tavLst>
                                    </p:anim>
                                    <p:anim calcmode="lin" valueType="num">
                                      <p:cBhvr>
                                        <p:cTn id="18" dur="500" fill="hold"/>
                                        <p:tgtEl>
                                          <p:spTgt spid="46116"/>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46114"/>
                                        </p:tgtEl>
                                        <p:attrNameLst>
                                          <p:attrName>style.visibility</p:attrName>
                                        </p:attrNameLst>
                                      </p:cBhvr>
                                      <p:to>
                                        <p:strVal val="visible"/>
                                      </p:to>
                                    </p:set>
                                    <p:anim calcmode="lin" valueType="num">
                                      <p:cBhvr>
                                        <p:cTn id="23" dur="500" fill="hold"/>
                                        <p:tgtEl>
                                          <p:spTgt spid="46114"/>
                                        </p:tgtEl>
                                        <p:attrNameLst>
                                          <p:attrName>ppt_w</p:attrName>
                                        </p:attrNameLst>
                                      </p:cBhvr>
                                      <p:tavLst>
                                        <p:tav tm="0">
                                          <p:val>
                                            <p:fltVal val="0"/>
                                          </p:val>
                                        </p:tav>
                                        <p:tav tm="100000">
                                          <p:val>
                                            <p:strVal val="#ppt_w"/>
                                          </p:val>
                                        </p:tav>
                                      </p:tavLst>
                                    </p:anim>
                                    <p:anim calcmode="lin" valueType="num">
                                      <p:cBhvr>
                                        <p:cTn id="24" dur="500" fill="hold"/>
                                        <p:tgtEl>
                                          <p:spTgt spid="46114"/>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46092"/>
                                        </p:tgtEl>
                                        <p:attrNameLst>
                                          <p:attrName>style.visibility</p:attrName>
                                        </p:attrNameLst>
                                      </p:cBhvr>
                                      <p:to>
                                        <p:strVal val="visible"/>
                                      </p:to>
                                    </p:set>
                                    <p:anim calcmode="lin" valueType="num">
                                      <p:cBhvr>
                                        <p:cTn id="29" dur="500" fill="hold"/>
                                        <p:tgtEl>
                                          <p:spTgt spid="46092"/>
                                        </p:tgtEl>
                                        <p:attrNameLst>
                                          <p:attrName>ppt_w</p:attrName>
                                        </p:attrNameLst>
                                      </p:cBhvr>
                                      <p:tavLst>
                                        <p:tav tm="0">
                                          <p:val>
                                            <p:fltVal val="0"/>
                                          </p:val>
                                        </p:tav>
                                        <p:tav tm="100000">
                                          <p:val>
                                            <p:strVal val="#ppt_w"/>
                                          </p:val>
                                        </p:tav>
                                      </p:tavLst>
                                    </p:anim>
                                    <p:anim calcmode="lin" valueType="num">
                                      <p:cBhvr>
                                        <p:cTn id="30" dur="500" fill="hold"/>
                                        <p:tgtEl>
                                          <p:spTgt spid="4609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46101"/>
                                        </p:tgtEl>
                                        <p:attrNameLst>
                                          <p:attrName>style.visibility</p:attrName>
                                        </p:attrNameLst>
                                      </p:cBhvr>
                                      <p:to>
                                        <p:strVal val="visible"/>
                                      </p:to>
                                    </p:set>
                                    <p:anim calcmode="lin" valueType="num">
                                      <p:cBhvr>
                                        <p:cTn id="33" dur="500" fill="hold"/>
                                        <p:tgtEl>
                                          <p:spTgt spid="46101"/>
                                        </p:tgtEl>
                                        <p:attrNameLst>
                                          <p:attrName>ppt_w</p:attrName>
                                        </p:attrNameLst>
                                      </p:cBhvr>
                                      <p:tavLst>
                                        <p:tav tm="0">
                                          <p:val>
                                            <p:fltVal val="0"/>
                                          </p:val>
                                        </p:tav>
                                        <p:tav tm="100000">
                                          <p:val>
                                            <p:strVal val="#ppt_w"/>
                                          </p:val>
                                        </p:tav>
                                      </p:tavLst>
                                    </p:anim>
                                    <p:anim calcmode="lin" valueType="num">
                                      <p:cBhvr>
                                        <p:cTn id="34" dur="500" fill="hold"/>
                                        <p:tgtEl>
                                          <p:spTgt spid="46101"/>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46093"/>
                                        </p:tgtEl>
                                        <p:attrNameLst>
                                          <p:attrName>style.visibility</p:attrName>
                                        </p:attrNameLst>
                                      </p:cBhvr>
                                      <p:to>
                                        <p:strVal val="visible"/>
                                      </p:to>
                                    </p:set>
                                    <p:anim calcmode="lin" valueType="num">
                                      <p:cBhvr>
                                        <p:cTn id="39" dur="500" fill="hold"/>
                                        <p:tgtEl>
                                          <p:spTgt spid="46093"/>
                                        </p:tgtEl>
                                        <p:attrNameLst>
                                          <p:attrName>ppt_w</p:attrName>
                                        </p:attrNameLst>
                                      </p:cBhvr>
                                      <p:tavLst>
                                        <p:tav tm="0">
                                          <p:val>
                                            <p:fltVal val="0"/>
                                          </p:val>
                                        </p:tav>
                                        <p:tav tm="100000">
                                          <p:val>
                                            <p:strVal val="#ppt_w"/>
                                          </p:val>
                                        </p:tav>
                                      </p:tavLst>
                                    </p:anim>
                                    <p:anim calcmode="lin" valueType="num">
                                      <p:cBhvr>
                                        <p:cTn id="40" dur="500" fill="hold"/>
                                        <p:tgtEl>
                                          <p:spTgt spid="46093"/>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6099"/>
                                        </p:tgtEl>
                                        <p:attrNameLst>
                                          <p:attrName>style.visibility</p:attrName>
                                        </p:attrNameLst>
                                      </p:cBhvr>
                                      <p:to>
                                        <p:strVal val="visible"/>
                                      </p:to>
                                    </p:set>
                                    <p:anim calcmode="lin" valueType="num">
                                      <p:cBhvr>
                                        <p:cTn id="43" dur="500" fill="hold"/>
                                        <p:tgtEl>
                                          <p:spTgt spid="46099"/>
                                        </p:tgtEl>
                                        <p:attrNameLst>
                                          <p:attrName>ppt_w</p:attrName>
                                        </p:attrNameLst>
                                      </p:cBhvr>
                                      <p:tavLst>
                                        <p:tav tm="0">
                                          <p:val>
                                            <p:fltVal val="0"/>
                                          </p:val>
                                        </p:tav>
                                        <p:tav tm="100000">
                                          <p:val>
                                            <p:strVal val="#ppt_w"/>
                                          </p:val>
                                        </p:tav>
                                      </p:tavLst>
                                    </p:anim>
                                    <p:anim calcmode="lin" valueType="num">
                                      <p:cBhvr>
                                        <p:cTn id="44" dur="500" fill="hold"/>
                                        <p:tgtEl>
                                          <p:spTgt spid="46099"/>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1000" fill="hold"/>
                                        <p:tgtEl>
                                          <p:spTgt spid="2"/>
                                        </p:tgtEl>
                                        <p:attrNameLst>
                                          <p:attrName>ppt_x</p:attrName>
                                        </p:attrNameLst>
                                      </p:cBhvr>
                                      <p:tavLst>
                                        <p:tav tm="0">
                                          <p:val>
                                            <p:strVal val="#ppt_x-.2"/>
                                          </p:val>
                                        </p:tav>
                                        <p:tav tm="100000">
                                          <p:val>
                                            <p:strVal val="#ppt_x"/>
                                          </p:val>
                                        </p:tav>
                                      </p:tavLst>
                                    </p:anim>
                                    <p:anim calcmode="lin" valueType="num">
                                      <p:cBhvr>
                                        <p:cTn id="50"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51" dur="10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1000" fill="hold"/>
                                        <p:tgtEl>
                                          <p:spTgt spid="3"/>
                                        </p:tgtEl>
                                        <p:attrNameLst>
                                          <p:attrName>ppt_x</p:attrName>
                                        </p:attrNameLst>
                                      </p:cBhvr>
                                      <p:tavLst>
                                        <p:tav tm="0">
                                          <p:val>
                                            <p:strVal val="#ppt_x-.2"/>
                                          </p:val>
                                        </p:tav>
                                        <p:tav tm="100000">
                                          <p:val>
                                            <p:strVal val="#ppt_x"/>
                                          </p:val>
                                        </p:tav>
                                      </p:tavLst>
                                    </p:anim>
                                    <p:anim calcmode="lin" valueType="num">
                                      <p:cBhvr>
                                        <p:cTn id="57"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2" grpId="0" animBg="1"/>
      <p:bldP spid="4609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ext Box 4"/>
          <p:cNvSpPr txBox="1">
            <a:spLocks noChangeArrowheads="1"/>
          </p:cNvSpPr>
          <p:nvPr/>
        </p:nvSpPr>
        <p:spPr bwMode="auto">
          <a:xfrm>
            <a:off x="1143000" y="500063"/>
            <a:ext cx="7777163" cy="1741487"/>
          </a:xfrm>
          <a:prstGeom prst="rect">
            <a:avLst/>
          </a:prstGeom>
          <a:noFill/>
          <a:ln w="9525">
            <a:noFill/>
            <a:miter lim="800000"/>
            <a:headEnd/>
            <a:tailEnd/>
          </a:ln>
        </p:spPr>
        <p:txBody>
          <a:bodyPr>
            <a:spAutoFit/>
          </a:bodyPr>
          <a:lstStyle/>
          <a:p>
            <a:pPr>
              <a:spcBef>
                <a:spcPct val="50000"/>
              </a:spcBef>
            </a:pPr>
            <a:r>
              <a:rPr kumimoji="0" lang="ja-JP" altLang="en-US" sz="1800"/>
              <a:t>注意！！</a:t>
            </a:r>
          </a:p>
          <a:p>
            <a:pPr>
              <a:spcBef>
                <a:spcPct val="50000"/>
              </a:spcBef>
            </a:pPr>
            <a:r>
              <a:rPr kumimoji="0" lang="ja-JP" altLang="en-US" sz="1800"/>
              <a:t>ここでは財政赤字が膨らんだとしても家計の行動が変化しないと暗黙のうちに仮定されている。</a:t>
            </a:r>
          </a:p>
          <a:p>
            <a:pPr>
              <a:spcBef>
                <a:spcPct val="50000"/>
              </a:spcBef>
            </a:pPr>
            <a:r>
              <a:rPr kumimoji="0" lang="ja-JP" altLang="en-US" sz="1800"/>
              <a:t>家計が将来の増税に備えるために現在の消費を減らして貯蓄を増やそうとすれば、Ｓｐは増加するので、実質利子率の上昇は緩和される可能性がある。</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ChangeArrowheads="1"/>
          </p:cNvSpPr>
          <p:nvPr>
            <p:ph type="ctrTitle"/>
          </p:nvPr>
        </p:nvSpPr>
        <p:spPr>
          <a:xfrm>
            <a:off x="1431925" y="360363"/>
            <a:ext cx="7407275" cy="1471612"/>
          </a:xfrm>
        </p:spPr>
        <p:txBody>
          <a:bodyPr/>
          <a:lstStyle/>
          <a:p>
            <a:pPr eaLnBrk="1" fontAlgn="auto" hangingPunct="1">
              <a:spcAft>
                <a:spcPts val="0"/>
              </a:spcAft>
              <a:defRPr/>
            </a:pPr>
            <a:r>
              <a:rPr lang="ja-JP" altLang="en-US">
                <a:solidFill>
                  <a:schemeClr val="tx2">
                    <a:satMod val="130000"/>
                  </a:schemeClr>
                </a:solidFill>
              </a:rPr>
              <a:t>６章　貨幣と銀行</a:t>
            </a:r>
          </a:p>
        </p:txBody>
      </p:sp>
      <p:sp>
        <p:nvSpPr>
          <p:cNvPr id="53253" name="Rectangle 5"/>
          <p:cNvSpPr>
            <a:spLocks noGrp="1" noChangeArrowheads="1"/>
          </p:cNvSpPr>
          <p:nvPr>
            <p:ph type="subTitle" idx="1"/>
          </p:nvPr>
        </p:nvSpPr>
        <p:spPr>
          <a:xfrm>
            <a:off x="1431925" y="1849438"/>
            <a:ext cx="7407275" cy="1752600"/>
          </a:xfrm>
        </p:spPr>
        <p:txBody>
          <a:bodyPr>
            <a:normAutofit/>
          </a:bodyPr>
          <a:lstStyle/>
          <a:p>
            <a:pPr eaLnBrk="1" fontAlgn="auto" hangingPunct="1">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357313" y="5357813"/>
            <a:ext cx="5929312" cy="128587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aphicFrame>
        <p:nvGraphicFramePr>
          <p:cNvPr id="13" name="図表 12"/>
          <p:cNvGraphicFramePr/>
          <p:nvPr/>
        </p:nvGraphicFramePr>
        <p:xfrm>
          <a:off x="1285852" y="285728"/>
          <a:ext cx="7086600"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0051" name="Rectangle 3"/>
          <p:cNvSpPr>
            <a:spLocks noGrp="1" noChangeArrowheads="1"/>
          </p:cNvSpPr>
          <p:nvPr>
            <p:ph idx="1"/>
          </p:nvPr>
        </p:nvSpPr>
        <p:spPr>
          <a:xfrm>
            <a:off x="1279525" y="1196975"/>
            <a:ext cx="6721475" cy="4929188"/>
          </a:xfrm>
        </p:spPr>
        <p:txBody>
          <a:bodyPr/>
          <a:lstStyle/>
          <a:p>
            <a:pPr eaLnBrk="1" hangingPunct="1">
              <a:buFontTx/>
              <a:buNone/>
            </a:pPr>
            <a:r>
              <a:rPr lang="ja-JP" altLang="en-US" sz="1800" smtClean="0"/>
              <a:t>貨幣が持っている大切な性質</a:t>
            </a:r>
            <a:endParaRPr lang="en-US" altLang="ja-JP" sz="1800" smtClean="0"/>
          </a:p>
          <a:p>
            <a:pPr eaLnBrk="1" hangingPunct="1">
              <a:buFontTx/>
              <a:buNone/>
            </a:pPr>
            <a:endParaRPr lang="ja-JP" altLang="en-US" sz="1800" smtClean="0"/>
          </a:p>
          <a:p>
            <a:pPr eaLnBrk="1" hangingPunct="1">
              <a:buFontTx/>
              <a:buNone/>
            </a:pPr>
            <a:r>
              <a:rPr lang="ja-JP" altLang="en-US" sz="2400" b="1" smtClean="0">
                <a:solidFill>
                  <a:srgbClr val="FF0000"/>
                </a:solidFill>
              </a:rPr>
              <a:t>流動性：いつでも好きなときに財と交換できる。</a:t>
            </a:r>
          </a:p>
          <a:p>
            <a:pPr eaLnBrk="1" hangingPunct="1">
              <a:buFontTx/>
              <a:buNone/>
            </a:pPr>
            <a:endParaRPr lang="ja-JP" altLang="en-US" sz="1800" smtClean="0"/>
          </a:p>
          <a:p>
            <a:pPr eaLnBrk="1" hangingPunct="1">
              <a:buFontTx/>
              <a:buNone/>
            </a:pPr>
            <a:r>
              <a:rPr lang="ja-JP" altLang="en-US" sz="1800" smtClean="0"/>
              <a:t>利子はどのように捉えることができるだろうか。</a:t>
            </a:r>
          </a:p>
          <a:p>
            <a:pPr eaLnBrk="1" hangingPunct="1">
              <a:buFontTx/>
              <a:buNone/>
            </a:pPr>
            <a:r>
              <a:rPr lang="ja-JP" altLang="en-US" sz="1800" smtClean="0"/>
              <a:t>Ａさん　　　　　　　　　　　　　　Ｂさん</a:t>
            </a:r>
            <a:endParaRPr lang="en-US" altLang="ja-JP" sz="1800" smtClean="0"/>
          </a:p>
          <a:p>
            <a:pPr eaLnBrk="1" hangingPunct="1">
              <a:buFontTx/>
              <a:buNone/>
            </a:pPr>
            <a:endParaRPr lang="en-US" altLang="ja-JP" sz="1800" smtClean="0"/>
          </a:p>
          <a:p>
            <a:pPr eaLnBrk="1" hangingPunct="1">
              <a:buFontTx/>
              <a:buNone/>
            </a:pPr>
            <a:endParaRPr lang="en-US" altLang="ja-JP" sz="1800" smtClean="0"/>
          </a:p>
          <a:p>
            <a:pPr eaLnBrk="1" hangingPunct="1">
              <a:buFontTx/>
              <a:buNone/>
            </a:pPr>
            <a:endParaRPr lang="ja-JP" altLang="en-US" sz="1800" smtClean="0"/>
          </a:p>
        </p:txBody>
      </p:sp>
      <p:sp>
        <p:nvSpPr>
          <p:cNvPr id="55300" name="Rectangle 4"/>
          <p:cNvSpPr>
            <a:spLocks noChangeArrowheads="1"/>
          </p:cNvSpPr>
          <p:nvPr/>
        </p:nvSpPr>
        <p:spPr bwMode="auto">
          <a:xfrm>
            <a:off x="928688" y="3429000"/>
            <a:ext cx="2786062" cy="1150938"/>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kumimoji="0" lang="ja-JP" altLang="en-US" sz="2000" dirty="0">
                <a:ea typeface="ＭＳ Ｐゴシック" pitchFamily="50" charset="-128"/>
              </a:rPr>
              <a:t>貨幣（流動性）を手放し、</a:t>
            </a:r>
          </a:p>
          <a:p>
            <a:pPr algn="ctr">
              <a:defRPr/>
            </a:pPr>
            <a:r>
              <a:rPr kumimoji="0" lang="ja-JP" altLang="en-US" sz="2000" dirty="0">
                <a:ea typeface="ＭＳ Ｐゴシック" pitchFamily="50" charset="-128"/>
              </a:rPr>
              <a:t>Ｂさんから債券を購入。</a:t>
            </a:r>
          </a:p>
        </p:txBody>
      </p:sp>
      <p:sp>
        <p:nvSpPr>
          <p:cNvPr id="55301" name="Rectangle 5"/>
          <p:cNvSpPr>
            <a:spLocks noChangeArrowheads="1"/>
          </p:cNvSpPr>
          <p:nvPr/>
        </p:nvSpPr>
        <p:spPr bwMode="auto">
          <a:xfrm>
            <a:off x="5286375" y="3429000"/>
            <a:ext cx="3030538" cy="1079500"/>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r>
              <a:rPr kumimoji="0" lang="ja-JP" altLang="en-US" sz="1800">
                <a:solidFill>
                  <a:srgbClr val="FFFFFF"/>
                </a:solidFill>
                <a:ea typeface="ＭＳ Ｐゴシック" charset="-128"/>
              </a:rPr>
              <a:t>貨幣を受け取る</a:t>
            </a:r>
          </a:p>
          <a:p>
            <a:pPr algn="ctr"/>
            <a:r>
              <a:rPr kumimoji="0" lang="ja-JP" altLang="en-US" sz="1800">
                <a:solidFill>
                  <a:srgbClr val="FFFFFF"/>
                </a:solidFill>
                <a:ea typeface="ＭＳ Ｐゴシック" charset="-128"/>
              </a:rPr>
              <a:t>（ＢはＡに債券を売った）。</a:t>
            </a:r>
          </a:p>
          <a:p>
            <a:pPr algn="ctr"/>
            <a:r>
              <a:rPr kumimoji="0" lang="ja-JP" altLang="en-US" sz="1800">
                <a:solidFill>
                  <a:srgbClr val="FFFFFF"/>
                </a:solidFill>
                <a:ea typeface="ＭＳ Ｐゴシック" charset="-128"/>
              </a:rPr>
              <a:t>Ａさんに債券の利子を支払う。</a:t>
            </a:r>
          </a:p>
        </p:txBody>
      </p:sp>
      <p:sp>
        <p:nvSpPr>
          <p:cNvPr id="55304" name="Text Box 8"/>
          <p:cNvSpPr txBox="1">
            <a:spLocks noChangeArrowheads="1"/>
          </p:cNvSpPr>
          <p:nvPr/>
        </p:nvSpPr>
        <p:spPr bwMode="auto">
          <a:xfrm>
            <a:off x="4000500" y="3214688"/>
            <a:ext cx="857250" cy="400050"/>
          </a:xfrm>
          <a:prstGeom prst="rect">
            <a:avLst/>
          </a:prstGeom>
          <a:noFill/>
          <a:ln w="9525">
            <a:noFill/>
            <a:miter lim="800000"/>
            <a:headEnd/>
            <a:tailEnd/>
          </a:ln>
        </p:spPr>
        <p:txBody>
          <a:bodyPr>
            <a:spAutoFit/>
          </a:bodyPr>
          <a:lstStyle/>
          <a:p>
            <a:pPr>
              <a:spcBef>
                <a:spcPct val="50000"/>
              </a:spcBef>
            </a:pPr>
            <a:r>
              <a:rPr kumimoji="0" lang="ja-JP" altLang="en-US" sz="2000"/>
              <a:t>貨幣</a:t>
            </a:r>
          </a:p>
        </p:txBody>
      </p:sp>
      <p:sp>
        <p:nvSpPr>
          <p:cNvPr id="55305" name="Text Box 9"/>
          <p:cNvSpPr txBox="1">
            <a:spLocks noChangeArrowheads="1"/>
          </p:cNvSpPr>
          <p:nvPr/>
        </p:nvSpPr>
        <p:spPr bwMode="auto">
          <a:xfrm>
            <a:off x="3786188" y="4071938"/>
            <a:ext cx="1785937" cy="400050"/>
          </a:xfrm>
          <a:prstGeom prst="rect">
            <a:avLst/>
          </a:prstGeom>
          <a:noFill/>
          <a:ln w="9525">
            <a:noFill/>
            <a:miter lim="800000"/>
            <a:headEnd/>
            <a:tailEnd/>
          </a:ln>
        </p:spPr>
        <p:txBody>
          <a:bodyPr>
            <a:spAutoFit/>
          </a:bodyPr>
          <a:lstStyle/>
          <a:p>
            <a:pPr>
              <a:spcBef>
                <a:spcPct val="50000"/>
              </a:spcBef>
            </a:pPr>
            <a:r>
              <a:rPr kumimoji="0" lang="ja-JP" altLang="en-US" sz="2000"/>
              <a:t>債券＆利子</a:t>
            </a:r>
          </a:p>
        </p:txBody>
      </p:sp>
      <p:sp>
        <p:nvSpPr>
          <p:cNvPr id="130056" name="Text Box 10"/>
          <p:cNvSpPr txBox="1">
            <a:spLocks noChangeArrowheads="1"/>
          </p:cNvSpPr>
          <p:nvPr/>
        </p:nvSpPr>
        <p:spPr bwMode="auto">
          <a:xfrm>
            <a:off x="1571625" y="4714875"/>
            <a:ext cx="5184775" cy="1741488"/>
          </a:xfrm>
          <a:prstGeom prst="rect">
            <a:avLst/>
          </a:prstGeom>
          <a:noFill/>
          <a:ln w="9525">
            <a:noFill/>
            <a:miter lim="800000"/>
            <a:headEnd/>
            <a:tailEnd/>
          </a:ln>
        </p:spPr>
        <p:txBody>
          <a:bodyPr>
            <a:spAutoFit/>
          </a:bodyPr>
          <a:lstStyle/>
          <a:p>
            <a:pPr>
              <a:spcBef>
                <a:spcPct val="50000"/>
              </a:spcBef>
            </a:pPr>
            <a:r>
              <a:rPr kumimoji="0" lang="ja-JP" altLang="en-US" sz="1800"/>
              <a:t>この交換の結果、Ａさんにとって流動性を手放す（売った）ことの対価として利子を得たことになる。</a:t>
            </a:r>
          </a:p>
          <a:p>
            <a:pPr>
              <a:spcBef>
                <a:spcPct val="50000"/>
              </a:spcBef>
            </a:pPr>
            <a:r>
              <a:rPr kumimoji="0" lang="ja-JP" altLang="en-US" sz="1800"/>
              <a:t>つまり、利子は</a:t>
            </a:r>
            <a:r>
              <a:rPr kumimoji="0" lang="ja-JP" altLang="en-US" sz="1800" b="1">
                <a:solidFill>
                  <a:srgbClr val="FF0000"/>
                </a:solidFill>
              </a:rPr>
              <a:t>流動性の価格（プレミアム）</a:t>
            </a:r>
          </a:p>
          <a:p>
            <a:pPr>
              <a:spcBef>
                <a:spcPct val="50000"/>
              </a:spcBef>
            </a:pPr>
            <a:r>
              <a:rPr kumimoji="0" lang="ja-JP" altLang="en-US" sz="1800"/>
              <a:t>別の言い方では、</a:t>
            </a:r>
            <a:r>
              <a:rPr kumimoji="0" lang="ja-JP" altLang="en-US" sz="1800" b="1">
                <a:solidFill>
                  <a:srgbClr val="FF0000"/>
                </a:solidFill>
              </a:rPr>
              <a:t>貨幣保有の機会費用は利子</a:t>
            </a:r>
            <a:r>
              <a:rPr kumimoji="0" lang="ja-JP" altLang="en-US" sz="1800"/>
              <a:t>であると考えられる。</a:t>
            </a:r>
          </a:p>
        </p:txBody>
      </p:sp>
      <p:cxnSp>
        <p:nvCxnSpPr>
          <p:cNvPr id="12" name="直線矢印コネクタ 11"/>
          <p:cNvCxnSpPr/>
          <p:nvPr/>
        </p:nvCxnSpPr>
        <p:spPr>
          <a:xfrm>
            <a:off x="3786182" y="3714752"/>
            <a:ext cx="142876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直線矢印コネクタ 13"/>
          <p:cNvCxnSpPr/>
          <p:nvPr/>
        </p:nvCxnSpPr>
        <p:spPr>
          <a:xfrm rot="10800000">
            <a:off x="3786188" y="4000500"/>
            <a:ext cx="14287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1000" fill="hold"/>
                                        <p:tgtEl>
                                          <p:spTgt spid="55300"/>
                                        </p:tgtEl>
                                        <p:attrNameLst>
                                          <p:attrName>ppt_x</p:attrName>
                                        </p:attrNameLst>
                                      </p:cBhvr>
                                      <p:tavLst>
                                        <p:tav tm="0">
                                          <p:val>
                                            <p:strVal val="#ppt_x-.2"/>
                                          </p:val>
                                        </p:tav>
                                        <p:tav tm="100000">
                                          <p:val>
                                            <p:strVal val="#ppt_x"/>
                                          </p:val>
                                        </p:tav>
                                      </p:tavLst>
                                    </p:anim>
                                    <p:anim calcmode="lin" valueType="num">
                                      <p:cBhvr>
                                        <p:cTn id="8" dur="1000" fill="hold"/>
                                        <p:tgtEl>
                                          <p:spTgt spid="55300"/>
                                        </p:tgtEl>
                                        <p:attrNameLst>
                                          <p:attrName>ppt_y</p:attrName>
                                        </p:attrNameLst>
                                      </p:cBhvr>
                                      <p:tavLst>
                                        <p:tav tm="0">
                                          <p:val>
                                            <p:strVal val="#ppt_y"/>
                                          </p:val>
                                        </p:tav>
                                        <p:tav tm="100000">
                                          <p:val>
                                            <p:strVal val="#ppt_y"/>
                                          </p:val>
                                        </p:tav>
                                      </p:tavLst>
                                    </p:anim>
                                    <p:animEffect transition="in" filter="wipe(right)" prLst="gradientSize: 0.1">
                                      <p:cBhvr>
                                        <p:cTn id="9" dur="1000"/>
                                        <p:tgtEl>
                                          <p:spTgt spid="55300"/>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55304"/>
                                        </p:tgtEl>
                                        <p:attrNameLst>
                                          <p:attrName>style.visibility</p:attrName>
                                        </p:attrNameLst>
                                      </p:cBhvr>
                                      <p:to>
                                        <p:strVal val="visible"/>
                                      </p:to>
                                    </p:set>
                                    <p:anim calcmode="lin" valueType="num">
                                      <p:cBhvr>
                                        <p:cTn id="14" dur="500" fill="hold"/>
                                        <p:tgtEl>
                                          <p:spTgt spid="55304"/>
                                        </p:tgtEl>
                                        <p:attrNameLst>
                                          <p:attrName>ppt_w</p:attrName>
                                        </p:attrNameLst>
                                      </p:cBhvr>
                                      <p:tavLst>
                                        <p:tav tm="0">
                                          <p:val>
                                            <p:fltVal val="0"/>
                                          </p:val>
                                        </p:tav>
                                        <p:tav tm="100000">
                                          <p:val>
                                            <p:strVal val="#ppt_w"/>
                                          </p:val>
                                        </p:tav>
                                      </p:tavLst>
                                    </p:anim>
                                    <p:anim calcmode="lin" valueType="num">
                                      <p:cBhvr>
                                        <p:cTn id="15" dur="500" fill="hold"/>
                                        <p:tgtEl>
                                          <p:spTgt spid="55304"/>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55301"/>
                                        </p:tgtEl>
                                        <p:attrNameLst>
                                          <p:attrName>style.visibility</p:attrName>
                                        </p:attrNameLst>
                                      </p:cBhvr>
                                      <p:to>
                                        <p:strVal val="visible"/>
                                      </p:to>
                                    </p:set>
                                    <p:anim calcmode="lin" valueType="num">
                                      <p:cBhvr>
                                        <p:cTn id="20" dur="1000" fill="hold"/>
                                        <p:tgtEl>
                                          <p:spTgt spid="55301"/>
                                        </p:tgtEl>
                                        <p:attrNameLst>
                                          <p:attrName>ppt_x</p:attrName>
                                        </p:attrNameLst>
                                      </p:cBhvr>
                                      <p:tavLst>
                                        <p:tav tm="0">
                                          <p:val>
                                            <p:strVal val="#ppt_x-.2"/>
                                          </p:val>
                                        </p:tav>
                                        <p:tav tm="100000">
                                          <p:val>
                                            <p:strVal val="#ppt_x"/>
                                          </p:val>
                                        </p:tav>
                                      </p:tavLst>
                                    </p:anim>
                                    <p:anim calcmode="lin" valueType="num">
                                      <p:cBhvr>
                                        <p:cTn id="21" dur="1000" fill="hold"/>
                                        <p:tgtEl>
                                          <p:spTgt spid="55301"/>
                                        </p:tgtEl>
                                        <p:attrNameLst>
                                          <p:attrName>ppt_y</p:attrName>
                                        </p:attrNameLst>
                                      </p:cBhvr>
                                      <p:tavLst>
                                        <p:tav tm="0">
                                          <p:val>
                                            <p:strVal val="#ppt_y"/>
                                          </p:val>
                                        </p:tav>
                                        <p:tav tm="100000">
                                          <p:val>
                                            <p:strVal val="#ppt_y"/>
                                          </p:val>
                                        </p:tav>
                                      </p:tavLst>
                                    </p:anim>
                                    <p:animEffect transition="in" filter="wipe(right)" prLst="gradientSize: 0.1">
                                      <p:cBhvr>
                                        <p:cTn id="22" dur="1000"/>
                                        <p:tgtEl>
                                          <p:spTgt spid="55301"/>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55305"/>
                                        </p:tgtEl>
                                        <p:attrNameLst>
                                          <p:attrName>style.visibility</p:attrName>
                                        </p:attrNameLst>
                                      </p:cBhvr>
                                      <p:to>
                                        <p:strVal val="visible"/>
                                      </p:to>
                                    </p:set>
                                    <p:anim calcmode="lin" valueType="num">
                                      <p:cBhvr>
                                        <p:cTn id="27" dur="500" fill="hold"/>
                                        <p:tgtEl>
                                          <p:spTgt spid="55305"/>
                                        </p:tgtEl>
                                        <p:attrNameLst>
                                          <p:attrName>ppt_w</p:attrName>
                                        </p:attrNameLst>
                                      </p:cBhvr>
                                      <p:tavLst>
                                        <p:tav tm="0">
                                          <p:val>
                                            <p:fltVal val="0"/>
                                          </p:val>
                                        </p:tav>
                                        <p:tav tm="100000">
                                          <p:val>
                                            <p:strVal val="#ppt_w"/>
                                          </p:val>
                                        </p:tav>
                                      </p:tavLst>
                                    </p:anim>
                                    <p:anim calcmode="lin" valueType="num">
                                      <p:cBhvr>
                                        <p:cTn id="28" dur="500" fill="hold"/>
                                        <p:tgtEl>
                                          <p:spTgt spid="5530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P spid="55304" grpId="0"/>
      <p:bldP spid="5530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p:cNvSpPr txBox="1">
            <a:spLocks noChangeArrowheads="1"/>
          </p:cNvSpPr>
          <p:nvPr/>
        </p:nvSpPr>
        <p:spPr bwMode="auto">
          <a:xfrm>
            <a:off x="1357313" y="214313"/>
            <a:ext cx="7416800" cy="6878637"/>
          </a:xfrm>
          <a:prstGeom prst="rect">
            <a:avLst/>
          </a:prstGeom>
          <a:noFill/>
          <a:ln w="9525">
            <a:noFill/>
            <a:miter lim="800000"/>
            <a:headEnd/>
            <a:tailEnd/>
          </a:ln>
          <a:effectLst/>
        </p:spPr>
        <p:txBody>
          <a:bodyPr>
            <a:spAutoFit/>
          </a:bodyPr>
          <a:lstStyle/>
          <a:p>
            <a:pPr>
              <a:spcBef>
                <a:spcPct val="50000"/>
              </a:spcBef>
              <a:defRPr/>
            </a:pPr>
            <a:r>
              <a:rPr kumimoji="0" lang="ja-JP" altLang="en-US" sz="1800" dirty="0">
                <a:ea typeface="ＭＳ Ｐゴシック" pitchFamily="50" charset="-128"/>
              </a:rPr>
              <a:t>では、貨幣の機能（役割）は何であろうか？</a:t>
            </a:r>
          </a:p>
          <a:p>
            <a:pPr>
              <a:spcBef>
                <a:spcPct val="50000"/>
              </a:spcBef>
              <a:defRPr/>
            </a:pPr>
            <a:r>
              <a:rPr kumimoji="0" lang="ja-JP" altLang="en-US" sz="2800" b="1" dirty="0">
                <a:effectLst>
                  <a:outerShdw blurRad="38100" dist="38100" dir="2700000" algn="tl">
                    <a:srgbClr val="000000">
                      <a:alpha val="43137"/>
                    </a:srgbClr>
                  </a:outerShdw>
                </a:effectLst>
                <a:ea typeface="ＭＳ Ｐゴシック" pitchFamily="50" charset="-128"/>
              </a:rPr>
              <a:t>１交換手段</a:t>
            </a:r>
          </a:p>
          <a:p>
            <a:pPr>
              <a:spcBef>
                <a:spcPct val="50000"/>
              </a:spcBef>
              <a:defRPr/>
            </a:pPr>
            <a:r>
              <a:rPr kumimoji="0" lang="ja-JP" altLang="en-US" sz="2800" b="1" dirty="0">
                <a:effectLst>
                  <a:outerShdw blurRad="38100" dist="38100" dir="2700000" algn="tl">
                    <a:srgbClr val="000000">
                      <a:alpha val="43137"/>
                    </a:srgbClr>
                  </a:outerShdw>
                </a:effectLst>
                <a:ea typeface="ＭＳ Ｐゴシック" pitchFamily="50" charset="-128"/>
              </a:rPr>
              <a:t>２計算単位</a:t>
            </a:r>
          </a:p>
          <a:p>
            <a:pPr>
              <a:spcBef>
                <a:spcPct val="50000"/>
              </a:spcBef>
              <a:defRPr/>
            </a:pPr>
            <a:r>
              <a:rPr kumimoji="0" lang="ja-JP" altLang="en-US" sz="2800" b="1" dirty="0">
                <a:effectLst>
                  <a:outerShdw blurRad="38100" dist="38100" dir="2700000" algn="tl">
                    <a:srgbClr val="000000">
                      <a:alpha val="43137"/>
                    </a:srgbClr>
                  </a:outerShdw>
                </a:effectLst>
                <a:ea typeface="ＭＳ Ｐゴシック" pitchFamily="50" charset="-128"/>
              </a:rPr>
              <a:t>３価値貯蔵手段</a:t>
            </a:r>
          </a:p>
          <a:p>
            <a:pPr>
              <a:spcBef>
                <a:spcPct val="50000"/>
              </a:spcBef>
              <a:defRPr/>
            </a:pPr>
            <a:endParaRPr kumimoji="0" lang="en-US" altLang="ja-JP" sz="1800" dirty="0">
              <a:ea typeface="ＭＳ Ｐゴシック" pitchFamily="50" charset="-128"/>
            </a:endParaRPr>
          </a:p>
          <a:p>
            <a:pPr>
              <a:spcBef>
                <a:spcPct val="50000"/>
              </a:spcBef>
              <a:defRPr/>
            </a:pPr>
            <a:r>
              <a:rPr kumimoji="0" lang="ja-JP" altLang="en-US" sz="1800" dirty="0">
                <a:ea typeface="ＭＳ Ｐゴシック" pitchFamily="50" charset="-128"/>
              </a:rPr>
              <a:t>貨幣の種類にはどのようなものがあるだろうか？</a:t>
            </a:r>
          </a:p>
          <a:p>
            <a:pPr>
              <a:spcBef>
                <a:spcPct val="50000"/>
              </a:spcBef>
              <a:defRPr/>
            </a:pPr>
            <a:endParaRPr kumimoji="0" lang="en-US" altLang="ja-JP" sz="1800" dirty="0">
              <a:ea typeface="ＭＳ Ｐゴシック" pitchFamily="50" charset="-128"/>
            </a:endParaRPr>
          </a:p>
          <a:p>
            <a:pPr>
              <a:spcBef>
                <a:spcPct val="50000"/>
              </a:spcBef>
              <a:defRPr/>
            </a:pPr>
            <a:r>
              <a:rPr kumimoji="0" lang="ja-JP" altLang="en-US" sz="1800" dirty="0">
                <a:ea typeface="ＭＳ Ｐゴシック" pitchFamily="50" charset="-128"/>
              </a:rPr>
              <a:t>昔・・・商品貨幣：本源的価値を持つ金や銀</a:t>
            </a:r>
          </a:p>
          <a:p>
            <a:pPr>
              <a:spcBef>
                <a:spcPct val="50000"/>
              </a:spcBef>
              <a:defRPr/>
            </a:pPr>
            <a:r>
              <a:rPr kumimoji="0" lang="ja-JP" altLang="en-US" sz="1800" dirty="0">
                <a:ea typeface="ＭＳ Ｐゴシック" pitchFamily="50" charset="-128"/>
              </a:rPr>
              <a:t>今・・・</a:t>
            </a:r>
            <a:r>
              <a:rPr kumimoji="0" lang="ja-JP" altLang="en-US" sz="1800" b="1" dirty="0">
                <a:ea typeface="ＭＳ Ｐゴシック" pitchFamily="50" charset="-128"/>
              </a:rPr>
              <a:t>不換紙幣</a:t>
            </a:r>
            <a:r>
              <a:rPr kumimoji="0" lang="ja-JP" altLang="en-US" sz="1800" dirty="0">
                <a:ea typeface="ＭＳ Ｐゴシック" pitchFamily="50" charset="-128"/>
              </a:rPr>
              <a:t>：単なる紙切れ。日本銀行券。</a:t>
            </a:r>
          </a:p>
          <a:p>
            <a:pPr>
              <a:spcBef>
                <a:spcPct val="50000"/>
              </a:spcBef>
              <a:defRPr/>
            </a:pPr>
            <a:endParaRPr kumimoji="0" lang="ja-JP" altLang="en-US" sz="1800" dirty="0">
              <a:ea typeface="ＭＳ Ｐゴシック" pitchFamily="50" charset="-128"/>
            </a:endParaRPr>
          </a:p>
          <a:p>
            <a:pPr>
              <a:spcBef>
                <a:spcPct val="50000"/>
              </a:spcBef>
              <a:defRPr/>
            </a:pPr>
            <a:r>
              <a:rPr kumimoji="0" lang="ja-JP" altLang="en-US" sz="1800" dirty="0">
                <a:ea typeface="ＭＳ Ｐゴシック" pitchFamily="50" charset="-128"/>
              </a:rPr>
              <a:t>一国にどれぐらいの貨幣が存在するかは経済に重要な影響を与える。</a:t>
            </a:r>
          </a:p>
          <a:p>
            <a:pPr>
              <a:spcBef>
                <a:spcPct val="50000"/>
              </a:spcBef>
              <a:defRPr/>
            </a:pPr>
            <a:r>
              <a:rPr kumimoji="0" lang="ja-JP" altLang="en-US" sz="1800" dirty="0">
                <a:ea typeface="ＭＳ Ｐゴシック" pitchFamily="50" charset="-128"/>
              </a:rPr>
              <a:t>もしも、日本銀行がヘリコプターで、街中に</a:t>
            </a:r>
            <a:r>
              <a:rPr kumimoji="0" lang="en-US" altLang="ja-JP" sz="1800" dirty="0">
                <a:ea typeface="ＭＳ Ｐゴシック" pitchFamily="50" charset="-128"/>
              </a:rPr>
              <a:t>1</a:t>
            </a:r>
            <a:r>
              <a:rPr kumimoji="0" lang="ja-JP" altLang="en-US" sz="1800" dirty="0">
                <a:ea typeface="ＭＳ Ｐゴシック" pitchFamily="50" charset="-128"/>
              </a:rPr>
              <a:t>万円札をばらまいたら・・・</a:t>
            </a:r>
          </a:p>
          <a:p>
            <a:pPr>
              <a:spcBef>
                <a:spcPct val="50000"/>
              </a:spcBef>
              <a:defRPr/>
            </a:pPr>
            <a:endParaRPr kumimoji="0" lang="ja-JP" altLang="en-US" sz="1800" dirty="0">
              <a:ea typeface="ＭＳ Ｐゴシック" pitchFamily="50" charset="-128"/>
            </a:endParaRPr>
          </a:p>
          <a:p>
            <a:pPr>
              <a:spcBef>
                <a:spcPct val="50000"/>
              </a:spcBef>
              <a:defRPr/>
            </a:pPr>
            <a:endParaRPr kumimoji="0" lang="ja-JP" altLang="en-US" sz="1800" dirty="0">
              <a:ea typeface="ＭＳ Ｐゴシック" pitchFamily="50" charset="-128"/>
            </a:endParaRPr>
          </a:p>
          <a:p>
            <a:pPr>
              <a:spcBef>
                <a:spcPct val="50000"/>
              </a:spcBef>
              <a:defRPr/>
            </a:pPr>
            <a:endParaRPr kumimoji="0" lang="ja-JP" altLang="en-US" sz="1800" dirty="0">
              <a:ea typeface="ＭＳ Ｐゴシック"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5" name="Picture 4" descr="j0293234"/>
          <p:cNvPicPr>
            <a:picLocks noChangeAspect="1" noChangeArrowheads="1"/>
          </p:cNvPicPr>
          <p:nvPr/>
        </p:nvPicPr>
        <p:blipFill>
          <a:blip r:embed="rId3"/>
          <a:srcRect/>
          <a:stretch>
            <a:fillRect/>
          </a:stretch>
        </p:blipFill>
        <p:spPr bwMode="auto">
          <a:xfrm>
            <a:off x="3214688" y="357188"/>
            <a:ext cx="1008062" cy="676275"/>
          </a:xfrm>
          <a:prstGeom prst="rect">
            <a:avLst/>
          </a:prstGeom>
          <a:noFill/>
          <a:ln w="9525">
            <a:noFill/>
            <a:miter lim="800000"/>
            <a:headEnd/>
            <a:tailEnd/>
          </a:ln>
        </p:spPr>
      </p:pic>
      <p:sp>
        <p:nvSpPr>
          <p:cNvPr id="134146" name="Oval 5"/>
          <p:cNvSpPr>
            <a:spLocks noChangeArrowheads="1"/>
          </p:cNvSpPr>
          <p:nvPr/>
        </p:nvSpPr>
        <p:spPr bwMode="auto">
          <a:xfrm>
            <a:off x="2854325" y="1581150"/>
            <a:ext cx="2016125" cy="936625"/>
          </a:xfrm>
          <a:prstGeom prst="ellipse">
            <a:avLst/>
          </a:prstGeom>
          <a:solidFill>
            <a:schemeClr val="accent1"/>
          </a:solidFill>
          <a:ln w="9525">
            <a:solidFill>
              <a:schemeClr val="tx1"/>
            </a:solidFill>
            <a:round/>
            <a:headEnd/>
            <a:tailEnd/>
          </a:ln>
        </p:spPr>
        <p:txBody>
          <a:bodyPr wrap="none" anchor="ctr"/>
          <a:lstStyle/>
          <a:p>
            <a:pPr algn="ctr"/>
            <a:r>
              <a:rPr kumimoji="0" lang="ja-JP" altLang="en-US"/>
              <a:t>現在の</a:t>
            </a:r>
            <a:r>
              <a:rPr kumimoji="0" lang="en-US" altLang="ja-JP"/>
              <a:t>100</a:t>
            </a:r>
            <a:r>
              <a:rPr kumimoji="0" lang="ja-JP" altLang="en-US"/>
              <a:t>倍の</a:t>
            </a:r>
          </a:p>
          <a:p>
            <a:pPr algn="ctr"/>
            <a:r>
              <a:rPr kumimoji="0" lang="ja-JP" altLang="en-US"/>
              <a:t>紙幣</a:t>
            </a:r>
          </a:p>
        </p:txBody>
      </p:sp>
      <p:sp>
        <p:nvSpPr>
          <p:cNvPr id="134147" name="AutoShape 6"/>
          <p:cNvSpPr>
            <a:spLocks noChangeArrowheads="1"/>
          </p:cNvSpPr>
          <p:nvPr/>
        </p:nvSpPr>
        <p:spPr bwMode="auto">
          <a:xfrm>
            <a:off x="3790950" y="1149350"/>
            <a:ext cx="215900" cy="360363"/>
          </a:xfrm>
          <a:prstGeom prst="downArrow">
            <a:avLst>
              <a:gd name="adj1" fmla="val 50000"/>
              <a:gd name="adj2" fmla="val 41728"/>
            </a:avLst>
          </a:prstGeom>
          <a:solidFill>
            <a:srgbClr val="FFFF99"/>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134148" name="AutoShape 7"/>
          <p:cNvSpPr>
            <a:spLocks noChangeArrowheads="1"/>
          </p:cNvSpPr>
          <p:nvPr/>
        </p:nvSpPr>
        <p:spPr bwMode="auto">
          <a:xfrm>
            <a:off x="4438650" y="1149350"/>
            <a:ext cx="215900" cy="360363"/>
          </a:xfrm>
          <a:prstGeom prst="downArrow">
            <a:avLst>
              <a:gd name="adj1" fmla="val 50000"/>
              <a:gd name="adj2" fmla="val 41728"/>
            </a:avLst>
          </a:prstGeom>
          <a:solidFill>
            <a:srgbClr val="FFFF99"/>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134149" name="AutoShape 8"/>
          <p:cNvSpPr>
            <a:spLocks noChangeArrowheads="1"/>
          </p:cNvSpPr>
          <p:nvPr/>
        </p:nvSpPr>
        <p:spPr bwMode="auto">
          <a:xfrm>
            <a:off x="3070225" y="1149350"/>
            <a:ext cx="215900" cy="360363"/>
          </a:xfrm>
          <a:prstGeom prst="downArrow">
            <a:avLst>
              <a:gd name="adj1" fmla="val 50000"/>
              <a:gd name="adj2" fmla="val 41728"/>
            </a:avLst>
          </a:prstGeom>
          <a:solidFill>
            <a:srgbClr val="FFFF99"/>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134150" name="Text Box 9"/>
          <p:cNvSpPr txBox="1">
            <a:spLocks noChangeArrowheads="1"/>
          </p:cNvSpPr>
          <p:nvPr/>
        </p:nvSpPr>
        <p:spPr bwMode="auto">
          <a:xfrm>
            <a:off x="2351088" y="285750"/>
            <a:ext cx="1079500" cy="336550"/>
          </a:xfrm>
          <a:prstGeom prst="rect">
            <a:avLst/>
          </a:prstGeom>
          <a:noFill/>
          <a:ln w="9525">
            <a:noFill/>
            <a:miter lim="800000"/>
            <a:headEnd/>
            <a:tailEnd/>
          </a:ln>
        </p:spPr>
        <p:txBody>
          <a:bodyPr>
            <a:spAutoFit/>
          </a:bodyPr>
          <a:lstStyle/>
          <a:p>
            <a:pPr>
              <a:spcBef>
                <a:spcPct val="50000"/>
              </a:spcBef>
            </a:pPr>
            <a:r>
              <a:rPr kumimoji="0" lang="ja-JP" altLang="en-US"/>
              <a:t>日銀</a:t>
            </a:r>
          </a:p>
        </p:txBody>
      </p:sp>
      <p:sp>
        <p:nvSpPr>
          <p:cNvPr id="134151" name="Text Box 10"/>
          <p:cNvSpPr txBox="1">
            <a:spLocks noChangeArrowheads="1"/>
          </p:cNvSpPr>
          <p:nvPr/>
        </p:nvSpPr>
        <p:spPr bwMode="auto">
          <a:xfrm>
            <a:off x="2062163" y="1797050"/>
            <a:ext cx="649287" cy="366713"/>
          </a:xfrm>
          <a:prstGeom prst="rect">
            <a:avLst/>
          </a:prstGeom>
          <a:noFill/>
          <a:ln w="9525">
            <a:noFill/>
            <a:miter lim="800000"/>
            <a:headEnd/>
            <a:tailEnd/>
          </a:ln>
        </p:spPr>
        <p:txBody>
          <a:bodyPr>
            <a:spAutoFit/>
          </a:bodyPr>
          <a:lstStyle/>
          <a:p>
            <a:pPr>
              <a:spcBef>
                <a:spcPct val="50000"/>
              </a:spcBef>
            </a:pPr>
            <a:r>
              <a:rPr kumimoji="0" lang="ja-JP" altLang="en-US" sz="1800"/>
              <a:t>経済</a:t>
            </a:r>
          </a:p>
        </p:txBody>
      </p:sp>
      <p:sp>
        <p:nvSpPr>
          <p:cNvPr id="134152" name="Text Box 12"/>
          <p:cNvSpPr txBox="1">
            <a:spLocks noChangeArrowheads="1"/>
          </p:cNvSpPr>
          <p:nvPr/>
        </p:nvSpPr>
        <p:spPr bwMode="auto">
          <a:xfrm>
            <a:off x="4870450" y="1149350"/>
            <a:ext cx="1944688" cy="336550"/>
          </a:xfrm>
          <a:prstGeom prst="rect">
            <a:avLst/>
          </a:prstGeom>
          <a:noFill/>
          <a:ln w="9525">
            <a:noFill/>
            <a:miter lim="800000"/>
            <a:headEnd/>
            <a:tailEnd/>
          </a:ln>
        </p:spPr>
        <p:txBody>
          <a:bodyPr>
            <a:spAutoFit/>
          </a:bodyPr>
          <a:lstStyle/>
          <a:p>
            <a:pPr>
              <a:spcBef>
                <a:spcPct val="50000"/>
              </a:spcBef>
            </a:pPr>
            <a:r>
              <a:rPr kumimoji="0" lang="ja-JP" altLang="en-US"/>
              <a:t>１万円札のばらまき</a:t>
            </a:r>
          </a:p>
        </p:txBody>
      </p:sp>
      <p:sp>
        <p:nvSpPr>
          <p:cNvPr id="57357" name="Text Box 13"/>
          <p:cNvSpPr txBox="1">
            <a:spLocks noChangeArrowheads="1"/>
          </p:cNvSpPr>
          <p:nvPr/>
        </p:nvSpPr>
        <p:spPr bwMode="auto">
          <a:xfrm>
            <a:off x="1143000" y="3071813"/>
            <a:ext cx="6697663" cy="3786187"/>
          </a:xfrm>
          <a:prstGeom prst="rect">
            <a:avLst/>
          </a:prstGeom>
          <a:noFill/>
          <a:ln w="9525">
            <a:noFill/>
            <a:miter lim="800000"/>
            <a:headEnd/>
            <a:tailEnd/>
          </a:ln>
          <a:effectLst/>
        </p:spPr>
        <p:txBody>
          <a:bodyPr>
            <a:spAutoFit/>
          </a:bodyPr>
          <a:lstStyle/>
          <a:p>
            <a:pPr>
              <a:spcBef>
                <a:spcPct val="50000"/>
              </a:spcBef>
              <a:defRPr/>
            </a:pPr>
            <a:r>
              <a:rPr kumimoji="0" lang="ja-JP" altLang="en-US" sz="1800" dirty="0">
                <a:ea typeface="ＭＳ Ｐゴシック" pitchFamily="50" charset="-128"/>
              </a:rPr>
              <a:t>貨幣を手に入れた人は財やサービスの購入に向かうが、すでに存在している財・サービスの量はすぐに増えるわけではない。</a:t>
            </a:r>
            <a:endParaRPr kumimoji="0" lang="ja-JP" altLang="en-US" dirty="0">
              <a:ea typeface="ＭＳ Ｐゴシック" pitchFamily="50" charset="-128"/>
            </a:endParaRPr>
          </a:p>
          <a:p>
            <a:pPr>
              <a:spcBef>
                <a:spcPct val="50000"/>
              </a:spcBef>
              <a:defRPr/>
            </a:pPr>
            <a:r>
              <a:rPr kumimoji="0" lang="ja-JP" altLang="en-US" sz="2000" b="1" dirty="0">
                <a:solidFill>
                  <a:srgbClr val="FF0000"/>
                </a:solidFill>
                <a:latin typeface="+mj-ea"/>
                <a:ea typeface="+mj-ea"/>
              </a:rPr>
              <a:t>　　　　物価の上昇が起きる</a:t>
            </a:r>
          </a:p>
          <a:p>
            <a:pPr>
              <a:spcBef>
                <a:spcPct val="50000"/>
              </a:spcBef>
              <a:defRPr/>
            </a:pPr>
            <a:r>
              <a:rPr kumimoji="0" lang="ja-JP" altLang="en-US" sz="2000" b="1" dirty="0">
                <a:solidFill>
                  <a:srgbClr val="FF0000"/>
                </a:solidFill>
                <a:latin typeface="+mj-ea"/>
                <a:ea typeface="+mj-ea"/>
              </a:rPr>
              <a:t>インフレーションと呼ばれる持続的な物価上昇が起こる。</a:t>
            </a:r>
          </a:p>
          <a:p>
            <a:pPr>
              <a:spcBef>
                <a:spcPct val="50000"/>
              </a:spcBef>
              <a:defRPr/>
            </a:pPr>
            <a:endParaRPr kumimoji="0" lang="en-US" altLang="ja-JP" dirty="0">
              <a:ea typeface="ＭＳ Ｐゴシック" pitchFamily="50" charset="-128"/>
            </a:endParaRPr>
          </a:p>
          <a:p>
            <a:pPr>
              <a:spcBef>
                <a:spcPct val="50000"/>
              </a:spcBef>
              <a:defRPr/>
            </a:pPr>
            <a:r>
              <a:rPr kumimoji="0" lang="ja-JP" altLang="en-US" dirty="0">
                <a:ea typeface="ＭＳ Ｐゴシック" pitchFamily="50" charset="-128"/>
              </a:rPr>
              <a:t>このように物価水準と密接な関係を持っている貨幣の機能を果たして</a:t>
            </a:r>
          </a:p>
          <a:p>
            <a:pPr>
              <a:spcBef>
                <a:spcPct val="50000"/>
              </a:spcBef>
              <a:defRPr/>
            </a:pPr>
            <a:r>
              <a:rPr kumimoji="0" lang="ja-JP" altLang="en-US" dirty="0">
                <a:ea typeface="ＭＳ Ｐゴシック" pitchFamily="50" charset="-128"/>
              </a:rPr>
              <a:t>いるものとして何があるだろうか？？</a:t>
            </a:r>
          </a:p>
          <a:p>
            <a:pPr>
              <a:spcBef>
                <a:spcPct val="50000"/>
              </a:spcBef>
              <a:defRPr/>
            </a:pPr>
            <a:r>
              <a:rPr kumimoji="0" lang="ja-JP" altLang="en-US" dirty="0">
                <a:ea typeface="ＭＳ Ｐゴシック" pitchFamily="50" charset="-128"/>
              </a:rPr>
              <a:t>大雑把な定義として、</a:t>
            </a:r>
            <a:r>
              <a:rPr kumimoji="0" lang="ja-JP" altLang="en-US" sz="2800" b="1" dirty="0">
                <a:solidFill>
                  <a:srgbClr val="FF0000"/>
                </a:solidFill>
                <a:ea typeface="ＭＳ Ｐゴシック" pitchFamily="50" charset="-128"/>
              </a:rPr>
              <a:t>現金通貨</a:t>
            </a:r>
            <a:r>
              <a:rPr kumimoji="0" lang="ja-JP" altLang="en-US" dirty="0">
                <a:ea typeface="ＭＳ Ｐゴシック" pitchFamily="50" charset="-128"/>
              </a:rPr>
              <a:t>と</a:t>
            </a:r>
            <a:r>
              <a:rPr kumimoji="0" lang="ja-JP" altLang="en-US" sz="3200" b="1" dirty="0">
                <a:solidFill>
                  <a:srgbClr val="FF0000"/>
                </a:solidFill>
                <a:ea typeface="ＭＳ Ｐゴシック" pitchFamily="50" charset="-128"/>
              </a:rPr>
              <a:t>預金通貨</a:t>
            </a:r>
            <a:r>
              <a:rPr kumimoji="0" lang="ja-JP" altLang="en-US" dirty="0">
                <a:ea typeface="ＭＳ Ｐゴシック" pitchFamily="50" charset="-128"/>
              </a:rPr>
              <a:t>がある。</a:t>
            </a:r>
          </a:p>
          <a:p>
            <a:pPr>
              <a:spcBef>
                <a:spcPct val="50000"/>
              </a:spcBef>
              <a:defRPr/>
            </a:pPr>
            <a:endParaRPr kumimoji="0" lang="ja-JP" altLang="en-US" dirty="0">
              <a:ea typeface="ＭＳ Ｐゴシック" pitchFamily="50" charset="-128"/>
            </a:endParaRPr>
          </a:p>
        </p:txBody>
      </p:sp>
      <p:sp>
        <p:nvSpPr>
          <p:cNvPr id="134154" name="AutoShape 14"/>
          <p:cNvSpPr>
            <a:spLocks noChangeArrowheads="1"/>
          </p:cNvSpPr>
          <p:nvPr/>
        </p:nvSpPr>
        <p:spPr bwMode="auto">
          <a:xfrm>
            <a:off x="3575050" y="2660650"/>
            <a:ext cx="504825" cy="360363"/>
          </a:xfrm>
          <a:prstGeom prst="downArrow">
            <a:avLst>
              <a:gd name="adj1" fmla="val 50000"/>
              <a:gd name="adj2" fmla="val 25000"/>
            </a:avLst>
          </a:prstGeom>
          <a:solidFill>
            <a:schemeClr val="bg1"/>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ext Box 4"/>
          <p:cNvSpPr txBox="1">
            <a:spLocks noChangeArrowheads="1"/>
          </p:cNvSpPr>
          <p:nvPr/>
        </p:nvSpPr>
        <p:spPr bwMode="auto">
          <a:xfrm>
            <a:off x="1135063" y="601663"/>
            <a:ext cx="7886700" cy="4859337"/>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現金通貨（日本銀行券＋硬貨）</a:t>
            </a:r>
          </a:p>
          <a:p>
            <a:pPr>
              <a:spcBef>
                <a:spcPct val="50000"/>
              </a:spcBef>
            </a:pPr>
            <a:r>
              <a:rPr kumimoji="0" lang="ja-JP" altLang="en-US"/>
              <a:t>日本銀行券とは中央銀行の債務</a:t>
            </a:r>
          </a:p>
          <a:p>
            <a:pPr>
              <a:spcBef>
                <a:spcPct val="50000"/>
              </a:spcBef>
            </a:pPr>
            <a:r>
              <a:rPr kumimoji="0" lang="ja-JP" altLang="en-US"/>
              <a:t>かつての市中（商業）銀行は、金貨や銀貨と交換に自由に独自の銀行券を発行できた。銀行券の保有者は、それを銀行に持ってゆけば金貨や銀貨と交換できた。すなわち、銀行券は銀行の債務だった。</a:t>
            </a:r>
          </a:p>
          <a:p>
            <a:pPr>
              <a:spcBef>
                <a:spcPct val="50000"/>
              </a:spcBef>
            </a:pPr>
            <a:r>
              <a:rPr kumimoji="0" lang="ja-JP" altLang="en-US"/>
              <a:t>しかし、銀行が銀行券を金貨、銀貨の保有量以上に発行していたため、金貨や銀貨の引き出しが増えたとき、銀行の倒産も起こるため、金融システムが不安定になったので中央銀行のみが銀行券を発行できるようになった。</a:t>
            </a:r>
          </a:p>
          <a:p>
            <a:pPr>
              <a:spcBef>
                <a:spcPct val="50000"/>
              </a:spcBef>
            </a:pPr>
            <a:r>
              <a:rPr kumimoji="0" lang="ja-JP" altLang="en-US"/>
              <a:t>日本では当初、日本銀行が保有する金貨、銀貨以上に日本銀行券を発行することは禁じられていた。逆に言うと、発行した日本銀行券に相当する正貨（金、銀）を保有することを義務付けられた（兌換紙幣）</a:t>
            </a:r>
          </a:p>
          <a:p>
            <a:pPr>
              <a:spcBef>
                <a:spcPct val="50000"/>
              </a:spcBef>
            </a:pPr>
            <a:r>
              <a:rPr kumimoji="0" lang="ja-JP" altLang="en-US"/>
              <a:t>したがって、日本銀行券は日本銀行の負債であった。これを本位貨幣制度という。その後正貨準備義務は廃止され、不換紙幣が発行されて管理通貨制度へ移行した。しかし、日本銀行券は日本銀行の負債の項目に現在でも計上されている。</a:t>
            </a:r>
          </a:p>
          <a:p>
            <a:pPr>
              <a:spcBef>
                <a:spcPct val="50000"/>
              </a:spcBef>
            </a:pPr>
            <a:endParaRPr kumimoji="0" lang="ja-JP" altLang="en-US"/>
          </a:p>
          <a:p>
            <a:pPr>
              <a:spcBef>
                <a:spcPct val="50000"/>
              </a:spcBef>
            </a:pPr>
            <a:endParaRPr kumimoji="0" lang="ja-JP" altLang="en-US">
              <a:solidFill>
                <a:schemeClr val="tx2"/>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ext Box 4"/>
          <p:cNvSpPr txBox="1">
            <a:spLocks noChangeArrowheads="1"/>
          </p:cNvSpPr>
          <p:nvPr/>
        </p:nvSpPr>
        <p:spPr bwMode="auto">
          <a:xfrm>
            <a:off x="1285875" y="428625"/>
            <a:ext cx="7488238" cy="6386513"/>
          </a:xfrm>
          <a:prstGeom prst="rect">
            <a:avLst/>
          </a:prstGeom>
          <a:noFill/>
          <a:ln w="9525">
            <a:noFill/>
            <a:miter lim="800000"/>
            <a:headEnd/>
            <a:tailEnd/>
          </a:ln>
        </p:spPr>
        <p:txBody>
          <a:bodyPr>
            <a:spAutoFit/>
          </a:bodyPr>
          <a:lstStyle/>
          <a:p>
            <a:pPr>
              <a:spcBef>
                <a:spcPct val="50000"/>
              </a:spcBef>
            </a:pPr>
            <a:r>
              <a:rPr kumimoji="0" lang="ja-JP" altLang="en-US" sz="2800" b="1">
                <a:solidFill>
                  <a:srgbClr val="FF0000"/>
                </a:solidFill>
              </a:rPr>
              <a:t>預金通貨（要求払い預金＋定期性預金）</a:t>
            </a:r>
          </a:p>
          <a:p>
            <a:pPr>
              <a:spcBef>
                <a:spcPct val="50000"/>
              </a:spcBef>
            </a:pPr>
            <a:r>
              <a:rPr kumimoji="0" lang="ja-JP" altLang="en-US"/>
              <a:t>これは市中（商業）銀行の債務を意味している。</a:t>
            </a:r>
          </a:p>
          <a:p>
            <a:pPr>
              <a:spcBef>
                <a:spcPct val="50000"/>
              </a:spcBef>
            </a:pPr>
            <a:r>
              <a:rPr kumimoji="0" lang="ja-JP" altLang="en-US"/>
              <a:t>預金の種類に従って、次のようなさまざまな定義が存在している。</a:t>
            </a:r>
          </a:p>
          <a:p>
            <a:pPr>
              <a:spcBef>
                <a:spcPct val="50000"/>
              </a:spcBef>
            </a:pPr>
            <a:r>
              <a:rPr kumimoji="0" lang="ja-JP" altLang="en-US" b="1"/>
              <a:t>Ｍ</a:t>
            </a:r>
            <a:r>
              <a:rPr kumimoji="0" lang="en-US" altLang="ja-JP" b="1"/>
              <a:t>1</a:t>
            </a:r>
            <a:r>
              <a:rPr kumimoji="0" lang="ja-JP" altLang="en-US" b="1"/>
              <a:t>＝現金通貨＋</a:t>
            </a:r>
            <a:r>
              <a:rPr kumimoji="0" lang="ja-JP" altLang="en-US" b="1" u="sng"/>
              <a:t>預金取扱機関に預け入れられた預金通貨</a:t>
            </a:r>
            <a:endParaRPr kumimoji="0" lang="en-US" altLang="ja-JP" b="1" u="sng"/>
          </a:p>
          <a:p>
            <a:pPr>
              <a:spcBef>
                <a:spcPct val="50000"/>
              </a:spcBef>
            </a:pPr>
            <a:endParaRPr kumimoji="0" lang="en-US" altLang="ja-JP" b="1"/>
          </a:p>
          <a:p>
            <a:pPr>
              <a:spcBef>
                <a:spcPct val="50000"/>
              </a:spcBef>
            </a:pPr>
            <a:endParaRPr kumimoji="0" lang="ja-JP" altLang="en-US" b="1" u="sng"/>
          </a:p>
          <a:p>
            <a:pPr>
              <a:spcBef>
                <a:spcPct val="50000"/>
              </a:spcBef>
            </a:pPr>
            <a:r>
              <a:rPr kumimoji="0" lang="ja-JP" altLang="en-US" b="1"/>
              <a:t>Ｍ２＝現金通貨＋</a:t>
            </a:r>
            <a:r>
              <a:rPr kumimoji="0" lang="ja-JP" altLang="en-US" b="1" u="sng"/>
              <a:t>国内銀行に預け入れられた預金</a:t>
            </a:r>
          </a:p>
          <a:p>
            <a:pPr>
              <a:spcBef>
                <a:spcPct val="50000"/>
              </a:spcBef>
            </a:pPr>
            <a:endParaRPr kumimoji="0" lang="ja-JP" altLang="en-US"/>
          </a:p>
          <a:p>
            <a:pPr>
              <a:spcBef>
                <a:spcPct val="50000"/>
              </a:spcBef>
            </a:pPr>
            <a:endParaRPr kumimoji="0" lang="en-US" altLang="ja-JP" b="1"/>
          </a:p>
          <a:p>
            <a:pPr>
              <a:spcBef>
                <a:spcPct val="50000"/>
              </a:spcBef>
            </a:pPr>
            <a:r>
              <a:rPr kumimoji="0" lang="ja-JP" altLang="en-US" b="1"/>
              <a:t>Ｍ３＝現金通貨＋</a:t>
            </a:r>
            <a:r>
              <a:rPr kumimoji="0" lang="ja-JP" altLang="en-US" b="1" u="sng"/>
              <a:t>預金取扱機関に預け入れられた預金</a:t>
            </a:r>
            <a:endParaRPr kumimoji="0" lang="ja-JP" altLang="en-US" b="1"/>
          </a:p>
          <a:p>
            <a:pPr>
              <a:spcBef>
                <a:spcPct val="50000"/>
              </a:spcBef>
            </a:pPr>
            <a:r>
              <a:rPr kumimoji="0" lang="ja-JP" altLang="en-US"/>
              <a:t>日本銀行はこれらの指標を用いてその政策決定を行っている。</a:t>
            </a:r>
            <a:endParaRPr kumimoji="0" lang="en-US" altLang="ja-JP"/>
          </a:p>
          <a:p>
            <a:pPr>
              <a:spcBef>
                <a:spcPct val="50000"/>
              </a:spcBef>
            </a:pPr>
            <a:endParaRPr kumimoji="0" lang="en-US" altLang="ja-JP"/>
          </a:p>
          <a:p>
            <a:pPr>
              <a:spcBef>
                <a:spcPct val="50000"/>
              </a:spcBef>
            </a:pPr>
            <a:r>
              <a:rPr kumimoji="0" lang="ja-JP" altLang="en-US"/>
              <a:t>（注）</a:t>
            </a:r>
            <a:endParaRPr kumimoji="0" lang="en-US" altLang="ja-JP"/>
          </a:p>
          <a:p>
            <a:pPr>
              <a:spcBef>
                <a:spcPct val="50000"/>
              </a:spcBef>
            </a:pPr>
            <a:r>
              <a:rPr kumimoji="0" lang="ja-JP" altLang="en-US"/>
              <a:t>国内銀行にはゆうちょ銀行は含まれない。</a:t>
            </a:r>
            <a:endParaRPr kumimoji="0" lang="en-US" altLang="ja-JP"/>
          </a:p>
          <a:p>
            <a:pPr>
              <a:spcBef>
                <a:spcPct val="50000"/>
              </a:spcBef>
            </a:pPr>
            <a:r>
              <a:rPr kumimoji="0" lang="ja-JP" altLang="en-US"/>
              <a:t>預金取扱機関は国内銀行にゆうちょ銀行、信用組合、労働金庫、</a:t>
            </a:r>
            <a:endParaRPr kumimoji="0" lang="en-US" altLang="ja-JP"/>
          </a:p>
          <a:p>
            <a:pPr>
              <a:spcBef>
                <a:spcPct val="50000"/>
              </a:spcBef>
            </a:pPr>
            <a:r>
              <a:rPr kumimoji="0" lang="ja-JP" altLang="en-US"/>
              <a:t>農業協同組合などすべての預金取扱機関を含む。</a:t>
            </a:r>
            <a:endParaRPr kumimoji="0" lang="en-US" altLang="ja-JP"/>
          </a:p>
          <a:p>
            <a:pPr>
              <a:spcBef>
                <a:spcPct val="50000"/>
              </a:spcBef>
            </a:pPr>
            <a:endParaRPr kumimoji="0" lang="ja-JP" altLang="en-US"/>
          </a:p>
        </p:txBody>
      </p:sp>
      <p:sp>
        <p:nvSpPr>
          <p:cNvPr id="138242" name="Text Box 6"/>
          <p:cNvSpPr txBox="1">
            <a:spLocks noChangeArrowheads="1"/>
          </p:cNvSpPr>
          <p:nvPr/>
        </p:nvSpPr>
        <p:spPr bwMode="auto">
          <a:xfrm>
            <a:off x="4243388" y="2165350"/>
            <a:ext cx="2232025" cy="336550"/>
          </a:xfrm>
          <a:prstGeom prst="rect">
            <a:avLst/>
          </a:prstGeom>
          <a:noFill/>
          <a:ln w="9525">
            <a:noFill/>
            <a:miter lim="800000"/>
            <a:headEnd/>
            <a:tailEnd/>
          </a:ln>
        </p:spPr>
        <p:txBody>
          <a:bodyPr>
            <a:spAutoFit/>
          </a:bodyPr>
          <a:lstStyle/>
          <a:p>
            <a:pPr>
              <a:spcBef>
                <a:spcPct val="50000"/>
              </a:spcBef>
            </a:pPr>
            <a:r>
              <a:rPr kumimoji="0" lang="ja-JP" altLang="en-US"/>
              <a:t>当座預金＋普通預金</a:t>
            </a:r>
          </a:p>
        </p:txBody>
      </p:sp>
      <p:cxnSp>
        <p:nvCxnSpPr>
          <p:cNvPr id="138243" name="直線矢印コネクタ 5"/>
          <p:cNvCxnSpPr>
            <a:cxnSpLocks noChangeShapeType="1"/>
          </p:cNvCxnSpPr>
          <p:nvPr/>
        </p:nvCxnSpPr>
        <p:spPr bwMode="auto">
          <a:xfrm rot="5400000">
            <a:off x="5072857" y="2142331"/>
            <a:ext cx="285750" cy="1587"/>
          </a:xfrm>
          <a:prstGeom prst="straightConnector1">
            <a:avLst/>
          </a:prstGeom>
          <a:noFill/>
          <a:ln w="9525" algn="ctr">
            <a:solidFill>
              <a:schemeClr val="tx1"/>
            </a:solidFill>
            <a:round/>
            <a:headEnd/>
            <a:tailEnd type="arrow" w="med" len="med"/>
          </a:ln>
        </p:spPr>
      </p:cxnSp>
      <p:sp>
        <p:nvSpPr>
          <p:cNvPr id="138245" name="Text Box 6"/>
          <p:cNvSpPr txBox="1">
            <a:spLocks noChangeArrowheads="1"/>
          </p:cNvSpPr>
          <p:nvPr/>
        </p:nvSpPr>
        <p:spPr bwMode="auto">
          <a:xfrm>
            <a:off x="2100263" y="3308350"/>
            <a:ext cx="4500562" cy="338138"/>
          </a:xfrm>
          <a:prstGeom prst="rect">
            <a:avLst/>
          </a:prstGeom>
          <a:noFill/>
          <a:ln w="9525">
            <a:noFill/>
            <a:miter lim="800000"/>
            <a:headEnd/>
            <a:tailEnd/>
          </a:ln>
        </p:spPr>
        <p:txBody>
          <a:bodyPr>
            <a:spAutoFit/>
          </a:bodyPr>
          <a:lstStyle/>
          <a:p>
            <a:pPr>
              <a:spcBef>
                <a:spcPct val="50000"/>
              </a:spcBef>
            </a:pPr>
            <a:r>
              <a:rPr kumimoji="0" lang="ja-JP" altLang="en-US"/>
              <a:t>預金通貨＋定期預金＋外貨預金＋譲渡性預金</a:t>
            </a:r>
          </a:p>
        </p:txBody>
      </p:sp>
      <p:cxnSp>
        <p:nvCxnSpPr>
          <p:cNvPr id="138247" name="直線矢印コネクタ 5"/>
          <p:cNvCxnSpPr>
            <a:cxnSpLocks noChangeShapeType="1"/>
          </p:cNvCxnSpPr>
          <p:nvPr/>
        </p:nvCxnSpPr>
        <p:spPr bwMode="auto">
          <a:xfrm rot="5400000">
            <a:off x="3923507" y="3210719"/>
            <a:ext cx="285750" cy="1587"/>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4"/>
          <p:cNvSpPr txBox="1">
            <a:spLocks noChangeArrowheads="1"/>
          </p:cNvSpPr>
          <p:nvPr/>
        </p:nvSpPr>
        <p:spPr bwMode="auto">
          <a:xfrm>
            <a:off x="1214438" y="642938"/>
            <a:ext cx="7705725" cy="5732462"/>
          </a:xfrm>
          <a:prstGeom prst="rect">
            <a:avLst/>
          </a:prstGeom>
          <a:noFill/>
          <a:ln w="9525">
            <a:noFill/>
            <a:miter lim="800000"/>
            <a:headEnd/>
            <a:tailEnd/>
          </a:ln>
        </p:spPr>
        <p:txBody>
          <a:bodyPr>
            <a:spAutoFit/>
          </a:bodyPr>
          <a:lstStyle/>
          <a:p>
            <a:pPr>
              <a:spcBef>
                <a:spcPct val="50000"/>
              </a:spcBef>
            </a:pPr>
            <a:r>
              <a:rPr kumimoji="0" lang="ja-JP" altLang="en-US" sz="1800"/>
              <a:t>まずは、</a:t>
            </a:r>
            <a:r>
              <a:rPr kumimoji="0" lang="ja-JP" altLang="en-US" sz="1800">
                <a:solidFill>
                  <a:srgbClr val="FF0000"/>
                </a:solidFill>
                <a:latin typeface="HGS創英角ｺﾞｼｯｸUB" pitchFamily="50" charset="-128"/>
                <a:ea typeface="HGS創英角ｺﾞｼｯｸUB" pitchFamily="50" charset="-128"/>
              </a:rPr>
              <a:t>借り手</a:t>
            </a:r>
            <a:r>
              <a:rPr kumimoji="0" lang="ja-JP" altLang="en-US" sz="1800"/>
              <a:t>の資金調達手段を考えてみよう。</a:t>
            </a:r>
          </a:p>
          <a:p>
            <a:pPr>
              <a:spcBef>
                <a:spcPct val="50000"/>
              </a:spcBef>
            </a:pPr>
            <a:r>
              <a:rPr kumimoji="0" lang="ja-JP" altLang="en-US" sz="1800"/>
              <a:t>投資超過主体は資金を調達するために、</a:t>
            </a:r>
            <a:r>
              <a:rPr kumimoji="0" lang="ja-JP" altLang="en-US" sz="1800">
                <a:solidFill>
                  <a:srgbClr val="FF0000"/>
                </a:solidFill>
              </a:rPr>
              <a:t>本源的証券</a:t>
            </a:r>
            <a:r>
              <a:rPr kumimoji="0" lang="ja-JP" altLang="en-US" sz="1800">
                <a:solidFill>
                  <a:schemeClr val="tx2"/>
                </a:solidFill>
              </a:rPr>
              <a:t>（</a:t>
            </a:r>
            <a:r>
              <a:rPr kumimoji="0" lang="ja-JP" altLang="en-US" sz="1800">
                <a:solidFill>
                  <a:srgbClr val="FF0000"/>
                </a:solidFill>
                <a:latin typeface="HGS創英角ｺﾞｼｯｸUB" pitchFamily="50" charset="-128"/>
                <a:ea typeface="HGS創英角ｺﾞｼｯｸUB" pitchFamily="50" charset="-128"/>
              </a:rPr>
              <a:t>債券、株式</a:t>
            </a:r>
            <a:r>
              <a:rPr kumimoji="0" lang="ja-JP" altLang="en-US" sz="1800"/>
              <a:t>）を発行。</a:t>
            </a:r>
          </a:p>
          <a:p>
            <a:pPr>
              <a:spcBef>
                <a:spcPct val="50000"/>
              </a:spcBef>
            </a:pPr>
            <a:r>
              <a:rPr kumimoji="0" lang="ja-JP" altLang="en-US" sz="1800">
                <a:solidFill>
                  <a:srgbClr val="FF0000"/>
                </a:solidFill>
                <a:latin typeface="HGS創英角ｺﾞｼｯｸUB" pitchFamily="50" charset="-128"/>
                <a:ea typeface="HGS創英角ｺﾞｼｯｸUB" pitchFamily="50" charset="-128"/>
              </a:rPr>
              <a:t>債券</a:t>
            </a:r>
            <a:r>
              <a:rPr kumimoji="0" lang="ja-JP" altLang="en-US" sz="1800"/>
              <a:t>：債務証書で、借り手が貸し手に対して果たす義務を記載した証明書。</a:t>
            </a:r>
          </a:p>
          <a:p>
            <a:pPr>
              <a:spcBef>
                <a:spcPct val="50000"/>
              </a:spcBef>
            </a:pPr>
            <a:r>
              <a:rPr kumimoji="0" lang="ja-JP" altLang="en-US" sz="1800"/>
              <a:t>　　　　債券を保有すると</a:t>
            </a:r>
            <a:r>
              <a:rPr kumimoji="0" lang="ja-JP" altLang="en-US" sz="1800">
                <a:solidFill>
                  <a:srgbClr val="FF0000"/>
                </a:solidFill>
                <a:latin typeface="HGS創英角ｺﾞｼｯｸUB" pitchFamily="50" charset="-128"/>
                <a:ea typeface="HGS創英角ｺﾞｼｯｸUB" pitchFamily="50" charset="-128"/>
              </a:rPr>
              <a:t>利子</a:t>
            </a:r>
            <a:r>
              <a:rPr kumimoji="0" lang="ja-JP" altLang="en-US" sz="1800"/>
              <a:t>を受け取ることができる。</a:t>
            </a:r>
          </a:p>
          <a:p>
            <a:pPr>
              <a:spcBef>
                <a:spcPct val="50000"/>
              </a:spcBef>
            </a:pPr>
            <a:r>
              <a:rPr kumimoji="0" lang="ja-JP" altLang="en-US" sz="1800"/>
              <a:t>　　　　通常</a:t>
            </a:r>
            <a:r>
              <a:rPr kumimoji="0" lang="en-US" altLang="ja-JP" sz="1800"/>
              <a:t>2</a:t>
            </a:r>
            <a:r>
              <a:rPr kumimoji="0" lang="ja-JP" altLang="en-US" sz="1800"/>
              <a:t>つの価格がついている。</a:t>
            </a:r>
          </a:p>
          <a:p>
            <a:pPr>
              <a:spcBef>
                <a:spcPct val="50000"/>
              </a:spcBef>
            </a:pPr>
            <a:r>
              <a:rPr kumimoji="0" lang="ja-JP" altLang="en-US" sz="1800"/>
              <a:t>　　　　額面価格・・・満期が来たときに、この価格で償還を受けることができる。　　　　　　　　　　　　　　　　　　　　　　　　　　</a:t>
            </a:r>
          </a:p>
          <a:p>
            <a:pPr>
              <a:spcBef>
                <a:spcPct val="50000"/>
              </a:spcBef>
            </a:pPr>
            <a:r>
              <a:rPr kumimoji="0" lang="ja-JP" altLang="en-US" sz="1800"/>
              <a:t>　　　　市場価格・・・人々が債券を購入するときの価格。満期前の債券はこの</a:t>
            </a:r>
          </a:p>
          <a:p>
            <a:pPr>
              <a:spcBef>
                <a:spcPct val="50000"/>
              </a:spcBef>
            </a:pPr>
            <a:r>
              <a:rPr kumimoji="0" lang="ja-JP" altLang="en-US" sz="1800"/>
              <a:t>　　　　　　　　　　　　価格で販売しなければならない。</a:t>
            </a:r>
          </a:p>
          <a:p>
            <a:pPr>
              <a:spcBef>
                <a:spcPct val="50000"/>
              </a:spcBef>
            </a:pPr>
            <a:r>
              <a:rPr kumimoji="0" lang="ja-JP" altLang="en-US" sz="1800"/>
              <a:t>債券の種類には、国債（国が発行）、社債（民間企業が発行）などがある。</a:t>
            </a:r>
          </a:p>
          <a:p>
            <a:pPr>
              <a:spcBef>
                <a:spcPct val="50000"/>
              </a:spcBef>
            </a:pPr>
            <a:r>
              <a:rPr kumimoji="0" lang="ja-JP" altLang="en-US" sz="1800">
                <a:solidFill>
                  <a:srgbClr val="FF0000"/>
                </a:solidFill>
                <a:latin typeface="HGS創英角ｺﾞｼｯｸUB" pitchFamily="50" charset="-128"/>
                <a:ea typeface="HGS創英角ｺﾞｼｯｸUB" pitchFamily="50" charset="-128"/>
              </a:rPr>
              <a:t>株式</a:t>
            </a:r>
            <a:r>
              <a:rPr kumimoji="0" lang="ja-JP" altLang="en-US" sz="1800"/>
              <a:t>：株式会社の持分権を意味し、株式を買う＝その会社の所有権を買う</a:t>
            </a:r>
          </a:p>
          <a:p>
            <a:pPr>
              <a:spcBef>
                <a:spcPct val="50000"/>
              </a:spcBef>
            </a:pPr>
            <a:r>
              <a:rPr kumimoji="0" lang="ja-JP" altLang="en-US" sz="1800"/>
              <a:t>　　　　所有者は株主総会に出席し、議決権を行使できる。</a:t>
            </a:r>
          </a:p>
          <a:p>
            <a:pPr>
              <a:spcBef>
                <a:spcPct val="50000"/>
              </a:spcBef>
            </a:pPr>
            <a:r>
              <a:rPr kumimoji="0" lang="ja-JP" altLang="en-US" sz="1800"/>
              <a:t>　　　　企業の利益を</a:t>
            </a:r>
            <a:r>
              <a:rPr kumimoji="0" lang="ja-JP" altLang="en-US" sz="1800">
                <a:solidFill>
                  <a:srgbClr val="FF0000"/>
                </a:solidFill>
                <a:latin typeface="HGS創英角ｺﾞｼｯｸUB" pitchFamily="50" charset="-128"/>
                <a:ea typeface="HGS創英角ｺﾞｼｯｸUB" pitchFamily="50" charset="-128"/>
              </a:rPr>
              <a:t>配当</a:t>
            </a:r>
            <a:r>
              <a:rPr kumimoji="0" lang="ja-JP" altLang="en-US" sz="1800"/>
              <a:t>として受け取ることができる。</a:t>
            </a:r>
          </a:p>
          <a:p>
            <a:pPr>
              <a:spcBef>
                <a:spcPct val="50000"/>
              </a:spcBef>
            </a:pPr>
            <a:endParaRPr kumimoji="0" lang="ja-JP" altLang="en-US" sz="1800"/>
          </a:p>
          <a:p>
            <a:pPr>
              <a:spcBef>
                <a:spcPct val="50000"/>
              </a:spcBef>
            </a:pPr>
            <a:r>
              <a:rPr kumimoji="0" lang="ja-JP" altLang="en-US" sz="1800">
                <a:solidFill>
                  <a:schemeClr val="tx2"/>
                </a:solidFill>
              </a:rPr>
              <a:t>　　　　　　　　</a:t>
            </a:r>
          </a:p>
        </p:txBody>
      </p:sp>
      <p:sp>
        <p:nvSpPr>
          <p:cNvPr id="51202" name="Line 6"/>
          <p:cNvSpPr>
            <a:spLocks noChangeShapeType="1"/>
          </p:cNvSpPr>
          <p:nvPr/>
        </p:nvSpPr>
        <p:spPr bwMode="auto">
          <a:xfrm flipV="1">
            <a:off x="1503363" y="2874963"/>
            <a:ext cx="287337" cy="144462"/>
          </a:xfrm>
          <a:prstGeom prst="line">
            <a:avLst/>
          </a:prstGeom>
          <a:noFill/>
          <a:ln w="9525">
            <a:solidFill>
              <a:schemeClr val="tx1"/>
            </a:solidFill>
            <a:round/>
            <a:headEnd/>
            <a:tailEnd type="triangle" w="med" len="med"/>
          </a:ln>
        </p:spPr>
        <p:txBody>
          <a:bodyPr/>
          <a:lstStyle/>
          <a:p>
            <a:endParaRPr lang="ja-JP" altLang="en-US"/>
          </a:p>
        </p:txBody>
      </p:sp>
      <p:sp>
        <p:nvSpPr>
          <p:cNvPr id="51203" name="Line 7"/>
          <p:cNvSpPr>
            <a:spLocks noChangeShapeType="1"/>
          </p:cNvSpPr>
          <p:nvPr/>
        </p:nvSpPr>
        <p:spPr bwMode="auto">
          <a:xfrm>
            <a:off x="1503363" y="3019425"/>
            <a:ext cx="215900" cy="287338"/>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14414" y="1214422"/>
            <a:ext cx="7500990" cy="78581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5" name="図表 4"/>
          <p:cNvGraphicFramePr/>
          <p:nvPr/>
        </p:nvGraphicFramePr>
        <p:xfrm>
          <a:off x="1279525" y="357166"/>
          <a:ext cx="7086600" cy="7683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0293" name="Rectangle 3"/>
          <p:cNvSpPr>
            <a:spLocks noGrp="1" noChangeArrowheads="1"/>
          </p:cNvSpPr>
          <p:nvPr>
            <p:ph idx="1"/>
          </p:nvPr>
        </p:nvSpPr>
        <p:spPr>
          <a:xfrm>
            <a:off x="1285875" y="1785938"/>
            <a:ext cx="7026275" cy="4840287"/>
          </a:xfrm>
        </p:spPr>
        <p:txBody>
          <a:bodyPr/>
          <a:lstStyle/>
          <a:p>
            <a:pPr eaLnBrk="1" hangingPunct="1">
              <a:buFontTx/>
              <a:buNone/>
            </a:pPr>
            <a:endParaRPr lang="en-US" altLang="ja-JP" sz="1600" b="1" smtClean="0"/>
          </a:p>
          <a:p>
            <a:pPr eaLnBrk="1" hangingPunct="1">
              <a:buFontTx/>
              <a:buNone/>
            </a:pPr>
            <a:r>
              <a:rPr lang="ja-JP" altLang="en-US" sz="2800" smtClean="0"/>
              <a:t>その最高意思決定機関は</a:t>
            </a:r>
            <a:r>
              <a:rPr lang="ja-JP" altLang="en-US" sz="2800" b="1" smtClean="0">
                <a:solidFill>
                  <a:srgbClr val="3399FF"/>
                </a:solidFill>
              </a:rPr>
              <a:t>政策委員会</a:t>
            </a:r>
            <a:endParaRPr lang="ja-JP" altLang="en-US" sz="2800" smtClean="0"/>
          </a:p>
          <a:p>
            <a:pPr eaLnBrk="1" hangingPunct="1">
              <a:buFontTx/>
              <a:buNone/>
            </a:pPr>
            <a:endParaRPr lang="ja-JP" altLang="en-US" sz="1600" smtClean="0"/>
          </a:p>
          <a:p>
            <a:pPr eaLnBrk="1" hangingPunct="1">
              <a:buFontTx/>
              <a:buNone/>
            </a:pPr>
            <a:r>
              <a:rPr lang="ja-JP" altLang="en-US" sz="1600" smtClean="0"/>
              <a:t>日本銀行の業務</a:t>
            </a:r>
          </a:p>
          <a:p>
            <a:pPr eaLnBrk="1" hangingPunct="1">
              <a:buFontTx/>
              <a:buNone/>
            </a:pPr>
            <a:r>
              <a:rPr lang="ja-JP" altLang="en-US" sz="1600" b="1" smtClean="0"/>
              <a:t>（１）発券銀行</a:t>
            </a:r>
          </a:p>
          <a:p>
            <a:pPr eaLnBrk="1" hangingPunct="1">
              <a:buFontTx/>
              <a:buNone/>
            </a:pPr>
            <a:r>
              <a:rPr lang="ja-JP" altLang="en-US" sz="1600" b="1" smtClean="0"/>
              <a:t>（２）銀行の銀行</a:t>
            </a:r>
          </a:p>
          <a:p>
            <a:pPr eaLnBrk="1" hangingPunct="1">
              <a:buFontTx/>
              <a:buNone/>
            </a:pPr>
            <a:r>
              <a:rPr lang="ja-JP" altLang="en-US" sz="1600" b="1" smtClean="0"/>
              <a:t>　金融政策の遂行、金融システムの安定性確保（最後の貸し手）</a:t>
            </a:r>
          </a:p>
          <a:p>
            <a:pPr eaLnBrk="1" hangingPunct="1">
              <a:buFontTx/>
              <a:buNone/>
            </a:pPr>
            <a:r>
              <a:rPr lang="ja-JP" altLang="en-US" sz="1600" b="1" smtClean="0"/>
              <a:t>（３）政府の銀行</a:t>
            </a:r>
          </a:p>
          <a:p>
            <a:pPr eaLnBrk="1" hangingPunct="1">
              <a:buFontTx/>
              <a:buNone/>
            </a:pPr>
            <a:r>
              <a:rPr lang="ja-JP" altLang="en-US" sz="1600" b="1" smtClean="0"/>
              <a:t>　政府の預金（全国で集められた税金、罰金）、国債の発行、</a:t>
            </a:r>
          </a:p>
          <a:p>
            <a:pPr eaLnBrk="1" hangingPunct="1">
              <a:buFontTx/>
              <a:buNone/>
            </a:pPr>
            <a:r>
              <a:rPr lang="ja-JP" altLang="en-US" sz="1600" b="1" smtClean="0"/>
              <a:t>　償還事務</a:t>
            </a:r>
          </a:p>
          <a:p>
            <a:pPr eaLnBrk="1" hangingPunct="1">
              <a:buFontTx/>
              <a:buNone/>
            </a:pPr>
            <a:r>
              <a:rPr lang="ja-JP" altLang="en-US" sz="1600" b="1" smtClean="0"/>
              <a:t>（４）国際関係業務</a:t>
            </a:r>
          </a:p>
          <a:p>
            <a:pPr eaLnBrk="1" hangingPunct="1">
              <a:buFontTx/>
              <a:buNone/>
            </a:pPr>
            <a:r>
              <a:rPr lang="ja-JP" altLang="en-US" sz="1600" b="1" smtClean="0"/>
              <a:t>（５）企業物価指数の作成</a:t>
            </a:r>
          </a:p>
          <a:p>
            <a:pPr eaLnBrk="1" hangingPunct="1">
              <a:buFontTx/>
              <a:buNone/>
            </a:pPr>
            <a:endParaRPr lang="ja-JP" altLang="en-US" sz="1600" b="1" smtClean="0"/>
          </a:p>
          <a:p>
            <a:pPr eaLnBrk="1" hangingPunct="1">
              <a:buFontTx/>
              <a:buNone/>
            </a:pPr>
            <a:endParaRPr lang="en-US" altLang="ja-JP" sz="1600" b="1" smtClean="0"/>
          </a:p>
          <a:p>
            <a:pPr eaLnBrk="1" hangingPunct="1">
              <a:buFontTx/>
              <a:buNone/>
            </a:pPr>
            <a:endParaRPr lang="ja-JP" altLang="en-US" sz="1600" b="1" smtClean="0"/>
          </a:p>
          <a:p>
            <a:pPr eaLnBrk="1" hangingPunct="1">
              <a:buFontTx/>
              <a:buNone/>
            </a:pPr>
            <a:endParaRPr lang="ja-JP" altLang="en-US" sz="1600" smtClean="0"/>
          </a:p>
        </p:txBody>
      </p:sp>
      <p:sp>
        <p:nvSpPr>
          <p:cNvPr id="140294" name="テキスト ボックス 3"/>
          <p:cNvSpPr txBox="1">
            <a:spLocks noChangeArrowheads="1"/>
          </p:cNvSpPr>
          <p:nvPr/>
        </p:nvSpPr>
        <p:spPr bwMode="auto">
          <a:xfrm>
            <a:off x="1285875" y="1285875"/>
            <a:ext cx="7358063" cy="708025"/>
          </a:xfrm>
          <a:prstGeom prst="rect">
            <a:avLst/>
          </a:prstGeom>
          <a:noFill/>
          <a:ln w="9525">
            <a:noFill/>
            <a:miter lim="800000"/>
            <a:headEnd/>
            <a:tailEnd/>
          </a:ln>
        </p:spPr>
        <p:txBody>
          <a:bodyPr>
            <a:spAutoFit/>
          </a:bodyPr>
          <a:lstStyle/>
          <a:p>
            <a:r>
              <a:rPr kumimoji="0" lang="ja-JP" altLang="en-US" sz="2400" b="1">
                <a:ea typeface="HGｺﾞｼｯｸE" pitchFamily="49" charset="-128"/>
              </a:rPr>
              <a:t>日本銀行の目的：</a:t>
            </a:r>
            <a:r>
              <a:rPr kumimoji="0" lang="ja-JP" altLang="en-US" sz="2400" b="1">
                <a:solidFill>
                  <a:srgbClr val="FF0000"/>
                </a:solidFill>
                <a:ea typeface="HGｺﾞｼｯｸE" pitchFamily="49" charset="-128"/>
              </a:rPr>
              <a:t>物価の安定</a:t>
            </a:r>
            <a:r>
              <a:rPr kumimoji="0" lang="ja-JP" altLang="en-US" sz="2400" b="1">
                <a:ea typeface="HGｺﾞｼｯｸE" pitchFamily="49" charset="-128"/>
              </a:rPr>
              <a:t>と</a:t>
            </a:r>
            <a:r>
              <a:rPr kumimoji="0" lang="ja-JP" altLang="en-US" sz="2400" b="1">
                <a:solidFill>
                  <a:srgbClr val="FF0000"/>
                </a:solidFill>
                <a:ea typeface="HGｺﾞｼｯｸE" pitchFamily="49" charset="-128"/>
              </a:rPr>
              <a:t>金融システムの安定</a:t>
            </a:r>
          </a:p>
          <a:p>
            <a:endParaRPr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142976" y="3571876"/>
            <a:ext cx="7786742" cy="207170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42340" name="Text Box 4"/>
          <p:cNvSpPr txBox="1">
            <a:spLocks noChangeArrowheads="1"/>
          </p:cNvSpPr>
          <p:nvPr/>
        </p:nvSpPr>
        <p:spPr bwMode="auto">
          <a:xfrm>
            <a:off x="1143000" y="642938"/>
            <a:ext cx="7672388" cy="5416550"/>
          </a:xfrm>
          <a:prstGeom prst="rect">
            <a:avLst/>
          </a:prstGeom>
          <a:noFill/>
          <a:ln w="9525">
            <a:noFill/>
            <a:miter lim="800000"/>
            <a:headEnd/>
            <a:tailEnd/>
          </a:ln>
        </p:spPr>
        <p:txBody>
          <a:bodyPr>
            <a:spAutoFit/>
          </a:bodyPr>
          <a:lstStyle/>
          <a:p>
            <a:pPr>
              <a:spcBef>
                <a:spcPct val="50000"/>
              </a:spcBef>
            </a:pPr>
            <a:r>
              <a:rPr kumimoji="0" lang="ja-JP" altLang="en-US"/>
              <a:t>日本銀行の組織</a:t>
            </a:r>
          </a:p>
          <a:p>
            <a:pPr>
              <a:spcBef>
                <a:spcPct val="50000"/>
              </a:spcBef>
            </a:pPr>
            <a:r>
              <a:rPr kumimoji="0" lang="ja-JP" altLang="en-US"/>
              <a:t>「日本銀行は法人とする」（日本銀行法第</a:t>
            </a:r>
            <a:r>
              <a:rPr kumimoji="0" lang="en-US" altLang="ja-JP"/>
              <a:t>6</a:t>
            </a:r>
            <a:r>
              <a:rPr kumimoji="0" lang="ja-JP" altLang="en-US"/>
              <a:t>条）</a:t>
            </a:r>
          </a:p>
          <a:p>
            <a:pPr>
              <a:spcBef>
                <a:spcPct val="50000"/>
              </a:spcBef>
            </a:pPr>
            <a:r>
              <a:rPr kumimoji="0" lang="ja-JP" altLang="en-US"/>
              <a:t>政府の組織ではなく、政府が</a:t>
            </a:r>
            <a:r>
              <a:rPr kumimoji="0" lang="en-US" altLang="ja-JP"/>
              <a:t>55</a:t>
            </a:r>
            <a:r>
              <a:rPr kumimoji="0" lang="ja-JP" altLang="en-US"/>
              <a:t>％、民間</a:t>
            </a:r>
            <a:r>
              <a:rPr kumimoji="0" lang="en-US" altLang="ja-JP"/>
              <a:t>45</a:t>
            </a:r>
            <a:r>
              <a:rPr kumimoji="0" lang="ja-JP" altLang="en-US"/>
              <a:t>％からの出資で資本金が構成されている。民間の資金は出資証券という債券を証券市場で売ることで提供されているが、株主総会は存在しないので、出資しても日本銀行の経営者、総裁を選ぶことはできない。</a:t>
            </a:r>
          </a:p>
          <a:p>
            <a:pPr>
              <a:spcBef>
                <a:spcPct val="50000"/>
              </a:spcBef>
            </a:pPr>
            <a:r>
              <a:rPr kumimoji="0" lang="ja-JP" altLang="en-US"/>
              <a:t>政府と日本銀行の関係について</a:t>
            </a:r>
          </a:p>
          <a:p>
            <a:pPr>
              <a:spcBef>
                <a:spcPct val="50000"/>
              </a:spcBef>
            </a:pPr>
            <a:r>
              <a:rPr kumimoji="0" lang="ja-JP" altLang="en-US"/>
              <a:t>日本銀行の行う政策決定は非常に重要なので、政府からさまざまな圧力がかかる。そのため、中央銀行の政府からの独立性確保が必要になる。</a:t>
            </a:r>
          </a:p>
          <a:p>
            <a:pPr>
              <a:spcBef>
                <a:spcPct val="50000"/>
              </a:spcBef>
            </a:pPr>
            <a:endParaRPr kumimoji="0" lang="ja-JP" altLang="en-US"/>
          </a:p>
          <a:p>
            <a:pPr>
              <a:spcBef>
                <a:spcPct val="50000"/>
              </a:spcBef>
            </a:pPr>
            <a:r>
              <a:rPr kumimoji="0" lang="ja-JP" altLang="en-US" sz="2800" b="1">
                <a:solidFill>
                  <a:srgbClr val="FF0000"/>
                </a:solidFill>
              </a:rPr>
              <a:t>日本銀行の独立性：</a:t>
            </a:r>
          </a:p>
          <a:p>
            <a:pPr>
              <a:spcBef>
                <a:spcPct val="50000"/>
              </a:spcBef>
            </a:pPr>
            <a:r>
              <a:rPr kumimoji="0" lang="en-US" altLang="ja-JP" sz="1800"/>
              <a:t>1</a:t>
            </a:r>
            <a:r>
              <a:rPr kumimoji="0" lang="ja-JP" altLang="en-US" sz="1800"/>
              <a:t>　日本銀行の最高意思決定機関である政策委員会のメンバーは政府と意見を異にすることを理由として解任されることはなく、</a:t>
            </a:r>
          </a:p>
          <a:p>
            <a:pPr>
              <a:spcBef>
                <a:spcPct val="50000"/>
              </a:spcBef>
            </a:pPr>
            <a:r>
              <a:rPr kumimoji="0" lang="en-US" altLang="ja-JP" sz="1800"/>
              <a:t>2</a:t>
            </a:r>
            <a:r>
              <a:rPr kumimoji="0" lang="ja-JP" altLang="en-US" sz="1800"/>
              <a:t>　政府は日本銀行に業務を命令することはできない。</a:t>
            </a:r>
          </a:p>
          <a:p>
            <a:pPr>
              <a:spcBef>
                <a:spcPct val="50000"/>
              </a:spcBef>
            </a:pPr>
            <a:endParaRPr kumimoji="0" lang="ja-JP" altLang="en-US"/>
          </a:p>
          <a:p>
            <a:pPr>
              <a:spcBef>
                <a:spcPct val="50000"/>
              </a:spcBef>
            </a:pPr>
            <a:endParaRPr kumimoji="0"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nvGraphicFramePr>
        <p:xfrm>
          <a:off x="1142976" y="214290"/>
          <a:ext cx="7650193" cy="92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4386" name="Rectangle 3"/>
          <p:cNvSpPr>
            <a:spLocks noGrp="1" noChangeArrowheads="1"/>
          </p:cNvSpPr>
          <p:nvPr>
            <p:ph type="body" sz="half" idx="1"/>
          </p:nvPr>
        </p:nvSpPr>
        <p:spPr>
          <a:xfrm>
            <a:off x="1500188" y="2000250"/>
            <a:ext cx="6721475" cy="2482850"/>
          </a:xfrm>
        </p:spPr>
        <p:txBody>
          <a:bodyPr/>
          <a:lstStyle/>
          <a:p>
            <a:pPr eaLnBrk="1" hangingPunct="1">
              <a:buFontTx/>
              <a:buNone/>
            </a:pPr>
            <a:r>
              <a:rPr lang="ja-JP" altLang="en-US" sz="2400" smtClean="0"/>
              <a:t>ハイパワード・マネー（</a:t>
            </a:r>
            <a:r>
              <a:rPr lang="ja-JP" altLang="en-US" sz="2400" i="1" smtClean="0"/>
              <a:t>Ｈ</a:t>
            </a:r>
            <a:r>
              <a:rPr lang="ja-JP" altLang="en-US" sz="2400" smtClean="0"/>
              <a:t>）とは：</a:t>
            </a:r>
          </a:p>
          <a:p>
            <a:pPr eaLnBrk="1" hangingPunct="1">
              <a:buFontTx/>
              <a:buNone/>
            </a:pPr>
            <a:r>
              <a:rPr lang="ja-JP" altLang="en-US" sz="2400" i="1" smtClean="0">
                <a:solidFill>
                  <a:srgbClr val="FF0000"/>
                </a:solidFill>
              </a:rPr>
              <a:t>Ｈ</a:t>
            </a:r>
            <a:r>
              <a:rPr lang="ja-JP" altLang="en-US" sz="2400" b="1" smtClean="0">
                <a:solidFill>
                  <a:srgbClr val="FF0000"/>
                </a:solidFill>
              </a:rPr>
              <a:t>＝現金通貨</a:t>
            </a:r>
            <a:r>
              <a:rPr lang="ja-JP" altLang="en-US" sz="2400" i="1" smtClean="0">
                <a:solidFill>
                  <a:srgbClr val="FF0000"/>
                </a:solidFill>
              </a:rPr>
              <a:t>Ｃ</a:t>
            </a:r>
            <a:r>
              <a:rPr lang="ja-JP" altLang="en-US" sz="2400" b="1" smtClean="0">
                <a:solidFill>
                  <a:srgbClr val="FF0000"/>
                </a:solidFill>
              </a:rPr>
              <a:t>＋</a:t>
            </a:r>
            <a:r>
              <a:rPr lang="ja-JP" altLang="en-US" sz="2400" b="1" u="sng" smtClean="0">
                <a:solidFill>
                  <a:srgbClr val="FF0000"/>
                </a:solidFill>
              </a:rPr>
              <a:t>銀行の預金準備</a:t>
            </a:r>
            <a:r>
              <a:rPr lang="ja-JP" altLang="en-US" sz="2400" i="1" u="sng" smtClean="0">
                <a:solidFill>
                  <a:srgbClr val="FF0000"/>
                </a:solidFill>
              </a:rPr>
              <a:t>Ｒ</a:t>
            </a:r>
          </a:p>
          <a:p>
            <a:pPr eaLnBrk="1" hangingPunct="1">
              <a:buFontTx/>
              <a:buNone/>
            </a:pPr>
            <a:endParaRPr lang="ja-JP" altLang="en-US" sz="1400" smtClean="0"/>
          </a:p>
          <a:p>
            <a:pPr eaLnBrk="1" hangingPunct="1">
              <a:buFontTx/>
              <a:buNone/>
            </a:pPr>
            <a:endParaRPr lang="ja-JP" altLang="en-US" sz="1400" smtClean="0"/>
          </a:p>
          <a:p>
            <a:pPr eaLnBrk="1" hangingPunct="1">
              <a:buFontTx/>
              <a:buNone/>
            </a:pPr>
            <a:endParaRPr lang="ja-JP" altLang="en-US" sz="1400" smtClean="0"/>
          </a:p>
          <a:p>
            <a:pPr eaLnBrk="1" hangingPunct="1">
              <a:buFontTx/>
              <a:buNone/>
            </a:pPr>
            <a:endParaRPr lang="en-US" altLang="ja-JP" sz="1400" b="1" smtClean="0"/>
          </a:p>
          <a:p>
            <a:pPr eaLnBrk="1" hangingPunct="1">
              <a:buFontTx/>
              <a:buNone/>
            </a:pPr>
            <a:endParaRPr lang="en-US" altLang="ja-JP" sz="1400" smtClean="0"/>
          </a:p>
          <a:p>
            <a:pPr eaLnBrk="1" hangingPunct="1">
              <a:buFontTx/>
              <a:buNone/>
            </a:pPr>
            <a:endParaRPr lang="en-US" altLang="ja-JP" sz="1400" smtClean="0"/>
          </a:p>
          <a:p>
            <a:pPr eaLnBrk="1" hangingPunct="1">
              <a:buFontTx/>
              <a:buNone/>
            </a:pPr>
            <a:endParaRPr lang="en-US" altLang="ja-JP" sz="1400" smtClean="0"/>
          </a:p>
          <a:p>
            <a:pPr eaLnBrk="1" hangingPunct="1">
              <a:buFontTx/>
              <a:buNone/>
            </a:pPr>
            <a:endParaRPr lang="ja-JP" altLang="en-US" sz="1400" smtClean="0"/>
          </a:p>
          <a:p>
            <a:pPr eaLnBrk="1" hangingPunct="1">
              <a:buFontTx/>
              <a:buNone/>
            </a:pPr>
            <a:endParaRPr lang="ja-JP" altLang="en-US" sz="1400" smtClean="0"/>
          </a:p>
        </p:txBody>
      </p:sp>
      <p:sp>
        <p:nvSpPr>
          <p:cNvPr id="144387" name="Line 4"/>
          <p:cNvSpPr>
            <a:spLocks noChangeShapeType="1"/>
          </p:cNvSpPr>
          <p:nvPr/>
        </p:nvSpPr>
        <p:spPr bwMode="auto">
          <a:xfrm>
            <a:off x="6000750" y="2857500"/>
            <a:ext cx="0" cy="215900"/>
          </a:xfrm>
          <a:prstGeom prst="line">
            <a:avLst/>
          </a:prstGeom>
          <a:noFill/>
          <a:ln w="9525">
            <a:solidFill>
              <a:schemeClr val="tx1"/>
            </a:solidFill>
            <a:round/>
            <a:headEnd/>
            <a:tailEnd type="triangle" w="med" len="med"/>
          </a:ln>
        </p:spPr>
        <p:txBody>
          <a:bodyPr/>
          <a:lstStyle/>
          <a:p>
            <a:endParaRPr lang="ja-JP" altLang="en-US"/>
          </a:p>
        </p:txBody>
      </p:sp>
      <p:sp>
        <p:nvSpPr>
          <p:cNvPr id="62469" name="Text Box 5"/>
          <p:cNvSpPr txBox="1">
            <a:spLocks noChangeArrowheads="1"/>
          </p:cNvSpPr>
          <p:nvPr/>
        </p:nvSpPr>
        <p:spPr bwMode="auto">
          <a:xfrm>
            <a:off x="4143372" y="3143248"/>
            <a:ext cx="3743325" cy="5810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defRPr/>
            </a:pPr>
            <a:r>
              <a:rPr kumimoji="0" lang="ja-JP" altLang="en-US" dirty="0">
                <a:ea typeface="ＭＳ Ｐゴシック" pitchFamily="50" charset="-128"/>
              </a:rPr>
              <a:t>銀行が家計の預金の引き出しに対応するために保有する現金のこと。</a:t>
            </a:r>
          </a:p>
        </p:txBody>
      </p:sp>
      <p:sp>
        <p:nvSpPr>
          <p:cNvPr id="144391" name="テキスト ボックス 19"/>
          <p:cNvSpPr txBox="1">
            <a:spLocks noChangeArrowheads="1"/>
          </p:cNvSpPr>
          <p:nvPr/>
        </p:nvSpPr>
        <p:spPr bwMode="auto">
          <a:xfrm>
            <a:off x="1357313" y="1214438"/>
            <a:ext cx="6858000" cy="584200"/>
          </a:xfrm>
          <a:prstGeom prst="rect">
            <a:avLst/>
          </a:prstGeom>
          <a:noFill/>
          <a:ln w="9525">
            <a:noFill/>
            <a:miter lim="800000"/>
            <a:headEnd/>
            <a:tailEnd/>
          </a:ln>
        </p:spPr>
        <p:txBody>
          <a:bodyPr>
            <a:spAutoFit/>
          </a:bodyPr>
          <a:lstStyle/>
          <a:p>
            <a:r>
              <a:rPr kumimoji="0" lang="ja-JP" altLang="en-US">
                <a:ea typeface="HGｺﾞｼｯｸE" pitchFamily="49" charset="-128"/>
              </a:rPr>
              <a:t>日本銀行は</a:t>
            </a:r>
            <a:r>
              <a:rPr kumimoji="0" lang="ja-JP" altLang="en-US">
                <a:solidFill>
                  <a:srgbClr val="FF0000"/>
                </a:solidFill>
                <a:ea typeface="HGｺﾞｼｯｸE" pitchFamily="49" charset="-128"/>
              </a:rPr>
              <a:t>ハイパワード・マネー</a:t>
            </a:r>
            <a:r>
              <a:rPr kumimoji="0" lang="ja-JP" altLang="en-US">
                <a:ea typeface="HGｺﾞｼｯｸE" pitchFamily="49" charset="-128"/>
              </a:rPr>
              <a:t>をコントロールすることにより、</a:t>
            </a:r>
          </a:p>
          <a:p>
            <a:r>
              <a:rPr kumimoji="0" lang="ja-JP" altLang="en-US">
                <a:ea typeface="HGｺﾞｼｯｸE" pitchFamily="49" charset="-128"/>
              </a:rPr>
              <a:t>経済の中の貨幣量を間接的にコントロールできる</a:t>
            </a:r>
            <a:endParaRPr lang="ja-JP" altLang="en-US">
              <a:ea typeface="HGｺﾞｼｯｸE" pitchFamily="49" charset="-128"/>
            </a:endParaRPr>
          </a:p>
        </p:txBody>
      </p:sp>
      <p:sp>
        <p:nvSpPr>
          <p:cNvPr id="21" name="テキスト ボックス 20"/>
          <p:cNvSpPr txBox="1"/>
          <p:nvPr/>
        </p:nvSpPr>
        <p:spPr>
          <a:xfrm>
            <a:off x="1042988" y="4786313"/>
            <a:ext cx="8001000" cy="4222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kumimoji="0" lang="ja-JP" altLang="en-US" sz="2000" b="1" dirty="0">
                <a:solidFill>
                  <a:srgbClr val="FF0000"/>
                </a:solidFill>
              </a:rPr>
              <a:t>Ｍ＝現金通貨Ｃ＋預金通貨Ｄ（要求払い預金＋定期性預金＋ＣＤ）</a:t>
            </a:r>
            <a:endParaRPr lang="ja-JP" altLang="en-US" dirty="0"/>
          </a:p>
        </p:txBody>
      </p:sp>
      <p:sp>
        <p:nvSpPr>
          <p:cNvPr id="144393" name="テキスト ボックス 7"/>
          <p:cNvSpPr txBox="1">
            <a:spLocks noChangeArrowheads="1"/>
          </p:cNvSpPr>
          <p:nvPr/>
        </p:nvSpPr>
        <p:spPr bwMode="auto">
          <a:xfrm>
            <a:off x="1143000" y="4214813"/>
            <a:ext cx="6546850" cy="338137"/>
          </a:xfrm>
          <a:prstGeom prst="rect">
            <a:avLst/>
          </a:prstGeom>
          <a:noFill/>
          <a:ln w="9525">
            <a:noFill/>
            <a:miter lim="800000"/>
            <a:headEnd/>
            <a:tailEnd/>
          </a:ln>
        </p:spPr>
        <p:txBody>
          <a:bodyPr wrap="none">
            <a:spAutoFit/>
          </a:bodyPr>
          <a:lstStyle/>
          <a:p>
            <a:r>
              <a:rPr kumimoji="0" lang="ja-JP" altLang="en-US">
                <a:ea typeface="HGｺﾞｼｯｸE" pitchFamily="49" charset="-128"/>
              </a:rPr>
              <a:t>一方、日本銀行が指標とする貨幣量（</a:t>
            </a:r>
            <a:r>
              <a:rPr kumimoji="0" lang="ja-JP" altLang="en-US" b="1">
                <a:ea typeface="HGｺﾞｼｯｸE" pitchFamily="49" charset="-128"/>
              </a:rPr>
              <a:t>Ｍ</a:t>
            </a:r>
            <a:r>
              <a:rPr kumimoji="0" lang="ja-JP" altLang="en-US">
                <a:ea typeface="HGｺﾞｼｯｸE" pitchFamily="49" charset="-128"/>
              </a:rPr>
              <a:t>）は次のように定義される。</a:t>
            </a:r>
          </a:p>
        </p:txBody>
      </p:sp>
      <p:sp>
        <p:nvSpPr>
          <p:cNvPr id="144395" name="Text Box 11"/>
          <p:cNvSpPr txBox="1">
            <a:spLocks noChangeArrowheads="1"/>
          </p:cNvSpPr>
          <p:nvPr/>
        </p:nvSpPr>
        <p:spPr bwMode="auto">
          <a:xfrm>
            <a:off x="1258888" y="476250"/>
            <a:ext cx="720725" cy="366713"/>
          </a:xfrm>
          <a:prstGeom prst="rect">
            <a:avLst/>
          </a:prstGeom>
          <a:solidFill>
            <a:schemeClr val="bg1"/>
          </a:solidFill>
          <a:ln w="9525">
            <a:noFill/>
            <a:miter lim="800000"/>
            <a:headEnd/>
            <a:tailEnd/>
          </a:ln>
          <a:effectLst/>
        </p:spPr>
        <p:txBody>
          <a:bodyPr>
            <a:spAutoFit/>
          </a:bodyPr>
          <a:lstStyle/>
          <a:p>
            <a:r>
              <a:rPr lang="en-US" altLang="ja-JP" sz="1800" b="1"/>
              <a:t>6.2.1</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4438" y="428625"/>
            <a:ext cx="7650162" cy="731838"/>
          </a:xfrm>
        </p:spPr>
        <p:txBody>
          <a:bodyPr>
            <a:noAutofit/>
          </a:bodyPr>
          <a:lstStyle/>
          <a:p>
            <a:pPr eaLnBrk="1" fontAlgn="auto" hangingPunct="1">
              <a:spcAft>
                <a:spcPts val="0"/>
              </a:spcAft>
              <a:defRPr/>
            </a:pPr>
            <a:r>
              <a:rPr lang="ja-JP" altLang="en-US" sz="2800" dirty="0" smtClean="0">
                <a:solidFill>
                  <a:schemeClr val="tx2">
                    <a:satMod val="130000"/>
                  </a:schemeClr>
                </a:solidFill>
              </a:rPr>
              <a:t>貨幣量</a:t>
            </a:r>
            <a:r>
              <a:rPr lang="en-US" altLang="ja-JP" sz="2800" dirty="0" smtClean="0">
                <a:solidFill>
                  <a:schemeClr val="tx2">
                    <a:satMod val="130000"/>
                  </a:schemeClr>
                </a:solidFill>
              </a:rPr>
              <a:t>(M)</a:t>
            </a:r>
            <a:r>
              <a:rPr lang="ja-JP" altLang="en-US" sz="2800" dirty="0" smtClean="0">
                <a:solidFill>
                  <a:schemeClr val="tx2">
                    <a:satMod val="130000"/>
                  </a:schemeClr>
                </a:solidFill>
              </a:rPr>
              <a:t>とハイパワード・マネー</a:t>
            </a:r>
            <a:r>
              <a:rPr lang="en-US" altLang="ja-JP" sz="2800" dirty="0" smtClean="0">
                <a:solidFill>
                  <a:schemeClr val="tx2">
                    <a:satMod val="130000"/>
                  </a:schemeClr>
                </a:solidFill>
              </a:rPr>
              <a:t>(H)</a:t>
            </a:r>
            <a:r>
              <a:rPr lang="ja-JP" altLang="en-US" sz="2800" dirty="0" smtClean="0">
                <a:solidFill>
                  <a:schemeClr val="tx2">
                    <a:satMod val="130000"/>
                  </a:schemeClr>
                </a:solidFill>
              </a:rPr>
              <a:t>との関係</a:t>
            </a:r>
            <a:endParaRPr lang="ja-JP" altLang="en-US" sz="2800" dirty="0">
              <a:solidFill>
                <a:schemeClr val="tx2">
                  <a:satMod val="130000"/>
                </a:schemeClr>
              </a:solidFill>
            </a:endParaRPr>
          </a:p>
        </p:txBody>
      </p:sp>
      <p:graphicFrame>
        <p:nvGraphicFramePr>
          <p:cNvPr id="133122" name="Object 2"/>
          <p:cNvGraphicFramePr>
            <a:graphicFrameLocks noChangeAspect="1"/>
          </p:cNvGraphicFramePr>
          <p:nvPr>
            <p:ph sz="half" idx="2"/>
          </p:nvPr>
        </p:nvGraphicFramePr>
        <p:xfrm>
          <a:off x="1928813" y="1365250"/>
          <a:ext cx="3357562" cy="1847850"/>
        </p:xfrm>
        <a:graphic>
          <a:graphicData uri="http://schemas.openxmlformats.org/presentationml/2006/ole">
            <p:oleObj spid="_x0000_s133122" name="数式" r:id="rId4" imgW="1384200" imgH="761760" progId="Equation.3">
              <p:embed/>
            </p:oleObj>
          </a:graphicData>
        </a:graphic>
      </p:graphicFrame>
      <p:sp>
        <p:nvSpPr>
          <p:cNvPr id="6" name="Oval 8"/>
          <p:cNvSpPr>
            <a:spLocks noChangeArrowheads="1"/>
          </p:cNvSpPr>
          <p:nvPr/>
        </p:nvSpPr>
        <p:spPr bwMode="auto">
          <a:xfrm>
            <a:off x="4143375" y="1428750"/>
            <a:ext cx="487363" cy="79057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7" name="Line 9"/>
          <p:cNvSpPr>
            <a:spLocks noChangeShapeType="1"/>
          </p:cNvSpPr>
          <p:nvPr/>
        </p:nvSpPr>
        <p:spPr bwMode="auto">
          <a:xfrm flipV="1">
            <a:off x="4714876" y="1525893"/>
            <a:ext cx="928694" cy="45719"/>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8" name="Text Box 10"/>
          <p:cNvSpPr txBox="1">
            <a:spLocks noChangeArrowheads="1"/>
          </p:cNvSpPr>
          <p:nvPr/>
        </p:nvSpPr>
        <p:spPr bwMode="auto">
          <a:xfrm>
            <a:off x="5786438" y="1357313"/>
            <a:ext cx="2233612" cy="33655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dirty="0">
                <a:ea typeface="ＭＳ Ｐゴシック" pitchFamily="50" charset="-128"/>
              </a:rPr>
              <a:t>現金預金保有比率</a:t>
            </a:r>
          </a:p>
        </p:txBody>
      </p:sp>
      <p:sp>
        <p:nvSpPr>
          <p:cNvPr id="9" name="Oval 11"/>
          <p:cNvSpPr>
            <a:spLocks noChangeArrowheads="1"/>
          </p:cNvSpPr>
          <p:nvPr/>
        </p:nvSpPr>
        <p:spPr bwMode="auto">
          <a:xfrm>
            <a:off x="4786313" y="2357438"/>
            <a:ext cx="484187" cy="795337"/>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10" name="Line 12"/>
          <p:cNvSpPr>
            <a:spLocks noChangeShapeType="1"/>
          </p:cNvSpPr>
          <p:nvPr/>
        </p:nvSpPr>
        <p:spPr bwMode="auto">
          <a:xfrm>
            <a:off x="5143504" y="2730500"/>
            <a:ext cx="576262"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11" name="Text Box 13"/>
          <p:cNvSpPr txBox="1">
            <a:spLocks noChangeArrowheads="1"/>
          </p:cNvSpPr>
          <p:nvPr/>
        </p:nvSpPr>
        <p:spPr bwMode="auto">
          <a:xfrm>
            <a:off x="5929313" y="2857500"/>
            <a:ext cx="1379537" cy="36195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dirty="0">
                <a:ea typeface="ＭＳ Ｐゴシック" pitchFamily="50" charset="-128"/>
              </a:rPr>
              <a:t>預金準備率</a:t>
            </a:r>
          </a:p>
        </p:txBody>
      </p:sp>
      <p:sp>
        <p:nvSpPr>
          <p:cNvPr id="12" name="AutoShape 14"/>
          <p:cNvSpPr>
            <a:spLocks noChangeArrowheads="1"/>
          </p:cNvSpPr>
          <p:nvPr/>
        </p:nvSpPr>
        <p:spPr bwMode="auto">
          <a:xfrm rot="5400000">
            <a:off x="5892800" y="2108201"/>
            <a:ext cx="719137" cy="360362"/>
          </a:xfrm>
          <a:custGeom>
            <a:avLst/>
            <a:gdLst>
              <a:gd name="T0" fmla="*/ 11971267 w 21600"/>
              <a:gd name="T1" fmla="*/ 0 h 21600"/>
              <a:gd name="T2" fmla="*/ 0 w 21600"/>
              <a:gd name="T3" fmla="*/ 4294463 h 21600"/>
              <a:gd name="T4" fmla="*/ 11971267 w 21600"/>
              <a:gd name="T5" fmla="*/ 5153127 h 21600"/>
              <a:gd name="T6" fmla="*/ 23942501 w 21600"/>
              <a:gd name="T7" fmla="*/ 4294463 h 21600"/>
              <a:gd name="T8" fmla="*/ 17694720 60000 65536"/>
              <a:gd name="T9" fmla="*/ 11796480 60000 65536"/>
              <a:gd name="T10" fmla="*/ 5898240 60000 65536"/>
              <a:gd name="T11" fmla="*/ 0 60000 65536"/>
              <a:gd name="T12" fmla="*/ 2160 w 21600"/>
              <a:gd name="T13" fmla="*/ 12343 h 21600"/>
              <a:gd name="T14" fmla="*/ 19440 w 21600"/>
              <a:gd name="T15" fmla="*/ 18514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00FF00"/>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13" name="Text Box 15"/>
          <p:cNvSpPr txBox="1">
            <a:spLocks noChangeArrowheads="1"/>
          </p:cNvSpPr>
          <p:nvPr/>
        </p:nvSpPr>
        <p:spPr bwMode="auto">
          <a:xfrm>
            <a:off x="6429375" y="2000250"/>
            <a:ext cx="1512888" cy="581025"/>
          </a:xfrm>
          <a:prstGeom prst="rect">
            <a:avLst/>
          </a:prstGeom>
          <a:noFill/>
          <a:ln w="9525">
            <a:noFill/>
            <a:miter lim="800000"/>
            <a:headEnd/>
            <a:tailEnd/>
          </a:ln>
        </p:spPr>
        <p:txBody>
          <a:bodyPr>
            <a:spAutoFit/>
          </a:bodyPr>
          <a:lstStyle/>
          <a:p>
            <a:pPr>
              <a:spcBef>
                <a:spcPct val="50000"/>
              </a:spcBef>
            </a:pPr>
            <a:r>
              <a:rPr kumimoji="0" lang="ja-JP" altLang="en-US"/>
              <a:t>短期的にあまり変動しない。</a:t>
            </a:r>
          </a:p>
        </p:txBody>
      </p:sp>
      <p:sp>
        <p:nvSpPr>
          <p:cNvPr id="14" name="AutoShape 16"/>
          <p:cNvSpPr>
            <a:spLocks noChangeArrowheads="1"/>
          </p:cNvSpPr>
          <p:nvPr/>
        </p:nvSpPr>
        <p:spPr bwMode="auto">
          <a:xfrm>
            <a:off x="7358063" y="3500438"/>
            <a:ext cx="287337" cy="360362"/>
          </a:xfrm>
          <a:prstGeom prst="downArrow">
            <a:avLst>
              <a:gd name="adj1" fmla="val 50000"/>
              <a:gd name="adj2" fmla="val 31354"/>
            </a:avLst>
          </a:prstGeom>
          <a:solidFill>
            <a:schemeClr val="accent1"/>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sp>
        <p:nvSpPr>
          <p:cNvPr id="15" name="Text Box 17"/>
          <p:cNvSpPr txBox="1">
            <a:spLocks noChangeArrowheads="1"/>
          </p:cNvSpPr>
          <p:nvPr/>
        </p:nvSpPr>
        <p:spPr bwMode="auto">
          <a:xfrm>
            <a:off x="6286500" y="4000500"/>
            <a:ext cx="2016125" cy="581025"/>
          </a:xfrm>
          <a:prstGeom prst="rect">
            <a:avLst/>
          </a:prstGeom>
          <a:noFill/>
          <a:ln w="9525">
            <a:noFill/>
            <a:miter lim="800000"/>
            <a:headEnd/>
            <a:tailEnd/>
          </a:ln>
        </p:spPr>
        <p:txBody>
          <a:bodyPr>
            <a:spAutoFit/>
          </a:bodyPr>
          <a:lstStyle/>
          <a:p>
            <a:pPr>
              <a:spcBef>
                <a:spcPct val="50000"/>
              </a:spcBef>
            </a:pPr>
            <a:r>
              <a:rPr kumimoji="0" lang="ja-JP" altLang="en-US" i="1"/>
              <a:t>Ｍ</a:t>
            </a:r>
            <a:r>
              <a:rPr kumimoji="0" lang="ja-JP" altLang="en-US"/>
              <a:t>と</a:t>
            </a:r>
            <a:r>
              <a:rPr kumimoji="0" lang="ja-JP" altLang="en-US" i="1"/>
              <a:t>Ｈ</a:t>
            </a:r>
            <a:r>
              <a:rPr kumimoji="0" lang="ja-JP" altLang="en-US"/>
              <a:t>の比は比較的安定的</a:t>
            </a:r>
          </a:p>
        </p:txBody>
      </p:sp>
      <p:sp>
        <p:nvSpPr>
          <p:cNvPr id="16" name="Oval 18"/>
          <p:cNvSpPr>
            <a:spLocks noChangeArrowheads="1"/>
          </p:cNvSpPr>
          <p:nvPr/>
        </p:nvSpPr>
        <p:spPr bwMode="auto">
          <a:xfrm>
            <a:off x="3786188" y="1143000"/>
            <a:ext cx="1917700" cy="2225675"/>
          </a:xfrm>
          <a:prstGeom prst="ellipse">
            <a:avLst/>
          </a:prstGeom>
          <a:noFill/>
          <a:ln w="9525">
            <a:solidFill>
              <a:srgbClr val="FF00FF"/>
            </a:solidFill>
            <a:round/>
            <a:headEnd/>
            <a:tailEnd/>
          </a:ln>
        </p:spPr>
        <p:txBody>
          <a:bodyPr wrap="none" anchor="ctr"/>
          <a:lstStyle/>
          <a:p>
            <a:endParaRPr kumimoji="0" lang="ja-JP" altLang="en-US">
              <a:ea typeface="HGｺﾞｼｯｸE" pitchFamily="49" charset="-128"/>
            </a:endParaRPr>
          </a:p>
        </p:txBody>
      </p:sp>
      <p:sp>
        <p:nvSpPr>
          <p:cNvPr id="17" name="Line 19"/>
          <p:cNvSpPr>
            <a:spLocks noChangeShapeType="1"/>
          </p:cNvSpPr>
          <p:nvPr/>
        </p:nvSpPr>
        <p:spPr bwMode="auto">
          <a:xfrm flipH="1">
            <a:off x="4714875" y="3143250"/>
            <a:ext cx="46038" cy="428625"/>
          </a:xfrm>
          <a:prstGeom prst="line">
            <a:avLst/>
          </a:prstGeom>
          <a:noFill/>
          <a:ln w="9525">
            <a:solidFill>
              <a:srgbClr val="FF00FF"/>
            </a:solidFill>
            <a:round/>
            <a:headEnd/>
            <a:tailEnd type="triangle" w="med" len="med"/>
          </a:ln>
        </p:spPr>
        <p:txBody>
          <a:bodyPr/>
          <a:lstStyle/>
          <a:p>
            <a:endParaRPr lang="ja-JP" altLang="en-US"/>
          </a:p>
        </p:txBody>
      </p:sp>
      <p:sp>
        <p:nvSpPr>
          <p:cNvPr id="18" name="Text Box 20"/>
          <p:cNvSpPr txBox="1">
            <a:spLocks noChangeArrowheads="1"/>
          </p:cNvSpPr>
          <p:nvPr/>
        </p:nvSpPr>
        <p:spPr bwMode="auto">
          <a:xfrm>
            <a:off x="3428992" y="3571876"/>
            <a:ext cx="2214578" cy="107721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spcBef>
                <a:spcPct val="50000"/>
              </a:spcBef>
              <a:defRPr/>
            </a:pPr>
            <a:r>
              <a:rPr kumimoji="0" lang="ja-JP" altLang="en-US" sz="3200" dirty="0">
                <a:ea typeface="ＭＳ Ｐゴシック" pitchFamily="50" charset="-128"/>
              </a:rPr>
              <a:t>貨幣乗数</a:t>
            </a:r>
            <a:r>
              <a:rPr kumimoji="0" lang="en-US" altLang="ja-JP" sz="3200" dirty="0">
                <a:ea typeface="ＭＳ Ｐゴシック" pitchFamily="50" charset="-128"/>
              </a:rPr>
              <a:t>(m&gt;1)</a:t>
            </a:r>
            <a:endParaRPr kumimoji="0" lang="ja-JP" altLang="en-US" sz="3200" dirty="0">
              <a:ea typeface="ＭＳ Ｐゴシック" pitchFamily="50" charset="-128"/>
            </a:endParaRPr>
          </a:p>
        </p:txBody>
      </p:sp>
      <p:sp>
        <p:nvSpPr>
          <p:cNvPr id="19" name="右カーブ矢印 18"/>
          <p:cNvSpPr/>
          <p:nvPr/>
        </p:nvSpPr>
        <p:spPr>
          <a:xfrm>
            <a:off x="1143000" y="3429000"/>
            <a:ext cx="714375" cy="221456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133140" name="テキスト ボックス 20"/>
          <p:cNvSpPr txBox="1">
            <a:spLocks noChangeArrowheads="1"/>
          </p:cNvSpPr>
          <p:nvPr/>
        </p:nvSpPr>
        <p:spPr bwMode="auto">
          <a:xfrm>
            <a:off x="2500313" y="5072063"/>
            <a:ext cx="357187" cy="584200"/>
          </a:xfrm>
          <a:prstGeom prst="rect">
            <a:avLst/>
          </a:prstGeom>
          <a:noFill/>
          <a:ln w="9525">
            <a:noFill/>
            <a:miter lim="800000"/>
            <a:headEnd/>
            <a:tailEnd/>
          </a:ln>
        </p:spPr>
        <p:txBody>
          <a:bodyPr>
            <a:spAutoFit/>
          </a:bodyPr>
          <a:lstStyle/>
          <a:p>
            <a:r>
              <a:rPr lang="en-US" altLang="ja-JP" sz="3200">
                <a:ea typeface="HGｺﾞｼｯｸE" pitchFamily="49" charset="-128"/>
              </a:rPr>
              <a:t>M</a:t>
            </a:r>
            <a:endParaRPr lang="ja-JP" altLang="en-US" sz="3200">
              <a:ea typeface="HGｺﾞｼｯｸE" pitchFamily="49" charset="-128"/>
            </a:endParaRPr>
          </a:p>
        </p:txBody>
      </p:sp>
      <p:sp>
        <p:nvSpPr>
          <p:cNvPr id="133141" name="テキスト ボックス 21"/>
          <p:cNvSpPr txBox="1">
            <a:spLocks noChangeArrowheads="1"/>
          </p:cNvSpPr>
          <p:nvPr/>
        </p:nvSpPr>
        <p:spPr bwMode="auto">
          <a:xfrm>
            <a:off x="3929063" y="5072063"/>
            <a:ext cx="357187" cy="584200"/>
          </a:xfrm>
          <a:prstGeom prst="rect">
            <a:avLst/>
          </a:prstGeom>
          <a:noFill/>
          <a:ln w="9525">
            <a:noFill/>
            <a:miter lim="800000"/>
            <a:headEnd/>
            <a:tailEnd/>
          </a:ln>
        </p:spPr>
        <p:txBody>
          <a:bodyPr>
            <a:spAutoFit/>
          </a:bodyPr>
          <a:lstStyle/>
          <a:p>
            <a:r>
              <a:rPr lang="en-US" altLang="ja-JP" sz="3200">
                <a:ea typeface="HGｺﾞｼｯｸE" pitchFamily="49" charset="-128"/>
              </a:rPr>
              <a:t>H</a:t>
            </a:r>
            <a:endParaRPr lang="ja-JP" altLang="en-US" sz="3200">
              <a:ea typeface="HGｺﾞｼｯｸE" pitchFamily="49" charset="-128"/>
            </a:endParaRPr>
          </a:p>
        </p:txBody>
      </p:sp>
      <p:sp>
        <p:nvSpPr>
          <p:cNvPr id="133142" name="テキスト ボックス 22"/>
          <p:cNvSpPr txBox="1">
            <a:spLocks noChangeArrowheads="1"/>
          </p:cNvSpPr>
          <p:nvPr/>
        </p:nvSpPr>
        <p:spPr bwMode="auto">
          <a:xfrm>
            <a:off x="3500438" y="5072063"/>
            <a:ext cx="357187" cy="584200"/>
          </a:xfrm>
          <a:prstGeom prst="rect">
            <a:avLst/>
          </a:prstGeom>
          <a:noFill/>
          <a:ln w="9525">
            <a:noFill/>
            <a:miter lim="800000"/>
            <a:headEnd/>
            <a:tailEnd/>
          </a:ln>
        </p:spPr>
        <p:txBody>
          <a:bodyPr>
            <a:spAutoFit/>
          </a:bodyPr>
          <a:lstStyle/>
          <a:p>
            <a:r>
              <a:rPr lang="en-US" altLang="ja-JP" sz="3200">
                <a:ea typeface="HGｺﾞｼｯｸE" pitchFamily="49" charset="-128"/>
              </a:rPr>
              <a:t>m</a:t>
            </a:r>
            <a:endParaRPr lang="ja-JP" altLang="en-US" sz="3200">
              <a:ea typeface="HGｺﾞｼｯｸE" pitchFamily="49" charset="-128"/>
            </a:endParaRPr>
          </a:p>
        </p:txBody>
      </p:sp>
      <p:sp>
        <p:nvSpPr>
          <p:cNvPr id="133143" name="テキスト ボックス 23"/>
          <p:cNvSpPr txBox="1">
            <a:spLocks noChangeArrowheads="1"/>
          </p:cNvSpPr>
          <p:nvPr/>
        </p:nvSpPr>
        <p:spPr bwMode="auto">
          <a:xfrm>
            <a:off x="3071813" y="5072063"/>
            <a:ext cx="357187" cy="584200"/>
          </a:xfrm>
          <a:prstGeom prst="rect">
            <a:avLst/>
          </a:prstGeom>
          <a:noFill/>
          <a:ln w="9525">
            <a:noFill/>
            <a:miter lim="800000"/>
            <a:headEnd/>
            <a:tailEnd/>
          </a:ln>
        </p:spPr>
        <p:txBody>
          <a:bodyPr>
            <a:spAutoFit/>
          </a:bodyPr>
          <a:lstStyle/>
          <a:p>
            <a:r>
              <a:rPr lang="ja-JP" altLang="en-US" sz="3200">
                <a:ea typeface="HGｺﾞｼｯｸE" pitchFamily="49" charset="-128"/>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par>
                                <p:cTn id="41" presetID="17"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ppt_x</p:attrName>
                                        </p:attrNameLst>
                                      </p:cBhvr>
                                      <p:tavLst>
                                        <p:tav tm="0">
                                          <p:val>
                                            <p:strVal val="#ppt_x-.2"/>
                                          </p:val>
                                        </p:tav>
                                        <p:tav tm="100000">
                                          <p:val>
                                            <p:strVal val="#ppt_x"/>
                                          </p:val>
                                        </p:tav>
                                      </p:tavLst>
                                    </p:anim>
                                    <p:anim calcmode="lin" valueType="num">
                                      <p:cBhvr>
                                        <p:cTn id="5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8" presetClass="emph" presetSubtype="0" fill="hold" grpId="0" nodeType="clickEffect">
                                  <p:stCondLst>
                                    <p:cond delay="0"/>
                                  </p:stCondLst>
                                  <p:childTnLst>
                                    <p:animRot by="21600000">
                                      <p:cBhvr>
                                        <p:cTn id="55" dur="2000" fill="hold"/>
                                        <p:tgtEl>
                                          <p:spTgt spid="15"/>
                                        </p:tgtEl>
                                        <p:attrNameLst>
                                          <p:attrName>r</p:attrName>
                                        </p:attrNameLst>
                                      </p:cBhvr>
                                    </p:animRot>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1" grpId="0" animBg="1"/>
      <p:bldP spid="12" grpId="0" animBg="1"/>
      <p:bldP spid="13" grpId="0"/>
      <p:bldP spid="14" grpId="0" animBg="1"/>
      <p:bldP spid="15" grpId="0"/>
      <p:bldP spid="16" grpId="0" animBg="1"/>
      <p:bldP spid="1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214438" y="1214438"/>
            <a:ext cx="6429375" cy="292893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3428" name="Text Box 4"/>
          <p:cNvSpPr txBox="1">
            <a:spLocks noChangeArrowheads="1"/>
          </p:cNvSpPr>
          <p:nvPr/>
        </p:nvSpPr>
        <p:spPr bwMode="auto">
          <a:xfrm>
            <a:off x="1214438" y="357188"/>
            <a:ext cx="6337300" cy="1069975"/>
          </a:xfrm>
          <a:prstGeom prst="rect">
            <a:avLst/>
          </a:prstGeom>
          <a:noFill/>
          <a:ln w="9525">
            <a:noFill/>
            <a:miter lim="800000"/>
            <a:headEnd/>
            <a:tailEnd/>
          </a:ln>
        </p:spPr>
        <p:txBody>
          <a:bodyPr>
            <a:spAutoFit/>
          </a:bodyPr>
          <a:lstStyle/>
          <a:p>
            <a:pPr>
              <a:spcBef>
                <a:spcPct val="50000"/>
              </a:spcBef>
            </a:pPr>
            <a:r>
              <a:rPr kumimoji="0" lang="ja-JP" altLang="en-US"/>
              <a:t>この貨幣乗数を用いると貨幣量（</a:t>
            </a:r>
            <a:r>
              <a:rPr kumimoji="0" lang="ja-JP" altLang="en-US" b="1"/>
              <a:t>Ｍ</a:t>
            </a:r>
            <a:r>
              <a:rPr kumimoji="0" lang="ja-JP" altLang="en-US"/>
              <a:t>）とハイパワード・マネー（</a:t>
            </a:r>
            <a:r>
              <a:rPr kumimoji="0" lang="ja-JP" altLang="en-US" b="1"/>
              <a:t>Ｈ</a:t>
            </a:r>
            <a:r>
              <a:rPr kumimoji="0" lang="ja-JP" altLang="en-US"/>
              <a:t>）の関係</a:t>
            </a:r>
          </a:p>
          <a:p>
            <a:pPr>
              <a:spcBef>
                <a:spcPct val="50000"/>
              </a:spcBef>
            </a:pPr>
            <a:r>
              <a:rPr kumimoji="0" lang="ja-JP" altLang="en-US"/>
              <a:t>は次のような単純な関係で表せる。</a:t>
            </a:r>
          </a:p>
          <a:p>
            <a:pPr>
              <a:spcBef>
                <a:spcPct val="50000"/>
              </a:spcBef>
            </a:pPr>
            <a:endParaRPr kumimoji="0" lang="ja-JP" altLang="en-US"/>
          </a:p>
        </p:txBody>
      </p:sp>
      <p:graphicFrame>
        <p:nvGraphicFramePr>
          <p:cNvPr id="103426" name="Object 2"/>
          <p:cNvGraphicFramePr>
            <a:graphicFrameLocks noChangeAspect="1"/>
          </p:cNvGraphicFramePr>
          <p:nvPr/>
        </p:nvGraphicFramePr>
        <p:xfrm>
          <a:off x="1254125" y="1357313"/>
          <a:ext cx="4003675" cy="2638425"/>
        </p:xfrm>
        <a:graphic>
          <a:graphicData uri="http://schemas.openxmlformats.org/presentationml/2006/ole">
            <p:oleObj spid="_x0000_s103426" name="数式" r:id="rId4" imgW="774360" imgH="965160" progId="Equation.3">
              <p:embed/>
            </p:oleObj>
          </a:graphicData>
        </a:graphic>
      </p:graphicFrame>
      <p:sp>
        <p:nvSpPr>
          <p:cNvPr id="65542" name="Oval 6"/>
          <p:cNvSpPr>
            <a:spLocks noChangeArrowheads="1"/>
          </p:cNvSpPr>
          <p:nvPr/>
        </p:nvSpPr>
        <p:spPr bwMode="auto">
          <a:xfrm>
            <a:off x="4071938" y="2928938"/>
            <a:ext cx="928687" cy="1071562"/>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65545" name="Line 9"/>
          <p:cNvSpPr>
            <a:spLocks noChangeShapeType="1"/>
          </p:cNvSpPr>
          <p:nvPr/>
        </p:nvSpPr>
        <p:spPr bwMode="auto">
          <a:xfrm flipV="1">
            <a:off x="5214938" y="3429000"/>
            <a:ext cx="214312" cy="144463"/>
          </a:xfrm>
          <a:prstGeom prst="line">
            <a:avLst/>
          </a:prstGeom>
          <a:noFill/>
          <a:ln w="9525">
            <a:solidFill>
              <a:srgbClr val="FF0000"/>
            </a:solidFill>
            <a:round/>
            <a:headEnd/>
            <a:tailEnd/>
          </a:ln>
        </p:spPr>
        <p:txBody>
          <a:bodyPr/>
          <a:lstStyle/>
          <a:p>
            <a:endParaRPr lang="ja-JP" altLang="en-US"/>
          </a:p>
        </p:txBody>
      </p:sp>
      <p:sp>
        <p:nvSpPr>
          <p:cNvPr id="65546" name="Line 10"/>
          <p:cNvSpPr>
            <a:spLocks noChangeShapeType="1"/>
          </p:cNvSpPr>
          <p:nvPr/>
        </p:nvSpPr>
        <p:spPr bwMode="auto">
          <a:xfrm>
            <a:off x="5214938" y="3571875"/>
            <a:ext cx="215900" cy="142875"/>
          </a:xfrm>
          <a:prstGeom prst="line">
            <a:avLst/>
          </a:prstGeom>
          <a:noFill/>
          <a:ln w="9525">
            <a:solidFill>
              <a:srgbClr val="FF0000"/>
            </a:solidFill>
            <a:round/>
            <a:headEnd/>
            <a:tailEnd/>
          </a:ln>
        </p:spPr>
        <p:txBody>
          <a:bodyPr/>
          <a:lstStyle/>
          <a:p>
            <a:endParaRPr lang="ja-JP" altLang="en-US"/>
          </a:p>
        </p:txBody>
      </p:sp>
      <p:sp>
        <p:nvSpPr>
          <p:cNvPr id="65547" name="Text Box 11"/>
          <p:cNvSpPr txBox="1">
            <a:spLocks noChangeArrowheads="1"/>
          </p:cNvSpPr>
          <p:nvPr/>
        </p:nvSpPr>
        <p:spPr bwMode="auto">
          <a:xfrm>
            <a:off x="5500688" y="3357563"/>
            <a:ext cx="576262" cy="461962"/>
          </a:xfrm>
          <a:prstGeom prst="rect">
            <a:avLst/>
          </a:prstGeom>
          <a:noFill/>
          <a:ln w="9525">
            <a:noFill/>
            <a:miter lim="800000"/>
            <a:headEnd/>
            <a:tailEnd/>
          </a:ln>
        </p:spPr>
        <p:txBody>
          <a:bodyPr>
            <a:spAutoFit/>
          </a:bodyPr>
          <a:lstStyle/>
          <a:p>
            <a:pPr>
              <a:spcBef>
                <a:spcPct val="50000"/>
              </a:spcBef>
            </a:pPr>
            <a:r>
              <a:rPr kumimoji="0" lang="ja-JP" altLang="en-US" sz="2400" b="1">
                <a:solidFill>
                  <a:srgbClr val="FF0000"/>
                </a:solidFill>
              </a:rPr>
              <a:t>１</a:t>
            </a:r>
            <a:endParaRPr kumimoji="0" lang="en-US" altLang="ja-JP" sz="2400" b="1">
              <a:solidFill>
                <a:srgbClr val="FF0000"/>
              </a:solidFill>
            </a:endParaRPr>
          </a:p>
        </p:txBody>
      </p:sp>
      <p:sp>
        <p:nvSpPr>
          <p:cNvPr id="65549" name="Line 13"/>
          <p:cNvSpPr>
            <a:spLocks noChangeShapeType="1"/>
          </p:cNvSpPr>
          <p:nvPr/>
        </p:nvSpPr>
        <p:spPr bwMode="auto">
          <a:xfrm>
            <a:off x="6072188" y="2786063"/>
            <a:ext cx="358775" cy="360362"/>
          </a:xfrm>
          <a:prstGeom prst="line">
            <a:avLst/>
          </a:prstGeom>
          <a:ln>
            <a:headEnd/>
            <a:tailEnd/>
          </a:ln>
        </p:spPr>
        <p:style>
          <a:lnRef idx="2">
            <a:schemeClr val="accent6"/>
          </a:lnRef>
          <a:fillRef idx="0">
            <a:schemeClr val="accent6"/>
          </a:fillRef>
          <a:effectRef idx="1">
            <a:schemeClr val="accent6"/>
          </a:effectRef>
          <a:fontRef idx="minor">
            <a:schemeClr val="tx1"/>
          </a:fontRef>
        </p:style>
        <p:txBody>
          <a:bodyPr/>
          <a:lstStyle/>
          <a:p>
            <a:pPr>
              <a:defRPr/>
            </a:pPr>
            <a:endParaRPr kumimoji="0" lang="ja-JP" altLang="en-US"/>
          </a:p>
        </p:txBody>
      </p:sp>
      <p:sp>
        <p:nvSpPr>
          <p:cNvPr id="65550" name="Line 14"/>
          <p:cNvSpPr>
            <a:spLocks noChangeShapeType="1"/>
          </p:cNvSpPr>
          <p:nvPr/>
        </p:nvSpPr>
        <p:spPr bwMode="auto">
          <a:xfrm flipV="1">
            <a:off x="6072188" y="3143250"/>
            <a:ext cx="358775" cy="288925"/>
          </a:xfrm>
          <a:prstGeom prst="line">
            <a:avLst/>
          </a:prstGeom>
          <a:ln>
            <a:headEnd/>
            <a:tailEnd/>
          </a:ln>
        </p:spPr>
        <p:style>
          <a:lnRef idx="2">
            <a:schemeClr val="accent6"/>
          </a:lnRef>
          <a:fillRef idx="0">
            <a:schemeClr val="accent6"/>
          </a:fillRef>
          <a:effectRef idx="1">
            <a:schemeClr val="accent6"/>
          </a:effectRef>
          <a:fontRef idx="minor">
            <a:schemeClr val="tx1"/>
          </a:fontRef>
        </p:style>
        <p:txBody>
          <a:bodyPr/>
          <a:lstStyle/>
          <a:p>
            <a:pPr>
              <a:defRPr/>
            </a:pPr>
            <a:endParaRPr kumimoji="0" lang="ja-JP" altLang="en-US"/>
          </a:p>
        </p:txBody>
      </p:sp>
      <p:sp>
        <p:nvSpPr>
          <p:cNvPr id="65552" name="Text Box 16"/>
          <p:cNvSpPr txBox="1">
            <a:spLocks noChangeArrowheads="1"/>
          </p:cNvSpPr>
          <p:nvPr/>
        </p:nvSpPr>
        <p:spPr bwMode="auto">
          <a:xfrm>
            <a:off x="6572250" y="2928938"/>
            <a:ext cx="1223963" cy="457200"/>
          </a:xfrm>
          <a:prstGeom prst="rect">
            <a:avLst/>
          </a:prstGeom>
          <a:noFill/>
          <a:ln w="9525">
            <a:noFill/>
            <a:miter lim="800000"/>
            <a:headEnd/>
            <a:tailEnd/>
          </a:ln>
          <a:effectLst/>
        </p:spPr>
        <p:txBody>
          <a:bodyPr>
            <a:spAutoFit/>
          </a:bodyPr>
          <a:lstStyle/>
          <a:p>
            <a:pPr>
              <a:spcBef>
                <a:spcPct val="50000"/>
              </a:spcBef>
              <a:defRPr/>
            </a:pPr>
            <a:r>
              <a:rPr kumimoji="0" lang="en-US" altLang="ja-JP" sz="2400" b="1" dirty="0">
                <a:solidFill>
                  <a:schemeClr val="accent6">
                    <a:lumMod val="75000"/>
                  </a:schemeClr>
                </a:solidFill>
                <a:ea typeface="ＭＳ Ｐゴシック" pitchFamily="50" charset="-128"/>
              </a:rPr>
              <a:t>1</a:t>
            </a:r>
          </a:p>
        </p:txBody>
      </p:sp>
      <p:sp>
        <p:nvSpPr>
          <p:cNvPr id="65553" name="Text Box 17"/>
          <p:cNvSpPr txBox="1">
            <a:spLocks noChangeArrowheads="1"/>
          </p:cNvSpPr>
          <p:nvPr/>
        </p:nvSpPr>
        <p:spPr bwMode="auto">
          <a:xfrm>
            <a:off x="1285875" y="4286250"/>
            <a:ext cx="7072313" cy="7080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spcBef>
                <a:spcPct val="50000"/>
              </a:spcBef>
              <a:defRPr/>
            </a:pPr>
            <a:r>
              <a:rPr kumimoji="0" lang="ja-JP" altLang="en-US" sz="2000" dirty="0">
                <a:ea typeface="ＭＳ Ｐゴシック" pitchFamily="50" charset="-128"/>
              </a:rPr>
              <a:t>もし日本銀行がハイパワード・マネーをコントロールできれば、その</a:t>
            </a:r>
            <a:r>
              <a:rPr kumimoji="0" lang="ja-JP" altLang="en-US" sz="2000" dirty="0">
                <a:solidFill>
                  <a:srgbClr val="FF0000"/>
                </a:solidFill>
                <a:ea typeface="ＭＳ Ｐゴシック" pitchFamily="50" charset="-128"/>
              </a:rPr>
              <a:t>乗数倍</a:t>
            </a:r>
            <a:r>
              <a:rPr kumimoji="0" lang="ja-JP" altLang="en-US" sz="2000" dirty="0">
                <a:ea typeface="ＭＳ Ｐゴシック" pitchFamily="50" charset="-128"/>
              </a:rPr>
              <a:t>の貨幣量が生まれる。</a:t>
            </a:r>
          </a:p>
        </p:txBody>
      </p:sp>
      <p:sp>
        <p:nvSpPr>
          <p:cNvPr id="103437" name="テキスト ボックス 11"/>
          <p:cNvSpPr txBox="1">
            <a:spLocks noChangeArrowheads="1"/>
          </p:cNvSpPr>
          <p:nvPr/>
        </p:nvSpPr>
        <p:spPr bwMode="auto">
          <a:xfrm>
            <a:off x="1643063" y="5214938"/>
            <a:ext cx="6429375" cy="584200"/>
          </a:xfrm>
          <a:prstGeom prst="rect">
            <a:avLst/>
          </a:prstGeom>
          <a:noFill/>
          <a:ln w="9525">
            <a:noFill/>
            <a:miter lim="800000"/>
            <a:headEnd/>
            <a:tailEnd/>
          </a:ln>
        </p:spPr>
        <p:txBody>
          <a:bodyPr>
            <a:spAutoFit/>
          </a:bodyPr>
          <a:lstStyle/>
          <a:p>
            <a:r>
              <a:rPr kumimoji="0" lang="ja-JP" altLang="en-US"/>
              <a:t>日本銀行がハイパワード・マネーや貨幣乗数をコントロールすることができれば、日本銀行は貨幣量をコントロールできることになる</a:t>
            </a:r>
            <a:endParaRPr lang="ja-JP" altLang="en-US">
              <a:ea typeface="HGｺﾞｼｯｸE" pitchFamily="49" charset="-128"/>
            </a:endParaRPr>
          </a:p>
        </p:txBody>
      </p:sp>
      <p:sp>
        <p:nvSpPr>
          <p:cNvPr id="103438" name="テキスト ボックス 12"/>
          <p:cNvSpPr txBox="1">
            <a:spLocks noChangeArrowheads="1"/>
          </p:cNvSpPr>
          <p:nvPr/>
        </p:nvSpPr>
        <p:spPr bwMode="auto">
          <a:xfrm>
            <a:off x="1285875" y="6000750"/>
            <a:ext cx="6072188" cy="338138"/>
          </a:xfrm>
          <a:prstGeom prst="rect">
            <a:avLst/>
          </a:prstGeom>
          <a:noFill/>
          <a:ln w="9525">
            <a:noFill/>
            <a:miter lim="800000"/>
            <a:headEnd/>
            <a:tailEnd/>
          </a:ln>
        </p:spPr>
        <p:txBody>
          <a:bodyPr>
            <a:spAutoFit/>
          </a:bodyPr>
          <a:lstStyle/>
          <a:p>
            <a:pPr>
              <a:spcBef>
                <a:spcPct val="50000"/>
              </a:spcBef>
            </a:pPr>
            <a:r>
              <a:rPr kumimoji="0" lang="ja-JP" altLang="en-US"/>
              <a:t>では、いかにコントロールするのだろうか。</a:t>
            </a:r>
          </a:p>
        </p:txBody>
      </p:sp>
      <p:sp>
        <p:nvSpPr>
          <p:cNvPr id="15" name="右矢印 14"/>
          <p:cNvSpPr/>
          <p:nvPr/>
        </p:nvSpPr>
        <p:spPr>
          <a:xfrm>
            <a:off x="1143000" y="5357813"/>
            <a:ext cx="428625" cy="357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5542"/>
                                        </p:tgtEl>
                                        <p:attrNameLst>
                                          <p:attrName>style.visibility</p:attrName>
                                        </p:attrNameLst>
                                      </p:cBhvr>
                                      <p:to>
                                        <p:strVal val="visible"/>
                                      </p:to>
                                    </p:set>
                                    <p:anim calcmode="lin" valueType="num">
                                      <p:cBhvr>
                                        <p:cTn id="7" dur="500" fill="hold"/>
                                        <p:tgtEl>
                                          <p:spTgt spid="65542"/>
                                        </p:tgtEl>
                                        <p:attrNameLst>
                                          <p:attrName>ppt_w</p:attrName>
                                        </p:attrNameLst>
                                      </p:cBhvr>
                                      <p:tavLst>
                                        <p:tav tm="0">
                                          <p:val>
                                            <p:fltVal val="0"/>
                                          </p:val>
                                        </p:tav>
                                        <p:tav tm="100000">
                                          <p:val>
                                            <p:strVal val="#ppt_w"/>
                                          </p:val>
                                        </p:tav>
                                      </p:tavLst>
                                    </p:anim>
                                    <p:anim calcmode="lin" valueType="num">
                                      <p:cBhvr>
                                        <p:cTn id="8" dur="500" fill="hold"/>
                                        <p:tgtEl>
                                          <p:spTgt spid="6554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65546"/>
                                        </p:tgtEl>
                                        <p:attrNameLst>
                                          <p:attrName>style.visibility</p:attrName>
                                        </p:attrNameLst>
                                      </p:cBhvr>
                                      <p:to>
                                        <p:strVal val="visible"/>
                                      </p:to>
                                    </p:set>
                                    <p:anim calcmode="lin" valueType="num">
                                      <p:cBhvr>
                                        <p:cTn id="13" dur="500" fill="hold"/>
                                        <p:tgtEl>
                                          <p:spTgt spid="65546"/>
                                        </p:tgtEl>
                                        <p:attrNameLst>
                                          <p:attrName>ppt_w</p:attrName>
                                        </p:attrNameLst>
                                      </p:cBhvr>
                                      <p:tavLst>
                                        <p:tav tm="0">
                                          <p:val>
                                            <p:fltVal val="0"/>
                                          </p:val>
                                        </p:tav>
                                        <p:tav tm="100000">
                                          <p:val>
                                            <p:strVal val="#ppt_w"/>
                                          </p:val>
                                        </p:tav>
                                      </p:tavLst>
                                    </p:anim>
                                    <p:anim calcmode="lin" valueType="num">
                                      <p:cBhvr>
                                        <p:cTn id="14" dur="500" fill="hold"/>
                                        <p:tgtEl>
                                          <p:spTgt spid="65546"/>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65545"/>
                                        </p:tgtEl>
                                        <p:attrNameLst>
                                          <p:attrName>style.visibility</p:attrName>
                                        </p:attrNameLst>
                                      </p:cBhvr>
                                      <p:to>
                                        <p:strVal val="visible"/>
                                      </p:to>
                                    </p:set>
                                    <p:anim calcmode="lin" valueType="num">
                                      <p:cBhvr>
                                        <p:cTn id="17" dur="500" fill="hold"/>
                                        <p:tgtEl>
                                          <p:spTgt spid="65545"/>
                                        </p:tgtEl>
                                        <p:attrNameLst>
                                          <p:attrName>ppt_w</p:attrName>
                                        </p:attrNameLst>
                                      </p:cBhvr>
                                      <p:tavLst>
                                        <p:tav tm="0">
                                          <p:val>
                                            <p:fltVal val="0"/>
                                          </p:val>
                                        </p:tav>
                                        <p:tav tm="100000">
                                          <p:val>
                                            <p:strVal val="#ppt_w"/>
                                          </p:val>
                                        </p:tav>
                                      </p:tavLst>
                                    </p:anim>
                                    <p:anim calcmode="lin" valueType="num">
                                      <p:cBhvr>
                                        <p:cTn id="18" dur="500" fill="hold"/>
                                        <p:tgtEl>
                                          <p:spTgt spid="65545"/>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5547"/>
                                        </p:tgtEl>
                                        <p:attrNameLst>
                                          <p:attrName>style.visibility</p:attrName>
                                        </p:attrNameLst>
                                      </p:cBhvr>
                                      <p:to>
                                        <p:strVal val="visible"/>
                                      </p:to>
                                    </p:set>
                                    <p:anim calcmode="lin" valueType="num">
                                      <p:cBhvr additive="base">
                                        <p:cTn id="23" dur="500" fill="hold"/>
                                        <p:tgtEl>
                                          <p:spTgt spid="65547"/>
                                        </p:tgtEl>
                                        <p:attrNameLst>
                                          <p:attrName>ppt_x</p:attrName>
                                        </p:attrNameLst>
                                      </p:cBhvr>
                                      <p:tavLst>
                                        <p:tav tm="0">
                                          <p:val>
                                            <p:strVal val="#ppt_x"/>
                                          </p:val>
                                        </p:tav>
                                        <p:tav tm="100000">
                                          <p:val>
                                            <p:strVal val="#ppt_x"/>
                                          </p:val>
                                        </p:tav>
                                      </p:tavLst>
                                    </p:anim>
                                    <p:anim calcmode="lin" valueType="num">
                                      <p:cBhvr additive="base">
                                        <p:cTn id="24" dur="500" fill="hold"/>
                                        <p:tgtEl>
                                          <p:spTgt spid="6554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nodeType="clickEffect">
                                  <p:stCondLst>
                                    <p:cond delay="0"/>
                                  </p:stCondLst>
                                  <p:childTnLst>
                                    <p:set>
                                      <p:cBhvr>
                                        <p:cTn id="28" dur="1" fill="hold">
                                          <p:stCondLst>
                                            <p:cond delay="0"/>
                                          </p:stCondLst>
                                        </p:cTn>
                                        <p:tgtEl>
                                          <p:spTgt spid="65549"/>
                                        </p:tgtEl>
                                        <p:attrNameLst>
                                          <p:attrName>style.visibility</p:attrName>
                                        </p:attrNameLst>
                                      </p:cBhvr>
                                      <p:to>
                                        <p:strVal val="visible"/>
                                      </p:to>
                                    </p:set>
                                    <p:anim calcmode="lin" valueType="num">
                                      <p:cBhvr>
                                        <p:cTn id="29" dur="500" fill="hold"/>
                                        <p:tgtEl>
                                          <p:spTgt spid="65549"/>
                                        </p:tgtEl>
                                        <p:attrNameLst>
                                          <p:attrName>ppt_w</p:attrName>
                                        </p:attrNameLst>
                                      </p:cBhvr>
                                      <p:tavLst>
                                        <p:tav tm="0">
                                          <p:val>
                                            <p:fltVal val="0"/>
                                          </p:val>
                                        </p:tav>
                                        <p:tav tm="100000">
                                          <p:val>
                                            <p:strVal val="#ppt_w"/>
                                          </p:val>
                                        </p:tav>
                                      </p:tavLst>
                                    </p:anim>
                                    <p:anim calcmode="lin" valueType="num">
                                      <p:cBhvr>
                                        <p:cTn id="30" dur="500" fill="hold"/>
                                        <p:tgtEl>
                                          <p:spTgt spid="65549"/>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17" presetClass="entr" presetSubtype="10" fill="hold" nodeType="afterEffect">
                                  <p:stCondLst>
                                    <p:cond delay="0"/>
                                  </p:stCondLst>
                                  <p:childTnLst>
                                    <p:set>
                                      <p:cBhvr>
                                        <p:cTn id="33" dur="1" fill="hold">
                                          <p:stCondLst>
                                            <p:cond delay="0"/>
                                          </p:stCondLst>
                                        </p:cTn>
                                        <p:tgtEl>
                                          <p:spTgt spid="65550"/>
                                        </p:tgtEl>
                                        <p:attrNameLst>
                                          <p:attrName>style.visibility</p:attrName>
                                        </p:attrNameLst>
                                      </p:cBhvr>
                                      <p:to>
                                        <p:strVal val="visible"/>
                                      </p:to>
                                    </p:set>
                                    <p:anim calcmode="lin" valueType="num">
                                      <p:cBhvr>
                                        <p:cTn id="34" dur="500" fill="hold"/>
                                        <p:tgtEl>
                                          <p:spTgt spid="65550"/>
                                        </p:tgtEl>
                                        <p:attrNameLst>
                                          <p:attrName>ppt_w</p:attrName>
                                        </p:attrNameLst>
                                      </p:cBhvr>
                                      <p:tavLst>
                                        <p:tav tm="0">
                                          <p:val>
                                            <p:fltVal val="0"/>
                                          </p:val>
                                        </p:tav>
                                        <p:tav tm="100000">
                                          <p:val>
                                            <p:strVal val="#ppt_w"/>
                                          </p:val>
                                        </p:tav>
                                      </p:tavLst>
                                    </p:anim>
                                    <p:anim calcmode="lin" valueType="num">
                                      <p:cBhvr>
                                        <p:cTn id="35" dur="500" fill="hold"/>
                                        <p:tgtEl>
                                          <p:spTgt spid="65550"/>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65552"/>
                                        </p:tgtEl>
                                        <p:attrNameLst>
                                          <p:attrName>style.visibility</p:attrName>
                                        </p:attrNameLst>
                                      </p:cBhvr>
                                      <p:to>
                                        <p:strVal val="visible"/>
                                      </p:to>
                                    </p:set>
                                    <p:anim calcmode="lin" valueType="num">
                                      <p:cBhvr additive="base">
                                        <p:cTn id="40" dur="500" fill="hold"/>
                                        <p:tgtEl>
                                          <p:spTgt spid="65552"/>
                                        </p:tgtEl>
                                        <p:attrNameLst>
                                          <p:attrName>ppt_x</p:attrName>
                                        </p:attrNameLst>
                                      </p:cBhvr>
                                      <p:tavLst>
                                        <p:tav tm="0">
                                          <p:val>
                                            <p:strVal val="#ppt_x"/>
                                          </p:val>
                                        </p:tav>
                                        <p:tav tm="100000">
                                          <p:val>
                                            <p:strVal val="#ppt_x"/>
                                          </p:val>
                                        </p:tav>
                                      </p:tavLst>
                                    </p:anim>
                                    <p:anim calcmode="lin" valueType="num">
                                      <p:cBhvr additive="base">
                                        <p:cTn id="41" dur="500" fill="hold"/>
                                        <p:tgtEl>
                                          <p:spTgt spid="655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2" grpId="0" animBg="1"/>
      <p:bldP spid="65545" grpId="0" animBg="1"/>
      <p:bldP spid="65546" grpId="0" animBg="1"/>
      <p:bldP spid="65547" grpId="0"/>
      <p:bldP spid="6555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279565" y="213832"/>
          <a:ext cx="7086840" cy="994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2578" name="テキスト ボックス 3"/>
          <p:cNvSpPr txBox="1">
            <a:spLocks noChangeArrowheads="1"/>
          </p:cNvSpPr>
          <p:nvPr/>
        </p:nvSpPr>
        <p:spPr bwMode="auto">
          <a:xfrm>
            <a:off x="1214438" y="1428750"/>
            <a:ext cx="7358062" cy="822325"/>
          </a:xfrm>
          <a:prstGeom prst="rect">
            <a:avLst/>
          </a:prstGeom>
          <a:noFill/>
          <a:ln w="9525">
            <a:noFill/>
            <a:miter lim="800000"/>
            <a:headEnd/>
            <a:tailEnd/>
          </a:ln>
        </p:spPr>
        <p:txBody>
          <a:bodyPr>
            <a:spAutoFit/>
          </a:bodyPr>
          <a:lstStyle/>
          <a:p>
            <a:pPr>
              <a:buFont typeface="Wingdings" pitchFamily="2" charset="2"/>
              <a:buChar char="n"/>
            </a:pPr>
            <a:r>
              <a:rPr lang="ja-JP" altLang="en-US" sz="2400">
                <a:ea typeface="HGｺﾞｼｯｸE" pitchFamily="49" charset="-128"/>
              </a:rPr>
              <a:t>日本銀行は次の</a:t>
            </a:r>
            <a:r>
              <a:rPr lang="en-US" altLang="ja-JP" sz="2400">
                <a:ea typeface="HGｺﾞｼｯｸE" pitchFamily="49" charset="-128"/>
              </a:rPr>
              <a:t>3</a:t>
            </a:r>
            <a:r>
              <a:rPr lang="ja-JP" altLang="en-US" sz="2400">
                <a:ea typeface="HGｺﾞｼｯｸE" pitchFamily="49" charset="-128"/>
              </a:rPr>
              <a:t>つの方法でハイパワード・マネー　や貨幣乗数をコントロールする。</a:t>
            </a:r>
          </a:p>
        </p:txBody>
      </p:sp>
      <p:sp>
        <p:nvSpPr>
          <p:cNvPr id="152579" name="テキスト ボックス 4"/>
          <p:cNvSpPr txBox="1">
            <a:spLocks noChangeArrowheads="1"/>
          </p:cNvSpPr>
          <p:nvPr/>
        </p:nvSpPr>
        <p:spPr bwMode="auto">
          <a:xfrm>
            <a:off x="1143000" y="2643188"/>
            <a:ext cx="8001000" cy="1754187"/>
          </a:xfrm>
          <a:prstGeom prst="rect">
            <a:avLst/>
          </a:prstGeom>
          <a:noFill/>
          <a:ln w="9525">
            <a:noFill/>
            <a:miter lim="800000"/>
            <a:headEnd/>
            <a:tailEnd/>
          </a:ln>
        </p:spPr>
        <p:txBody>
          <a:bodyPr>
            <a:spAutoFit/>
          </a:bodyPr>
          <a:lstStyle/>
          <a:p>
            <a:pPr marL="400050" indent="-400050">
              <a:buFont typeface="Gill Sans MT" pitchFamily="34" charset="0"/>
              <a:buAutoNum type="romanLcPeriod"/>
            </a:pPr>
            <a:r>
              <a:rPr lang="ja-JP" altLang="en-US" sz="3600">
                <a:solidFill>
                  <a:srgbClr val="FF0000"/>
                </a:solidFill>
                <a:ea typeface="HGｺﾞｼｯｸE" pitchFamily="49" charset="-128"/>
              </a:rPr>
              <a:t>公開市場操作</a:t>
            </a:r>
            <a:endParaRPr lang="en-US" altLang="ja-JP" sz="3600">
              <a:solidFill>
                <a:srgbClr val="FF0000"/>
              </a:solidFill>
              <a:ea typeface="HGｺﾞｼｯｸE" pitchFamily="49" charset="-128"/>
            </a:endParaRPr>
          </a:p>
          <a:p>
            <a:pPr marL="400050" indent="-400050">
              <a:buFont typeface="Gill Sans MT" pitchFamily="34" charset="0"/>
              <a:buAutoNum type="romanLcPeriod"/>
            </a:pPr>
            <a:r>
              <a:rPr kumimoji="0" lang="ja-JP" altLang="en-US" sz="3600">
                <a:solidFill>
                  <a:srgbClr val="FF0000"/>
                </a:solidFill>
                <a:ea typeface="HGｺﾞｼｯｸE" pitchFamily="49" charset="-128"/>
              </a:rPr>
              <a:t>基準割引率および基準貸付利率</a:t>
            </a:r>
            <a:r>
              <a:rPr lang="ja-JP" altLang="en-US" sz="3600">
                <a:solidFill>
                  <a:srgbClr val="FF0000"/>
                </a:solidFill>
                <a:ea typeface="HGｺﾞｼｯｸE" pitchFamily="49" charset="-128"/>
              </a:rPr>
              <a:t>操作</a:t>
            </a:r>
            <a:endParaRPr lang="en-US" altLang="ja-JP" sz="3600">
              <a:solidFill>
                <a:srgbClr val="FF0000"/>
              </a:solidFill>
              <a:ea typeface="HGｺﾞｼｯｸE" pitchFamily="49" charset="-128"/>
            </a:endParaRPr>
          </a:p>
          <a:p>
            <a:pPr marL="400050" indent="-400050">
              <a:buFont typeface="Gill Sans MT" pitchFamily="34" charset="0"/>
              <a:buAutoNum type="romanLcPeriod"/>
            </a:pPr>
            <a:r>
              <a:rPr lang="ja-JP" altLang="en-US" sz="3600">
                <a:solidFill>
                  <a:srgbClr val="FF0000"/>
                </a:solidFill>
                <a:ea typeface="HGｺﾞｼｯｸE" pitchFamily="49" charset="-128"/>
              </a:rPr>
              <a:t>法定準備率操作</a:t>
            </a:r>
          </a:p>
        </p:txBody>
      </p:sp>
      <p:sp>
        <p:nvSpPr>
          <p:cNvPr id="152581" name="Text Box 5"/>
          <p:cNvSpPr txBox="1">
            <a:spLocks noChangeArrowheads="1"/>
          </p:cNvSpPr>
          <p:nvPr/>
        </p:nvSpPr>
        <p:spPr bwMode="auto">
          <a:xfrm>
            <a:off x="1476375" y="549275"/>
            <a:ext cx="935038" cy="457200"/>
          </a:xfrm>
          <a:prstGeom prst="rect">
            <a:avLst/>
          </a:prstGeom>
          <a:solidFill>
            <a:schemeClr val="bg1"/>
          </a:solidFill>
          <a:ln w="9525">
            <a:noFill/>
            <a:miter lim="800000"/>
            <a:headEnd/>
            <a:tailEnd/>
          </a:ln>
          <a:effectLst/>
        </p:spPr>
        <p:txBody>
          <a:bodyPr>
            <a:spAutoFit/>
          </a:bodyPr>
          <a:lstStyle/>
          <a:p>
            <a:r>
              <a:rPr lang="en-US" altLang="ja-JP" sz="2400" b="1"/>
              <a:t>6.2.2</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楕円 24"/>
          <p:cNvSpPr/>
          <p:nvPr/>
        </p:nvSpPr>
        <p:spPr>
          <a:xfrm>
            <a:off x="6286512" y="4714884"/>
            <a:ext cx="1500198" cy="1500198"/>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a:p>
        </p:txBody>
      </p:sp>
      <p:sp>
        <p:nvSpPr>
          <p:cNvPr id="14" name="円/楕円 13"/>
          <p:cNvSpPr/>
          <p:nvPr/>
        </p:nvSpPr>
        <p:spPr>
          <a:xfrm>
            <a:off x="6000760" y="2000240"/>
            <a:ext cx="2071702" cy="2214578"/>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a:p>
        </p:txBody>
      </p:sp>
      <p:sp>
        <p:nvSpPr>
          <p:cNvPr id="64516" name="Text Box 4"/>
          <p:cNvSpPr txBox="1">
            <a:spLocks noChangeArrowheads="1"/>
          </p:cNvSpPr>
          <p:nvPr/>
        </p:nvSpPr>
        <p:spPr bwMode="auto">
          <a:xfrm>
            <a:off x="1285875" y="285750"/>
            <a:ext cx="5834063" cy="1446213"/>
          </a:xfrm>
          <a:prstGeom prst="rect">
            <a:avLst/>
          </a:prstGeom>
          <a:noFill/>
          <a:ln w="9525">
            <a:noFill/>
            <a:miter lim="800000"/>
            <a:headEnd/>
            <a:tailEnd/>
          </a:ln>
          <a:effectLst/>
        </p:spPr>
        <p:txBody>
          <a:bodyPr>
            <a:spAutoFit/>
          </a:bodyPr>
          <a:lstStyle/>
          <a:p>
            <a:pPr>
              <a:spcBef>
                <a:spcPct val="50000"/>
              </a:spcBef>
              <a:defRPr/>
            </a:pPr>
            <a:r>
              <a:rPr kumimoji="0" lang="en-US" altLang="ja-JP" sz="3200" u="sng" dirty="0">
                <a:ea typeface="ＭＳ Ｐゴシック" pitchFamily="50" charset="-128"/>
              </a:rPr>
              <a:t>ⅰ</a:t>
            </a:r>
            <a:r>
              <a:rPr kumimoji="0" lang="ja-JP" altLang="en-US" sz="3200" u="sng" dirty="0">
                <a:ea typeface="ＭＳ Ｐゴシック" pitchFamily="50" charset="-128"/>
              </a:rPr>
              <a:t>公開市場操作</a:t>
            </a:r>
          </a:p>
          <a:p>
            <a:pPr>
              <a:spcBef>
                <a:spcPct val="50000"/>
              </a:spcBef>
              <a:defRPr/>
            </a:pPr>
            <a:r>
              <a:rPr kumimoji="0" lang="ja-JP" altLang="en-US" dirty="0">
                <a:ea typeface="ＭＳ Ｐゴシック" pitchFamily="50" charset="-128"/>
              </a:rPr>
              <a:t>日本銀行が債券市場で、国債や手形の売り買いを行うことを通じてハイパワード・マネーを調節する方法。</a:t>
            </a:r>
            <a:r>
              <a:rPr kumimoji="0" lang="ja-JP" altLang="en-US" b="1" dirty="0">
                <a:solidFill>
                  <a:srgbClr val="FF0000"/>
                </a:solidFill>
                <a:ea typeface="ＭＳ Ｐゴシック" pitchFamily="50" charset="-128"/>
              </a:rPr>
              <a:t>買いオペレーション</a:t>
            </a:r>
            <a:r>
              <a:rPr kumimoji="0" lang="ja-JP" altLang="en-US" dirty="0">
                <a:ea typeface="ＭＳ Ｐゴシック" pitchFamily="50" charset="-128"/>
              </a:rPr>
              <a:t>と</a:t>
            </a:r>
            <a:r>
              <a:rPr kumimoji="0" lang="ja-JP" altLang="en-US" b="1" dirty="0">
                <a:solidFill>
                  <a:schemeClr val="accent6"/>
                </a:solidFill>
                <a:ea typeface="ＭＳ Ｐゴシック" pitchFamily="50" charset="-128"/>
              </a:rPr>
              <a:t>売りオペレーション</a:t>
            </a:r>
            <a:r>
              <a:rPr kumimoji="0" lang="ja-JP" altLang="en-US" dirty="0">
                <a:ea typeface="ＭＳ Ｐゴシック" pitchFamily="50" charset="-128"/>
              </a:rPr>
              <a:t>がある。</a:t>
            </a:r>
          </a:p>
        </p:txBody>
      </p:sp>
      <p:sp>
        <p:nvSpPr>
          <p:cNvPr id="64518" name="Text Box 6"/>
          <p:cNvSpPr txBox="1">
            <a:spLocks noChangeArrowheads="1"/>
          </p:cNvSpPr>
          <p:nvPr/>
        </p:nvSpPr>
        <p:spPr bwMode="auto">
          <a:xfrm>
            <a:off x="2484438" y="2925763"/>
            <a:ext cx="1154112" cy="36195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defRPr/>
            </a:pPr>
            <a:r>
              <a:rPr kumimoji="0" lang="ja-JP" altLang="en-US" b="1" dirty="0">
                <a:ea typeface="ＭＳ Ｐゴシック" pitchFamily="50" charset="-128"/>
              </a:rPr>
              <a:t>日本銀行</a:t>
            </a:r>
          </a:p>
        </p:txBody>
      </p:sp>
      <p:sp>
        <p:nvSpPr>
          <p:cNvPr id="64519" name="Line 7"/>
          <p:cNvSpPr>
            <a:spLocks noChangeShapeType="1"/>
          </p:cNvSpPr>
          <p:nvPr/>
        </p:nvSpPr>
        <p:spPr bwMode="auto">
          <a:xfrm>
            <a:off x="3711572" y="3090863"/>
            <a:ext cx="1871663"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64520" name="Line 8"/>
          <p:cNvSpPr>
            <a:spLocks noChangeShapeType="1"/>
          </p:cNvSpPr>
          <p:nvPr/>
        </p:nvSpPr>
        <p:spPr bwMode="auto">
          <a:xfrm flipH="1">
            <a:off x="3638547" y="2730500"/>
            <a:ext cx="1873250" cy="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lstStyle/>
          <a:p>
            <a:pPr>
              <a:defRPr/>
            </a:pPr>
            <a:endParaRPr kumimoji="0" lang="ja-JP" altLang="en-US"/>
          </a:p>
        </p:txBody>
      </p:sp>
      <p:sp>
        <p:nvSpPr>
          <p:cNvPr id="154631" name="Text Box 9"/>
          <p:cNvSpPr txBox="1">
            <a:spLocks noChangeArrowheads="1"/>
          </p:cNvSpPr>
          <p:nvPr/>
        </p:nvSpPr>
        <p:spPr bwMode="auto">
          <a:xfrm>
            <a:off x="4143375" y="2286000"/>
            <a:ext cx="1428750" cy="646113"/>
          </a:xfrm>
          <a:prstGeom prst="rect">
            <a:avLst/>
          </a:prstGeom>
          <a:noFill/>
          <a:ln w="9525">
            <a:noFill/>
            <a:miter lim="800000"/>
            <a:headEnd/>
            <a:tailEnd/>
          </a:ln>
        </p:spPr>
        <p:txBody>
          <a:bodyPr>
            <a:spAutoFit/>
          </a:bodyPr>
          <a:lstStyle/>
          <a:p>
            <a:pPr>
              <a:spcBef>
                <a:spcPct val="50000"/>
              </a:spcBef>
            </a:pPr>
            <a:r>
              <a:rPr kumimoji="0" lang="ja-JP" altLang="en-US" sz="3600" b="1"/>
              <a:t>債券</a:t>
            </a:r>
          </a:p>
        </p:txBody>
      </p:sp>
      <p:sp>
        <p:nvSpPr>
          <p:cNvPr id="154632" name="Text Box 10"/>
          <p:cNvSpPr txBox="1">
            <a:spLocks noChangeArrowheads="1"/>
          </p:cNvSpPr>
          <p:nvPr/>
        </p:nvSpPr>
        <p:spPr bwMode="auto">
          <a:xfrm>
            <a:off x="4214813" y="3357563"/>
            <a:ext cx="1571625" cy="646112"/>
          </a:xfrm>
          <a:prstGeom prst="rect">
            <a:avLst/>
          </a:prstGeom>
          <a:noFill/>
          <a:ln w="9525">
            <a:noFill/>
            <a:miter lim="800000"/>
            <a:headEnd/>
            <a:tailEnd/>
          </a:ln>
        </p:spPr>
        <p:txBody>
          <a:bodyPr>
            <a:spAutoFit/>
          </a:bodyPr>
          <a:lstStyle/>
          <a:p>
            <a:pPr>
              <a:spcBef>
                <a:spcPct val="50000"/>
              </a:spcBef>
            </a:pPr>
            <a:r>
              <a:rPr kumimoji="0" lang="ja-JP" altLang="en-US" sz="3600" b="1"/>
              <a:t>現金</a:t>
            </a:r>
          </a:p>
        </p:txBody>
      </p:sp>
      <p:sp>
        <p:nvSpPr>
          <p:cNvPr id="64523" name="Text Box 11"/>
          <p:cNvSpPr txBox="1">
            <a:spLocks noChangeArrowheads="1"/>
          </p:cNvSpPr>
          <p:nvPr/>
        </p:nvSpPr>
        <p:spPr bwMode="auto">
          <a:xfrm>
            <a:off x="5583238" y="2925763"/>
            <a:ext cx="1008062" cy="3365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spAutoFit/>
          </a:bodyPr>
          <a:lstStyle/>
          <a:p>
            <a:pPr>
              <a:spcBef>
                <a:spcPct val="50000"/>
              </a:spcBef>
              <a:defRPr/>
            </a:pPr>
            <a:r>
              <a:rPr kumimoji="0" lang="ja-JP" altLang="en-US" b="1" dirty="0">
                <a:ea typeface="ＭＳ Ｐゴシック" pitchFamily="50" charset="-128"/>
              </a:rPr>
              <a:t>市中銀行</a:t>
            </a:r>
          </a:p>
        </p:txBody>
      </p:sp>
      <p:sp>
        <p:nvSpPr>
          <p:cNvPr id="15" name="テキスト ボックス 14"/>
          <p:cNvSpPr txBox="1"/>
          <p:nvPr/>
        </p:nvSpPr>
        <p:spPr>
          <a:xfrm>
            <a:off x="6572264" y="1857364"/>
            <a:ext cx="2071702" cy="40011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2000" dirty="0"/>
              <a:t>預金準備↑</a:t>
            </a:r>
          </a:p>
        </p:txBody>
      </p:sp>
      <p:sp>
        <p:nvSpPr>
          <p:cNvPr id="16" name="下矢印 15"/>
          <p:cNvSpPr/>
          <p:nvPr/>
        </p:nvSpPr>
        <p:spPr>
          <a:xfrm>
            <a:off x="7143750" y="2214563"/>
            <a:ext cx="285750" cy="357187"/>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17" name="テキスト ボックス 16"/>
          <p:cNvSpPr txBox="1"/>
          <p:nvPr/>
        </p:nvSpPr>
        <p:spPr>
          <a:xfrm>
            <a:off x="6643702" y="2571744"/>
            <a:ext cx="1857420"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0" lang="ja-JP" altLang="en-US" dirty="0">
                <a:ea typeface="ＭＳ Ｐゴシック" pitchFamily="50" charset="-128"/>
              </a:rPr>
              <a:t>企業や家計に貸し出す</a:t>
            </a:r>
            <a:endParaRPr lang="ja-JP" altLang="en-US" dirty="0"/>
          </a:p>
        </p:txBody>
      </p:sp>
      <p:sp>
        <p:nvSpPr>
          <p:cNvPr id="18" name="下矢印 17"/>
          <p:cNvSpPr/>
          <p:nvPr/>
        </p:nvSpPr>
        <p:spPr>
          <a:xfrm>
            <a:off x="7143750" y="3143250"/>
            <a:ext cx="285750" cy="357188"/>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19" name="テキスト ボックス 18"/>
          <p:cNvSpPr txBox="1"/>
          <p:nvPr/>
        </p:nvSpPr>
        <p:spPr>
          <a:xfrm>
            <a:off x="6643702" y="3500438"/>
            <a:ext cx="1714512" cy="52322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2800" dirty="0"/>
              <a:t>貨幣量↑</a:t>
            </a:r>
          </a:p>
        </p:txBody>
      </p:sp>
      <p:sp>
        <p:nvSpPr>
          <p:cNvPr id="20" name="テキスト ボックス 19"/>
          <p:cNvSpPr txBox="1"/>
          <p:nvPr/>
        </p:nvSpPr>
        <p:spPr>
          <a:xfrm>
            <a:off x="1214438" y="1928813"/>
            <a:ext cx="2500312" cy="33813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ja-JP" altLang="en-US" dirty="0"/>
              <a:t>買いオペレーション</a:t>
            </a:r>
          </a:p>
        </p:txBody>
      </p:sp>
      <p:sp>
        <p:nvSpPr>
          <p:cNvPr id="22" name="テキスト ボックス 21"/>
          <p:cNvSpPr txBox="1"/>
          <p:nvPr/>
        </p:nvSpPr>
        <p:spPr>
          <a:xfrm>
            <a:off x="1143000" y="4000500"/>
            <a:ext cx="2500313" cy="338138"/>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defRPr/>
            </a:pPr>
            <a:r>
              <a:rPr lang="ja-JP" altLang="en-US" dirty="0"/>
              <a:t>売りオペレーション</a:t>
            </a:r>
          </a:p>
        </p:txBody>
      </p:sp>
      <p:sp>
        <p:nvSpPr>
          <p:cNvPr id="24" name="Text Box 11"/>
          <p:cNvSpPr txBox="1">
            <a:spLocks noChangeArrowheads="1"/>
          </p:cNvSpPr>
          <p:nvPr/>
        </p:nvSpPr>
        <p:spPr bwMode="auto">
          <a:xfrm>
            <a:off x="5715000" y="5214938"/>
            <a:ext cx="1008063" cy="3365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spAutoFit/>
          </a:bodyPr>
          <a:lstStyle/>
          <a:p>
            <a:pPr>
              <a:spcBef>
                <a:spcPct val="50000"/>
              </a:spcBef>
              <a:defRPr/>
            </a:pPr>
            <a:r>
              <a:rPr kumimoji="0" lang="ja-JP" altLang="en-US" b="1" dirty="0">
                <a:ea typeface="ＭＳ Ｐゴシック" pitchFamily="50" charset="-128"/>
              </a:rPr>
              <a:t>市中銀行</a:t>
            </a:r>
          </a:p>
        </p:txBody>
      </p:sp>
      <p:sp>
        <p:nvSpPr>
          <p:cNvPr id="26" name="テキスト ボックス 25"/>
          <p:cNvSpPr txBox="1"/>
          <p:nvPr/>
        </p:nvSpPr>
        <p:spPr>
          <a:xfrm>
            <a:off x="6858016" y="4572008"/>
            <a:ext cx="2071702" cy="46166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2400" dirty="0"/>
              <a:t>預金準備↓</a:t>
            </a:r>
          </a:p>
        </p:txBody>
      </p:sp>
      <p:sp>
        <p:nvSpPr>
          <p:cNvPr id="27" name="テキスト ボックス 26"/>
          <p:cNvSpPr txBox="1"/>
          <p:nvPr/>
        </p:nvSpPr>
        <p:spPr>
          <a:xfrm>
            <a:off x="6858016" y="5357826"/>
            <a:ext cx="1857420"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0" lang="ja-JP" altLang="en-US" dirty="0">
                <a:ea typeface="ＭＳ Ｐゴシック" pitchFamily="50" charset="-128"/>
              </a:rPr>
              <a:t>企業や家計に貸ししぶる</a:t>
            </a:r>
            <a:endParaRPr lang="ja-JP" altLang="en-US" dirty="0"/>
          </a:p>
        </p:txBody>
      </p:sp>
      <p:sp>
        <p:nvSpPr>
          <p:cNvPr id="28" name="テキスト ボックス 27"/>
          <p:cNvSpPr txBox="1"/>
          <p:nvPr/>
        </p:nvSpPr>
        <p:spPr>
          <a:xfrm>
            <a:off x="6929454" y="6143644"/>
            <a:ext cx="1714512" cy="52322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2800" dirty="0"/>
              <a:t>貨幣量↓</a:t>
            </a:r>
          </a:p>
        </p:txBody>
      </p:sp>
      <p:sp>
        <p:nvSpPr>
          <p:cNvPr id="29" name="Line 7"/>
          <p:cNvSpPr>
            <a:spLocks noChangeShapeType="1"/>
          </p:cNvSpPr>
          <p:nvPr/>
        </p:nvSpPr>
        <p:spPr bwMode="auto">
          <a:xfrm>
            <a:off x="3786182" y="5016500"/>
            <a:ext cx="1871663" cy="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lstStyle/>
          <a:p>
            <a:pPr>
              <a:defRPr/>
            </a:pPr>
            <a:endParaRPr kumimoji="0" lang="ja-JP" altLang="en-US"/>
          </a:p>
        </p:txBody>
      </p:sp>
      <p:sp>
        <p:nvSpPr>
          <p:cNvPr id="154659" name="Text Box 9"/>
          <p:cNvSpPr txBox="1">
            <a:spLocks noChangeArrowheads="1"/>
          </p:cNvSpPr>
          <p:nvPr/>
        </p:nvSpPr>
        <p:spPr bwMode="auto">
          <a:xfrm>
            <a:off x="4000500" y="4500563"/>
            <a:ext cx="1428750" cy="646112"/>
          </a:xfrm>
          <a:prstGeom prst="rect">
            <a:avLst/>
          </a:prstGeom>
          <a:noFill/>
          <a:ln w="9525">
            <a:noFill/>
            <a:miter lim="800000"/>
            <a:headEnd/>
            <a:tailEnd/>
          </a:ln>
        </p:spPr>
        <p:txBody>
          <a:bodyPr>
            <a:spAutoFit/>
          </a:bodyPr>
          <a:lstStyle/>
          <a:p>
            <a:pPr>
              <a:spcBef>
                <a:spcPct val="50000"/>
              </a:spcBef>
            </a:pPr>
            <a:r>
              <a:rPr kumimoji="0" lang="ja-JP" altLang="en-US" sz="3600" b="1"/>
              <a:t>債券</a:t>
            </a:r>
          </a:p>
        </p:txBody>
      </p:sp>
      <p:sp>
        <p:nvSpPr>
          <p:cNvPr id="154660" name="Text Box 10"/>
          <p:cNvSpPr txBox="1">
            <a:spLocks noChangeArrowheads="1"/>
          </p:cNvSpPr>
          <p:nvPr/>
        </p:nvSpPr>
        <p:spPr bwMode="auto">
          <a:xfrm>
            <a:off x="4071938" y="5715000"/>
            <a:ext cx="1571625" cy="646113"/>
          </a:xfrm>
          <a:prstGeom prst="rect">
            <a:avLst/>
          </a:prstGeom>
          <a:noFill/>
          <a:ln w="9525">
            <a:noFill/>
            <a:miter lim="800000"/>
            <a:headEnd/>
            <a:tailEnd/>
          </a:ln>
        </p:spPr>
        <p:txBody>
          <a:bodyPr>
            <a:spAutoFit/>
          </a:bodyPr>
          <a:lstStyle/>
          <a:p>
            <a:pPr>
              <a:spcBef>
                <a:spcPct val="50000"/>
              </a:spcBef>
            </a:pPr>
            <a:r>
              <a:rPr kumimoji="0" lang="ja-JP" altLang="en-US" sz="3600" b="1"/>
              <a:t>現金</a:t>
            </a:r>
          </a:p>
        </p:txBody>
      </p:sp>
      <p:sp>
        <p:nvSpPr>
          <p:cNvPr id="33" name="Line 8"/>
          <p:cNvSpPr>
            <a:spLocks noChangeShapeType="1"/>
          </p:cNvSpPr>
          <p:nvPr/>
        </p:nvSpPr>
        <p:spPr bwMode="auto">
          <a:xfrm flipH="1">
            <a:off x="3786182" y="5376863"/>
            <a:ext cx="1873250"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34" name="下矢印 33"/>
          <p:cNvSpPr/>
          <p:nvPr/>
        </p:nvSpPr>
        <p:spPr>
          <a:xfrm>
            <a:off x="7358063" y="5072063"/>
            <a:ext cx="285750" cy="357187"/>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35" name="下矢印 34"/>
          <p:cNvSpPr/>
          <p:nvPr/>
        </p:nvSpPr>
        <p:spPr>
          <a:xfrm>
            <a:off x="7358063" y="5929313"/>
            <a:ext cx="285750" cy="357187"/>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ja-JP" altLang="en-US"/>
          </a:p>
        </p:txBody>
      </p:sp>
      <p:sp>
        <p:nvSpPr>
          <p:cNvPr id="2" name="Text Box 6"/>
          <p:cNvSpPr txBox="1">
            <a:spLocks noChangeArrowheads="1"/>
          </p:cNvSpPr>
          <p:nvPr/>
        </p:nvSpPr>
        <p:spPr bwMode="auto">
          <a:xfrm>
            <a:off x="2484438" y="5157788"/>
            <a:ext cx="1154112" cy="36195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defRPr/>
            </a:pPr>
            <a:r>
              <a:rPr kumimoji="0" lang="ja-JP" altLang="en-US" b="1" dirty="0">
                <a:ea typeface="ＭＳ Ｐゴシック" pitchFamily="50" charset="-128"/>
              </a:rPr>
              <a:t>日本銀行</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ext Box 4"/>
          <p:cNvSpPr txBox="1">
            <a:spLocks noChangeArrowheads="1"/>
          </p:cNvSpPr>
          <p:nvPr/>
        </p:nvSpPr>
        <p:spPr bwMode="auto">
          <a:xfrm>
            <a:off x="1214438" y="642938"/>
            <a:ext cx="7500937" cy="4708525"/>
          </a:xfrm>
          <a:prstGeom prst="rect">
            <a:avLst/>
          </a:prstGeom>
          <a:noFill/>
          <a:ln w="9525">
            <a:noFill/>
            <a:miter lim="800000"/>
            <a:headEnd/>
            <a:tailEnd/>
          </a:ln>
        </p:spPr>
        <p:txBody>
          <a:bodyPr>
            <a:spAutoFit/>
          </a:bodyPr>
          <a:lstStyle/>
          <a:p>
            <a:pPr>
              <a:spcBef>
                <a:spcPct val="50000"/>
              </a:spcBef>
            </a:pPr>
            <a:r>
              <a:rPr kumimoji="0" lang="en-US" altLang="ja-JP" sz="2800"/>
              <a:t>ⅱ</a:t>
            </a:r>
            <a:r>
              <a:rPr kumimoji="0" lang="ja-JP" altLang="en-US" sz="2800"/>
              <a:t>公定歩合操作（</a:t>
            </a:r>
            <a:r>
              <a:rPr kumimoji="0" lang="en-US" altLang="ja-JP" sz="2800"/>
              <a:t>2006</a:t>
            </a:r>
            <a:r>
              <a:rPr kumimoji="0" lang="ja-JP" altLang="en-US" sz="2800"/>
              <a:t>年</a:t>
            </a:r>
            <a:r>
              <a:rPr kumimoji="0" lang="en-US" altLang="ja-JP" sz="2800"/>
              <a:t>8</a:t>
            </a:r>
            <a:r>
              <a:rPr kumimoji="0" lang="ja-JP" altLang="en-US" sz="2800"/>
              <a:t>月</a:t>
            </a:r>
            <a:r>
              <a:rPr kumimoji="0" lang="en-US" altLang="ja-JP" sz="2800"/>
              <a:t>10</a:t>
            </a:r>
            <a:r>
              <a:rPr kumimoji="0" lang="ja-JP" altLang="en-US" sz="2800"/>
              <a:t>日まで）</a:t>
            </a:r>
          </a:p>
          <a:p>
            <a:pPr>
              <a:spcBef>
                <a:spcPct val="50000"/>
              </a:spcBef>
            </a:pPr>
            <a:r>
              <a:rPr kumimoji="0" lang="ja-JP" altLang="en-US">
                <a:solidFill>
                  <a:srgbClr val="FF0000"/>
                </a:solidFill>
              </a:rPr>
              <a:t>公定歩合</a:t>
            </a:r>
            <a:r>
              <a:rPr kumimoji="0" lang="ja-JP" altLang="en-US"/>
              <a:t>とは日本銀行が市中銀行に貸し出すときの利子率（手形を割り引く形で貸し出される）のこと。</a:t>
            </a:r>
          </a:p>
          <a:p>
            <a:pPr>
              <a:spcBef>
                <a:spcPct val="50000"/>
              </a:spcBef>
            </a:pPr>
            <a:r>
              <a:rPr kumimoji="0" lang="ja-JP" altLang="en-US"/>
              <a:t>公定歩合の下げ（上げ）＝市中銀行の資金調達コストの低下（上昇）</a:t>
            </a:r>
          </a:p>
          <a:p>
            <a:pPr>
              <a:spcBef>
                <a:spcPct val="50000"/>
              </a:spcBef>
            </a:pPr>
            <a:r>
              <a:rPr kumimoji="0" lang="ja-JP" altLang="en-US"/>
              <a:t>　　　　　　　　　　　　　　　＝日本銀行からの借り入れが容易（困難）になる</a:t>
            </a:r>
          </a:p>
          <a:p>
            <a:pPr>
              <a:spcBef>
                <a:spcPct val="50000"/>
              </a:spcBef>
            </a:pPr>
            <a:r>
              <a:rPr kumimoji="0" lang="ja-JP" altLang="en-US"/>
              <a:t>　　　　　　　　　　　　　　　＝市中銀行の預金準備増加（減少）</a:t>
            </a:r>
          </a:p>
          <a:p>
            <a:pPr>
              <a:spcBef>
                <a:spcPct val="50000"/>
              </a:spcBef>
            </a:pPr>
            <a:r>
              <a:rPr kumimoji="0" lang="ja-JP" altLang="en-US"/>
              <a:t>公定歩合の上げ下げを行うことで、市中銀行の資金調達の困難さの度合いを調節して貨幣量をコントロールする。</a:t>
            </a:r>
          </a:p>
          <a:p>
            <a:pPr>
              <a:spcBef>
                <a:spcPct val="50000"/>
              </a:spcBef>
            </a:pPr>
            <a:r>
              <a:rPr kumimoji="0" lang="en-US" altLang="ja-JP"/>
              <a:t>90</a:t>
            </a:r>
            <a:r>
              <a:rPr kumimoji="0" lang="ja-JP" altLang="en-US"/>
              <a:t>年代前半までは、公定歩合に連動してさまざまな金利が変動していたので、公定歩合政策の効果は大きいものがあった。</a:t>
            </a:r>
          </a:p>
          <a:p>
            <a:pPr>
              <a:spcBef>
                <a:spcPct val="50000"/>
              </a:spcBef>
            </a:pPr>
            <a:r>
              <a:rPr kumimoji="0" lang="ja-JP" altLang="en-US"/>
              <a:t>しかし、</a:t>
            </a:r>
            <a:r>
              <a:rPr kumimoji="0" lang="en-US" altLang="ja-JP"/>
              <a:t>90</a:t>
            </a:r>
            <a:r>
              <a:rPr kumimoji="0" lang="ja-JP" altLang="en-US"/>
              <a:t>年代後半から金利の決定は各銀行に任されるようになり（金融自由化）、公定歩合操作の政策的効果は限定的になっている。</a:t>
            </a:r>
          </a:p>
          <a:p>
            <a:pPr>
              <a:spcBef>
                <a:spcPct val="50000"/>
              </a:spcBef>
            </a:pPr>
            <a:r>
              <a:rPr kumimoji="0" lang="ja-JP" altLang="en-US"/>
              <a:t>ただ、日本銀行の政策決定態度はこの公定歩合の水準に表れるので、日本銀行のスタンスを表明する効果、つまり</a:t>
            </a:r>
            <a:r>
              <a:rPr kumimoji="0" lang="ja-JP" altLang="en-US">
                <a:solidFill>
                  <a:srgbClr val="FF0000"/>
                </a:solidFill>
              </a:rPr>
              <a:t>アナウンスメント効果</a:t>
            </a:r>
            <a:r>
              <a:rPr kumimoji="0" lang="ja-JP" altLang="en-US"/>
              <a:t>はあるといわれている。</a:t>
            </a:r>
            <a:endParaRPr kumimoji="0" lang="ja-JP" altLang="en-US">
              <a:solidFill>
                <a:srgbClr val="3399FF"/>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pPr eaLnBrk="1" fontAlgn="auto" hangingPunct="1">
              <a:spcAft>
                <a:spcPts val="0"/>
              </a:spcAft>
              <a:defRPr/>
            </a:pPr>
            <a:r>
              <a:rPr lang="en-US" altLang="ja-JP" sz="2400" b="1" dirty="0" smtClean="0">
                <a:solidFill>
                  <a:schemeClr val="tx2">
                    <a:satMod val="130000"/>
                  </a:schemeClr>
                </a:solidFill>
                <a:ea typeface="ＭＳ Ｐゴシック" pitchFamily="50" charset="-128"/>
              </a:rPr>
              <a:t>ⅱ</a:t>
            </a:r>
            <a:r>
              <a:rPr lang="ja-JP" altLang="en-US" sz="2400" b="1" dirty="0" smtClean="0">
                <a:solidFill>
                  <a:schemeClr val="tx2">
                    <a:satMod val="130000"/>
                  </a:schemeClr>
                </a:solidFill>
                <a:ea typeface="ＭＳ Ｐゴシック" pitchFamily="50" charset="-128"/>
              </a:rPr>
              <a:t>公定歩合操作</a:t>
            </a:r>
            <a:r>
              <a:rPr lang="ja-JP" altLang="en-US" sz="2400" dirty="0" smtClean="0">
                <a:solidFill>
                  <a:schemeClr val="tx2">
                    <a:satMod val="130000"/>
                  </a:schemeClr>
                </a:solidFill>
                <a:ea typeface="ＭＳ Ｐゴシック" pitchFamily="50" charset="-128"/>
              </a:rPr>
              <a:t>⇒</a:t>
            </a:r>
            <a:r>
              <a:rPr lang="ja-JP" altLang="en-US" sz="2400" dirty="0" smtClean="0">
                <a:solidFill>
                  <a:schemeClr val="tx2">
                    <a:satMod val="130000"/>
                  </a:schemeClr>
                </a:solidFill>
              </a:rPr>
              <a:t>基準割引率および基準貸付利率　</a:t>
            </a:r>
            <a:r>
              <a:rPr lang="en-US" altLang="ja-JP" sz="2400" dirty="0" smtClean="0">
                <a:solidFill>
                  <a:schemeClr val="tx2">
                    <a:satMod val="130000"/>
                  </a:schemeClr>
                </a:solidFill>
              </a:rPr>
              <a:t/>
            </a:r>
            <a:br>
              <a:rPr lang="en-US" altLang="ja-JP" sz="2400" dirty="0" smtClean="0">
                <a:solidFill>
                  <a:schemeClr val="tx2">
                    <a:satMod val="130000"/>
                  </a:schemeClr>
                </a:solidFill>
              </a:rPr>
            </a:br>
            <a:r>
              <a:rPr lang="ja-JP" altLang="en-US" sz="2400" dirty="0" smtClean="0">
                <a:solidFill>
                  <a:schemeClr val="tx2">
                    <a:satMod val="130000"/>
                  </a:schemeClr>
                </a:solidFill>
              </a:rPr>
              <a:t>　　　　　　　　　　　　　</a:t>
            </a:r>
            <a:r>
              <a:rPr lang="ja-JP" altLang="en-US" sz="2400" dirty="0" smtClean="0">
                <a:solidFill>
                  <a:schemeClr val="tx2">
                    <a:satMod val="130000"/>
                  </a:schemeClr>
                </a:solidFill>
                <a:ea typeface="ＭＳ Ｐゴシック" pitchFamily="50" charset="-128"/>
              </a:rPr>
              <a:t>（</a:t>
            </a:r>
            <a:r>
              <a:rPr lang="en-US" altLang="ja-JP" sz="2400" dirty="0" smtClean="0">
                <a:solidFill>
                  <a:schemeClr val="tx2">
                    <a:satMod val="130000"/>
                  </a:schemeClr>
                </a:solidFill>
                <a:ea typeface="ＭＳ Ｐゴシック" pitchFamily="50" charset="-128"/>
              </a:rPr>
              <a:t>2006</a:t>
            </a:r>
            <a:r>
              <a:rPr lang="ja-JP" altLang="en-US" sz="2400" dirty="0" smtClean="0">
                <a:solidFill>
                  <a:schemeClr val="tx2">
                    <a:satMod val="130000"/>
                  </a:schemeClr>
                </a:solidFill>
                <a:ea typeface="ＭＳ Ｐゴシック" pitchFamily="50" charset="-128"/>
              </a:rPr>
              <a:t>年</a:t>
            </a:r>
            <a:r>
              <a:rPr lang="en-US" altLang="ja-JP" sz="2400" dirty="0" smtClean="0">
                <a:solidFill>
                  <a:schemeClr val="tx2">
                    <a:satMod val="130000"/>
                  </a:schemeClr>
                </a:solidFill>
                <a:ea typeface="ＭＳ Ｐゴシック" pitchFamily="50" charset="-128"/>
              </a:rPr>
              <a:t>8</a:t>
            </a:r>
            <a:r>
              <a:rPr lang="ja-JP" altLang="en-US" sz="2400" dirty="0" smtClean="0">
                <a:solidFill>
                  <a:schemeClr val="tx2">
                    <a:satMod val="130000"/>
                  </a:schemeClr>
                </a:solidFill>
                <a:ea typeface="ＭＳ Ｐゴシック" pitchFamily="50" charset="-128"/>
              </a:rPr>
              <a:t>月</a:t>
            </a:r>
            <a:r>
              <a:rPr lang="en-US" altLang="ja-JP" sz="2400" dirty="0" smtClean="0">
                <a:solidFill>
                  <a:schemeClr val="tx2">
                    <a:satMod val="130000"/>
                  </a:schemeClr>
                </a:solidFill>
                <a:ea typeface="ＭＳ Ｐゴシック" pitchFamily="50" charset="-128"/>
              </a:rPr>
              <a:t>11</a:t>
            </a:r>
            <a:r>
              <a:rPr lang="ja-JP" altLang="en-US" sz="2400" dirty="0" smtClean="0">
                <a:solidFill>
                  <a:schemeClr val="tx2">
                    <a:satMod val="130000"/>
                  </a:schemeClr>
                </a:solidFill>
                <a:ea typeface="ＭＳ Ｐゴシック" pitchFamily="50" charset="-128"/>
              </a:rPr>
              <a:t>日以降）</a:t>
            </a:r>
            <a:endParaRPr lang="ja-JP" altLang="en-US" sz="2400" dirty="0">
              <a:solidFill>
                <a:schemeClr val="tx2">
                  <a:satMod val="130000"/>
                </a:schemeClr>
              </a:solidFill>
            </a:endParaRPr>
          </a:p>
        </p:txBody>
      </p:sp>
      <p:sp>
        <p:nvSpPr>
          <p:cNvPr id="158722" name="コンテンツ プレースホルダ 4"/>
          <p:cNvSpPr>
            <a:spLocks noGrp="1"/>
          </p:cNvSpPr>
          <p:nvPr>
            <p:ph idx="1"/>
          </p:nvPr>
        </p:nvSpPr>
        <p:spPr>
          <a:xfrm>
            <a:off x="1279525" y="1571625"/>
            <a:ext cx="7150100" cy="4525963"/>
          </a:xfrm>
        </p:spPr>
        <p:txBody>
          <a:bodyPr/>
          <a:lstStyle/>
          <a:p>
            <a:pPr eaLnBrk="1" hangingPunct="1">
              <a:buFont typeface="Wingdings 2" pitchFamily="18" charset="2"/>
              <a:buNone/>
            </a:pPr>
            <a:r>
              <a:rPr lang="en-US" altLang="ja-JP" sz="1600" smtClean="0"/>
              <a:t>1994</a:t>
            </a:r>
            <a:r>
              <a:rPr lang="ja-JP" altLang="en-US" sz="1600" smtClean="0"/>
              <a:t>年より前は公定歩合に預金金利などの金利が連動していた。つまり、前のスライドにあったように日本銀行の行う政策に重要な役割を果たした。しかし，</a:t>
            </a:r>
            <a:r>
              <a:rPr lang="en-US" altLang="ja-JP" sz="1600" smtClean="0"/>
              <a:t>1994</a:t>
            </a:r>
            <a:r>
              <a:rPr lang="ja-JP" altLang="en-US" sz="1600" smtClean="0"/>
              <a:t>年に金利自由化が完成して以降は金利は市場で決定されることになった。</a:t>
            </a:r>
            <a:endParaRPr lang="en-US" altLang="ja-JP" sz="1600" smtClean="0"/>
          </a:p>
          <a:p>
            <a:pPr eaLnBrk="1" hangingPunct="1">
              <a:buFont typeface="Wingdings 2" pitchFamily="18" charset="2"/>
              <a:buNone/>
            </a:pPr>
            <a:r>
              <a:rPr lang="ja-JP" altLang="en-US" sz="1600" smtClean="0"/>
              <a:t>日本銀行の金利政策目標の目標は、銀行間貸出に適用される無担保コールレートであるが、公定歩合はこの無担保コールレートの上限としての役割のみになった。</a:t>
            </a:r>
            <a:endParaRPr lang="en-US" altLang="ja-JP" sz="1600" smtClean="0"/>
          </a:p>
          <a:p>
            <a:pPr eaLnBrk="1" hangingPunct="1">
              <a:buFont typeface="Wingdings 2" pitchFamily="18" charset="2"/>
              <a:buNone/>
            </a:pPr>
            <a:endParaRPr lang="en-US" altLang="ja-JP" sz="1600" smtClean="0"/>
          </a:p>
          <a:p>
            <a:pPr eaLnBrk="1" hangingPunct="1">
              <a:buFont typeface="Wingdings 2" pitchFamily="18" charset="2"/>
              <a:buNone/>
            </a:pPr>
            <a:r>
              <a:rPr lang="ja-JP" altLang="en-US" sz="1600" smtClean="0"/>
              <a:t>よって：</a:t>
            </a:r>
            <a:r>
              <a:rPr lang="ja-JP" altLang="en-US" sz="1800" smtClean="0">
                <a:solidFill>
                  <a:srgbClr val="FF0000"/>
                </a:solidFill>
              </a:rPr>
              <a:t>「公定歩合」には政策金利としての意味合いはなくなった。</a:t>
            </a:r>
            <a:endParaRPr lang="en-US" altLang="ja-JP" sz="1800" smtClean="0">
              <a:solidFill>
                <a:srgbClr val="FF0000"/>
              </a:solidFill>
            </a:endParaRPr>
          </a:p>
          <a:p>
            <a:pPr eaLnBrk="1" hangingPunct="1">
              <a:buFont typeface="Wingdings 2" pitchFamily="18" charset="2"/>
              <a:buNone/>
            </a:pPr>
            <a:endParaRPr lang="en-US" altLang="ja-JP" sz="1600" smtClean="0"/>
          </a:p>
          <a:p>
            <a:pPr eaLnBrk="1" hangingPunct="1">
              <a:buFont typeface="Wingdings 2" pitchFamily="18" charset="2"/>
              <a:buNone/>
            </a:pPr>
            <a:r>
              <a:rPr lang="ja-JP" altLang="en-US" sz="1600" smtClean="0"/>
              <a:t>日本銀行は、政策金利としての「公定歩合」という用語の使用をやめ、</a:t>
            </a:r>
            <a:r>
              <a:rPr lang="ja-JP" altLang="en-US" sz="1600" smtClean="0">
                <a:solidFill>
                  <a:srgbClr val="FF0000"/>
                </a:solidFill>
              </a:rPr>
              <a:t>「基準割引率および基準貸付利率」</a:t>
            </a:r>
            <a:r>
              <a:rPr lang="ja-JP" altLang="en-US" sz="1600" smtClean="0"/>
              <a:t>という用語を使用することとした。</a:t>
            </a:r>
            <a:endParaRPr lang="en-US" altLang="ja-JP" sz="1600" smtClean="0"/>
          </a:p>
          <a:p>
            <a:pPr eaLnBrk="1" hangingPunct="1">
              <a:buFont typeface="Wingdings 2" pitchFamily="18" charset="2"/>
              <a:buNone/>
            </a:pPr>
            <a:endParaRPr lang="en-US" altLang="ja-JP" sz="1600" smtClean="0"/>
          </a:p>
          <a:p>
            <a:pPr eaLnBrk="1" hangingPunct="1">
              <a:buFont typeface="Wingdings 2" pitchFamily="18" charset="2"/>
              <a:buNone/>
            </a:pPr>
            <a:endParaRPr lang="ja-JP" altLang="en-US" sz="16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Text Box 4"/>
          <p:cNvSpPr txBox="1">
            <a:spLocks noChangeArrowheads="1"/>
          </p:cNvSpPr>
          <p:nvPr/>
        </p:nvSpPr>
        <p:spPr bwMode="auto">
          <a:xfrm>
            <a:off x="1428750" y="571500"/>
            <a:ext cx="5689600" cy="1938338"/>
          </a:xfrm>
          <a:prstGeom prst="rect">
            <a:avLst/>
          </a:prstGeom>
          <a:noFill/>
          <a:ln w="9525">
            <a:noFill/>
            <a:miter lim="800000"/>
            <a:headEnd/>
            <a:tailEnd/>
          </a:ln>
        </p:spPr>
        <p:txBody>
          <a:bodyPr>
            <a:spAutoFit/>
          </a:bodyPr>
          <a:lstStyle/>
          <a:p>
            <a:pPr>
              <a:spcBef>
                <a:spcPct val="50000"/>
              </a:spcBef>
            </a:pPr>
            <a:r>
              <a:rPr kumimoji="0" lang="en-US" altLang="ja-JP" sz="3200"/>
              <a:t>ⅲ</a:t>
            </a:r>
            <a:r>
              <a:rPr kumimoji="0" lang="ja-JP" altLang="en-US" sz="3200"/>
              <a:t>法定準備率操作</a:t>
            </a:r>
          </a:p>
          <a:p>
            <a:pPr>
              <a:spcBef>
                <a:spcPct val="50000"/>
              </a:spcBef>
            </a:pPr>
            <a:r>
              <a:rPr kumimoji="0" lang="ja-JP" altLang="en-US"/>
              <a:t>市中銀行の預金準備率</a:t>
            </a:r>
            <a:r>
              <a:rPr kumimoji="0" lang="en-US" altLang="ja-JP"/>
              <a:t>R/D</a:t>
            </a:r>
            <a:r>
              <a:rPr kumimoji="0" lang="ja-JP" altLang="en-US"/>
              <a:t>は、ある水準以上でなければならないと定められている。それを</a:t>
            </a:r>
            <a:r>
              <a:rPr kumimoji="0" lang="ja-JP" altLang="en-US" b="1">
                <a:solidFill>
                  <a:srgbClr val="FF0000"/>
                </a:solidFill>
              </a:rPr>
              <a:t>法定準備率</a:t>
            </a:r>
            <a:r>
              <a:rPr kumimoji="0" lang="ja-JP" altLang="en-US"/>
              <a:t>という。</a:t>
            </a:r>
          </a:p>
          <a:p>
            <a:pPr>
              <a:spcBef>
                <a:spcPct val="50000"/>
              </a:spcBef>
            </a:pPr>
            <a:r>
              <a:rPr kumimoji="0" lang="ja-JP" altLang="en-US"/>
              <a:t>つまり、</a:t>
            </a:r>
          </a:p>
          <a:p>
            <a:pPr>
              <a:spcBef>
                <a:spcPct val="50000"/>
              </a:spcBef>
            </a:pPr>
            <a:endParaRPr kumimoji="0" lang="ja-JP" altLang="en-US">
              <a:solidFill>
                <a:srgbClr val="3399FF"/>
              </a:solidFill>
            </a:endParaRPr>
          </a:p>
        </p:txBody>
      </p:sp>
      <p:graphicFrame>
        <p:nvGraphicFramePr>
          <p:cNvPr id="104450" name="Object 2"/>
          <p:cNvGraphicFramePr>
            <a:graphicFrameLocks noChangeAspect="1"/>
          </p:cNvGraphicFramePr>
          <p:nvPr/>
        </p:nvGraphicFramePr>
        <p:xfrm>
          <a:off x="2357438" y="2357438"/>
          <a:ext cx="2135187" cy="584200"/>
        </p:xfrm>
        <a:graphic>
          <a:graphicData uri="http://schemas.openxmlformats.org/presentationml/2006/ole">
            <p:oleObj spid="_x0000_s104450" name="数式" r:id="rId4" imgW="1104840" imgH="393480" progId="Equation.3">
              <p:embed/>
            </p:oleObj>
          </a:graphicData>
        </a:graphic>
      </p:graphicFrame>
      <p:sp>
        <p:nvSpPr>
          <p:cNvPr id="104453" name="Text Box 6"/>
          <p:cNvSpPr txBox="1">
            <a:spLocks noChangeArrowheads="1"/>
          </p:cNvSpPr>
          <p:nvPr/>
        </p:nvSpPr>
        <p:spPr bwMode="auto">
          <a:xfrm>
            <a:off x="1428750" y="3429000"/>
            <a:ext cx="6858000" cy="2554288"/>
          </a:xfrm>
          <a:prstGeom prst="rect">
            <a:avLst/>
          </a:prstGeom>
          <a:noFill/>
          <a:ln w="9525">
            <a:noFill/>
            <a:miter lim="800000"/>
            <a:headEnd/>
            <a:tailEnd/>
          </a:ln>
        </p:spPr>
        <p:txBody>
          <a:bodyPr>
            <a:spAutoFit/>
          </a:bodyPr>
          <a:lstStyle/>
          <a:p>
            <a:pPr>
              <a:spcBef>
                <a:spcPct val="50000"/>
              </a:spcBef>
            </a:pPr>
            <a:r>
              <a:rPr kumimoji="0" lang="ja-JP" altLang="en-US"/>
              <a:t>市中銀行にとって、法定準備率を上回って預金準備を持っていることは無駄になるので（あまった資金は貸し出したほうがもうけになるから）市中銀行の預金準備率は、ほぼ法定準備率に等しい状態になる。</a:t>
            </a:r>
          </a:p>
          <a:p>
            <a:pPr>
              <a:spcBef>
                <a:spcPct val="50000"/>
              </a:spcBef>
            </a:pPr>
            <a:r>
              <a:rPr kumimoji="0" lang="ja-JP" altLang="en-US"/>
              <a:t>したがって次のような政策効果がある。</a:t>
            </a:r>
          </a:p>
          <a:p>
            <a:pPr>
              <a:spcBef>
                <a:spcPct val="50000"/>
              </a:spcBef>
            </a:pPr>
            <a:r>
              <a:rPr kumimoji="0" lang="ja-JP" altLang="en-US" b="1">
                <a:solidFill>
                  <a:srgbClr val="FF0000"/>
                </a:solidFill>
              </a:rPr>
              <a:t>法定準備率を上げると貨幣乗数が下がり貨幣量が減る。</a:t>
            </a:r>
          </a:p>
          <a:p>
            <a:pPr>
              <a:spcBef>
                <a:spcPct val="50000"/>
              </a:spcBef>
            </a:pPr>
            <a:r>
              <a:rPr kumimoji="0" lang="ja-JP" altLang="en-US" b="1">
                <a:solidFill>
                  <a:srgbClr val="FF0000"/>
                </a:solidFill>
              </a:rPr>
              <a:t>法定準備率を下げると貨幣乗数が上がり貨幣量が増える。</a:t>
            </a:r>
          </a:p>
          <a:p>
            <a:pPr>
              <a:spcBef>
                <a:spcPct val="50000"/>
              </a:spcBef>
            </a:pPr>
            <a:r>
              <a:rPr kumimoji="0" lang="ja-JP" altLang="en-US"/>
              <a:t>法定準備率の変更は銀行の行動基準に大きな影響を与えるのでこの方法は頻繁には行われない。</a:t>
            </a:r>
          </a:p>
        </p:txBody>
      </p:sp>
      <p:graphicFrame>
        <p:nvGraphicFramePr>
          <p:cNvPr id="104451" name="Object 3"/>
          <p:cNvGraphicFramePr>
            <a:graphicFrameLocks noChangeAspect="1"/>
          </p:cNvGraphicFramePr>
          <p:nvPr/>
        </p:nvGraphicFramePr>
        <p:xfrm>
          <a:off x="5267325" y="1714500"/>
          <a:ext cx="2454275" cy="1617663"/>
        </p:xfrm>
        <a:graphic>
          <a:graphicData uri="http://schemas.openxmlformats.org/presentationml/2006/ole">
            <p:oleObj spid="_x0000_s104451" name="数式" r:id="rId5" imgW="774360" imgH="96516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4"/>
          <p:cNvSpPr txBox="1">
            <a:spLocks noChangeArrowheads="1"/>
          </p:cNvSpPr>
          <p:nvPr/>
        </p:nvSpPr>
        <p:spPr bwMode="auto">
          <a:xfrm>
            <a:off x="1116013" y="620713"/>
            <a:ext cx="8027987" cy="3530600"/>
          </a:xfrm>
          <a:prstGeom prst="rect">
            <a:avLst/>
          </a:prstGeom>
          <a:noFill/>
          <a:ln w="9525">
            <a:noFill/>
            <a:miter lim="800000"/>
            <a:headEnd/>
            <a:tailEnd/>
          </a:ln>
        </p:spPr>
        <p:txBody>
          <a:bodyPr>
            <a:spAutoFit/>
          </a:bodyPr>
          <a:lstStyle/>
          <a:p>
            <a:pPr>
              <a:spcBef>
                <a:spcPct val="50000"/>
              </a:spcBef>
            </a:pPr>
            <a:r>
              <a:rPr kumimoji="0" lang="ja-JP" altLang="en-US" sz="1800"/>
              <a:t>次に、金融仲介機関の</a:t>
            </a:r>
            <a:r>
              <a:rPr kumimoji="0" lang="en-US" altLang="ja-JP" sz="1800"/>
              <a:t>1</a:t>
            </a:r>
            <a:r>
              <a:rPr kumimoji="0" lang="ja-JP" altLang="en-US" sz="1800"/>
              <a:t>つの銀行をみてみよう。</a:t>
            </a:r>
          </a:p>
          <a:p>
            <a:pPr>
              <a:spcBef>
                <a:spcPct val="50000"/>
              </a:spcBef>
            </a:pPr>
            <a:r>
              <a:rPr kumimoji="0" lang="ja-JP" altLang="en-US" sz="1800">
                <a:solidFill>
                  <a:srgbClr val="FF0000"/>
                </a:solidFill>
              </a:rPr>
              <a:t>貸し手</a:t>
            </a:r>
            <a:r>
              <a:rPr kumimoji="0" lang="ja-JP" altLang="en-US" sz="1800"/>
              <a:t>は証券会社から債券や株式を購入するだけでなく、</a:t>
            </a:r>
          </a:p>
          <a:p>
            <a:pPr>
              <a:spcBef>
                <a:spcPct val="50000"/>
              </a:spcBef>
            </a:pPr>
            <a:r>
              <a:rPr kumimoji="0" lang="ja-JP" altLang="en-US" sz="1800">
                <a:solidFill>
                  <a:srgbClr val="FF0000"/>
                </a:solidFill>
              </a:rPr>
              <a:t>銀行へ</a:t>
            </a:r>
            <a:r>
              <a:rPr kumimoji="0" lang="ja-JP" altLang="en-US" sz="1800" u="sng">
                <a:solidFill>
                  <a:srgbClr val="FF0000"/>
                </a:solidFill>
              </a:rPr>
              <a:t>自分の資金を預ける</a:t>
            </a:r>
            <a:r>
              <a:rPr kumimoji="0" lang="ja-JP" altLang="en-US" sz="1800">
                <a:solidFill>
                  <a:srgbClr val="FF0000"/>
                </a:solidFill>
              </a:rPr>
              <a:t>こともできる。</a:t>
            </a:r>
          </a:p>
          <a:p>
            <a:pPr>
              <a:spcBef>
                <a:spcPct val="50000"/>
              </a:spcBef>
            </a:pPr>
            <a:r>
              <a:rPr kumimoji="0" lang="ja-JP" altLang="en-US" sz="1800"/>
              <a:t>　　　　　</a:t>
            </a:r>
            <a:r>
              <a:rPr kumimoji="0" lang="ja-JP" altLang="en-US" sz="1800">
                <a:solidFill>
                  <a:srgbClr val="FF0000"/>
                </a:solidFill>
              </a:rPr>
              <a:t>間接証券</a:t>
            </a:r>
            <a:r>
              <a:rPr kumimoji="0" lang="ja-JP" altLang="en-US" sz="1800"/>
              <a:t>、預金という。</a:t>
            </a:r>
          </a:p>
          <a:p>
            <a:pPr>
              <a:spcBef>
                <a:spcPct val="50000"/>
              </a:spcBef>
            </a:pPr>
            <a:r>
              <a:rPr kumimoji="0" lang="ja-JP" altLang="en-US" sz="1800"/>
              <a:t>預金には、いつでも引き出せる流動性預金の当座預金（小切手発行ができる）、普通預金、一定期間預けることを強制される定期性預金がある。</a:t>
            </a:r>
          </a:p>
          <a:p>
            <a:pPr>
              <a:spcBef>
                <a:spcPct val="50000"/>
              </a:spcBef>
            </a:pPr>
            <a:r>
              <a:rPr kumimoji="0" lang="ja-JP" altLang="en-US" sz="1800"/>
              <a:t>銀行は預金を集めてまとめ、大きな資金として企業に貸し出しする。</a:t>
            </a:r>
          </a:p>
          <a:p>
            <a:pPr>
              <a:spcBef>
                <a:spcPct val="50000"/>
              </a:spcBef>
            </a:pPr>
            <a:endParaRPr kumimoji="0" lang="ja-JP" altLang="en-US" sz="1800"/>
          </a:p>
          <a:p>
            <a:pPr>
              <a:spcBef>
                <a:spcPct val="50000"/>
              </a:spcBef>
            </a:pPr>
            <a:endParaRPr kumimoji="0" lang="ja-JP" altLang="en-US" sz="1800">
              <a:solidFill>
                <a:srgbClr val="FF00FF"/>
              </a:solidFill>
            </a:endParaRPr>
          </a:p>
        </p:txBody>
      </p:sp>
      <p:sp>
        <p:nvSpPr>
          <p:cNvPr id="53250" name="Line 6"/>
          <p:cNvSpPr>
            <a:spLocks noChangeShapeType="1"/>
          </p:cNvSpPr>
          <p:nvPr/>
        </p:nvSpPr>
        <p:spPr bwMode="auto">
          <a:xfrm>
            <a:off x="2916238" y="1773238"/>
            <a:ext cx="0" cy="142875"/>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p:cNvSpPr>
            <a:spLocks noGrp="1" noChangeArrowheads="1"/>
          </p:cNvSpPr>
          <p:nvPr>
            <p:ph type="ctrTitle"/>
          </p:nvPr>
        </p:nvSpPr>
        <p:spPr>
          <a:xfrm>
            <a:off x="1431925" y="360363"/>
            <a:ext cx="7407275" cy="1471612"/>
          </a:xfrm>
        </p:spPr>
        <p:txBody>
          <a:bodyPr/>
          <a:lstStyle/>
          <a:p>
            <a:pPr eaLnBrk="1" fontAlgn="auto" hangingPunct="1">
              <a:spcAft>
                <a:spcPts val="0"/>
              </a:spcAft>
              <a:defRPr/>
            </a:pPr>
            <a:r>
              <a:rPr lang="ja-JP" altLang="en-US">
                <a:solidFill>
                  <a:schemeClr val="tx2">
                    <a:satMod val="130000"/>
                  </a:schemeClr>
                </a:solidFill>
              </a:rPr>
              <a:t>第７章　インフレーション</a:t>
            </a:r>
          </a:p>
        </p:txBody>
      </p:sp>
      <p:sp>
        <p:nvSpPr>
          <p:cNvPr id="68613" name="Rectangle 5"/>
          <p:cNvSpPr>
            <a:spLocks noGrp="1" noChangeArrowheads="1"/>
          </p:cNvSpPr>
          <p:nvPr>
            <p:ph type="subTitle" idx="1"/>
          </p:nvPr>
        </p:nvSpPr>
        <p:spPr>
          <a:xfrm>
            <a:off x="1431925" y="1849438"/>
            <a:ext cx="7407275" cy="1752600"/>
          </a:xfrm>
        </p:spPr>
        <p:txBody>
          <a:bodyPr>
            <a:normAutofit/>
          </a:bodyPr>
          <a:lstStyle/>
          <a:p>
            <a:pPr eaLnBrk="1" fontAlgn="auto" hangingPunct="1">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4866" name="Rectangle 3"/>
          <p:cNvSpPr>
            <a:spLocks noGrp="1" noChangeArrowheads="1"/>
          </p:cNvSpPr>
          <p:nvPr>
            <p:ph idx="1"/>
          </p:nvPr>
        </p:nvSpPr>
        <p:spPr/>
        <p:txBody>
          <a:bodyPr/>
          <a:lstStyle/>
          <a:p>
            <a:pPr eaLnBrk="1" hangingPunct="1">
              <a:buFontTx/>
              <a:buNone/>
            </a:pPr>
            <a:r>
              <a:rPr lang="ja-JP" altLang="en-US" sz="1800" smtClean="0"/>
              <a:t>「物価水準が</a:t>
            </a:r>
            <a:r>
              <a:rPr lang="en-US" altLang="ja-JP" sz="1800" smtClean="0"/>
              <a:t>2</a:t>
            </a:r>
            <a:r>
              <a:rPr lang="ja-JP" altLang="en-US" sz="1800" smtClean="0"/>
              <a:t>倍に上昇する」が意味するのは、</a:t>
            </a:r>
          </a:p>
          <a:p>
            <a:pPr eaLnBrk="1" hangingPunct="1">
              <a:buFontTx/>
              <a:buNone/>
            </a:pPr>
            <a:r>
              <a:rPr lang="ja-JP" altLang="en-US" sz="1800" smtClean="0"/>
              <a:t>「財を購入する際にこれまでの</a:t>
            </a:r>
            <a:r>
              <a:rPr lang="en-US" altLang="ja-JP" sz="1800" smtClean="0"/>
              <a:t>2</a:t>
            </a:r>
            <a:r>
              <a:rPr lang="ja-JP" altLang="en-US" sz="1800" smtClean="0"/>
              <a:t>倍の貨幣が必要」</a:t>
            </a:r>
          </a:p>
          <a:p>
            <a:pPr eaLnBrk="1" hangingPunct="1">
              <a:buFontTx/>
              <a:buNone/>
            </a:pPr>
            <a:r>
              <a:rPr lang="ja-JP" altLang="en-US" sz="1800" smtClean="0"/>
              <a:t>具体的に考えてみよう。</a:t>
            </a:r>
          </a:p>
          <a:p>
            <a:pPr eaLnBrk="1" hangingPunct="1">
              <a:buFontTx/>
              <a:buNone/>
            </a:pPr>
            <a:r>
              <a:rPr lang="en-US" altLang="ja-JP" sz="1800" b="1" smtClean="0">
                <a:solidFill>
                  <a:srgbClr val="FF0000"/>
                </a:solidFill>
              </a:rPr>
              <a:t>1</a:t>
            </a:r>
            <a:r>
              <a:rPr lang="ja-JP" altLang="en-US" sz="1800" b="1" smtClean="0"/>
              <a:t>個のケーキ　　　に</a:t>
            </a:r>
            <a:r>
              <a:rPr lang="en-US" altLang="ja-JP" sz="1800" b="1" smtClean="0">
                <a:solidFill>
                  <a:srgbClr val="FF0000"/>
                </a:solidFill>
              </a:rPr>
              <a:t>100</a:t>
            </a:r>
            <a:r>
              <a:rPr lang="ja-JP" altLang="en-US" sz="1800" b="1" smtClean="0"/>
              <a:t>円払う</a:t>
            </a:r>
          </a:p>
          <a:p>
            <a:pPr eaLnBrk="1" hangingPunct="1">
              <a:buFontTx/>
              <a:buNone/>
            </a:pPr>
            <a:r>
              <a:rPr lang="ja-JP" altLang="en-US" sz="1800" b="1" smtClean="0"/>
              <a:t>→</a:t>
            </a:r>
            <a:r>
              <a:rPr lang="en-US" altLang="ja-JP" sz="1800" b="1" smtClean="0">
                <a:solidFill>
                  <a:srgbClr val="FF0000"/>
                </a:solidFill>
              </a:rPr>
              <a:t>1</a:t>
            </a:r>
            <a:r>
              <a:rPr lang="ja-JP" altLang="en-US" sz="1800" b="1" smtClean="0"/>
              <a:t>個のケーキ　　　に</a:t>
            </a:r>
            <a:r>
              <a:rPr lang="en-US" altLang="ja-JP" sz="1800" b="1" smtClean="0">
                <a:solidFill>
                  <a:srgbClr val="FF0000"/>
                </a:solidFill>
              </a:rPr>
              <a:t>200</a:t>
            </a:r>
            <a:r>
              <a:rPr lang="ja-JP" altLang="en-US" sz="1800" b="1" smtClean="0"/>
              <a:t>円払う</a:t>
            </a:r>
          </a:p>
          <a:p>
            <a:pPr eaLnBrk="1" hangingPunct="1">
              <a:buFontTx/>
              <a:buNone/>
            </a:pPr>
            <a:r>
              <a:rPr lang="ja-JP" altLang="en-US" sz="1800" smtClean="0"/>
              <a:t>これを逆に貨幣の立場から見ると、</a:t>
            </a:r>
          </a:p>
          <a:p>
            <a:pPr eaLnBrk="1" hangingPunct="1">
              <a:buFontTx/>
              <a:buNone/>
            </a:pPr>
            <a:r>
              <a:rPr lang="en-US" altLang="ja-JP" sz="1800" b="1" smtClean="0">
                <a:solidFill>
                  <a:srgbClr val="FF0000"/>
                </a:solidFill>
              </a:rPr>
              <a:t>100</a:t>
            </a:r>
            <a:r>
              <a:rPr lang="ja-JP" altLang="en-US" sz="1800" b="1" smtClean="0"/>
              <a:t>円で</a:t>
            </a:r>
            <a:r>
              <a:rPr lang="en-US" altLang="ja-JP" sz="1800" b="1" smtClean="0">
                <a:solidFill>
                  <a:srgbClr val="FF0000"/>
                </a:solidFill>
              </a:rPr>
              <a:t>1</a:t>
            </a:r>
            <a:r>
              <a:rPr lang="ja-JP" altLang="en-US" sz="1800" b="1" smtClean="0"/>
              <a:t>個のケーキ　　　を買う</a:t>
            </a:r>
          </a:p>
          <a:p>
            <a:pPr eaLnBrk="1" hangingPunct="1">
              <a:buFontTx/>
              <a:buNone/>
            </a:pPr>
            <a:r>
              <a:rPr lang="ja-JP" altLang="en-US" sz="1800" b="1" smtClean="0"/>
              <a:t>→</a:t>
            </a:r>
            <a:r>
              <a:rPr lang="en-US" altLang="ja-JP" sz="1800" b="1" smtClean="0">
                <a:solidFill>
                  <a:srgbClr val="FF0000"/>
                </a:solidFill>
              </a:rPr>
              <a:t>100</a:t>
            </a:r>
            <a:r>
              <a:rPr lang="ja-JP" altLang="en-US" sz="1800" b="1" smtClean="0"/>
              <a:t>円で</a:t>
            </a:r>
            <a:r>
              <a:rPr lang="en-US" altLang="ja-JP" sz="1800" b="1" smtClean="0">
                <a:solidFill>
                  <a:srgbClr val="FF0000"/>
                </a:solidFill>
              </a:rPr>
              <a:t>1/2</a:t>
            </a:r>
            <a:r>
              <a:rPr lang="ja-JP" altLang="en-US" sz="1800" b="1" smtClean="0"/>
              <a:t>個のケーキ　　　　を買う</a:t>
            </a:r>
          </a:p>
          <a:p>
            <a:pPr eaLnBrk="1" hangingPunct="1">
              <a:buFontTx/>
              <a:buNone/>
            </a:pPr>
            <a:r>
              <a:rPr lang="ja-JP" altLang="en-US" sz="1800" smtClean="0"/>
              <a:t>つまり貨幣の実質価値（財で測った）が半分になった</a:t>
            </a:r>
          </a:p>
          <a:p>
            <a:pPr eaLnBrk="1" hangingPunct="1">
              <a:buFontTx/>
              <a:buNone/>
            </a:pPr>
            <a:r>
              <a:rPr lang="ja-JP" altLang="en-US" sz="1800" smtClean="0"/>
              <a:t>ことを意味している。</a:t>
            </a:r>
          </a:p>
          <a:p>
            <a:pPr eaLnBrk="1" hangingPunct="1">
              <a:buFontTx/>
              <a:buNone/>
            </a:pPr>
            <a:r>
              <a:rPr lang="ja-JP" altLang="en-US" sz="1800" smtClean="0"/>
              <a:t>したがって、次のように表現することができる。</a:t>
            </a:r>
          </a:p>
          <a:p>
            <a:pPr eaLnBrk="1" hangingPunct="1">
              <a:buFontTx/>
              <a:buNone/>
            </a:pPr>
            <a:r>
              <a:rPr lang="ja-JP" altLang="en-US" sz="1800" b="1" smtClean="0"/>
              <a:t>物価上昇前：</a:t>
            </a:r>
            <a:r>
              <a:rPr lang="en-US" altLang="ja-JP" sz="1800" b="1" smtClean="0">
                <a:solidFill>
                  <a:srgbClr val="FF0000"/>
                </a:solidFill>
              </a:rPr>
              <a:t>1</a:t>
            </a:r>
            <a:r>
              <a:rPr lang="ja-JP" altLang="en-US" sz="1800" b="1" smtClean="0"/>
              <a:t>円の価値はケーキ　　　　</a:t>
            </a:r>
            <a:r>
              <a:rPr lang="en-US" altLang="ja-JP" sz="1800" b="1" smtClean="0">
                <a:solidFill>
                  <a:srgbClr val="FF0000"/>
                </a:solidFill>
              </a:rPr>
              <a:t>1/100</a:t>
            </a:r>
            <a:r>
              <a:rPr lang="ja-JP" altLang="en-US" sz="1800" b="1" smtClean="0"/>
              <a:t>個</a:t>
            </a:r>
          </a:p>
          <a:p>
            <a:pPr eaLnBrk="1" hangingPunct="1">
              <a:buFontTx/>
              <a:buNone/>
            </a:pPr>
            <a:r>
              <a:rPr lang="ja-JP" altLang="en-US" sz="1800" b="1" smtClean="0"/>
              <a:t>物価上昇後：</a:t>
            </a:r>
            <a:r>
              <a:rPr lang="en-US" altLang="ja-JP" sz="1800" b="1" smtClean="0">
                <a:solidFill>
                  <a:srgbClr val="FF0000"/>
                </a:solidFill>
              </a:rPr>
              <a:t>1</a:t>
            </a:r>
            <a:r>
              <a:rPr lang="ja-JP" altLang="en-US" sz="1800" b="1" smtClean="0"/>
              <a:t>円の価値はケーキ　　　　</a:t>
            </a:r>
            <a:r>
              <a:rPr lang="en-US" altLang="ja-JP" sz="1800" b="1" smtClean="0">
                <a:solidFill>
                  <a:srgbClr val="FF0000"/>
                </a:solidFill>
              </a:rPr>
              <a:t>1/200</a:t>
            </a:r>
            <a:r>
              <a:rPr lang="ja-JP" altLang="en-US" sz="1800" b="1" smtClean="0"/>
              <a:t>個</a:t>
            </a:r>
          </a:p>
          <a:p>
            <a:pPr eaLnBrk="1" hangingPunct="1">
              <a:buFontTx/>
              <a:buNone/>
            </a:pPr>
            <a:endParaRPr lang="ja-JP" altLang="en-US" sz="1800" smtClean="0"/>
          </a:p>
        </p:txBody>
      </p:sp>
      <p:pic>
        <p:nvPicPr>
          <p:cNvPr id="164867" name="Picture 4" descr="MIXFO175"/>
          <p:cNvPicPr>
            <a:picLocks noChangeAspect="1" noChangeArrowheads="1"/>
          </p:cNvPicPr>
          <p:nvPr/>
        </p:nvPicPr>
        <p:blipFill>
          <a:blip r:embed="rId7"/>
          <a:srcRect/>
          <a:stretch>
            <a:fillRect/>
          </a:stretch>
        </p:blipFill>
        <p:spPr bwMode="auto">
          <a:xfrm>
            <a:off x="3143250" y="2500313"/>
            <a:ext cx="360363" cy="352425"/>
          </a:xfrm>
          <a:prstGeom prst="rect">
            <a:avLst/>
          </a:prstGeom>
          <a:noFill/>
          <a:ln w="9525">
            <a:noFill/>
            <a:miter lim="800000"/>
            <a:headEnd/>
            <a:tailEnd/>
          </a:ln>
        </p:spPr>
      </p:pic>
      <p:pic>
        <p:nvPicPr>
          <p:cNvPr id="164868" name="Picture 5" descr="MIXFO175"/>
          <p:cNvPicPr>
            <a:picLocks noChangeAspect="1" noChangeArrowheads="1"/>
          </p:cNvPicPr>
          <p:nvPr/>
        </p:nvPicPr>
        <p:blipFill>
          <a:blip r:embed="rId7"/>
          <a:srcRect/>
          <a:stretch>
            <a:fillRect/>
          </a:stretch>
        </p:blipFill>
        <p:spPr bwMode="auto">
          <a:xfrm>
            <a:off x="3357563" y="2857500"/>
            <a:ext cx="360362" cy="352425"/>
          </a:xfrm>
          <a:prstGeom prst="rect">
            <a:avLst/>
          </a:prstGeom>
          <a:noFill/>
          <a:ln w="9525">
            <a:noFill/>
            <a:miter lim="800000"/>
            <a:headEnd/>
            <a:tailEnd/>
          </a:ln>
        </p:spPr>
      </p:pic>
      <p:pic>
        <p:nvPicPr>
          <p:cNvPr id="164869" name="Picture 6" descr="MIXFO175"/>
          <p:cNvPicPr>
            <a:picLocks noChangeAspect="1" noChangeArrowheads="1"/>
          </p:cNvPicPr>
          <p:nvPr/>
        </p:nvPicPr>
        <p:blipFill>
          <a:blip r:embed="rId7"/>
          <a:srcRect/>
          <a:stretch>
            <a:fillRect/>
          </a:stretch>
        </p:blipFill>
        <p:spPr bwMode="auto">
          <a:xfrm>
            <a:off x="3929063" y="3571875"/>
            <a:ext cx="360362" cy="352425"/>
          </a:xfrm>
          <a:prstGeom prst="rect">
            <a:avLst/>
          </a:prstGeom>
          <a:noFill/>
          <a:ln w="9525">
            <a:noFill/>
            <a:miter lim="800000"/>
            <a:headEnd/>
            <a:tailEnd/>
          </a:ln>
        </p:spPr>
      </p:pic>
      <p:pic>
        <p:nvPicPr>
          <p:cNvPr id="164870" name="Picture 7" descr="MIXFO175"/>
          <p:cNvPicPr>
            <a:picLocks noChangeAspect="1" noChangeArrowheads="1"/>
          </p:cNvPicPr>
          <p:nvPr/>
        </p:nvPicPr>
        <p:blipFill>
          <a:blip r:embed="rId7"/>
          <a:srcRect/>
          <a:stretch>
            <a:fillRect/>
          </a:stretch>
        </p:blipFill>
        <p:spPr bwMode="auto">
          <a:xfrm>
            <a:off x="4429125" y="3929063"/>
            <a:ext cx="360363" cy="352425"/>
          </a:xfrm>
          <a:prstGeom prst="rect">
            <a:avLst/>
          </a:prstGeom>
          <a:noFill/>
          <a:ln w="9525">
            <a:noFill/>
            <a:miter lim="800000"/>
            <a:headEnd/>
            <a:tailEnd/>
          </a:ln>
        </p:spPr>
      </p:pic>
      <p:pic>
        <p:nvPicPr>
          <p:cNvPr id="164871" name="Picture 8" descr="MIXFO175"/>
          <p:cNvPicPr>
            <a:picLocks noChangeAspect="1" noChangeArrowheads="1"/>
          </p:cNvPicPr>
          <p:nvPr/>
        </p:nvPicPr>
        <p:blipFill>
          <a:blip r:embed="rId7"/>
          <a:srcRect/>
          <a:stretch>
            <a:fillRect/>
          </a:stretch>
        </p:blipFill>
        <p:spPr bwMode="auto">
          <a:xfrm>
            <a:off x="5357813" y="5286375"/>
            <a:ext cx="360362" cy="352425"/>
          </a:xfrm>
          <a:prstGeom prst="rect">
            <a:avLst/>
          </a:prstGeom>
          <a:noFill/>
          <a:ln w="9525">
            <a:noFill/>
            <a:miter lim="800000"/>
            <a:headEnd/>
            <a:tailEnd/>
          </a:ln>
        </p:spPr>
      </p:pic>
      <p:pic>
        <p:nvPicPr>
          <p:cNvPr id="164872" name="Picture 9" descr="MIXFO175"/>
          <p:cNvPicPr>
            <a:picLocks noChangeAspect="1" noChangeArrowheads="1"/>
          </p:cNvPicPr>
          <p:nvPr/>
        </p:nvPicPr>
        <p:blipFill>
          <a:blip r:embed="rId7"/>
          <a:srcRect/>
          <a:stretch>
            <a:fillRect/>
          </a:stretch>
        </p:blipFill>
        <p:spPr bwMode="auto">
          <a:xfrm>
            <a:off x="5357813" y="5643563"/>
            <a:ext cx="360362" cy="352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1538" y="3714752"/>
            <a:ext cx="7858180" cy="242889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66916" name="Text Box 4"/>
          <p:cNvSpPr txBox="1">
            <a:spLocks noChangeArrowheads="1"/>
          </p:cNvSpPr>
          <p:nvPr/>
        </p:nvSpPr>
        <p:spPr bwMode="auto">
          <a:xfrm>
            <a:off x="1143000" y="642938"/>
            <a:ext cx="7600950" cy="5908675"/>
          </a:xfrm>
          <a:prstGeom prst="rect">
            <a:avLst/>
          </a:prstGeom>
          <a:noFill/>
          <a:ln w="9525">
            <a:noFill/>
            <a:miter lim="800000"/>
            <a:headEnd/>
            <a:tailEnd/>
          </a:ln>
        </p:spPr>
        <p:txBody>
          <a:bodyPr>
            <a:spAutoFit/>
          </a:bodyPr>
          <a:lstStyle/>
          <a:p>
            <a:pPr>
              <a:spcBef>
                <a:spcPct val="50000"/>
              </a:spcBef>
            </a:pPr>
            <a:r>
              <a:rPr kumimoji="0" lang="ja-JP" altLang="en-US" sz="1800"/>
              <a:t>一般的に表現してみよう。すると次のように言える：</a:t>
            </a:r>
          </a:p>
          <a:p>
            <a:pPr>
              <a:spcBef>
                <a:spcPct val="50000"/>
              </a:spcBef>
            </a:pPr>
            <a:endParaRPr kumimoji="0" lang="en-US" altLang="ja-JP" sz="1800">
              <a:solidFill>
                <a:srgbClr val="FF0000"/>
              </a:solidFill>
            </a:endParaRPr>
          </a:p>
          <a:p>
            <a:pPr>
              <a:spcBef>
                <a:spcPct val="50000"/>
              </a:spcBef>
            </a:pPr>
            <a:r>
              <a:rPr kumimoji="0" lang="ja-JP" altLang="en-US" sz="1800">
                <a:solidFill>
                  <a:srgbClr val="FF0000"/>
                </a:solidFill>
              </a:rPr>
              <a:t>「</a:t>
            </a:r>
            <a:r>
              <a:rPr kumimoji="0" lang="ja-JP" altLang="en-US" sz="1800" b="1">
                <a:solidFill>
                  <a:srgbClr val="FF0000"/>
                </a:solidFill>
              </a:rPr>
              <a:t>物価水準を</a:t>
            </a:r>
            <a:r>
              <a:rPr kumimoji="0" lang="en-US" altLang="ja-JP" sz="1800" b="1">
                <a:solidFill>
                  <a:srgbClr val="FF0000"/>
                </a:solidFill>
              </a:rPr>
              <a:t>P</a:t>
            </a:r>
            <a:r>
              <a:rPr kumimoji="0" lang="ja-JP" altLang="en-US" sz="1800" b="1">
                <a:solidFill>
                  <a:srgbClr val="FF0000"/>
                </a:solidFill>
              </a:rPr>
              <a:t>とすると、</a:t>
            </a:r>
            <a:endParaRPr kumimoji="0" lang="en-US" altLang="ja-JP" sz="1800" b="1">
              <a:solidFill>
                <a:srgbClr val="FF0000"/>
              </a:solidFill>
            </a:endParaRPr>
          </a:p>
          <a:p>
            <a:pPr>
              <a:spcBef>
                <a:spcPct val="50000"/>
              </a:spcBef>
            </a:pPr>
            <a:r>
              <a:rPr kumimoji="0" lang="en-US" altLang="ja-JP" sz="1800" b="1">
                <a:solidFill>
                  <a:srgbClr val="FF0000"/>
                </a:solidFill>
              </a:rPr>
              <a:t>1</a:t>
            </a:r>
            <a:r>
              <a:rPr kumimoji="0" lang="ja-JP" altLang="en-US" sz="1800" b="1">
                <a:solidFill>
                  <a:srgbClr val="FF0000"/>
                </a:solidFill>
              </a:rPr>
              <a:t>円の貨幣の実質価値は（財で測って）</a:t>
            </a:r>
            <a:r>
              <a:rPr kumimoji="0" lang="en-US" altLang="ja-JP" sz="1800" b="1">
                <a:solidFill>
                  <a:srgbClr val="FF0000"/>
                </a:solidFill>
              </a:rPr>
              <a:t>1/P</a:t>
            </a:r>
            <a:r>
              <a:rPr kumimoji="0" lang="ja-JP" altLang="en-US" sz="1800" b="1">
                <a:solidFill>
                  <a:srgbClr val="FF0000"/>
                </a:solidFill>
              </a:rPr>
              <a:t>である</a:t>
            </a:r>
            <a:r>
              <a:rPr kumimoji="0" lang="ja-JP" altLang="en-US" sz="1800">
                <a:solidFill>
                  <a:srgbClr val="FF0000"/>
                </a:solidFill>
              </a:rPr>
              <a:t>」</a:t>
            </a:r>
          </a:p>
          <a:p>
            <a:pPr>
              <a:spcBef>
                <a:spcPct val="50000"/>
              </a:spcBef>
            </a:pPr>
            <a:endParaRPr kumimoji="0" lang="en-US" altLang="ja-JP" sz="1800"/>
          </a:p>
          <a:p>
            <a:pPr>
              <a:spcBef>
                <a:spcPct val="50000"/>
              </a:spcBef>
            </a:pPr>
            <a:r>
              <a:rPr kumimoji="0" lang="ja-JP" altLang="en-US" sz="1800"/>
              <a:t>では、実質価値を決めるものは何だろうか？？</a:t>
            </a:r>
          </a:p>
          <a:p>
            <a:pPr>
              <a:spcBef>
                <a:spcPct val="50000"/>
              </a:spcBef>
            </a:pPr>
            <a:r>
              <a:rPr kumimoji="0" lang="ja-JP" altLang="en-US" sz="1800"/>
              <a:t>それはやはり、貨幣の需要と供給である。これらについて、以下の設定の下に考察していこう。</a:t>
            </a:r>
          </a:p>
          <a:p>
            <a:pPr>
              <a:spcBef>
                <a:spcPct val="50000"/>
              </a:spcBef>
            </a:pPr>
            <a:r>
              <a:rPr kumimoji="0" lang="en-US" altLang="ja-JP" sz="1800" b="1">
                <a:solidFill>
                  <a:srgbClr val="FF0000"/>
                </a:solidFill>
              </a:rPr>
              <a:t>ⅰ</a:t>
            </a:r>
            <a:r>
              <a:rPr kumimoji="0" lang="ja-JP" altLang="en-US" sz="1800" b="1">
                <a:solidFill>
                  <a:srgbClr val="FF0000"/>
                </a:solidFill>
              </a:rPr>
              <a:t>貨幣の供給</a:t>
            </a:r>
          </a:p>
          <a:p>
            <a:pPr>
              <a:spcBef>
                <a:spcPct val="50000"/>
              </a:spcBef>
            </a:pPr>
            <a:r>
              <a:rPr kumimoji="0" lang="ja-JP" altLang="en-US" sz="1800"/>
              <a:t>貨幣の供給は、公開市場操作などを通じて中央銀行が決めることが完全にできると仮定する。</a:t>
            </a:r>
          </a:p>
          <a:p>
            <a:pPr>
              <a:spcBef>
                <a:spcPct val="50000"/>
              </a:spcBef>
            </a:pPr>
            <a:r>
              <a:rPr kumimoji="0" lang="en-US" altLang="ja-JP" sz="1800" b="1">
                <a:solidFill>
                  <a:srgbClr val="FF0000"/>
                </a:solidFill>
              </a:rPr>
              <a:t>ⅱ</a:t>
            </a:r>
            <a:r>
              <a:rPr kumimoji="0" lang="ja-JP" altLang="en-US" sz="1800" b="1">
                <a:solidFill>
                  <a:srgbClr val="FF0000"/>
                </a:solidFill>
              </a:rPr>
              <a:t>貨幣の需要</a:t>
            </a:r>
          </a:p>
          <a:p>
            <a:pPr>
              <a:spcBef>
                <a:spcPct val="50000"/>
              </a:spcBef>
            </a:pPr>
            <a:r>
              <a:rPr kumimoji="0" lang="ja-JP" altLang="en-US" sz="1800"/>
              <a:t>貨幣を必要とする理由は財との交換のための取引であるとする。</a:t>
            </a:r>
          </a:p>
          <a:p>
            <a:pPr>
              <a:spcBef>
                <a:spcPct val="50000"/>
              </a:spcBef>
            </a:pPr>
            <a:endParaRPr kumimoji="0" lang="ja-JP" altLang="en-US" sz="1800"/>
          </a:p>
          <a:p>
            <a:pPr>
              <a:spcBef>
                <a:spcPct val="50000"/>
              </a:spcBef>
            </a:pPr>
            <a:endParaRPr kumimoji="0" lang="ja-JP" altLang="en-US" sz="18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142976" y="285728"/>
            <a:ext cx="7786742" cy="178595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73732" name="Text Box 4"/>
          <p:cNvSpPr txBox="1">
            <a:spLocks noChangeArrowheads="1"/>
          </p:cNvSpPr>
          <p:nvPr/>
        </p:nvSpPr>
        <p:spPr bwMode="auto">
          <a:xfrm>
            <a:off x="1714500" y="2481263"/>
            <a:ext cx="5761038" cy="13382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kumimoji="0" lang="en-US" altLang="ja-JP" sz="1800" dirty="0">
                <a:ea typeface="ＭＳ Ｐゴシック" pitchFamily="50" charset="-128"/>
              </a:rPr>
              <a:t>(a)</a:t>
            </a:r>
            <a:r>
              <a:rPr kumimoji="0" lang="ja-JP" altLang="en-US" sz="1800" dirty="0">
                <a:ea typeface="ＭＳ Ｐゴシック" pitchFamily="50" charset="-128"/>
              </a:rPr>
              <a:t>名目額での取引が増えると（物価の上昇や生産量の増加）取引に必要な貨幣量も当然増加する。</a:t>
            </a:r>
          </a:p>
          <a:p>
            <a:pPr>
              <a:spcBef>
                <a:spcPct val="50000"/>
              </a:spcBef>
              <a:defRPr/>
            </a:pPr>
            <a:r>
              <a:rPr kumimoji="0" lang="ja-JP" altLang="en-US" sz="1800" dirty="0">
                <a:ea typeface="ＭＳ Ｐゴシック" pitchFamily="50" charset="-128"/>
              </a:rPr>
              <a:t>→今日の昼食のデザートに食べる　　　　の値段が倍になれば、必要な金額、貨幣の量は当然倍になる。</a:t>
            </a:r>
          </a:p>
        </p:txBody>
      </p:sp>
      <p:pic>
        <p:nvPicPr>
          <p:cNvPr id="168965" name="Picture 5" descr="MIXFO175"/>
          <p:cNvPicPr>
            <a:picLocks noChangeAspect="1" noChangeArrowheads="1"/>
          </p:cNvPicPr>
          <p:nvPr/>
        </p:nvPicPr>
        <p:blipFill>
          <a:blip r:embed="rId3"/>
          <a:srcRect/>
          <a:stretch>
            <a:fillRect/>
          </a:stretch>
        </p:blipFill>
        <p:spPr bwMode="auto">
          <a:xfrm>
            <a:off x="5286375" y="3143250"/>
            <a:ext cx="360363" cy="352425"/>
          </a:xfrm>
          <a:prstGeom prst="rect">
            <a:avLst/>
          </a:prstGeom>
          <a:noFill/>
          <a:ln w="9525">
            <a:noFill/>
            <a:miter lim="800000"/>
            <a:headEnd/>
            <a:tailEnd/>
          </a:ln>
        </p:spPr>
      </p:pic>
      <p:sp>
        <p:nvSpPr>
          <p:cNvPr id="5" name="テキスト ボックス 4"/>
          <p:cNvSpPr txBox="1"/>
          <p:nvPr/>
        </p:nvSpPr>
        <p:spPr>
          <a:xfrm>
            <a:off x="1143000" y="428625"/>
            <a:ext cx="4071938" cy="400050"/>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kumimoji="0" lang="ja-JP" altLang="en-US" sz="2000" b="1" dirty="0">
                <a:ea typeface="ＭＳ Ｐゴシック" pitchFamily="50" charset="-128"/>
              </a:rPr>
              <a:t>貨幣の需要量に影響を与える要因</a:t>
            </a:r>
            <a:endParaRPr lang="ja-JP" altLang="en-US" sz="2000" b="1" dirty="0"/>
          </a:p>
        </p:txBody>
      </p:sp>
      <p:sp>
        <p:nvSpPr>
          <p:cNvPr id="168967" name="テキスト ボックス 6"/>
          <p:cNvSpPr txBox="1">
            <a:spLocks noChangeArrowheads="1"/>
          </p:cNvSpPr>
          <p:nvPr/>
        </p:nvSpPr>
        <p:spPr bwMode="auto">
          <a:xfrm>
            <a:off x="1214438" y="1071563"/>
            <a:ext cx="6286500" cy="862012"/>
          </a:xfrm>
          <a:prstGeom prst="rect">
            <a:avLst/>
          </a:prstGeom>
          <a:noFill/>
          <a:ln w="9525">
            <a:noFill/>
            <a:miter lim="800000"/>
            <a:headEnd/>
            <a:tailEnd/>
          </a:ln>
        </p:spPr>
        <p:txBody>
          <a:bodyPr>
            <a:spAutoFit/>
          </a:bodyPr>
          <a:lstStyle/>
          <a:p>
            <a:pPr>
              <a:spcBef>
                <a:spcPct val="50000"/>
              </a:spcBef>
            </a:pPr>
            <a:r>
              <a:rPr kumimoji="0" lang="en-US" altLang="ja-JP" sz="2000"/>
              <a:t>(a)</a:t>
            </a:r>
            <a:r>
              <a:rPr kumimoji="0" lang="ja-JP" altLang="en-US" sz="2000"/>
              <a:t>貨幣の需要に影響を与えるのは名目で測った取引額</a:t>
            </a:r>
          </a:p>
          <a:p>
            <a:pPr>
              <a:spcBef>
                <a:spcPct val="50000"/>
              </a:spcBef>
            </a:pPr>
            <a:r>
              <a:rPr kumimoji="0" lang="en-US" altLang="ja-JP" sz="2000"/>
              <a:t>(b)</a:t>
            </a:r>
            <a:r>
              <a:rPr kumimoji="0" lang="ja-JP" altLang="en-US" sz="2000"/>
              <a:t>貨幣を多く保有することで失う利子収入</a:t>
            </a:r>
            <a:endParaRPr lang="ja-JP" altLang="en-US">
              <a:ea typeface="HGｺﾞｼｯｸE" pitchFamily="49" charset="-128"/>
            </a:endParaRPr>
          </a:p>
        </p:txBody>
      </p:sp>
      <p:sp>
        <p:nvSpPr>
          <p:cNvPr id="9" name="テキスト ボックス 8"/>
          <p:cNvSpPr txBox="1"/>
          <p:nvPr/>
        </p:nvSpPr>
        <p:spPr>
          <a:xfrm>
            <a:off x="7358063" y="1071563"/>
            <a:ext cx="1428750" cy="338137"/>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kumimoji="0" lang="ja-JP" altLang="en-US" dirty="0">
                <a:ea typeface="ＭＳ Ｐゴシック" pitchFamily="50" charset="-128"/>
              </a:rPr>
              <a:t>名目</a:t>
            </a:r>
            <a:r>
              <a:rPr kumimoji="0" lang="en-US" altLang="ja-JP" dirty="0">
                <a:ea typeface="ＭＳ Ｐゴシック" pitchFamily="50" charset="-128"/>
              </a:rPr>
              <a:t>GDP</a:t>
            </a:r>
            <a:endParaRPr lang="ja-JP" altLang="en-US" dirty="0"/>
          </a:p>
        </p:txBody>
      </p:sp>
      <p:sp>
        <p:nvSpPr>
          <p:cNvPr id="10" name="テキスト ボックス 9"/>
          <p:cNvSpPr txBox="1"/>
          <p:nvPr/>
        </p:nvSpPr>
        <p:spPr>
          <a:xfrm>
            <a:off x="5857875" y="1571625"/>
            <a:ext cx="1428750" cy="33813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kumimoji="0" lang="ja-JP" altLang="en-US" dirty="0">
                <a:ea typeface="ＭＳ Ｐゴシック" pitchFamily="50" charset="-128"/>
              </a:rPr>
              <a:t>名目利子率</a:t>
            </a:r>
            <a:endParaRPr lang="ja-JP" altLang="en-US" dirty="0"/>
          </a:p>
        </p:txBody>
      </p:sp>
      <p:sp>
        <p:nvSpPr>
          <p:cNvPr id="11" name="テキスト ボックス 10"/>
          <p:cNvSpPr txBox="1"/>
          <p:nvPr/>
        </p:nvSpPr>
        <p:spPr>
          <a:xfrm>
            <a:off x="1714500" y="4143375"/>
            <a:ext cx="5857875" cy="1200150"/>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en-US" altLang="ja-JP" sz="1800" dirty="0">
                <a:ea typeface="ＭＳ Ｐゴシック" pitchFamily="50" charset="-128"/>
              </a:rPr>
              <a:t>(b)</a:t>
            </a:r>
            <a:r>
              <a:rPr kumimoji="0" lang="ja-JP" altLang="en-US" sz="1800" dirty="0">
                <a:ea typeface="ＭＳ Ｐゴシック" pitchFamily="50" charset="-128"/>
              </a:rPr>
              <a:t>名目利子率の上昇は貨幣ではなく、利子のつく債券を持っていれば得られたであろう利子収入をあきらめることになってしまうので、保有する貨幣量を節約、すなわち保有する貨幣量を減らそうとする。</a:t>
            </a:r>
          </a:p>
        </p:txBody>
      </p:sp>
      <p:sp>
        <p:nvSpPr>
          <p:cNvPr id="12" name="テキスト ボックス 11"/>
          <p:cNvSpPr txBox="1"/>
          <p:nvPr/>
        </p:nvSpPr>
        <p:spPr>
          <a:xfrm>
            <a:off x="5500688" y="500063"/>
            <a:ext cx="1785937" cy="338137"/>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t>10</a:t>
            </a:r>
            <a:r>
              <a:rPr lang="ja-JP" altLang="en-US" dirty="0"/>
              <a:t>章で必要！！</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1785918" y="3071810"/>
            <a:ext cx="4643470" cy="128588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2" name="正方形/長方形 11"/>
          <p:cNvSpPr/>
          <p:nvPr/>
        </p:nvSpPr>
        <p:spPr>
          <a:xfrm>
            <a:off x="1571625" y="4643438"/>
            <a:ext cx="4929188" cy="10001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5481" name="Text Box 4"/>
          <p:cNvSpPr txBox="1">
            <a:spLocks noChangeArrowheads="1"/>
          </p:cNvSpPr>
          <p:nvPr/>
        </p:nvSpPr>
        <p:spPr bwMode="auto">
          <a:xfrm>
            <a:off x="1428750" y="2000250"/>
            <a:ext cx="7000875" cy="1200150"/>
          </a:xfrm>
          <a:prstGeom prst="rect">
            <a:avLst/>
          </a:prstGeom>
          <a:noFill/>
          <a:ln w="9525">
            <a:noFill/>
            <a:miter lim="800000"/>
            <a:headEnd/>
            <a:tailEnd/>
          </a:ln>
        </p:spPr>
        <p:txBody>
          <a:bodyPr>
            <a:spAutoFit/>
          </a:bodyPr>
          <a:lstStyle/>
          <a:p>
            <a:pPr>
              <a:spcBef>
                <a:spcPct val="50000"/>
              </a:spcBef>
            </a:pPr>
            <a:r>
              <a:rPr kumimoji="0" lang="ja-JP" altLang="en-US" sz="1800" b="1"/>
              <a:t>以下では</a:t>
            </a:r>
            <a:r>
              <a:rPr kumimoji="0" lang="en-US" altLang="ja-JP" sz="1800" b="1"/>
              <a:t>(a)</a:t>
            </a:r>
            <a:r>
              <a:rPr kumimoji="0" lang="ja-JP" altLang="en-US" sz="1800" b="1"/>
              <a:t>の要因に注目する。</a:t>
            </a:r>
          </a:p>
          <a:p>
            <a:pPr>
              <a:spcBef>
                <a:spcPct val="50000"/>
              </a:spcBef>
            </a:pPr>
            <a:r>
              <a:rPr kumimoji="0" lang="ja-JP" altLang="en-US" sz="1800"/>
              <a:t>簡単化のために、貨幣需要は名目</a:t>
            </a:r>
            <a:r>
              <a:rPr kumimoji="0" lang="en-US" altLang="ja-JP" sz="1800"/>
              <a:t>GDP</a:t>
            </a:r>
            <a:r>
              <a:rPr kumimoji="0" lang="ja-JP" altLang="en-US" sz="1800"/>
              <a:t>に比例すると仮定する。</a:t>
            </a:r>
          </a:p>
          <a:p>
            <a:pPr>
              <a:spcBef>
                <a:spcPct val="50000"/>
              </a:spcBef>
            </a:pPr>
            <a:endParaRPr kumimoji="0" lang="ja-JP" altLang="en-US" sz="1800"/>
          </a:p>
        </p:txBody>
      </p:sp>
      <p:graphicFrame>
        <p:nvGraphicFramePr>
          <p:cNvPr id="105474" name="Object 2"/>
          <p:cNvGraphicFramePr>
            <a:graphicFrameLocks noChangeAspect="1"/>
          </p:cNvGraphicFramePr>
          <p:nvPr/>
        </p:nvGraphicFramePr>
        <p:xfrm>
          <a:off x="1643063" y="4786313"/>
          <a:ext cx="4572000" cy="703262"/>
        </p:xfrm>
        <a:graphic>
          <a:graphicData uri="http://schemas.openxmlformats.org/presentationml/2006/ole">
            <p:oleObj spid="_x0000_s105474" name="数式" r:id="rId4" imgW="2463480" imgH="431640" progId="Equation.3">
              <p:embed/>
            </p:oleObj>
          </a:graphicData>
        </a:graphic>
      </p:graphicFrame>
      <p:graphicFrame>
        <p:nvGraphicFramePr>
          <p:cNvPr id="105475" name="Object 3"/>
          <p:cNvGraphicFramePr>
            <a:graphicFrameLocks noChangeAspect="1"/>
          </p:cNvGraphicFramePr>
          <p:nvPr/>
        </p:nvGraphicFramePr>
        <p:xfrm>
          <a:off x="6429375" y="6072188"/>
          <a:ext cx="204788" cy="360362"/>
        </p:xfrm>
        <a:graphic>
          <a:graphicData uri="http://schemas.openxmlformats.org/presentationml/2006/ole">
            <p:oleObj spid="_x0000_s105475" name="数式" r:id="rId5" imgW="126720" imgH="177480" progId="Equation.3">
              <p:embed/>
            </p:oleObj>
          </a:graphicData>
        </a:graphic>
      </p:graphicFrame>
      <p:graphicFrame>
        <p:nvGraphicFramePr>
          <p:cNvPr id="105476" name="Object 4"/>
          <p:cNvGraphicFramePr>
            <a:graphicFrameLocks noChangeAspect="1"/>
          </p:cNvGraphicFramePr>
          <p:nvPr/>
        </p:nvGraphicFramePr>
        <p:xfrm>
          <a:off x="3929063" y="3214688"/>
          <a:ext cx="2151062" cy="946150"/>
        </p:xfrm>
        <a:graphic>
          <a:graphicData uri="http://schemas.openxmlformats.org/presentationml/2006/ole">
            <p:oleObj spid="_x0000_s105476" name="数式" r:id="rId6" imgW="952200" imgH="419040" progId="Equation.3">
              <p:embed/>
            </p:oleObj>
          </a:graphicData>
        </a:graphic>
      </p:graphicFrame>
      <p:sp>
        <p:nvSpPr>
          <p:cNvPr id="7" name="テキスト ボックス 6"/>
          <p:cNvSpPr txBox="1"/>
          <p:nvPr/>
        </p:nvSpPr>
        <p:spPr>
          <a:xfrm>
            <a:off x="1285875" y="285750"/>
            <a:ext cx="714375" cy="3381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短期</a:t>
            </a:r>
          </a:p>
        </p:txBody>
      </p:sp>
      <p:sp>
        <p:nvSpPr>
          <p:cNvPr id="105483" name="テキスト ボックス 7"/>
          <p:cNvSpPr txBox="1">
            <a:spLocks noChangeArrowheads="1"/>
          </p:cNvSpPr>
          <p:nvPr/>
        </p:nvSpPr>
        <p:spPr bwMode="auto">
          <a:xfrm>
            <a:off x="2357438" y="1428750"/>
            <a:ext cx="3786187" cy="369888"/>
          </a:xfrm>
          <a:prstGeom prst="rect">
            <a:avLst/>
          </a:prstGeom>
          <a:noFill/>
          <a:ln w="9525">
            <a:noFill/>
            <a:miter lim="800000"/>
            <a:headEnd/>
            <a:tailEnd/>
          </a:ln>
        </p:spPr>
        <p:txBody>
          <a:bodyPr>
            <a:spAutoFit/>
          </a:bodyPr>
          <a:lstStyle/>
          <a:p>
            <a:r>
              <a:rPr kumimoji="0" lang="en-US" altLang="ja-JP" sz="1800"/>
              <a:t>(a)</a:t>
            </a:r>
            <a:r>
              <a:rPr kumimoji="0" lang="ja-JP" altLang="en-US" sz="1800"/>
              <a:t>の要因が大きな役割を果たす。</a:t>
            </a:r>
            <a:endParaRPr lang="ja-JP" altLang="en-US" sz="1800">
              <a:ea typeface="HGｺﾞｼｯｸE" pitchFamily="49" charset="-128"/>
            </a:endParaRPr>
          </a:p>
        </p:txBody>
      </p:sp>
      <p:sp>
        <p:nvSpPr>
          <p:cNvPr id="105484" name="テキスト ボックス 8"/>
          <p:cNvSpPr txBox="1">
            <a:spLocks noChangeArrowheads="1"/>
          </p:cNvSpPr>
          <p:nvPr/>
        </p:nvSpPr>
        <p:spPr bwMode="auto">
          <a:xfrm>
            <a:off x="1428750" y="714375"/>
            <a:ext cx="6072188" cy="396875"/>
          </a:xfrm>
          <a:prstGeom prst="rect">
            <a:avLst/>
          </a:prstGeom>
          <a:noFill/>
          <a:ln w="9525">
            <a:noFill/>
            <a:miter lim="800000"/>
            <a:headEnd/>
            <a:tailEnd/>
          </a:ln>
        </p:spPr>
        <p:txBody>
          <a:bodyPr>
            <a:spAutoFit/>
          </a:bodyPr>
          <a:lstStyle/>
          <a:p>
            <a:r>
              <a:rPr kumimoji="0" lang="en-US" altLang="ja-JP" sz="2000"/>
              <a:t>(a)</a:t>
            </a:r>
            <a:r>
              <a:rPr kumimoji="0" lang="ja-JP" altLang="en-US" sz="2000"/>
              <a:t>、</a:t>
            </a:r>
            <a:r>
              <a:rPr kumimoji="0" lang="en-US" altLang="ja-JP" sz="2000"/>
              <a:t>(b)2</a:t>
            </a:r>
            <a:r>
              <a:rPr kumimoji="0" lang="ja-JP" altLang="en-US" sz="2000"/>
              <a:t>つの要因の両方が貨幣需要に影響を与える。</a:t>
            </a:r>
            <a:endParaRPr lang="ja-JP" altLang="en-US" sz="2000">
              <a:ea typeface="HGｺﾞｼｯｸE" pitchFamily="49" charset="-128"/>
            </a:endParaRPr>
          </a:p>
        </p:txBody>
      </p:sp>
      <p:sp>
        <p:nvSpPr>
          <p:cNvPr id="10" name="テキスト ボックス 9"/>
          <p:cNvSpPr txBox="1"/>
          <p:nvPr/>
        </p:nvSpPr>
        <p:spPr>
          <a:xfrm>
            <a:off x="7358063" y="785813"/>
            <a:ext cx="714375" cy="338137"/>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en-US" altLang="ja-JP" dirty="0"/>
              <a:t>10</a:t>
            </a:r>
            <a:r>
              <a:rPr lang="ja-JP" altLang="en-US" dirty="0"/>
              <a:t>章</a:t>
            </a:r>
          </a:p>
        </p:txBody>
      </p:sp>
      <p:sp>
        <p:nvSpPr>
          <p:cNvPr id="11" name="テキスト ボックス 10"/>
          <p:cNvSpPr txBox="1"/>
          <p:nvPr/>
        </p:nvSpPr>
        <p:spPr>
          <a:xfrm>
            <a:off x="1285875" y="1428750"/>
            <a:ext cx="714375" cy="3381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長期</a:t>
            </a:r>
          </a:p>
        </p:txBody>
      </p:sp>
      <p:sp>
        <p:nvSpPr>
          <p:cNvPr id="105487" name="テキスト ボックス 12"/>
          <p:cNvSpPr txBox="1">
            <a:spLocks noChangeArrowheads="1"/>
          </p:cNvSpPr>
          <p:nvPr/>
        </p:nvSpPr>
        <p:spPr bwMode="auto">
          <a:xfrm>
            <a:off x="2643188" y="6072188"/>
            <a:ext cx="5643562" cy="338137"/>
          </a:xfrm>
          <a:prstGeom prst="rect">
            <a:avLst/>
          </a:prstGeom>
          <a:noFill/>
          <a:ln w="9525">
            <a:noFill/>
            <a:miter lim="800000"/>
            <a:headEnd/>
            <a:tailEnd/>
          </a:ln>
        </p:spPr>
        <p:txBody>
          <a:bodyPr>
            <a:spAutoFit/>
          </a:bodyPr>
          <a:lstStyle/>
          <a:p>
            <a:r>
              <a:rPr kumimoji="0" lang="ja-JP" altLang="en-US"/>
              <a:t>貨幣需要と名目</a:t>
            </a:r>
            <a:r>
              <a:rPr kumimoji="0" lang="en-US" altLang="ja-JP"/>
              <a:t>GDP</a:t>
            </a:r>
            <a:r>
              <a:rPr kumimoji="0" lang="ja-JP" altLang="en-US"/>
              <a:t>の関係の比例定数を　　（定数）</a:t>
            </a:r>
            <a:endParaRPr lang="ja-JP" altLang="en-US">
              <a:ea typeface="HGｺﾞｼｯｸE" pitchFamily="49" charset="-128"/>
            </a:endParaRPr>
          </a:p>
        </p:txBody>
      </p:sp>
      <p:sp>
        <p:nvSpPr>
          <p:cNvPr id="14" name="テキスト ボックス 13"/>
          <p:cNvSpPr txBox="1"/>
          <p:nvPr/>
        </p:nvSpPr>
        <p:spPr>
          <a:xfrm>
            <a:off x="2071688" y="3429000"/>
            <a:ext cx="1785937" cy="5238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sz="2800" dirty="0"/>
              <a:t>貨幣需要</a:t>
            </a:r>
          </a:p>
        </p:txBody>
      </p:sp>
      <p:sp>
        <p:nvSpPr>
          <p:cNvPr id="15" name="左カーブ矢印 14"/>
          <p:cNvSpPr/>
          <p:nvPr/>
        </p:nvSpPr>
        <p:spPr>
          <a:xfrm flipV="1">
            <a:off x="6643688" y="3786188"/>
            <a:ext cx="642937" cy="142875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1142976" y="3286124"/>
            <a:ext cx="5572164" cy="314327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106498" name="Object 2"/>
          <p:cNvGraphicFramePr>
            <a:graphicFrameLocks noChangeAspect="1"/>
          </p:cNvGraphicFramePr>
          <p:nvPr/>
        </p:nvGraphicFramePr>
        <p:xfrm>
          <a:off x="3143250" y="1000125"/>
          <a:ext cx="2906713" cy="2286000"/>
        </p:xfrm>
        <a:graphic>
          <a:graphicData uri="http://schemas.openxmlformats.org/presentationml/2006/ole">
            <p:oleObj spid="_x0000_s106498" name="数式" r:id="rId4" imgW="1066680" imgH="876240" progId="Equation.3">
              <p:embed/>
            </p:oleObj>
          </a:graphicData>
        </a:graphic>
      </p:graphicFrame>
      <p:sp>
        <p:nvSpPr>
          <p:cNvPr id="75784" name="Text Box 8"/>
          <p:cNvSpPr txBox="1">
            <a:spLocks noChangeArrowheads="1"/>
          </p:cNvSpPr>
          <p:nvPr/>
        </p:nvSpPr>
        <p:spPr bwMode="auto">
          <a:xfrm>
            <a:off x="1143000" y="2357438"/>
            <a:ext cx="1947863" cy="8255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a:spAutoFit/>
          </a:bodyPr>
          <a:lstStyle/>
          <a:p>
            <a:pPr>
              <a:spcBef>
                <a:spcPct val="50000"/>
              </a:spcBef>
              <a:defRPr/>
            </a:pPr>
            <a:r>
              <a:rPr kumimoji="0" lang="ja-JP" altLang="en-US" dirty="0">
                <a:ea typeface="ＭＳ Ｐゴシック" pitchFamily="50" charset="-128"/>
              </a:rPr>
              <a:t>左辺の貨幣供給量は一定なのでグラフは垂直線になる。</a:t>
            </a:r>
          </a:p>
        </p:txBody>
      </p:sp>
      <p:sp>
        <p:nvSpPr>
          <p:cNvPr id="75787" name="Text Box 11"/>
          <p:cNvSpPr txBox="1">
            <a:spLocks noChangeArrowheads="1"/>
          </p:cNvSpPr>
          <p:nvPr/>
        </p:nvSpPr>
        <p:spPr bwMode="auto">
          <a:xfrm>
            <a:off x="5286375" y="2500313"/>
            <a:ext cx="3024188" cy="581025"/>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defRPr/>
            </a:pPr>
            <a:r>
              <a:rPr kumimoji="0" lang="ja-JP" altLang="en-US" dirty="0">
                <a:ea typeface="ＭＳ Ｐゴシック" pitchFamily="50" charset="-128"/>
              </a:rPr>
              <a:t>右辺は</a:t>
            </a:r>
            <a:r>
              <a:rPr kumimoji="0" lang="en-US" altLang="ja-JP" dirty="0">
                <a:ea typeface="ＭＳ Ｐゴシック" pitchFamily="50" charset="-128"/>
              </a:rPr>
              <a:t>(1/P)</a:t>
            </a:r>
            <a:r>
              <a:rPr kumimoji="0" lang="ja-JP" altLang="en-US" dirty="0">
                <a:ea typeface="ＭＳ Ｐゴシック" pitchFamily="50" charset="-128"/>
              </a:rPr>
              <a:t>の反比例のグラフになる。</a:t>
            </a:r>
          </a:p>
        </p:txBody>
      </p:sp>
      <p:sp>
        <p:nvSpPr>
          <p:cNvPr id="106506" name="Text Box 12"/>
          <p:cNvSpPr txBox="1">
            <a:spLocks noChangeArrowheads="1"/>
          </p:cNvSpPr>
          <p:nvPr/>
        </p:nvSpPr>
        <p:spPr bwMode="auto">
          <a:xfrm>
            <a:off x="5357813" y="1643063"/>
            <a:ext cx="3143250" cy="708025"/>
          </a:xfrm>
          <a:prstGeom prst="rect">
            <a:avLst/>
          </a:prstGeom>
          <a:noFill/>
          <a:ln w="9525">
            <a:noFill/>
            <a:miter lim="800000"/>
            <a:headEnd/>
            <a:tailEnd/>
          </a:ln>
        </p:spPr>
        <p:txBody>
          <a:bodyPr>
            <a:spAutoFit/>
          </a:bodyPr>
          <a:lstStyle/>
          <a:p>
            <a:pPr>
              <a:spcBef>
                <a:spcPct val="50000"/>
              </a:spcBef>
            </a:pPr>
            <a:r>
              <a:rPr kumimoji="0" lang="ja-JP" altLang="en-US"/>
              <a:t>＊簡単化のため、実質</a:t>
            </a:r>
            <a:r>
              <a:rPr kumimoji="0" lang="en-US" altLang="ja-JP"/>
              <a:t>GDP(Y)</a:t>
            </a:r>
            <a:r>
              <a:rPr kumimoji="0" lang="ja-JP" altLang="en-US"/>
              <a:t>は</a:t>
            </a:r>
            <a:endParaRPr kumimoji="0" lang="en-US" altLang="ja-JP"/>
          </a:p>
          <a:p>
            <a:pPr>
              <a:spcBef>
                <a:spcPct val="50000"/>
              </a:spcBef>
            </a:pPr>
            <a:r>
              <a:rPr kumimoji="0" lang="ja-JP" altLang="en-US"/>
              <a:t>変化しないとしている。</a:t>
            </a:r>
          </a:p>
        </p:txBody>
      </p:sp>
      <p:sp>
        <p:nvSpPr>
          <p:cNvPr id="75792" name="Freeform 16"/>
          <p:cNvSpPr>
            <a:spLocks/>
          </p:cNvSpPr>
          <p:nvPr/>
        </p:nvSpPr>
        <p:spPr bwMode="auto">
          <a:xfrm>
            <a:off x="2143108" y="3786190"/>
            <a:ext cx="2735263" cy="2230439"/>
          </a:xfrm>
          <a:custGeom>
            <a:avLst/>
            <a:gdLst/>
            <a:ahLst/>
            <a:cxnLst>
              <a:cxn ang="0">
                <a:pos x="0" y="0"/>
              </a:cxn>
              <a:cxn ang="0">
                <a:pos x="272" y="680"/>
              </a:cxn>
              <a:cxn ang="0">
                <a:pos x="1089" y="952"/>
              </a:cxn>
            </a:cxnLst>
            <a:rect l="0" t="0" r="r" b="b"/>
            <a:pathLst>
              <a:path w="1089" h="952">
                <a:moveTo>
                  <a:pt x="0" y="0"/>
                </a:moveTo>
                <a:cubicBezTo>
                  <a:pt x="45" y="260"/>
                  <a:pt x="91" y="521"/>
                  <a:pt x="272" y="680"/>
                </a:cubicBezTo>
                <a:cubicBezTo>
                  <a:pt x="453" y="839"/>
                  <a:pt x="771" y="895"/>
                  <a:pt x="1089" y="952"/>
                </a:cubicBezTo>
              </a:path>
            </a:pathLst>
          </a:cu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75793" name="Text Box 17"/>
          <p:cNvSpPr txBox="1">
            <a:spLocks noChangeArrowheads="1"/>
          </p:cNvSpPr>
          <p:nvPr/>
        </p:nvSpPr>
        <p:spPr bwMode="auto">
          <a:xfrm>
            <a:off x="2428875" y="3357563"/>
            <a:ext cx="1439863" cy="304800"/>
          </a:xfrm>
          <a:prstGeom prst="rect">
            <a:avLst/>
          </a:prstGeom>
          <a:noFill/>
          <a:ln w="9525">
            <a:noFill/>
            <a:miter lim="800000"/>
            <a:headEnd/>
            <a:tailEnd/>
          </a:ln>
        </p:spPr>
        <p:txBody>
          <a:bodyPr>
            <a:spAutoFit/>
          </a:bodyPr>
          <a:lstStyle/>
          <a:p>
            <a:pPr>
              <a:spcBef>
                <a:spcPct val="50000"/>
              </a:spcBef>
            </a:pPr>
            <a:r>
              <a:rPr kumimoji="0" lang="ja-JP" altLang="en-US" sz="1400"/>
              <a:t>貨幣の供給</a:t>
            </a:r>
          </a:p>
        </p:txBody>
      </p:sp>
      <p:sp>
        <p:nvSpPr>
          <p:cNvPr id="75794" name="Text Box 18"/>
          <p:cNvSpPr txBox="1">
            <a:spLocks noChangeArrowheads="1"/>
          </p:cNvSpPr>
          <p:nvPr/>
        </p:nvSpPr>
        <p:spPr bwMode="auto">
          <a:xfrm>
            <a:off x="4143375" y="5500688"/>
            <a:ext cx="1214438" cy="307975"/>
          </a:xfrm>
          <a:prstGeom prst="rect">
            <a:avLst/>
          </a:prstGeom>
          <a:noFill/>
          <a:ln w="9525">
            <a:noFill/>
            <a:miter lim="800000"/>
            <a:headEnd/>
            <a:tailEnd/>
          </a:ln>
        </p:spPr>
        <p:txBody>
          <a:bodyPr>
            <a:spAutoFit/>
          </a:bodyPr>
          <a:lstStyle/>
          <a:p>
            <a:pPr>
              <a:spcBef>
                <a:spcPct val="50000"/>
              </a:spcBef>
            </a:pPr>
            <a:r>
              <a:rPr kumimoji="0" lang="ja-JP" altLang="en-US" sz="1400"/>
              <a:t>貨幣の需要</a:t>
            </a:r>
          </a:p>
        </p:txBody>
      </p:sp>
      <p:sp>
        <p:nvSpPr>
          <p:cNvPr id="106510" name="Text Box 19"/>
          <p:cNvSpPr txBox="1">
            <a:spLocks noChangeArrowheads="1"/>
          </p:cNvSpPr>
          <p:nvPr/>
        </p:nvSpPr>
        <p:spPr bwMode="auto">
          <a:xfrm>
            <a:off x="5072063" y="6000750"/>
            <a:ext cx="1873250" cy="304800"/>
          </a:xfrm>
          <a:prstGeom prst="rect">
            <a:avLst/>
          </a:prstGeom>
          <a:noFill/>
          <a:ln w="9525">
            <a:noFill/>
            <a:miter lim="800000"/>
            <a:headEnd/>
            <a:tailEnd/>
          </a:ln>
        </p:spPr>
        <p:txBody>
          <a:bodyPr>
            <a:spAutoFit/>
          </a:bodyPr>
          <a:lstStyle/>
          <a:p>
            <a:pPr>
              <a:spcBef>
                <a:spcPct val="50000"/>
              </a:spcBef>
            </a:pPr>
            <a:r>
              <a:rPr kumimoji="0" lang="ja-JP" altLang="en-US" sz="1400"/>
              <a:t>貨幣の需要・供給</a:t>
            </a:r>
          </a:p>
        </p:txBody>
      </p:sp>
      <p:sp>
        <p:nvSpPr>
          <p:cNvPr id="75797" name="Text Box 21"/>
          <p:cNvSpPr txBox="1">
            <a:spLocks noChangeArrowheads="1"/>
          </p:cNvSpPr>
          <p:nvPr/>
        </p:nvSpPr>
        <p:spPr bwMode="auto">
          <a:xfrm>
            <a:off x="3143250" y="5143500"/>
            <a:ext cx="285750"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400" dirty="0">
                <a:ea typeface="ＭＳ Ｐゴシック" pitchFamily="50" charset="-128"/>
              </a:rPr>
              <a:t>E</a:t>
            </a:r>
          </a:p>
        </p:txBody>
      </p:sp>
      <p:sp>
        <p:nvSpPr>
          <p:cNvPr id="75798" name="Text Box 22"/>
          <p:cNvSpPr txBox="1">
            <a:spLocks noChangeArrowheads="1"/>
          </p:cNvSpPr>
          <p:nvPr/>
        </p:nvSpPr>
        <p:spPr bwMode="auto">
          <a:xfrm>
            <a:off x="3357563" y="3357563"/>
            <a:ext cx="503237" cy="304800"/>
          </a:xfrm>
          <a:prstGeom prst="rect">
            <a:avLst/>
          </a:prstGeom>
          <a:noFill/>
          <a:ln w="9525">
            <a:noFill/>
            <a:miter lim="800000"/>
            <a:headEnd/>
            <a:tailEnd/>
          </a:ln>
        </p:spPr>
        <p:txBody>
          <a:bodyPr>
            <a:spAutoFit/>
          </a:bodyPr>
          <a:lstStyle/>
          <a:p>
            <a:pPr>
              <a:spcBef>
                <a:spcPct val="50000"/>
              </a:spcBef>
            </a:pPr>
            <a:r>
              <a:rPr kumimoji="0" lang="en-US" altLang="ja-JP" sz="1400"/>
              <a:t>M</a:t>
            </a:r>
          </a:p>
        </p:txBody>
      </p:sp>
      <p:sp>
        <p:nvSpPr>
          <p:cNvPr id="106513" name="Text Box 23"/>
          <p:cNvSpPr txBox="1">
            <a:spLocks noChangeArrowheads="1"/>
          </p:cNvSpPr>
          <p:nvPr/>
        </p:nvSpPr>
        <p:spPr bwMode="auto">
          <a:xfrm>
            <a:off x="1689100" y="3502025"/>
            <a:ext cx="360363" cy="396875"/>
          </a:xfrm>
          <a:prstGeom prst="rect">
            <a:avLst/>
          </a:prstGeom>
          <a:noFill/>
          <a:ln w="9525">
            <a:noFill/>
            <a:miter lim="800000"/>
            <a:headEnd/>
            <a:tailEnd/>
          </a:ln>
        </p:spPr>
        <p:txBody>
          <a:bodyPr>
            <a:spAutoFit/>
          </a:bodyPr>
          <a:lstStyle/>
          <a:p>
            <a:pPr>
              <a:spcBef>
                <a:spcPct val="50000"/>
              </a:spcBef>
            </a:pPr>
            <a:endParaRPr kumimoji="0" lang="ja-JP" altLang="en-US"/>
          </a:p>
        </p:txBody>
      </p:sp>
      <p:graphicFrame>
        <p:nvGraphicFramePr>
          <p:cNvPr id="106499" name="Object 3"/>
          <p:cNvGraphicFramePr>
            <a:graphicFrameLocks noChangeAspect="1"/>
          </p:cNvGraphicFramePr>
          <p:nvPr/>
        </p:nvGraphicFramePr>
        <p:xfrm>
          <a:off x="1285875" y="3286125"/>
          <a:ext cx="449263" cy="766763"/>
        </p:xfrm>
        <a:graphic>
          <a:graphicData uri="http://schemas.openxmlformats.org/presentationml/2006/ole">
            <p:oleObj spid="_x0000_s106499" name="数式" r:id="rId5" imgW="177480" imgH="393480" progId="Equation.3">
              <p:embed/>
            </p:oleObj>
          </a:graphicData>
        </a:graphic>
      </p:graphicFrame>
      <p:graphicFrame>
        <p:nvGraphicFramePr>
          <p:cNvPr id="75801" name="Object 4"/>
          <p:cNvGraphicFramePr>
            <a:graphicFrameLocks noChangeAspect="1"/>
          </p:cNvGraphicFramePr>
          <p:nvPr/>
        </p:nvGraphicFramePr>
        <p:xfrm>
          <a:off x="1214438" y="5143500"/>
          <a:ext cx="571500" cy="465138"/>
        </p:xfrm>
        <a:graphic>
          <a:graphicData uri="http://schemas.openxmlformats.org/presentationml/2006/ole">
            <p:oleObj spid="_x0000_s106500" name="数式" r:id="rId6" imgW="330120" imgH="203040" progId="Equation.3">
              <p:embed/>
            </p:oleObj>
          </a:graphicData>
        </a:graphic>
      </p:graphicFrame>
      <p:sp>
        <p:nvSpPr>
          <p:cNvPr id="27" name="タイトル 26"/>
          <p:cNvSpPr>
            <a:spLocks noGrp="1"/>
          </p:cNvSpPr>
          <p:nvPr>
            <p:ph type="title"/>
          </p:nvPr>
        </p:nvSpPr>
        <p:spPr>
          <a:xfrm>
            <a:off x="1214438" y="214313"/>
            <a:ext cx="7497762" cy="1143000"/>
          </a:xfrm>
        </p:spPr>
        <p:txBody>
          <a:bodyPr>
            <a:normAutofit fontScale="90000"/>
          </a:bodyPr>
          <a:lstStyle/>
          <a:p>
            <a:pPr eaLnBrk="1" fontAlgn="auto" hangingPunct="1">
              <a:spcAft>
                <a:spcPts val="0"/>
              </a:spcAft>
              <a:defRPr/>
            </a:pPr>
            <a:r>
              <a:rPr lang="ja-JP" altLang="en-US" sz="4400" dirty="0" smtClean="0">
                <a:solidFill>
                  <a:schemeClr val="tx2">
                    <a:satMod val="130000"/>
                  </a:schemeClr>
                </a:solidFill>
                <a:ea typeface="ＭＳ Ｐゴシック" pitchFamily="50" charset="-128"/>
              </a:rPr>
              <a:t>貨幣市場の均衡条件</a:t>
            </a:r>
            <a:br>
              <a:rPr lang="ja-JP" altLang="en-US" sz="4400" dirty="0" smtClean="0">
                <a:solidFill>
                  <a:schemeClr val="tx2">
                    <a:satMod val="130000"/>
                  </a:schemeClr>
                </a:solidFill>
                <a:ea typeface="ＭＳ Ｐゴシック" pitchFamily="50" charset="-128"/>
              </a:rPr>
            </a:br>
            <a:endParaRPr lang="ja-JP" altLang="en-US" dirty="0">
              <a:solidFill>
                <a:schemeClr val="tx2">
                  <a:satMod val="130000"/>
                </a:schemeClr>
              </a:solidFill>
            </a:endParaRPr>
          </a:p>
        </p:txBody>
      </p:sp>
      <p:sp>
        <p:nvSpPr>
          <p:cNvPr id="28" name="テキスト ボックス 27"/>
          <p:cNvSpPr txBox="1"/>
          <p:nvPr/>
        </p:nvSpPr>
        <p:spPr>
          <a:xfrm>
            <a:off x="1214438" y="1071563"/>
            <a:ext cx="1285875" cy="338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ja-JP" altLang="en-US" dirty="0"/>
              <a:t>貨幣の供給</a:t>
            </a:r>
          </a:p>
        </p:txBody>
      </p:sp>
      <p:sp>
        <p:nvSpPr>
          <p:cNvPr id="29" name="テキスト ボックス 28"/>
          <p:cNvSpPr txBox="1"/>
          <p:nvPr/>
        </p:nvSpPr>
        <p:spPr>
          <a:xfrm>
            <a:off x="5072063" y="1071563"/>
            <a:ext cx="1285875" cy="3381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dirty="0"/>
              <a:t>貨幣の需要</a:t>
            </a:r>
          </a:p>
        </p:txBody>
      </p:sp>
      <p:cxnSp>
        <p:nvCxnSpPr>
          <p:cNvPr id="32" name="直線コネクタ 31"/>
          <p:cNvCxnSpPr/>
          <p:nvPr/>
        </p:nvCxnSpPr>
        <p:spPr>
          <a:xfrm rot="5400000">
            <a:off x="1714480" y="4929198"/>
            <a:ext cx="242889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34" name="直線矢印コネクタ 33"/>
          <p:cNvCxnSpPr/>
          <p:nvPr/>
        </p:nvCxnSpPr>
        <p:spPr>
          <a:xfrm>
            <a:off x="1785938" y="6143625"/>
            <a:ext cx="32146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rot="5400000" flipH="1" flipV="1">
            <a:off x="463550" y="4822825"/>
            <a:ext cx="26431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10800000">
            <a:off x="1785938" y="5429250"/>
            <a:ext cx="1143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06521" name="テキスト ボックス 38"/>
          <p:cNvSpPr txBox="1">
            <a:spLocks noChangeArrowheads="1"/>
          </p:cNvSpPr>
          <p:nvPr/>
        </p:nvSpPr>
        <p:spPr bwMode="auto">
          <a:xfrm>
            <a:off x="3000375" y="4786313"/>
            <a:ext cx="1714500" cy="338137"/>
          </a:xfrm>
          <a:prstGeom prst="rect">
            <a:avLst/>
          </a:prstGeom>
          <a:noFill/>
          <a:ln w="9525">
            <a:noFill/>
            <a:miter lim="800000"/>
            <a:headEnd/>
            <a:tailEnd/>
          </a:ln>
        </p:spPr>
        <p:txBody>
          <a:bodyPr>
            <a:spAutoFit/>
          </a:bodyPr>
          <a:lstStyle/>
          <a:p>
            <a:r>
              <a:rPr kumimoji="0" lang="ja-JP" altLang="en-US"/>
              <a:t>貨幣市場の均衡</a:t>
            </a:r>
            <a:endParaRPr lang="ja-JP" altLang="en-US">
              <a:ea typeface="HGｺﾞｼｯｸE" pitchFamily="49" charset="-128"/>
            </a:endParaRPr>
          </a:p>
        </p:txBody>
      </p:sp>
      <p:sp>
        <p:nvSpPr>
          <p:cNvPr id="40" name="フローチャート : 結合子 39"/>
          <p:cNvSpPr/>
          <p:nvPr/>
        </p:nvSpPr>
        <p:spPr>
          <a:xfrm>
            <a:off x="2857500" y="5357813"/>
            <a:ext cx="142875" cy="142875"/>
          </a:xfrm>
          <a:prstGeom prst="flowChartConnector">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84"/>
                                        </p:tgtEl>
                                        <p:attrNameLst>
                                          <p:attrName>style.visibility</p:attrName>
                                        </p:attrNameLst>
                                      </p:cBhvr>
                                      <p:to>
                                        <p:strVal val="visible"/>
                                      </p:to>
                                    </p:set>
                                    <p:anim calcmode="lin" valueType="num">
                                      <p:cBhvr additive="base">
                                        <p:cTn id="7" dur="500" fill="hold"/>
                                        <p:tgtEl>
                                          <p:spTgt spid="75784"/>
                                        </p:tgtEl>
                                        <p:attrNameLst>
                                          <p:attrName>ppt_x</p:attrName>
                                        </p:attrNameLst>
                                      </p:cBhvr>
                                      <p:tavLst>
                                        <p:tav tm="0">
                                          <p:val>
                                            <p:strVal val="#ppt_x"/>
                                          </p:val>
                                        </p:tav>
                                        <p:tav tm="100000">
                                          <p:val>
                                            <p:strVal val="#ppt_x"/>
                                          </p:val>
                                        </p:tav>
                                      </p:tavLst>
                                    </p:anim>
                                    <p:anim calcmode="lin" valueType="num">
                                      <p:cBhvr additive="base">
                                        <p:cTn id="8" dur="500" fill="hold"/>
                                        <p:tgtEl>
                                          <p:spTgt spid="75784"/>
                                        </p:tgtEl>
                                        <p:attrNameLst>
                                          <p:attrName>ppt_y</p:attrName>
                                        </p:attrNameLst>
                                      </p:cBhvr>
                                      <p:tavLst>
                                        <p:tav tm="0">
                                          <p:val>
                                            <p:strVal val="1+#ppt_h/2"/>
                                          </p:val>
                                        </p:tav>
                                        <p:tav tm="100000">
                                          <p:val>
                                            <p:strVal val="#ppt_y"/>
                                          </p:val>
                                        </p:tav>
                                      </p:tavLst>
                                    </p:anim>
                                  </p:childTnLst>
                                </p:cTn>
                              </p:par>
                              <p:par>
                                <p:cTn id="9" presetID="39" presetClass="entr" presetSubtype="0" accel="100000" fill="hold" grpId="0" nodeType="withEffect">
                                  <p:stCondLst>
                                    <p:cond delay="0"/>
                                  </p:stCondLst>
                                  <p:childTnLst>
                                    <p:set>
                                      <p:cBhvr>
                                        <p:cTn id="10" dur="1" fill="hold">
                                          <p:stCondLst>
                                            <p:cond delay="0"/>
                                          </p:stCondLst>
                                        </p:cTn>
                                        <p:tgtEl>
                                          <p:spTgt spid="75793"/>
                                        </p:tgtEl>
                                        <p:attrNameLst>
                                          <p:attrName>style.visibility</p:attrName>
                                        </p:attrNameLst>
                                      </p:cBhvr>
                                      <p:to>
                                        <p:strVal val="visible"/>
                                      </p:to>
                                    </p:set>
                                    <p:anim calcmode="lin" valueType="num">
                                      <p:cBhvr>
                                        <p:cTn id="11" dur="500" fill="hold"/>
                                        <p:tgtEl>
                                          <p:spTgt spid="75793"/>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75793"/>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75793"/>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75793"/>
                                        </p:tgtEl>
                                        <p:attrNameLst>
                                          <p:attrName>ppt_y</p:attrName>
                                        </p:attrNameLst>
                                      </p:cBhvr>
                                      <p:tavLst>
                                        <p:tav tm="0">
                                          <p:val>
                                            <p:strVal val="#ppt_y"/>
                                          </p:val>
                                        </p:tav>
                                        <p:tav tm="100000">
                                          <p:val>
                                            <p:strVal val="#ppt_y"/>
                                          </p:val>
                                        </p:tav>
                                      </p:tavLst>
                                    </p:anim>
                                  </p:childTnLst>
                                </p:cTn>
                              </p:par>
                              <p:par>
                                <p:cTn id="15" presetID="39" presetClass="entr" presetSubtype="0" accel="100000" fill="hold" grpId="0" nodeType="withEffect">
                                  <p:stCondLst>
                                    <p:cond delay="0"/>
                                  </p:stCondLst>
                                  <p:childTnLst>
                                    <p:set>
                                      <p:cBhvr>
                                        <p:cTn id="16" dur="1" fill="hold">
                                          <p:stCondLst>
                                            <p:cond delay="0"/>
                                          </p:stCondLst>
                                        </p:cTn>
                                        <p:tgtEl>
                                          <p:spTgt spid="75798"/>
                                        </p:tgtEl>
                                        <p:attrNameLst>
                                          <p:attrName>style.visibility</p:attrName>
                                        </p:attrNameLst>
                                      </p:cBhvr>
                                      <p:to>
                                        <p:strVal val="visible"/>
                                      </p:to>
                                    </p:set>
                                    <p:anim calcmode="lin" valueType="num">
                                      <p:cBhvr>
                                        <p:cTn id="17" dur="500" fill="hold"/>
                                        <p:tgtEl>
                                          <p:spTgt spid="75798"/>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75798"/>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75798"/>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757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5787"/>
                                        </p:tgtEl>
                                        <p:attrNameLst>
                                          <p:attrName>style.visibility</p:attrName>
                                        </p:attrNameLst>
                                      </p:cBhvr>
                                      <p:to>
                                        <p:strVal val="visible"/>
                                      </p:to>
                                    </p:set>
                                    <p:anim calcmode="lin" valueType="num">
                                      <p:cBhvr additive="base">
                                        <p:cTn id="25" dur="500" fill="hold"/>
                                        <p:tgtEl>
                                          <p:spTgt spid="75787"/>
                                        </p:tgtEl>
                                        <p:attrNameLst>
                                          <p:attrName>ppt_x</p:attrName>
                                        </p:attrNameLst>
                                      </p:cBhvr>
                                      <p:tavLst>
                                        <p:tav tm="0">
                                          <p:val>
                                            <p:strVal val="#ppt_x"/>
                                          </p:val>
                                        </p:tav>
                                        <p:tav tm="100000">
                                          <p:val>
                                            <p:strVal val="#ppt_x"/>
                                          </p:val>
                                        </p:tav>
                                      </p:tavLst>
                                    </p:anim>
                                    <p:anim calcmode="lin" valueType="num">
                                      <p:cBhvr additive="base">
                                        <p:cTn id="26" dur="500" fill="hold"/>
                                        <p:tgtEl>
                                          <p:spTgt spid="7578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75792"/>
                                        </p:tgtEl>
                                        <p:attrNameLst>
                                          <p:attrName>style.visibility</p:attrName>
                                        </p:attrNameLst>
                                      </p:cBhvr>
                                      <p:to>
                                        <p:strVal val="visible"/>
                                      </p:to>
                                    </p:set>
                                    <p:anim calcmode="lin" valueType="num">
                                      <p:cBhvr>
                                        <p:cTn id="31" dur="500" fill="hold"/>
                                        <p:tgtEl>
                                          <p:spTgt spid="75792"/>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5792"/>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5792"/>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5792"/>
                                        </p:tgtEl>
                                        <p:attrNameLst>
                                          <p:attrName>ppt_y</p:attrName>
                                        </p:attrNameLst>
                                      </p:cBhvr>
                                      <p:tavLst>
                                        <p:tav tm="0">
                                          <p:val>
                                            <p:strVal val="#ppt_y"/>
                                          </p:val>
                                        </p:tav>
                                        <p:tav tm="100000">
                                          <p:val>
                                            <p:strVal val="#ppt_y"/>
                                          </p:val>
                                        </p:tav>
                                      </p:tavLst>
                                    </p:anim>
                                  </p:childTnLst>
                                </p:cTn>
                              </p:par>
                              <p:par>
                                <p:cTn id="35" presetID="39" presetClass="entr" presetSubtype="0" accel="100000" fill="hold" grpId="0" nodeType="withEffect">
                                  <p:stCondLst>
                                    <p:cond delay="0"/>
                                  </p:stCondLst>
                                  <p:childTnLst>
                                    <p:set>
                                      <p:cBhvr>
                                        <p:cTn id="36" dur="1" fill="hold">
                                          <p:stCondLst>
                                            <p:cond delay="0"/>
                                          </p:stCondLst>
                                        </p:cTn>
                                        <p:tgtEl>
                                          <p:spTgt spid="75794"/>
                                        </p:tgtEl>
                                        <p:attrNameLst>
                                          <p:attrName>style.visibility</p:attrName>
                                        </p:attrNameLst>
                                      </p:cBhvr>
                                      <p:to>
                                        <p:strVal val="visible"/>
                                      </p:to>
                                    </p:set>
                                    <p:anim calcmode="lin" valueType="num">
                                      <p:cBhvr>
                                        <p:cTn id="37" dur="500" fill="hold"/>
                                        <p:tgtEl>
                                          <p:spTgt spid="75794"/>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75794"/>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75794"/>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75794"/>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0" nodeType="clickEffect">
                                  <p:stCondLst>
                                    <p:cond delay="0"/>
                                  </p:stCondLst>
                                  <p:childTnLst>
                                    <p:set>
                                      <p:cBhvr>
                                        <p:cTn id="44" dur="1" fill="hold">
                                          <p:stCondLst>
                                            <p:cond delay="0"/>
                                          </p:stCondLst>
                                        </p:cTn>
                                        <p:tgtEl>
                                          <p:spTgt spid="75797"/>
                                        </p:tgtEl>
                                        <p:attrNameLst>
                                          <p:attrName>style.visibility</p:attrName>
                                        </p:attrNameLst>
                                      </p:cBhvr>
                                      <p:to>
                                        <p:strVal val="visible"/>
                                      </p:to>
                                    </p:set>
                                    <p:animEffect transition="in" filter="diamond(in)">
                                      <p:cBhvr>
                                        <p:cTn id="45" dur="1000"/>
                                        <p:tgtEl>
                                          <p:spTgt spid="75797"/>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75801"/>
                                        </p:tgtEl>
                                        <p:attrNameLst>
                                          <p:attrName>style.visibility</p:attrName>
                                        </p:attrNameLst>
                                      </p:cBhvr>
                                      <p:to>
                                        <p:strVal val="visible"/>
                                      </p:to>
                                    </p:set>
                                    <p:animEffect transition="in" filter="diamond(in)">
                                      <p:cBhvr>
                                        <p:cTn id="50" dur="1000"/>
                                        <p:tgtEl>
                                          <p:spTgt spid="758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4" grpId="0" animBg="1"/>
      <p:bldP spid="75787" grpId="0" animBg="1"/>
      <p:bldP spid="75793" grpId="0"/>
      <p:bldP spid="75794" grpId="0"/>
      <p:bldP spid="75797" grpId="0" animBg="1"/>
      <p:bldP spid="7579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357290" y="4000504"/>
            <a:ext cx="6929486" cy="250033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07530" name="Text Box 4"/>
          <p:cNvSpPr txBox="1">
            <a:spLocks noChangeArrowheads="1"/>
          </p:cNvSpPr>
          <p:nvPr/>
        </p:nvSpPr>
        <p:spPr bwMode="auto">
          <a:xfrm>
            <a:off x="2000250" y="214313"/>
            <a:ext cx="5689600" cy="1879600"/>
          </a:xfrm>
          <a:prstGeom prst="rect">
            <a:avLst/>
          </a:prstGeom>
          <a:noFill/>
          <a:ln w="9525">
            <a:noFill/>
            <a:miter lim="800000"/>
            <a:headEnd/>
            <a:tailEnd/>
          </a:ln>
        </p:spPr>
        <p:txBody>
          <a:bodyPr>
            <a:spAutoFit/>
          </a:bodyPr>
          <a:lstStyle/>
          <a:p>
            <a:pPr>
              <a:spcBef>
                <a:spcPct val="50000"/>
              </a:spcBef>
            </a:pPr>
            <a:r>
              <a:rPr kumimoji="0" lang="ja-JP" altLang="en-US" sz="1800"/>
              <a:t>中央銀行の政策の結果、貨幣量が増加したとする。例えば、中央銀行が債券の買いオペをしたとしよう。</a:t>
            </a:r>
          </a:p>
          <a:p>
            <a:pPr>
              <a:spcBef>
                <a:spcPct val="50000"/>
              </a:spcBef>
            </a:pPr>
            <a:r>
              <a:rPr kumimoji="0" lang="ja-JP" altLang="en-US" sz="1800"/>
              <a:t>すると、貨幣市場の均衡条件は次のように変化する。</a:t>
            </a:r>
          </a:p>
          <a:p>
            <a:pPr>
              <a:spcBef>
                <a:spcPct val="50000"/>
              </a:spcBef>
            </a:pPr>
            <a:r>
              <a:rPr kumimoji="0" lang="ja-JP" altLang="en-US" sz="1800"/>
              <a:t>増加前の貨幣市場：</a:t>
            </a:r>
          </a:p>
          <a:p>
            <a:pPr>
              <a:spcBef>
                <a:spcPct val="50000"/>
              </a:spcBef>
            </a:pPr>
            <a:r>
              <a:rPr kumimoji="0" lang="ja-JP" altLang="en-US" sz="1800"/>
              <a:t>増加後の貨幣市場：</a:t>
            </a:r>
          </a:p>
        </p:txBody>
      </p:sp>
      <p:graphicFrame>
        <p:nvGraphicFramePr>
          <p:cNvPr id="107522" name="Object 2"/>
          <p:cNvGraphicFramePr>
            <a:graphicFrameLocks noChangeAspect="1"/>
          </p:cNvGraphicFramePr>
          <p:nvPr/>
        </p:nvGraphicFramePr>
        <p:xfrm>
          <a:off x="4329113" y="1285875"/>
          <a:ext cx="1498600" cy="339725"/>
        </p:xfrm>
        <a:graphic>
          <a:graphicData uri="http://schemas.openxmlformats.org/presentationml/2006/ole">
            <p:oleObj spid="_x0000_s107522" name="数式" r:id="rId4" imgW="647640" imgH="177480" progId="Equation.3">
              <p:embed/>
            </p:oleObj>
          </a:graphicData>
        </a:graphic>
      </p:graphicFrame>
      <p:graphicFrame>
        <p:nvGraphicFramePr>
          <p:cNvPr id="107523" name="Object 3"/>
          <p:cNvGraphicFramePr>
            <a:graphicFrameLocks noChangeAspect="1"/>
          </p:cNvGraphicFramePr>
          <p:nvPr/>
        </p:nvGraphicFramePr>
        <p:xfrm>
          <a:off x="4343400" y="1714500"/>
          <a:ext cx="1601788" cy="330200"/>
        </p:xfrm>
        <a:graphic>
          <a:graphicData uri="http://schemas.openxmlformats.org/presentationml/2006/ole">
            <p:oleObj spid="_x0000_s107523" name="数式" r:id="rId5" imgW="711000" imgH="177480" progId="Equation.3">
              <p:embed/>
            </p:oleObj>
          </a:graphicData>
        </a:graphic>
      </p:graphicFrame>
      <p:sp>
        <p:nvSpPr>
          <p:cNvPr id="107531" name="Text Box 7"/>
          <p:cNvSpPr txBox="1">
            <a:spLocks noChangeArrowheads="1"/>
          </p:cNvSpPr>
          <p:nvPr/>
        </p:nvSpPr>
        <p:spPr bwMode="auto">
          <a:xfrm>
            <a:off x="1643063" y="2214563"/>
            <a:ext cx="3887787" cy="366712"/>
          </a:xfrm>
          <a:prstGeom prst="rect">
            <a:avLst/>
          </a:prstGeom>
          <a:noFill/>
          <a:ln w="9525">
            <a:noFill/>
            <a:miter lim="800000"/>
            <a:headEnd/>
            <a:tailEnd/>
          </a:ln>
        </p:spPr>
        <p:txBody>
          <a:bodyPr>
            <a:spAutoFit/>
          </a:bodyPr>
          <a:lstStyle/>
          <a:p>
            <a:pPr>
              <a:spcBef>
                <a:spcPct val="50000"/>
              </a:spcBef>
            </a:pPr>
            <a:r>
              <a:rPr kumimoji="0" lang="ja-JP" altLang="en-US" sz="1800"/>
              <a:t>この２つの式の辺々を引くと、</a:t>
            </a:r>
          </a:p>
        </p:txBody>
      </p:sp>
      <p:graphicFrame>
        <p:nvGraphicFramePr>
          <p:cNvPr id="107524" name="Object 4"/>
          <p:cNvGraphicFramePr>
            <a:graphicFrameLocks noChangeAspect="1"/>
          </p:cNvGraphicFramePr>
          <p:nvPr/>
        </p:nvGraphicFramePr>
        <p:xfrm>
          <a:off x="3049588" y="2714625"/>
          <a:ext cx="2495550" cy="366713"/>
        </p:xfrm>
        <a:graphic>
          <a:graphicData uri="http://schemas.openxmlformats.org/presentationml/2006/ole">
            <p:oleObj spid="_x0000_s107524" name="数式" r:id="rId6" imgW="1384200" imgH="203040" progId="Equation.3">
              <p:embed/>
            </p:oleObj>
          </a:graphicData>
        </a:graphic>
      </p:graphicFrame>
      <p:sp>
        <p:nvSpPr>
          <p:cNvPr id="107532" name="Text Box 9"/>
          <p:cNvSpPr txBox="1">
            <a:spLocks noChangeArrowheads="1"/>
          </p:cNvSpPr>
          <p:nvPr/>
        </p:nvSpPr>
        <p:spPr bwMode="auto">
          <a:xfrm>
            <a:off x="1714500" y="3143250"/>
            <a:ext cx="6715125" cy="779463"/>
          </a:xfrm>
          <a:prstGeom prst="rect">
            <a:avLst/>
          </a:prstGeom>
          <a:noFill/>
          <a:ln w="9525">
            <a:noFill/>
            <a:miter lim="800000"/>
            <a:headEnd/>
            <a:tailEnd/>
          </a:ln>
        </p:spPr>
        <p:txBody>
          <a:bodyPr>
            <a:spAutoFit/>
          </a:bodyPr>
          <a:lstStyle/>
          <a:p>
            <a:pPr>
              <a:spcBef>
                <a:spcPct val="50000"/>
              </a:spcBef>
            </a:pPr>
            <a:r>
              <a:rPr kumimoji="0" lang="ja-JP" altLang="en-US" sz="1800"/>
              <a:t>両辺を増加前の貨幣市場の需給均衡式</a:t>
            </a:r>
          </a:p>
          <a:p>
            <a:pPr>
              <a:spcBef>
                <a:spcPct val="50000"/>
              </a:spcBef>
            </a:pPr>
            <a:r>
              <a:rPr kumimoji="0" lang="ja-JP" altLang="en-US" sz="1800"/>
              <a:t>で割ると次の式に変形できる。</a:t>
            </a:r>
          </a:p>
        </p:txBody>
      </p:sp>
      <p:graphicFrame>
        <p:nvGraphicFramePr>
          <p:cNvPr id="107525" name="Object 5"/>
          <p:cNvGraphicFramePr>
            <a:graphicFrameLocks noChangeAspect="1"/>
          </p:cNvGraphicFramePr>
          <p:nvPr/>
        </p:nvGraphicFramePr>
        <p:xfrm>
          <a:off x="5759450" y="3143250"/>
          <a:ext cx="1422400" cy="322263"/>
        </p:xfrm>
        <a:graphic>
          <a:graphicData uri="http://schemas.openxmlformats.org/presentationml/2006/ole">
            <p:oleObj spid="_x0000_s107525" name="数式" r:id="rId7" imgW="647640" imgH="177480" progId="Equation.3">
              <p:embed/>
            </p:oleObj>
          </a:graphicData>
        </a:graphic>
      </p:graphicFrame>
      <p:graphicFrame>
        <p:nvGraphicFramePr>
          <p:cNvPr id="107526" name="Object 6"/>
          <p:cNvGraphicFramePr>
            <a:graphicFrameLocks noChangeAspect="1"/>
          </p:cNvGraphicFramePr>
          <p:nvPr/>
        </p:nvGraphicFramePr>
        <p:xfrm>
          <a:off x="2457450" y="4070350"/>
          <a:ext cx="2200275" cy="1246188"/>
        </p:xfrm>
        <a:graphic>
          <a:graphicData uri="http://schemas.openxmlformats.org/presentationml/2006/ole">
            <p:oleObj spid="_x0000_s107526" name="数式" r:id="rId8" imgW="1434960" imgH="812520" progId="Equation.3">
              <p:embed/>
            </p:oleObj>
          </a:graphicData>
        </a:graphic>
      </p:graphicFrame>
      <p:sp>
        <p:nvSpPr>
          <p:cNvPr id="76812" name="Oval 12"/>
          <p:cNvSpPr>
            <a:spLocks noChangeArrowheads="1"/>
          </p:cNvSpPr>
          <p:nvPr/>
        </p:nvSpPr>
        <p:spPr bwMode="auto">
          <a:xfrm>
            <a:off x="2693988" y="4646613"/>
            <a:ext cx="863600" cy="647700"/>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76813" name="Line 13"/>
          <p:cNvSpPr>
            <a:spLocks noChangeShapeType="1"/>
          </p:cNvSpPr>
          <p:nvPr/>
        </p:nvSpPr>
        <p:spPr bwMode="auto">
          <a:xfrm>
            <a:off x="3125788" y="5294313"/>
            <a:ext cx="0" cy="288925"/>
          </a:xfrm>
          <a:prstGeom prst="line">
            <a:avLst/>
          </a:prstGeom>
          <a:noFill/>
          <a:ln w="9525">
            <a:solidFill>
              <a:srgbClr val="FF6600"/>
            </a:solidFill>
            <a:round/>
            <a:headEnd/>
            <a:tailEnd type="triangle" w="med" len="med"/>
          </a:ln>
        </p:spPr>
        <p:txBody>
          <a:bodyPr/>
          <a:lstStyle/>
          <a:p>
            <a:endParaRPr lang="ja-JP" altLang="en-US"/>
          </a:p>
        </p:txBody>
      </p:sp>
      <p:sp>
        <p:nvSpPr>
          <p:cNvPr id="76814" name="Oval 14"/>
          <p:cNvSpPr>
            <a:spLocks noChangeArrowheads="1"/>
          </p:cNvSpPr>
          <p:nvPr/>
        </p:nvSpPr>
        <p:spPr bwMode="auto">
          <a:xfrm>
            <a:off x="3702050" y="4646613"/>
            <a:ext cx="863600" cy="647700"/>
          </a:xfrm>
          <a:prstGeom prst="ellipse">
            <a:avLst/>
          </a:prstGeom>
          <a:noFill/>
          <a:ln w="9525">
            <a:solidFill>
              <a:srgbClr val="0000FF"/>
            </a:solidFill>
            <a:round/>
            <a:headEnd/>
            <a:tailEnd/>
          </a:ln>
        </p:spPr>
        <p:txBody>
          <a:bodyPr wrap="none" anchor="ctr"/>
          <a:lstStyle/>
          <a:p>
            <a:endParaRPr kumimoji="0" lang="ja-JP" altLang="en-US">
              <a:ea typeface="HGｺﾞｼｯｸE" pitchFamily="49" charset="-128"/>
            </a:endParaRPr>
          </a:p>
        </p:txBody>
      </p:sp>
      <p:sp>
        <p:nvSpPr>
          <p:cNvPr id="76815" name="Line 15"/>
          <p:cNvSpPr>
            <a:spLocks noChangeShapeType="1"/>
          </p:cNvSpPr>
          <p:nvPr/>
        </p:nvSpPr>
        <p:spPr bwMode="auto">
          <a:xfrm>
            <a:off x="4133850" y="5294313"/>
            <a:ext cx="0" cy="288925"/>
          </a:xfrm>
          <a:prstGeom prst="line">
            <a:avLst/>
          </a:prstGeom>
          <a:noFill/>
          <a:ln w="9525">
            <a:solidFill>
              <a:srgbClr val="0000FF"/>
            </a:solidFill>
            <a:round/>
            <a:headEnd/>
            <a:tailEnd type="triangle" w="med" len="med"/>
          </a:ln>
        </p:spPr>
        <p:txBody>
          <a:bodyPr/>
          <a:lstStyle/>
          <a:p>
            <a:endParaRPr lang="ja-JP" altLang="en-US"/>
          </a:p>
        </p:txBody>
      </p:sp>
      <p:sp>
        <p:nvSpPr>
          <p:cNvPr id="76816" name="Text Box 16"/>
          <p:cNvSpPr txBox="1">
            <a:spLocks noChangeArrowheads="1"/>
          </p:cNvSpPr>
          <p:nvPr/>
        </p:nvSpPr>
        <p:spPr bwMode="auto">
          <a:xfrm>
            <a:off x="1685925" y="5438775"/>
            <a:ext cx="2016125" cy="947738"/>
          </a:xfrm>
          <a:prstGeom prst="rect">
            <a:avLst/>
          </a:prstGeom>
          <a:noFill/>
          <a:ln w="9525">
            <a:noFill/>
            <a:miter lim="800000"/>
            <a:headEnd/>
            <a:tailEnd/>
          </a:ln>
        </p:spPr>
        <p:txBody>
          <a:bodyPr>
            <a:spAutoFit/>
          </a:bodyPr>
          <a:lstStyle/>
          <a:p>
            <a:pPr>
              <a:spcBef>
                <a:spcPct val="50000"/>
              </a:spcBef>
            </a:pPr>
            <a:r>
              <a:rPr kumimoji="0" lang="ja-JP" altLang="en-US"/>
              <a:t>貨幣の変化量</a:t>
            </a:r>
            <a:r>
              <a:rPr kumimoji="0" lang="en-US" altLang="ja-JP"/>
              <a:t>÷</a:t>
            </a:r>
            <a:r>
              <a:rPr kumimoji="0" lang="ja-JP" altLang="en-US"/>
              <a:t>変化前の貨幣量より、</a:t>
            </a:r>
          </a:p>
          <a:p>
            <a:pPr>
              <a:spcBef>
                <a:spcPct val="50000"/>
              </a:spcBef>
            </a:pPr>
            <a:r>
              <a:rPr kumimoji="0" lang="ja-JP" altLang="en-US">
                <a:solidFill>
                  <a:srgbClr val="FF0000"/>
                </a:solidFill>
              </a:rPr>
              <a:t>貨幣の増加率</a:t>
            </a:r>
          </a:p>
        </p:txBody>
      </p:sp>
      <p:sp>
        <p:nvSpPr>
          <p:cNvPr id="76817" name="Text Box 17"/>
          <p:cNvSpPr txBox="1">
            <a:spLocks noChangeArrowheads="1"/>
          </p:cNvSpPr>
          <p:nvPr/>
        </p:nvSpPr>
        <p:spPr bwMode="auto">
          <a:xfrm>
            <a:off x="3702050" y="5510213"/>
            <a:ext cx="1582738" cy="336550"/>
          </a:xfrm>
          <a:prstGeom prst="rect">
            <a:avLst/>
          </a:prstGeom>
          <a:noFill/>
          <a:ln w="9525">
            <a:noFill/>
            <a:miter lim="800000"/>
            <a:headEnd/>
            <a:tailEnd/>
          </a:ln>
        </p:spPr>
        <p:txBody>
          <a:bodyPr>
            <a:spAutoFit/>
          </a:bodyPr>
          <a:lstStyle/>
          <a:p>
            <a:pPr>
              <a:spcBef>
                <a:spcPct val="50000"/>
              </a:spcBef>
            </a:pPr>
            <a:r>
              <a:rPr kumimoji="0" lang="ja-JP" altLang="en-US">
                <a:solidFill>
                  <a:srgbClr val="0070C0"/>
                </a:solidFill>
              </a:rPr>
              <a:t>物価の上昇率</a:t>
            </a:r>
          </a:p>
        </p:txBody>
      </p:sp>
      <p:sp>
        <p:nvSpPr>
          <p:cNvPr id="76818" name="AutoShape 18"/>
          <p:cNvSpPr>
            <a:spLocks noChangeArrowheads="1"/>
          </p:cNvSpPr>
          <p:nvPr/>
        </p:nvSpPr>
        <p:spPr bwMode="auto">
          <a:xfrm>
            <a:off x="4710113" y="4575175"/>
            <a:ext cx="647700" cy="3603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p>
        </p:txBody>
      </p:sp>
      <p:sp>
        <p:nvSpPr>
          <p:cNvPr id="76819" name="Text Box 19"/>
          <p:cNvSpPr txBox="1">
            <a:spLocks noChangeArrowheads="1"/>
          </p:cNvSpPr>
          <p:nvPr/>
        </p:nvSpPr>
        <p:spPr bwMode="auto">
          <a:xfrm>
            <a:off x="5357813" y="4143375"/>
            <a:ext cx="2160587" cy="1878013"/>
          </a:xfrm>
          <a:prstGeom prst="rect">
            <a:avLst/>
          </a:prstGeom>
          <a:noFill/>
          <a:ln w="9525">
            <a:noFill/>
            <a:miter lim="800000"/>
            <a:headEnd/>
            <a:tailEnd/>
          </a:ln>
        </p:spPr>
        <p:txBody>
          <a:bodyPr>
            <a:spAutoFit/>
          </a:bodyPr>
          <a:lstStyle/>
          <a:p>
            <a:pPr>
              <a:spcBef>
                <a:spcPct val="50000"/>
              </a:spcBef>
            </a:pPr>
            <a:r>
              <a:rPr kumimoji="0" lang="ja-JP" altLang="en-US" sz="1800"/>
              <a:t>つまり、</a:t>
            </a:r>
            <a:r>
              <a:rPr kumimoji="0" lang="ja-JP" altLang="en-US" sz="1800" b="1">
                <a:solidFill>
                  <a:srgbClr val="FF0000"/>
                </a:solidFill>
              </a:rPr>
              <a:t>貨幣供給の増加率にインフレ率が等しくなっている。</a:t>
            </a:r>
          </a:p>
          <a:p>
            <a:pPr>
              <a:spcBef>
                <a:spcPct val="50000"/>
              </a:spcBef>
            </a:pPr>
            <a:r>
              <a:rPr kumimoji="0" lang="ja-JP" altLang="en-US" sz="1800"/>
              <a:t>すなわち、中央銀行が貨幣量を増やすとインフレが起きる。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6812"/>
                                        </p:tgtEl>
                                        <p:attrNameLst>
                                          <p:attrName>style.visibility</p:attrName>
                                        </p:attrNameLst>
                                      </p:cBhvr>
                                      <p:to>
                                        <p:strVal val="visible"/>
                                      </p:to>
                                    </p:set>
                                    <p:animEffect transition="in" filter="diamond(in)">
                                      <p:cBhvr>
                                        <p:cTn id="7" dur="2000"/>
                                        <p:tgtEl>
                                          <p:spTgt spid="76812"/>
                                        </p:tgtEl>
                                      </p:cBhvr>
                                    </p:animEffect>
                                  </p:childTnLst>
                                </p:cTn>
                              </p:par>
                              <p:par>
                                <p:cTn id="8" presetID="39" presetClass="entr" presetSubtype="0" accel="100000" fill="hold" grpId="0" nodeType="withEffect">
                                  <p:stCondLst>
                                    <p:cond delay="0"/>
                                  </p:stCondLst>
                                  <p:childTnLst>
                                    <p:set>
                                      <p:cBhvr>
                                        <p:cTn id="9" dur="1" fill="hold">
                                          <p:stCondLst>
                                            <p:cond delay="0"/>
                                          </p:stCondLst>
                                        </p:cTn>
                                        <p:tgtEl>
                                          <p:spTgt spid="76813"/>
                                        </p:tgtEl>
                                        <p:attrNameLst>
                                          <p:attrName>style.visibility</p:attrName>
                                        </p:attrNameLst>
                                      </p:cBhvr>
                                      <p:to>
                                        <p:strVal val="visible"/>
                                      </p:to>
                                    </p:set>
                                    <p:anim calcmode="lin" valueType="num">
                                      <p:cBhvr>
                                        <p:cTn id="10" dur="500" fill="hold"/>
                                        <p:tgtEl>
                                          <p:spTgt spid="76813"/>
                                        </p:tgtEl>
                                        <p:attrNameLst>
                                          <p:attrName>ppt_h</p:attrName>
                                        </p:attrNameLst>
                                      </p:cBhvr>
                                      <p:tavLst>
                                        <p:tav tm="0">
                                          <p:val>
                                            <p:strVal val="#ppt_h/20"/>
                                          </p:val>
                                        </p:tav>
                                        <p:tav tm="50000">
                                          <p:val>
                                            <p:strVal val="#ppt_h/20"/>
                                          </p:val>
                                        </p:tav>
                                        <p:tav tm="100000">
                                          <p:val>
                                            <p:strVal val="#ppt_h"/>
                                          </p:val>
                                        </p:tav>
                                      </p:tavLst>
                                    </p:anim>
                                    <p:anim calcmode="lin" valueType="num">
                                      <p:cBhvr>
                                        <p:cTn id="11" dur="500" fill="hold"/>
                                        <p:tgtEl>
                                          <p:spTgt spid="76813"/>
                                        </p:tgtEl>
                                        <p:attrNameLst>
                                          <p:attrName>ppt_w</p:attrName>
                                        </p:attrNameLst>
                                      </p:cBhvr>
                                      <p:tavLst>
                                        <p:tav tm="0">
                                          <p:val>
                                            <p:strVal val="#ppt_w+.3"/>
                                          </p:val>
                                        </p:tav>
                                        <p:tav tm="50000">
                                          <p:val>
                                            <p:strVal val="#ppt_w+.3"/>
                                          </p:val>
                                        </p:tav>
                                        <p:tav tm="100000">
                                          <p:val>
                                            <p:strVal val="#ppt_w"/>
                                          </p:val>
                                        </p:tav>
                                      </p:tavLst>
                                    </p:anim>
                                    <p:anim calcmode="lin" valueType="num">
                                      <p:cBhvr>
                                        <p:cTn id="12" dur="500" fill="hold"/>
                                        <p:tgtEl>
                                          <p:spTgt spid="76813"/>
                                        </p:tgtEl>
                                        <p:attrNameLst>
                                          <p:attrName>ppt_x</p:attrName>
                                        </p:attrNameLst>
                                      </p:cBhvr>
                                      <p:tavLst>
                                        <p:tav tm="0">
                                          <p:val>
                                            <p:strVal val="#ppt_x-.3"/>
                                          </p:val>
                                        </p:tav>
                                        <p:tav tm="50000">
                                          <p:val>
                                            <p:strVal val="#ppt_x"/>
                                          </p:val>
                                        </p:tav>
                                        <p:tav tm="100000">
                                          <p:val>
                                            <p:strVal val="#ppt_x"/>
                                          </p:val>
                                        </p:tav>
                                      </p:tavLst>
                                    </p:anim>
                                    <p:anim calcmode="lin" valueType="num">
                                      <p:cBhvr>
                                        <p:cTn id="13" dur="500" fill="hold"/>
                                        <p:tgtEl>
                                          <p:spTgt spid="768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6816"/>
                                        </p:tgtEl>
                                        <p:attrNameLst>
                                          <p:attrName>style.visibility</p:attrName>
                                        </p:attrNameLst>
                                      </p:cBhvr>
                                      <p:to>
                                        <p:strVal val="visible"/>
                                      </p:to>
                                    </p:set>
                                    <p:anim calcmode="lin" valueType="num">
                                      <p:cBhvr additive="base">
                                        <p:cTn id="18" dur="500" fill="hold"/>
                                        <p:tgtEl>
                                          <p:spTgt spid="76816"/>
                                        </p:tgtEl>
                                        <p:attrNameLst>
                                          <p:attrName>ppt_x</p:attrName>
                                        </p:attrNameLst>
                                      </p:cBhvr>
                                      <p:tavLst>
                                        <p:tav tm="0">
                                          <p:val>
                                            <p:strVal val="#ppt_x"/>
                                          </p:val>
                                        </p:tav>
                                        <p:tav tm="100000">
                                          <p:val>
                                            <p:strVal val="#ppt_x"/>
                                          </p:val>
                                        </p:tav>
                                      </p:tavLst>
                                    </p:anim>
                                    <p:anim calcmode="lin" valueType="num">
                                      <p:cBhvr additive="base">
                                        <p:cTn id="19" dur="500" fill="hold"/>
                                        <p:tgtEl>
                                          <p:spTgt spid="768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grpId="0" nodeType="clickEffect">
                                  <p:stCondLst>
                                    <p:cond delay="0"/>
                                  </p:stCondLst>
                                  <p:childTnLst>
                                    <p:set>
                                      <p:cBhvr>
                                        <p:cTn id="23" dur="1" fill="hold">
                                          <p:stCondLst>
                                            <p:cond delay="0"/>
                                          </p:stCondLst>
                                        </p:cTn>
                                        <p:tgtEl>
                                          <p:spTgt spid="76814"/>
                                        </p:tgtEl>
                                        <p:attrNameLst>
                                          <p:attrName>style.visibility</p:attrName>
                                        </p:attrNameLst>
                                      </p:cBhvr>
                                      <p:to>
                                        <p:strVal val="visible"/>
                                      </p:to>
                                    </p:set>
                                    <p:anim calcmode="lin" valueType="num">
                                      <p:cBhvr>
                                        <p:cTn id="24" dur="500" fill="hold"/>
                                        <p:tgtEl>
                                          <p:spTgt spid="76814"/>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76814"/>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76814"/>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76814"/>
                                        </p:tgtEl>
                                        <p:attrNameLst>
                                          <p:attrName>ppt_y</p:attrName>
                                        </p:attrNameLst>
                                      </p:cBhvr>
                                      <p:tavLst>
                                        <p:tav tm="0">
                                          <p:val>
                                            <p:strVal val="#ppt_y"/>
                                          </p:val>
                                        </p:tav>
                                        <p:tav tm="100000">
                                          <p:val>
                                            <p:strVal val="#ppt_y"/>
                                          </p:val>
                                        </p:tav>
                                      </p:tavLst>
                                    </p:anim>
                                  </p:childTnLst>
                                </p:cTn>
                              </p:par>
                              <p:par>
                                <p:cTn id="28" presetID="39" presetClass="entr" presetSubtype="0" accel="100000" fill="hold" grpId="0" nodeType="withEffect">
                                  <p:stCondLst>
                                    <p:cond delay="0"/>
                                  </p:stCondLst>
                                  <p:childTnLst>
                                    <p:set>
                                      <p:cBhvr>
                                        <p:cTn id="29" dur="1" fill="hold">
                                          <p:stCondLst>
                                            <p:cond delay="0"/>
                                          </p:stCondLst>
                                        </p:cTn>
                                        <p:tgtEl>
                                          <p:spTgt spid="76815"/>
                                        </p:tgtEl>
                                        <p:attrNameLst>
                                          <p:attrName>style.visibility</p:attrName>
                                        </p:attrNameLst>
                                      </p:cBhvr>
                                      <p:to>
                                        <p:strVal val="visible"/>
                                      </p:to>
                                    </p:set>
                                    <p:anim calcmode="lin" valueType="num">
                                      <p:cBhvr>
                                        <p:cTn id="30" dur="500" fill="hold"/>
                                        <p:tgtEl>
                                          <p:spTgt spid="76815"/>
                                        </p:tgtEl>
                                        <p:attrNameLst>
                                          <p:attrName>ppt_h</p:attrName>
                                        </p:attrNameLst>
                                      </p:cBhvr>
                                      <p:tavLst>
                                        <p:tav tm="0">
                                          <p:val>
                                            <p:strVal val="#ppt_h/20"/>
                                          </p:val>
                                        </p:tav>
                                        <p:tav tm="50000">
                                          <p:val>
                                            <p:strVal val="#ppt_h/20"/>
                                          </p:val>
                                        </p:tav>
                                        <p:tav tm="100000">
                                          <p:val>
                                            <p:strVal val="#ppt_h"/>
                                          </p:val>
                                        </p:tav>
                                      </p:tavLst>
                                    </p:anim>
                                    <p:anim calcmode="lin" valueType="num">
                                      <p:cBhvr>
                                        <p:cTn id="31" dur="500" fill="hold"/>
                                        <p:tgtEl>
                                          <p:spTgt spid="76815"/>
                                        </p:tgtEl>
                                        <p:attrNameLst>
                                          <p:attrName>ppt_w</p:attrName>
                                        </p:attrNameLst>
                                      </p:cBhvr>
                                      <p:tavLst>
                                        <p:tav tm="0">
                                          <p:val>
                                            <p:strVal val="#ppt_w+.3"/>
                                          </p:val>
                                        </p:tav>
                                        <p:tav tm="50000">
                                          <p:val>
                                            <p:strVal val="#ppt_w+.3"/>
                                          </p:val>
                                        </p:tav>
                                        <p:tav tm="100000">
                                          <p:val>
                                            <p:strVal val="#ppt_w"/>
                                          </p:val>
                                        </p:tav>
                                      </p:tavLst>
                                    </p:anim>
                                    <p:anim calcmode="lin" valueType="num">
                                      <p:cBhvr>
                                        <p:cTn id="32" dur="500" fill="hold"/>
                                        <p:tgtEl>
                                          <p:spTgt spid="76815"/>
                                        </p:tgtEl>
                                        <p:attrNameLst>
                                          <p:attrName>ppt_x</p:attrName>
                                        </p:attrNameLst>
                                      </p:cBhvr>
                                      <p:tavLst>
                                        <p:tav tm="0">
                                          <p:val>
                                            <p:strVal val="#ppt_x-.3"/>
                                          </p:val>
                                        </p:tav>
                                        <p:tav tm="50000">
                                          <p:val>
                                            <p:strVal val="#ppt_x"/>
                                          </p:val>
                                        </p:tav>
                                        <p:tav tm="100000">
                                          <p:val>
                                            <p:strVal val="#ppt_x"/>
                                          </p:val>
                                        </p:tav>
                                      </p:tavLst>
                                    </p:anim>
                                    <p:anim calcmode="lin" valueType="num">
                                      <p:cBhvr>
                                        <p:cTn id="33" dur="500" fill="hold"/>
                                        <p:tgtEl>
                                          <p:spTgt spid="7681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6817"/>
                                        </p:tgtEl>
                                        <p:attrNameLst>
                                          <p:attrName>style.visibility</p:attrName>
                                        </p:attrNameLst>
                                      </p:cBhvr>
                                      <p:to>
                                        <p:strVal val="visible"/>
                                      </p:to>
                                    </p:set>
                                    <p:anim calcmode="lin" valueType="num">
                                      <p:cBhvr additive="base">
                                        <p:cTn id="38" dur="500" fill="hold"/>
                                        <p:tgtEl>
                                          <p:spTgt spid="76817"/>
                                        </p:tgtEl>
                                        <p:attrNameLst>
                                          <p:attrName>ppt_x</p:attrName>
                                        </p:attrNameLst>
                                      </p:cBhvr>
                                      <p:tavLst>
                                        <p:tav tm="0">
                                          <p:val>
                                            <p:strVal val="#ppt_x"/>
                                          </p:val>
                                        </p:tav>
                                        <p:tav tm="100000">
                                          <p:val>
                                            <p:strVal val="#ppt_x"/>
                                          </p:val>
                                        </p:tav>
                                      </p:tavLst>
                                    </p:anim>
                                    <p:anim calcmode="lin" valueType="num">
                                      <p:cBhvr additive="base">
                                        <p:cTn id="39" dur="500" fill="hold"/>
                                        <p:tgtEl>
                                          <p:spTgt spid="76817"/>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76818"/>
                                        </p:tgtEl>
                                        <p:attrNameLst>
                                          <p:attrName>style.visibility</p:attrName>
                                        </p:attrNameLst>
                                      </p:cBhvr>
                                      <p:to>
                                        <p:strVal val="visible"/>
                                      </p:to>
                                    </p:set>
                                    <p:animEffect transition="in" filter="diamond(in)">
                                      <p:cBhvr>
                                        <p:cTn id="44" dur="1000"/>
                                        <p:tgtEl>
                                          <p:spTgt spid="7681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6819"/>
                                        </p:tgtEl>
                                        <p:attrNameLst>
                                          <p:attrName>style.visibility</p:attrName>
                                        </p:attrNameLst>
                                      </p:cBhvr>
                                      <p:to>
                                        <p:strVal val="visible"/>
                                      </p:to>
                                    </p:set>
                                    <p:anim calcmode="lin" valueType="num">
                                      <p:cBhvr additive="base">
                                        <p:cTn id="49" dur="500" fill="hold"/>
                                        <p:tgtEl>
                                          <p:spTgt spid="76819"/>
                                        </p:tgtEl>
                                        <p:attrNameLst>
                                          <p:attrName>ppt_x</p:attrName>
                                        </p:attrNameLst>
                                      </p:cBhvr>
                                      <p:tavLst>
                                        <p:tav tm="0">
                                          <p:val>
                                            <p:strVal val="#ppt_x"/>
                                          </p:val>
                                        </p:tav>
                                        <p:tav tm="100000">
                                          <p:val>
                                            <p:strVal val="#ppt_x"/>
                                          </p:val>
                                        </p:tav>
                                      </p:tavLst>
                                    </p:anim>
                                    <p:anim calcmode="lin" valueType="num">
                                      <p:cBhvr additive="base">
                                        <p:cTn id="50" dur="500" fill="hold"/>
                                        <p:tgtEl>
                                          <p:spTgt spid="76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2" grpId="0" animBg="1"/>
      <p:bldP spid="76813" grpId="0" animBg="1"/>
      <p:bldP spid="76814" grpId="0" animBg="1"/>
      <p:bldP spid="76815" grpId="0" animBg="1"/>
      <p:bldP spid="76816" grpId="0"/>
      <p:bldP spid="76817" grpId="0"/>
      <p:bldP spid="76818" grpId="0" animBg="1"/>
      <p:bldP spid="7681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Text Box 4"/>
          <p:cNvSpPr txBox="1">
            <a:spLocks noChangeArrowheads="1"/>
          </p:cNvSpPr>
          <p:nvPr/>
        </p:nvSpPr>
        <p:spPr bwMode="auto">
          <a:xfrm>
            <a:off x="1428750" y="571500"/>
            <a:ext cx="6985000" cy="1604963"/>
          </a:xfrm>
          <a:prstGeom prst="rect">
            <a:avLst/>
          </a:prstGeom>
          <a:noFill/>
          <a:ln w="9525">
            <a:noFill/>
            <a:miter lim="800000"/>
            <a:headEnd/>
            <a:tailEnd/>
          </a:ln>
        </p:spPr>
        <p:txBody>
          <a:bodyPr>
            <a:spAutoFit/>
          </a:bodyPr>
          <a:lstStyle/>
          <a:p>
            <a:pPr>
              <a:spcBef>
                <a:spcPct val="50000"/>
              </a:spcBef>
            </a:pPr>
            <a:r>
              <a:rPr kumimoji="0" lang="ja-JP" altLang="en-US" sz="1800"/>
              <a:t>教科書のグラフをよ～くみよう。</a:t>
            </a:r>
          </a:p>
          <a:p>
            <a:pPr>
              <a:spcBef>
                <a:spcPct val="50000"/>
              </a:spcBef>
            </a:pPr>
            <a:r>
              <a:rPr kumimoji="0" lang="ja-JP" altLang="en-US" sz="1800"/>
              <a:t>図</a:t>
            </a:r>
            <a:r>
              <a:rPr kumimoji="0" lang="en-US" altLang="ja-JP" sz="1800"/>
              <a:t>7</a:t>
            </a:r>
            <a:r>
              <a:rPr kumimoji="0" lang="ja-JP" altLang="en-US" sz="1800"/>
              <a:t>－</a:t>
            </a:r>
            <a:r>
              <a:rPr kumimoji="0" lang="en-US" altLang="ja-JP" sz="1800"/>
              <a:t>2</a:t>
            </a:r>
            <a:r>
              <a:rPr kumimoji="0" lang="ja-JP" altLang="en-US" sz="1800"/>
              <a:t>　貨幣供給量と消費者物価指数</a:t>
            </a:r>
          </a:p>
          <a:p>
            <a:pPr>
              <a:spcBef>
                <a:spcPct val="50000"/>
              </a:spcBef>
            </a:pPr>
            <a:r>
              <a:rPr kumimoji="0" lang="ja-JP" altLang="en-US" sz="1800"/>
              <a:t>図</a:t>
            </a:r>
            <a:r>
              <a:rPr kumimoji="0" lang="en-US" altLang="ja-JP" sz="1800"/>
              <a:t>7</a:t>
            </a:r>
            <a:r>
              <a:rPr kumimoji="0" lang="ja-JP" altLang="en-US" sz="1800"/>
              <a:t>－</a:t>
            </a:r>
            <a:r>
              <a:rPr kumimoji="0" lang="en-US" altLang="ja-JP" sz="1800"/>
              <a:t>3</a:t>
            </a:r>
            <a:r>
              <a:rPr kumimoji="0" lang="ja-JP" altLang="en-US" sz="1800"/>
              <a:t>　貨幣供給の増加率と消費者物価指数の変化率（インフレ率）</a:t>
            </a:r>
          </a:p>
          <a:p>
            <a:pPr>
              <a:spcBef>
                <a:spcPct val="50000"/>
              </a:spcBef>
            </a:pPr>
            <a:r>
              <a:rPr kumimoji="0" lang="ja-JP" altLang="en-US" sz="1800"/>
              <a:t>この</a:t>
            </a:r>
            <a:r>
              <a:rPr kumimoji="0" lang="en-US" altLang="ja-JP" sz="1800"/>
              <a:t>2</a:t>
            </a:r>
            <a:r>
              <a:rPr kumimoji="0" lang="ja-JP" altLang="en-US" sz="1800"/>
              <a:t>つの間に深い関係があることがわかる。</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357290" y="428604"/>
          <a:ext cx="7086600" cy="714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1250" name="Rectangle 3"/>
          <p:cNvSpPr>
            <a:spLocks noGrp="1" noChangeArrowheads="1"/>
          </p:cNvSpPr>
          <p:nvPr>
            <p:ph idx="1"/>
          </p:nvPr>
        </p:nvSpPr>
        <p:spPr>
          <a:xfrm>
            <a:off x="1279525" y="1341438"/>
            <a:ext cx="7150100" cy="4784725"/>
          </a:xfrm>
        </p:spPr>
        <p:txBody>
          <a:bodyPr/>
          <a:lstStyle/>
          <a:p>
            <a:pPr eaLnBrk="1" hangingPunct="1">
              <a:buFontTx/>
              <a:buNone/>
            </a:pPr>
            <a:r>
              <a:rPr lang="ja-JP" altLang="en-US" sz="1800" smtClean="0"/>
              <a:t>異常に高率のインフレーションを</a:t>
            </a:r>
            <a:r>
              <a:rPr lang="ja-JP" altLang="en-US" sz="1800" smtClean="0">
                <a:solidFill>
                  <a:srgbClr val="FF0000"/>
                </a:solidFill>
              </a:rPr>
              <a:t>ハイパー･インフレーション</a:t>
            </a:r>
            <a:r>
              <a:rPr lang="ja-JP" altLang="en-US" sz="1800" smtClean="0"/>
              <a:t>と呼</a:t>
            </a:r>
            <a:endParaRPr lang="en-US" altLang="ja-JP" sz="1800" smtClean="0"/>
          </a:p>
          <a:p>
            <a:pPr eaLnBrk="1" hangingPunct="1">
              <a:buFontTx/>
              <a:buNone/>
            </a:pPr>
            <a:r>
              <a:rPr lang="ja-JP" altLang="en-US" sz="1800" smtClean="0"/>
              <a:t>ぶ。なぜ、このようなことが起きるのか？</a:t>
            </a:r>
          </a:p>
          <a:p>
            <a:pPr eaLnBrk="1" hangingPunct="1">
              <a:buFontTx/>
              <a:buNone/>
            </a:pPr>
            <a:r>
              <a:rPr lang="ja-JP" altLang="en-US" sz="1800" smtClean="0"/>
              <a:t>なぜ、中央銀行は物価の番人の役割を果たせないことが起きるのだ</a:t>
            </a:r>
            <a:endParaRPr lang="en-US" altLang="ja-JP" sz="1800" smtClean="0"/>
          </a:p>
          <a:p>
            <a:pPr eaLnBrk="1" hangingPunct="1">
              <a:buFontTx/>
              <a:buNone/>
            </a:pPr>
            <a:r>
              <a:rPr lang="ja-JP" altLang="en-US" sz="1800" smtClean="0"/>
              <a:t>ろうか？それは政府との関係にある。</a:t>
            </a:r>
          </a:p>
          <a:p>
            <a:pPr eaLnBrk="1" hangingPunct="1">
              <a:buFontTx/>
              <a:buNone/>
            </a:pPr>
            <a:endParaRPr lang="ja-JP" altLang="en-US" sz="1800" smtClean="0"/>
          </a:p>
          <a:p>
            <a:pPr eaLnBrk="1" hangingPunct="1">
              <a:buFontTx/>
              <a:buNone/>
            </a:pPr>
            <a:r>
              <a:rPr lang="ja-JP" altLang="en-US" sz="1800" smtClean="0"/>
              <a:t>政府が必要とする資金は税収によってまかなわれるが、税収だけで</a:t>
            </a:r>
            <a:endParaRPr lang="en-US" altLang="ja-JP" sz="1800" smtClean="0"/>
          </a:p>
          <a:p>
            <a:pPr eaLnBrk="1" hangingPunct="1">
              <a:buFontTx/>
              <a:buNone/>
            </a:pPr>
            <a:r>
              <a:rPr lang="ja-JP" altLang="en-US" sz="1800" smtClean="0"/>
              <a:t>は資金が足りないとき、政府は国民からお金を借りることになる。</a:t>
            </a:r>
            <a:endParaRPr lang="en-US" altLang="ja-JP" sz="1800" smtClean="0"/>
          </a:p>
          <a:p>
            <a:pPr eaLnBrk="1" hangingPunct="1">
              <a:buFontTx/>
              <a:buNone/>
            </a:pPr>
            <a:r>
              <a:rPr lang="ja-JP" altLang="en-US" sz="1800" smtClean="0"/>
              <a:t>これだけで十分でないとき、さらに外国から多額の資金を借りる必</a:t>
            </a:r>
            <a:endParaRPr lang="en-US" altLang="ja-JP" sz="1800" smtClean="0"/>
          </a:p>
          <a:p>
            <a:pPr eaLnBrk="1" hangingPunct="1">
              <a:buFontTx/>
              <a:buNone/>
            </a:pPr>
            <a:r>
              <a:rPr lang="ja-JP" altLang="en-US" sz="1800" smtClean="0"/>
              <a:t>要がある。</a:t>
            </a:r>
          </a:p>
          <a:p>
            <a:pPr eaLnBrk="1" hangingPunct="1">
              <a:buFontTx/>
              <a:buNone/>
            </a:pPr>
            <a:r>
              <a:rPr lang="ja-JP" altLang="en-US" sz="1800" smtClean="0"/>
              <a:t>しかし、ある国が多くの資金を借金に頼るようになると、国民や外</a:t>
            </a:r>
            <a:endParaRPr lang="en-US" altLang="ja-JP" sz="1800" smtClean="0"/>
          </a:p>
          <a:p>
            <a:pPr eaLnBrk="1" hangingPunct="1">
              <a:buFontTx/>
              <a:buNone/>
            </a:pPr>
            <a:r>
              <a:rPr lang="ja-JP" altLang="en-US" sz="1800" smtClean="0"/>
              <a:t>国の資金提供者は資金が返済されるかどうか不安になり、政府が借</a:t>
            </a:r>
            <a:endParaRPr lang="en-US" altLang="ja-JP" sz="1800" smtClean="0"/>
          </a:p>
          <a:p>
            <a:pPr eaLnBrk="1" hangingPunct="1">
              <a:buFontTx/>
              <a:buNone/>
            </a:pPr>
            <a:r>
              <a:rPr lang="ja-JP" altLang="en-US" sz="1800" smtClean="0"/>
              <a:t>金により資金を調達することは困難になる。</a:t>
            </a:r>
          </a:p>
          <a:p>
            <a:pPr eaLnBrk="1" hangingPunct="1">
              <a:buFontTx/>
              <a:buNone/>
            </a:pPr>
            <a:endParaRPr lang="ja-JP" altLang="en-US" sz="1800" smtClean="0"/>
          </a:p>
          <a:p>
            <a:pPr eaLnBrk="1" hangingPunct="1">
              <a:buFontTx/>
              <a:buNone/>
            </a:pPr>
            <a:endParaRPr lang="ja-JP" altLang="en-US" sz="180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357290" y="1643050"/>
            <a:ext cx="6929486" cy="507209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08550" name="Text Box 4"/>
          <p:cNvSpPr txBox="1">
            <a:spLocks noChangeArrowheads="1"/>
          </p:cNvSpPr>
          <p:nvPr/>
        </p:nvSpPr>
        <p:spPr bwMode="auto">
          <a:xfrm>
            <a:off x="1571625" y="563563"/>
            <a:ext cx="6192838" cy="1054100"/>
          </a:xfrm>
          <a:prstGeom prst="rect">
            <a:avLst/>
          </a:prstGeom>
          <a:noFill/>
          <a:ln w="9525">
            <a:noFill/>
            <a:miter lim="800000"/>
            <a:headEnd/>
            <a:tailEnd/>
          </a:ln>
        </p:spPr>
        <p:txBody>
          <a:bodyPr>
            <a:spAutoFit/>
          </a:bodyPr>
          <a:lstStyle/>
          <a:p>
            <a:pPr>
              <a:spcBef>
                <a:spcPct val="50000"/>
              </a:spcBef>
            </a:pPr>
            <a:r>
              <a:rPr kumimoji="0" lang="ja-JP" altLang="en-US" sz="1800"/>
              <a:t>この場合に最も簡単な方法が中央銀行からお金を借りるという手段、つまり、紙幣を増刷するということ。</a:t>
            </a:r>
          </a:p>
          <a:p>
            <a:pPr>
              <a:spcBef>
                <a:spcPct val="50000"/>
              </a:spcBef>
            </a:pPr>
            <a:r>
              <a:rPr kumimoji="0" lang="ja-JP" altLang="en-US" sz="1800"/>
              <a:t>この</a:t>
            </a:r>
            <a:r>
              <a:rPr kumimoji="0" lang="ja-JP" altLang="en-US" sz="1800" b="1">
                <a:solidFill>
                  <a:srgbClr val="FF0000"/>
                </a:solidFill>
              </a:rPr>
              <a:t>貨幣鋳造権</a:t>
            </a:r>
            <a:r>
              <a:rPr kumimoji="0" lang="ja-JP" altLang="en-US" sz="1800"/>
              <a:t>（シニョレッジ）といい、次のように定義される。</a:t>
            </a:r>
          </a:p>
        </p:txBody>
      </p:sp>
      <p:graphicFrame>
        <p:nvGraphicFramePr>
          <p:cNvPr id="108546" name="Object 2"/>
          <p:cNvGraphicFramePr>
            <a:graphicFrameLocks noChangeAspect="1"/>
          </p:cNvGraphicFramePr>
          <p:nvPr/>
        </p:nvGraphicFramePr>
        <p:xfrm>
          <a:off x="1789113" y="1785938"/>
          <a:ext cx="5541962" cy="4805362"/>
        </p:xfrm>
        <a:graphic>
          <a:graphicData uri="http://schemas.openxmlformats.org/presentationml/2006/ole">
            <p:oleObj spid="_x0000_s108546" name="数式" r:id="rId4" imgW="3886200" imgH="335268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ja-JP" altLang="en-US" sz="2000">
                <a:solidFill>
                  <a:schemeClr val="tx2">
                    <a:satMod val="130000"/>
                  </a:schemeClr>
                </a:solidFill>
              </a:rPr>
              <a:t>直接金融と間接金融の違いはどこ？</a:t>
            </a:r>
          </a:p>
        </p:txBody>
      </p:sp>
      <p:sp>
        <p:nvSpPr>
          <p:cNvPr id="55298" name="Rectangle 3"/>
          <p:cNvSpPr>
            <a:spLocks noGrp="1" noChangeArrowheads="1"/>
          </p:cNvSpPr>
          <p:nvPr>
            <p:ph idx="1"/>
          </p:nvPr>
        </p:nvSpPr>
        <p:spPr>
          <a:xfrm>
            <a:off x="1279525" y="1600200"/>
            <a:ext cx="7037388" cy="4525963"/>
          </a:xfrm>
        </p:spPr>
        <p:txBody>
          <a:bodyPr/>
          <a:lstStyle/>
          <a:p>
            <a:pPr eaLnBrk="1" hangingPunct="1">
              <a:buFontTx/>
              <a:buNone/>
            </a:pPr>
            <a:r>
              <a:rPr lang="ja-JP" altLang="en-US" sz="1800" smtClean="0">
                <a:solidFill>
                  <a:srgbClr val="FF0000"/>
                </a:solidFill>
              </a:rPr>
              <a:t>直接金融：</a:t>
            </a:r>
            <a:endParaRPr lang="en-US" altLang="ja-JP" sz="1800" smtClean="0">
              <a:solidFill>
                <a:srgbClr val="FF0000"/>
              </a:solidFill>
            </a:endParaRPr>
          </a:p>
          <a:p>
            <a:pPr eaLnBrk="1" hangingPunct="1">
              <a:buFontTx/>
              <a:buNone/>
            </a:pPr>
            <a:r>
              <a:rPr lang="ja-JP" altLang="en-US" sz="1800" smtClean="0"/>
              <a:t>債券や株式の価格は日々変動</a:t>
            </a:r>
          </a:p>
          <a:p>
            <a:pPr eaLnBrk="1" hangingPunct="1">
              <a:buFontTx/>
              <a:buNone/>
            </a:pPr>
            <a:r>
              <a:rPr lang="ja-JP" altLang="en-US" sz="1800" smtClean="0"/>
              <a:t>→得するときも損するときもある。</a:t>
            </a:r>
          </a:p>
          <a:p>
            <a:pPr eaLnBrk="1" hangingPunct="1">
              <a:buFontTx/>
              <a:buNone/>
            </a:pPr>
            <a:r>
              <a:rPr lang="ja-JP" altLang="en-US" sz="1800" smtClean="0"/>
              <a:t>→危険性のある株式や社債については貸し手は証券市場を通して購入</a:t>
            </a:r>
          </a:p>
          <a:p>
            <a:pPr eaLnBrk="1" hangingPunct="1">
              <a:buFontTx/>
              <a:buNone/>
            </a:pPr>
            <a:r>
              <a:rPr lang="ja-JP" altLang="en-US" sz="1800" smtClean="0"/>
              <a:t>→購入後、発行して企業が倒産した場合は購入者である貸し手に責任。</a:t>
            </a:r>
          </a:p>
          <a:p>
            <a:pPr eaLnBrk="1" hangingPunct="1">
              <a:buFontTx/>
              <a:buNone/>
            </a:pPr>
            <a:endParaRPr lang="ja-JP" altLang="en-US" sz="1800" smtClean="0"/>
          </a:p>
          <a:p>
            <a:pPr eaLnBrk="1" hangingPunct="1">
              <a:buFontTx/>
              <a:buNone/>
            </a:pPr>
            <a:r>
              <a:rPr lang="ja-JP" altLang="en-US" sz="1800" smtClean="0">
                <a:solidFill>
                  <a:srgbClr val="FF0000"/>
                </a:solidFill>
              </a:rPr>
              <a:t>間接金融：</a:t>
            </a:r>
          </a:p>
          <a:p>
            <a:pPr eaLnBrk="1" hangingPunct="1">
              <a:buFontTx/>
              <a:buNone/>
            </a:pPr>
            <a:r>
              <a:rPr lang="ja-JP" altLang="en-US" sz="1800" smtClean="0"/>
              <a:t>銀行は預金を集めてさまざまな企業に貸し出ししているため、</a:t>
            </a:r>
          </a:p>
          <a:p>
            <a:pPr eaLnBrk="1" hangingPunct="1">
              <a:buFontTx/>
              <a:buNone/>
            </a:pPr>
            <a:r>
              <a:rPr lang="ja-JP" altLang="en-US" sz="1800" smtClean="0"/>
              <a:t>リスクを分散できる。</a:t>
            </a:r>
          </a:p>
          <a:p>
            <a:pPr eaLnBrk="1" hangingPunct="1">
              <a:buFontTx/>
              <a:buNone/>
            </a:pPr>
            <a:r>
              <a:rPr lang="ja-JP" altLang="en-US" sz="1800" smtClean="0"/>
              <a:t>→株式や債券の購入に比較して安全である。</a:t>
            </a:r>
            <a:endParaRPr lang="en-US" altLang="ja-JP" sz="180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ext Box 4"/>
          <p:cNvSpPr txBox="1">
            <a:spLocks noChangeArrowheads="1"/>
          </p:cNvSpPr>
          <p:nvPr/>
        </p:nvSpPr>
        <p:spPr bwMode="auto">
          <a:xfrm>
            <a:off x="1571625" y="642938"/>
            <a:ext cx="5616575" cy="1741487"/>
          </a:xfrm>
          <a:prstGeom prst="rect">
            <a:avLst/>
          </a:prstGeom>
          <a:noFill/>
          <a:ln w="9525">
            <a:noFill/>
            <a:miter lim="800000"/>
            <a:headEnd/>
            <a:tailEnd/>
          </a:ln>
        </p:spPr>
        <p:txBody>
          <a:bodyPr>
            <a:spAutoFit/>
          </a:bodyPr>
          <a:lstStyle/>
          <a:p>
            <a:pPr>
              <a:spcBef>
                <a:spcPct val="50000"/>
              </a:spcBef>
            </a:pPr>
            <a:r>
              <a:rPr kumimoji="0" lang="ja-JP" altLang="en-US" sz="1800"/>
              <a:t>この式は、</a:t>
            </a:r>
          </a:p>
          <a:p>
            <a:pPr>
              <a:spcBef>
                <a:spcPct val="50000"/>
              </a:spcBef>
            </a:pPr>
            <a:r>
              <a:rPr kumimoji="0" lang="ja-JP" altLang="en-US" sz="1800"/>
              <a:t>貨幣を保有しているものにインフレ率分の税率をかけた分の税収を徴収して財政赤字をまかなっているのと同じということ。</a:t>
            </a:r>
          </a:p>
          <a:p>
            <a:pPr>
              <a:spcBef>
                <a:spcPct val="50000"/>
              </a:spcBef>
            </a:pPr>
            <a:r>
              <a:rPr kumimoji="0" lang="ja-JP" altLang="en-US" sz="1800"/>
              <a:t>これを</a:t>
            </a:r>
            <a:r>
              <a:rPr kumimoji="0" lang="ja-JP" altLang="en-US" sz="1800" b="1">
                <a:solidFill>
                  <a:srgbClr val="FF0000"/>
                </a:solidFill>
              </a:rPr>
              <a:t>インフレ税</a:t>
            </a:r>
            <a:r>
              <a:rPr kumimoji="0" lang="ja-JP" altLang="en-US" sz="1800"/>
              <a:t>という。</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nvGraphicFramePr>
        <p:xfrm>
          <a:off x="1285852" y="357166"/>
          <a:ext cx="7086600" cy="7318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9573" name="Rectangle 3"/>
          <p:cNvSpPr>
            <a:spLocks noGrp="1" noChangeArrowheads="1"/>
          </p:cNvSpPr>
          <p:nvPr>
            <p:ph type="body" sz="half" idx="1"/>
          </p:nvPr>
        </p:nvSpPr>
        <p:spPr/>
        <p:txBody>
          <a:bodyPr/>
          <a:lstStyle/>
          <a:p>
            <a:pPr eaLnBrk="1" hangingPunct="1">
              <a:buFontTx/>
              <a:buNone/>
            </a:pPr>
            <a:r>
              <a:rPr lang="ja-JP" altLang="en-US" sz="1800" smtClean="0"/>
              <a:t>フィッシャー方程式：</a:t>
            </a:r>
          </a:p>
        </p:txBody>
      </p:sp>
      <p:graphicFrame>
        <p:nvGraphicFramePr>
          <p:cNvPr id="109570" name="Object 2"/>
          <p:cNvGraphicFramePr>
            <a:graphicFrameLocks noChangeAspect="1"/>
          </p:cNvGraphicFramePr>
          <p:nvPr>
            <p:ph sz="quarter" idx="2"/>
          </p:nvPr>
        </p:nvGraphicFramePr>
        <p:xfrm>
          <a:off x="3857625" y="1428750"/>
          <a:ext cx="1366838" cy="706438"/>
        </p:xfrm>
        <a:graphic>
          <a:graphicData uri="http://schemas.openxmlformats.org/presentationml/2006/ole">
            <p:oleObj spid="_x0000_s109570" name="数式" r:id="rId8" imgW="761760" imgH="393480" progId="Equation.3">
              <p:embed/>
            </p:oleObj>
          </a:graphicData>
        </a:graphic>
      </p:graphicFrame>
      <p:graphicFrame>
        <p:nvGraphicFramePr>
          <p:cNvPr id="109571" name="Object 3"/>
          <p:cNvGraphicFramePr>
            <a:graphicFrameLocks noChangeAspect="1"/>
          </p:cNvGraphicFramePr>
          <p:nvPr>
            <p:ph sz="quarter" idx="3"/>
          </p:nvPr>
        </p:nvGraphicFramePr>
        <p:xfrm>
          <a:off x="1331913" y="2276475"/>
          <a:ext cx="2376487" cy="412750"/>
        </p:xfrm>
        <a:graphic>
          <a:graphicData uri="http://schemas.openxmlformats.org/presentationml/2006/ole">
            <p:oleObj spid="_x0000_s109571" name="数式" r:id="rId9" imgW="1168200" imgH="203040" progId="Equation.3">
              <p:embed/>
            </p:oleObj>
          </a:graphicData>
        </a:graphic>
      </p:graphicFrame>
      <p:sp>
        <p:nvSpPr>
          <p:cNvPr id="109574" name="Text Box 6"/>
          <p:cNvSpPr txBox="1">
            <a:spLocks noChangeArrowheads="1"/>
          </p:cNvSpPr>
          <p:nvPr/>
        </p:nvSpPr>
        <p:spPr bwMode="auto">
          <a:xfrm>
            <a:off x="5429250" y="1643063"/>
            <a:ext cx="2233613" cy="366712"/>
          </a:xfrm>
          <a:prstGeom prst="rect">
            <a:avLst/>
          </a:prstGeom>
          <a:noFill/>
          <a:ln w="9525">
            <a:noFill/>
            <a:miter lim="800000"/>
            <a:headEnd/>
            <a:tailEnd/>
          </a:ln>
        </p:spPr>
        <p:txBody>
          <a:bodyPr>
            <a:spAutoFit/>
          </a:bodyPr>
          <a:lstStyle/>
          <a:p>
            <a:pPr>
              <a:spcBef>
                <a:spcPct val="50000"/>
              </a:spcBef>
            </a:pPr>
            <a:r>
              <a:rPr kumimoji="0" lang="ja-JP" altLang="en-US" sz="1800"/>
              <a:t>を書き換えると、</a:t>
            </a:r>
          </a:p>
        </p:txBody>
      </p:sp>
      <p:sp>
        <p:nvSpPr>
          <p:cNvPr id="109575" name="Text Box 9"/>
          <p:cNvSpPr txBox="1">
            <a:spLocks noChangeArrowheads="1"/>
          </p:cNvSpPr>
          <p:nvPr/>
        </p:nvSpPr>
        <p:spPr bwMode="auto">
          <a:xfrm>
            <a:off x="1285875" y="2857500"/>
            <a:ext cx="7242175" cy="2586038"/>
          </a:xfrm>
          <a:prstGeom prst="rect">
            <a:avLst/>
          </a:prstGeom>
          <a:noFill/>
          <a:ln w="9525">
            <a:noFill/>
            <a:miter lim="800000"/>
            <a:headEnd/>
            <a:tailEnd/>
          </a:ln>
        </p:spPr>
        <p:txBody>
          <a:bodyPr>
            <a:spAutoFit/>
          </a:bodyPr>
          <a:lstStyle/>
          <a:p>
            <a:pPr>
              <a:spcBef>
                <a:spcPct val="50000"/>
              </a:spcBef>
            </a:pPr>
            <a:r>
              <a:rPr kumimoji="0" lang="ja-JP" altLang="en-US" sz="1800"/>
              <a:t>この式から、</a:t>
            </a:r>
            <a:r>
              <a:rPr kumimoji="0" lang="ja-JP" altLang="en-US" sz="1800" b="1">
                <a:solidFill>
                  <a:srgbClr val="FF00FF"/>
                </a:solidFill>
              </a:rPr>
              <a:t>インフレ率</a:t>
            </a:r>
            <a:r>
              <a:rPr kumimoji="0" lang="ja-JP" altLang="en-US" sz="1800"/>
              <a:t>が高くなると</a:t>
            </a:r>
            <a:r>
              <a:rPr kumimoji="0" lang="ja-JP" altLang="en-US" sz="1800" b="1">
                <a:solidFill>
                  <a:srgbClr val="3399FF"/>
                </a:solidFill>
              </a:rPr>
              <a:t>名目利子率</a:t>
            </a:r>
            <a:r>
              <a:rPr kumimoji="0" lang="ja-JP" altLang="en-US" sz="1800"/>
              <a:t>も高くなることが分かる。これを</a:t>
            </a:r>
            <a:r>
              <a:rPr kumimoji="0" lang="ja-JP" altLang="en-US" sz="1800" b="1">
                <a:solidFill>
                  <a:srgbClr val="FF0000"/>
                </a:solidFill>
              </a:rPr>
              <a:t>フィッシャー効果</a:t>
            </a:r>
            <a:r>
              <a:rPr kumimoji="0" lang="ja-JP" altLang="en-US" sz="1800"/>
              <a:t>という。</a:t>
            </a:r>
          </a:p>
          <a:p>
            <a:pPr>
              <a:spcBef>
                <a:spcPct val="50000"/>
              </a:spcBef>
            </a:pPr>
            <a:r>
              <a:rPr kumimoji="0" lang="ja-JP" altLang="en-US" sz="1800"/>
              <a:t>この結果の意味：</a:t>
            </a:r>
            <a:r>
              <a:rPr kumimoji="0" lang="ja-JP" altLang="en-US" sz="1800" b="1">
                <a:solidFill>
                  <a:srgbClr val="3399FF"/>
                </a:solidFill>
              </a:rPr>
              <a:t>名目利子率</a:t>
            </a:r>
            <a:r>
              <a:rPr kumimoji="0" lang="ja-JP" altLang="en-US" sz="1800"/>
              <a:t>は貸し手が資金を借り手に貸すときの条件で、インフレが発生しているときに、低い</a:t>
            </a:r>
            <a:r>
              <a:rPr kumimoji="0" lang="ja-JP" altLang="en-US" sz="1800" b="1">
                <a:solidFill>
                  <a:srgbClr val="3399FF"/>
                </a:solidFill>
              </a:rPr>
              <a:t>名目利子率</a:t>
            </a:r>
            <a:r>
              <a:rPr kumimoji="0" lang="ja-JP" altLang="en-US" sz="1800"/>
              <a:t>で貸すと返済時点の返済額で買うことのできる財の量が減ってしまう。すると、</a:t>
            </a:r>
            <a:r>
              <a:rPr kumimoji="0" lang="ja-JP" altLang="en-US" sz="1800" b="1">
                <a:solidFill>
                  <a:srgbClr val="FF00FF"/>
                </a:solidFill>
              </a:rPr>
              <a:t>インフレ率</a:t>
            </a:r>
            <a:r>
              <a:rPr kumimoji="0" lang="ja-JP" altLang="en-US" sz="1800"/>
              <a:t>が高いときは高い</a:t>
            </a:r>
            <a:r>
              <a:rPr kumimoji="0" lang="ja-JP" altLang="en-US" sz="1800" b="1">
                <a:solidFill>
                  <a:srgbClr val="3399FF"/>
                </a:solidFill>
              </a:rPr>
              <a:t>名目利子率</a:t>
            </a:r>
            <a:r>
              <a:rPr kumimoji="0" lang="ja-JP" altLang="en-US" sz="1800"/>
              <a:t>で貸さないと受け取ることのできる実質額の利子が減るので損をすることになる。</a:t>
            </a:r>
          </a:p>
          <a:p>
            <a:pPr>
              <a:spcBef>
                <a:spcPct val="50000"/>
              </a:spcBef>
            </a:pPr>
            <a:r>
              <a:rPr kumimoji="0" lang="ja-JP" altLang="en-US" sz="1800"/>
              <a:t>したがって、</a:t>
            </a:r>
            <a:r>
              <a:rPr kumimoji="0" lang="ja-JP" altLang="en-US" sz="1800" b="1">
                <a:solidFill>
                  <a:srgbClr val="FF00FF"/>
                </a:solidFill>
              </a:rPr>
              <a:t>インフレ率</a:t>
            </a:r>
            <a:r>
              <a:rPr kumimoji="0" lang="ja-JP" altLang="en-US" sz="1800"/>
              <a:t>が高いときには</a:t>
            </a:r>
            <a:r>
              <a:rPr kumimoji="0" lang="ja-JP" altLang="en-US" sz="1800" b="1">
                <a:solidFill>
                  <a:srgbClr val="3399FF"/>
                </a:solidFill>
              </a:rPr>
              <a:t>名目利子率</a:t>
            </a:r>
            <a:r>
              <a:rPr kumimoji="0" lang="ja-JP" altLang="en-US" sz="1800"/>
              <a:t>も上昇する。</a:t>
            </a:r>
          </a:p>
        </p:txBody>
      </p:sp>
      <p:sp>
        <p:nvSpPr>
          <p:cNvPr id="109576" name="Oval 10"/>
          <p:cNvSpPr>
            <a:spLocks noChangeArrowheads="1"/>
          </p:cNvSpPr>
          <p:nvPr/>
        </p:nvSpPr>
        <p:spPr bwMode="auto">
          <a:xfrm>
            <a:off x="3276600" y="2276475"/>
            <a:ext cx="358775" cy="360363"/>
          </a:xfrm>
          <a:prstGeom prst="ellipse">
            <a:avLst/>
          </a:prstGeom>
          <a:noFill/>
          <a:ln w="9525">
            <a:solidFill>
              <a:srgbClr val="FF00FF"/>
            </a:solidFill>
            <a:round/>
            <a:headEnd/>
            <a:tailEnd/>
          </a:ln>
        </p:spPr>
        <p:txBody>
          <a:bodyPr wrap="none" anchor="ctr"/>
          <a:lstStyle/>
          <a:p>
            <a:endParaRPr kumimoji="0" lang="ja-JP" altLang="en-US">
              <a:ea typeface="HGｺﾞｼｯｸE" pitchFamily="49" charset="-128"/>
            </a:endParaRPr>
          </a:p>
        </p:txBody>
      </p:sp>
      <p:sp>
        <p:nvSpPr>
          <p:cNvPr id="109577" name="Oval 11"/>
          <p:cNvSpPr>
            <a:spLocks noChangeArrowheads="1"/>
          </p:cNvSpPr>
          <p:nvPr/>
        </p:nvSpPr>
        <p:spPr bwMode="auto">
          <a:xfrm>
            <a:off x="1619250" y="2276475"/>
            <a:ext cx="287338" cy="360363"/>
          </a:xfrm>
          <a:prstGeom prst="ellipse">
            <a:avLst/>
          </a:prstGeom>
          <a:noFill/>
          <a:ln w="9525">
            <a:solidFill>
              <a:srgbClr val="3366FF"/>
            </a:solidFill>
            <a:round/>
            <a:headEnd/>
            <a:tailEnd/>
          </a:ln>
        </p:spPr>
        <p:txBody>
          <a:bodyPr wrap="none" anchor="ctr"/>
          <a:lstStyle/>
          <a:p>
            <a:endParaRPr kumimoji="0"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Text Box 4"/>
          <p:cNvSpPr txBox="1">
            <a:spLocks noChangeArrowheads="1"/>
          </p:cNvSpPr>
          <p:nvPr/>
        </p:nvSpPr>
        <p:spPr bwMode="auto">
          <a:xfrm>
            <a:off x="1357313" y="571500"/>
            <a:ext cx="5905500" cy="1328738"/>
          </a:xfrm>
          <a:prstGeom prst="rect">
            <a:avLst/>
          </a:prstGeom>
          <a:noFill/>
          <a:ln w="9525">
            <a:noFill/>
            <a:miter lim="800000"/>
            <a:headEnd/>
            <a:tailEnd/>
          </a:ln>
        </p:spPr>
        <p:txBody>
          <a:bodyPr>
            <a:spAutoFit/>
          </a:bodyPr>
          <a:lstStyle/>
          <a:p>
            <a:pPr>
              <a:spcBef>
                <a:spcPct val="50000"/>
              </a:spcBef>
            </a:pPr>
            <a:r>
              <a:rPr kumimoji="0" lang="ja-JP" altLang="en-US" sz="1800"/>
              <a:t>逆に、名目利子率が低い値に固定されてしまうと、インフレ率はマイナスになりインフレの反対にデフレが発生することになってしまう。</a:t>
            </a:r>
          </a:p>
          <a:p>
            <a:pPr>
              <a:spcBef>
                <a:spcPct val="50000"/>
              </a:spcBef>
            </a:pPr>
            <a:r>
              <a:rPr kumimoji="0" lang="ja-JP" altLang="en-US" sz="1800"/>
              <a:t>フィッシャー方程式で名目利子率を</a:t>
            </a:r>
            <a:r>
              <a:rPr kumimoji="0" lang="en-US" altLang="ja-JP" sz="1800"/>
              <a:t>0</a:t>
            </a:r>
            <a:r>
              <a:rPr kumimoji="0" lang="ja-JP" altLang="en-US" sz="1800"/>
              <a:t>にしてみよう。</a:t>
            </a:r>
          </a:p>
        </p:txBody>
      </p:sp>
      <p:graphicFrame>
        <p:nvGraphicFramePr>
          <p:cNvPr id="110594" name="Object 2"/>
          <p:cNvGraphicFramePr>
            <a:graphicFrameLocks noChangeAspect="1"/>
          </p:cNvGraphicFramePr>
          <p:nvPr/>
        </p:nvGraphicFramePr>
        <p:xfrm>
          <a:off x="2206625" y="1922463"/>
          <a:ext cx="1295400" cy="668337"/>
        </p:xfrm>
        <a:graphic>
          <a:graphicData uri="http://schemas.openxmlformats.org/presentationml/2006/ole">
            <p:oleObj spid="_x0000_s110594" name="数式" r:id="rId4" imgW="761760" imgH="393480" progId="Equation.3">
              <p:embed/>
            </p:oleObj>
          </a:graphicData>
        </a:graphic>
      </p:graphicFrame>
      <p:sp>
        <p:nvSpPr>
          <p:cNvPr id="110596" name="Text Box 6"/>
          <p:cNvSpPr txBox="1">
            <a:spLocks noChangeArrowheads="1"/>
          </p:cNvSpPr>
          <p:nvPr/>
        </p:nvSpPr>
        <p:spPr bwMode="auto">
          <a:xfrm>
            <a:off x="3646488" y="2211388"/>
            <a:ext cx="2087562" cy="366712"/>
          </a:xfrm>
          <a:prstGeom prst="rect">
            <a:avLst/>
          </a:prstGeom>
          <a:noFill/>
          <a:ln w="9525">
            <a:noFill/>
            <a:miter lim="800000"/>
            <a:headEnd/>
            <a:tailEnd/>
          </a:ln>
        </p:spPr>
        <p:txBody>
          <a:bodyPr>
            <a:spAutoFit/>
          </a:bodyPr>
          <a:lstStyle/>
          <a:p>
            <a:pPr>
              <a:spcBef>
                <a:spcPct val="50000"/>
              </a:spcBef>
            </a:pPr>
            <a:r>
              <a:rPr kumimoji="0" lang="ja-JP" altLang="en-US" sz="1800"/>
              <a:t>という式が成立する。</a:t>
            </a:r>
          </a:p>
        </p:txBody>
      </p:sp>
      <p:sp>
        <p:nvSpPr>
          <p:cNvPr id="84999" name="Oval 7"/>
          <p:cNvSpPr>
            <a:spLocks noChangeArrowheads="1"/>
          </p:cNvSpPr>
          <p:nvPr/>
        </p:nvSpPr>
        <p:spPr bwMode="auto">
          <a:xfrm>
            <a:off x="2493963" y="2066925"/>
            <a:ext cx="215900" cy="360363"/>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85000" name="Line 8"/>
          <p:cNvSpPr>
            <a:spLocks noChangeShapeType="1"/>
          </p:cNvSpPr>
          <p:nvPr/>
        </p:nvSpPr>
        <p:spPr bwMode="auto">
          <a:xfrm>
            <a:off x="2638425" y="2427288"/>
            <a:ext cx="0" cy="215900"/>
          </a:xfrm>
          <a:prstGeom prst="line">
            <a:avLst/>
          </a:prstGeom>
          <a:noFill/>
          <a:ln w="9525">
            <a:solidFill>
              <a:srgbClr val="FF6600"/>
            </a:solidFill>
            <a:round/>
            <a:headEnd/>
            <a:tailEnd type="triangle" w="med" len="med"/>
          </a:ln>
        </p:spPr>
        <p:txBody>
          <a:bodyPr/>
          <a:lstStyle/>
          <a:p>
            <a:endParaRPr lang="ja-JP" altLang="en-US"/>
          </a:p>
        </p:txBody>
      </p:sp>
      <p:sp>
        <p:nvSpPr>
          <p:cNvPr id="85001" name="Text Box 9"/>
          <p:cNvSpPr txBox="1">
            <a:spLocks noChangeArrowheads="1"/>
          </p:cNvSpPr>
          <p:nvPr/>
        </p:nvSpPr>
        <p:spPr bwMode="auto">
          <a:xfrm>
            <a:off x="1558925" y="2714625"/>
            <a:ext cx="1655763" cy="825500"/>
          </a:xfrm>
          <a:prstGeom prst="rect">
            <a:avLst/>
          </a:prstGeom>
          <a:noFill/>
          <a:ln w="9525">
            <a:noFill/>
            <a:miter lim="800000"/>
            <a:headEnd/>
            <a:tailEnd/>
          </a:ln>
        </p:spPr>
        <p:txBody>
          <a:bodyPr>
            <a:spAutoFit/>
          </a:bodyPr>
          <a:lstStyle/>
          <a:p>
            <a:pPr>
              <a:spcBef>
                <a:spcPct val="50000"/>
              </a:spcBef>
            </a:pPr>
            <a:r>
              <a:rPr kumimoji="0" lang="ja-JP" altLang="en-US"/>
              <a:t>実質利子率がプラスであれば、左辺は</a:t>
            </a:r>
            <a:r>
              <a:rPr kumimoji="0" lang="en-US" altLang="ja-JP"/>
              <a:t>1</a:t>
            </a:r>
            <a:r>
              <a:rPr kumimoji="0" lang="ja-JP" altLang="en-US"/>
              <a:t>より大きい。</a:t>
            </a:r>
          </a:p>
        </p:txBody>
      </p:sp>
      <p:sp>
        <p:nvSpPr>
          <p:cNvPr id="85002" name="Oval 10"/>
          <p:cNvSpPr>
            <a:spLocks noChangeArrowheads="1"/>
          </p:cNvSpPr>
          <p:nvPr/>
        </p:nvSpPr>
        <p:spPr bwMode="auto">
          <a:xfrm>
            <a:off x="3214688" y="2282825"/>
            <a:ext cx="215900" cy="288925"/>
          </a:xfrm>
          <a:prstGeom prst="ellipse">
            <a:avLst/>
          </a:prstGeom>
          <a:noFill/>
          <a:ln w="9525">
            <a:solidFill>
              <a:srgbClr val="FF00FF"/>
            </a:solidFill>
            <a:round/>
            <a:headEnd/>
            <a:tailEnd/>
          </a:ln>
        </p:spPr>
        <p:txBody>
          <a:bodyPr wrap="none" anchor="ctr"/>
          <a:lstStyle/>
          <a:p>
            <a:endParaRPr kumimoji="0" lang="ja-JP" altLang="en-US">
              <a:ea typeface="HGｺﾞｼｯｸE" pitchFamily="49" charset="-128"/>
            </a:endParaRPr>
          </a:p>
        </p:txBody>
      </p:sp>
      <p:sp>
        <p:nvSpPr>
          <p:cNvPr id="85003" name="Line 11"/>
          <p:cNvSpPr>
            <a:spLocks noChangeShapeType="1"/>
          </p:cNvSpPr>
          <p:nvPr/>
        </p:nvSpPr>
        <p:spPr bwMode="auto">
          <a:xfrm>
            <a:off x="3359150" y="2571750"/>
            <a:ext cx="0" cy="142875"/>
          </a:xfrm>
          <a:prstGeom prst="line">
            <a:avLst/>
          </a:prstGeom>
          <a:noFill/>
          <a:ln w="9525">
            <a:solidFill>
              <a:srgbClr val="FF00FF"/>
            </a:solidFill>
            <a:round/>
            <a:headEnd/>
            <a:tailEnd type="triangle" w="med" len="med"/>
          </a:ln>
        </p:spPr>
        <p:txBody>
          <a:bodyPr/>
          <a:lstStyle/>
          <a:p>
            <a:endParaRPr lang="ja-JP" altLang="en-US"/>
          </a:p>
        </p:txBody>
      </p:sp>
      <p:sp>
        <p:nvSpPr>
          <p:cNvPr id="85005" name="Text Box 13"/>
          <p:cNvSpPr txBox="1">
            <a:spLocks noChangeArrowheads="1"/>
          </p:cNvSpPr>
          <p:nvPr/>
        </p:nvSpPr>
        <p:spPr bwMode="auto">
          <a:xfrm>
            <a:off x="3214688" y="2714625"/>
            <a:ext cx="2160587" cy="825500"/>
          </a:xfrm>
          <a:prstGeom prst="rect">
            <a:avLst/>
          </a:prstGeom>
          <a:noFill/>
          <a:ln w="9525">
            <a:noFill/>
            <a:miter lim="800000"/>
            <a:headEnd/>
            <a:tailEnd/>
          </a:ln>
        </p:spPr>
        <p:txBody>
          <a:bodyPr>
            <a:spAutoFit/>
          </a:bodyPr>
          <a:lstStyle/>
          <a:p>
            <a:pPr>
              <a:spcBef>
                <a:spcPct val="50000"/>
              </a:spcBef>
            </a:pPr>
            <a:r>
              <a:rPr kumimoji="0" lang="ja-JP" altLang="en-US"/>
              <a:t>インフレ率がプラスであれば、右辺は</a:t>
            </a:r>
            <a:r>
              <a:rPr kumimoji="0" lang="en-US" altLang="ja-JP"/>
              <a:t>1</a:t>
            </a:r>
            <a:r>
              <a:rPr kumimoji="0" lang="ja-JP" altLang="en-US"/>
              <a:t>より小さくなる。</a:t>
            </a:r>
          </a:p>
        </p:txBody>
      </p:sp>
      <p:sp>
        <p:nvSpPr>
          <p:cNvPr id="85006" name="AutoShape 14"/>
          <p:cNvSpPr>
            <a:spLocks noChangeArrowheads="1"/>
          </p:cNvSpPr>
          <p:nvPr/>
        </p:nvSpPr>
        <p:spPr bwMode="auto">
          <a:xfrm rot="5400000">
            <a:off x="1835151" y="3500437"/>
            <a:ext cx="576262" cy="576263"/>
          </a:xfrm>
          <a:custGeom>
            <a:avLst/>
            <a:gdLst>
              <a:gd name="T0" fmla="*/ 11530468 w 21600"/>
              <a:gd name="T1" fmla="*/ 0 h 21600"/>
              <a:gd name="T2" fmla="*/ 0 w 21600"/>
              <a:gd name="T3" fmla="*/ 7687029 h 21600"/>
              <a:gd name="T4" fmla="*/ 11530468 w 21600"/>
              <a:gd name="T5" fmla="*/ 15374031 h 21600"/>
              <a:gd name="T6" fmla="*/ 15373978 w 21600"/>
              <a:gd name="T7" fmla="*/ 768702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FFFF"/>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85007" name="Text Box 15"/>
          <p:cNvSpPr txBox="1">
            <a:spLocks noChangeArrowheads="1"/>
          </p:cNvSpPr>
          <p:nvPr/>
        </p:nvSpPr>
        <p:spPr bwMode="auto">
          <a:xfrm>
            <a:off x="1184275" y="4071938"/>
            <a:ext cx="7745413" cy="2724150"/>
          </a:xfrm>
          <a:prstGeom prst="rect">
            <a:avLst/>
          </a:prstGeom>
          <a:noFill/>
          <a:ln w="9525">
            <a:noFill/>
            <a:miter lim="800000"/>
            <a:headEnd/>
            <a:tailEnd/>
          </a:ln>
        </p:spPr>
        <p:txBody>
          <a:bodyPr>
            <a:spAutoFit/>
          </a:bodyPr>
          <a:lstStyle/>
          <a:p>
            <a:pPr>
              <a:spcBef>
                <a:spcPct val="50000"/>
              </a:spcBef>
            </a:pPr>
            <a:r>
              <a:rPr kumimoji="0" lang="ja-JP" altLang="en-US" sz="1800"/>
              <a:t>実質利子率がプラスである限りインフレ率はマイナスになる。つまり、インフレの反対のデフレが発生していることになる。</a:t>
            </a:r>
          </a:p>
          <a:p>
            <a:pPr>
              <a:spcBef>
                <a:spcPct val="50000"/>
              </a:spcBef>
            </a:pPr>
            <a:r>
              <a:rPr kumimoji="0" lang="ja-JP" altLang="en-US" sz="1800"/>
              <a:t>日本銀行は</a:t>
            </a:r>
            <a:r>
              <a:rPr kumimoji="0" lang="en-US" altLang="ja-JP" sz="1800"/>
              <a:t>1999</a:t>
            </a:r>
            <a:r>
              <a:rPr kumimoji="0" lang="ja-JP" altLang="en-US" sz="1800"/>
              <a:t>年からゼロ金利政策、量的緩和政策を行っている。（</a:t>
            </a:r>
            <a:r>
              <a:rPr kumimoji="0" lang="en-US" altLang="ja-JP" sz="1800"/>
              <a:t>2006</a:t>
            </a:r>
            <a:r>
              <a:rPr kumimoji="0" lang="ja-JP" altLang="en-US" sz="1800"/>
              <a:t>年</a:t>
            </a:r>
            <a:r>
              <a:rPr kumimoji="0" lang="en-US" altLang="ja-JP" sz="1800"/>
              <a:t>2</a:t>
            </a:r>
            <a:r>
              <a:rPr kumimoji="0" lang="ja-JP" altLang="en-US" sz="1800"/>
              <a:t>月にゼロ金利政策は解除）このため金利水準はいまだに低い。名目利子率が低く抑えられている限りデフレ（物価水準の低下）から逃れられないということになる。</a:t>
            </a:r>
          </a:p>
          <a:p>
            <a:pPr>
              <a:spcBef>
                <a:spcPct val="50000"/>
              </a:spcBef>
            </a:pPr>
            <a:r>
              <a:rPr kumimoji="0" lang="ja-JP" altLang="en-US" sz="1800"/>
              <a:t>これを</a:t>
            </a:r>
            <a:r>
              <a:rPr kumimoji="0" lang="ja-JP" altLang="en-US" sz="1800" b="1">
                <a:solidFill>
                  <a:srgbClr val="FF0000"/>
                </a:solidFill>
              </a:rPr>
              <a:t>デフレの罠</a:t>
            </a:r>
            <a:r>
              <a:rPr kumimoji="0" lang="ja-JP" altLang="en-US" sz="1800"/>
              <a:t>という。</a:t>
            </a:r>
          </a:p>
          <a:p>
            <a:pPr>
              <a:spcBef>
                <a:spcPct val="50000"/>
              </a:spcBef>
            </a:pPr>
            <a:endParaRPr kumimoji="0"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4999"/>
                                        </p:tgtEl>
                                        <p:attrNameLst>
                                          <p:attrName>style.visibility</p:attrName>
                                        </p:attrNameLst>
                                      </p:cBhvr>
                                      <p:to>
                                        <p:strVal val="visible"/>
                                      </p:to>
                                    </p:set>
                                    <p:anim calcmode="lin" valueType="num">
                                      <p:cBhvr>
                                        <p:cTn id="7" dur="500" fill="hold"/>
                                        <p:tgtEl>
                                          <p:spTgt spid="84999"/>
                                        </p:tgtEl>
                                        <p:attrNameLst>
                                          <p:attrName>ppt_w</p:attrName>
                                        </p:attrNameLst>
                                      </p:cBhvr>
                                      <p:tavLst>
                                        <p:tav tm="0">
                                          <p:val>
                                            <p:fltVal val="0"/>
                                          </p:val>
                                        </p:tav>
                                        <p:tav tm="100000">
                                          <p:val>
                                            <p:strVal val="#ppt_w"/>
                                          </p:val>
                                        </p:tav>
                                      </p:tavLst>
                                    </p:anim>
                                    <p:anim calcmode="lin" valueType="num">
                                      <p:cBhvr>
                                        <p:cTn id="8" dur="500" fill="hold"/>
                                        <p:tgtEl>
                                          <p:spTgt spid="84999"/>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85000"/>
                                        </p:tgtEl>
                                        <p:attrNameLst>
                                          <p:attrName>style.visibility</p:attrName>
                                        </p:attrNameLst>
                                      </p:cBhvr>
                                      <p:to>
                                        <p:strVal val="visible"/>
                                      </p:to>
                                    </p:set>
                                    <p:anim calcmode="lin" valueType="num">
                                      <p:cBhvr>
                                        <p:cTn id="11" dur="500" fill="hold"/>
                                        <p:tgtEl>
                                          <p:spTgt spid="85000"/>
                                        </p:tgtEl>
                                        <p:attrNameLst>
                                          <p:attrName>ppt_w</p:attrName>
                                        </p:attrNameLst>
                                      </p:cBhvr>
                                      <p:tavLst>
                                        <p:tav tm="0">
                                          <p:val>
                                            <p:fltVal val="0"/>
                                          </p:val>
                                        </p:tav>
                                        <p:tav tm="100000">
                                          <p:val>
                                            <p:strVal val="#ppt_w"/>
                                          </p:val>
                                        </p:tav>
                                      </p:tavLst>
                                    </p:anim>
                                    <p:anim calcmode="lin" valueType="num">
                                      <p:cBhvr>
                                        <p:cTn id="12" dur="500" fill="hold"/>
                                        <p:tgtEl>
                                          <p:spTgt spid="85000"/>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85001"/>
                                        </p:tgtEl>
                                        <p:attrNameLst>
                                          <p:attrName>style.visibility</p:attrName>
                                        </p:attrNameLst>
                                      </p:cBhvr>
                                      <p:to>
                                        <p:strVal val="visible"/>
                                      </p:to>
                                    </p:set>
                                    <p:anim calcmode="lin" valueType="num">
                                      <p:cBhvr>
                                        <p:cTn id="17" dur="500" fill="hold"/>
                                        <p:tgtEl>
                                          <p:spTgt spid="85001"/>
                                        </p:tgtEl>
                                        <p:attrNameLst>
                                          <p:attrName>ppt_w</p:attrName>
                                        </p:attrNameLst>
                                      </p:cBhvr>
                                      <p:tavLst>
                                        <p:tav tm="0">
                                          <p:val>
                                            <p:fltVal val="0"/>
                                          </p:val>
                                        </p:tav>
                                        <p:tav tm="100000">
                                          <p:val>
                                            <p:strVal val="#ppt_w"/>
                                          </p:val>
                                        </p:tav>
                                      </p:tavLst>
                                    </p:anim>
                                    <p:anim calcmode="lin" valueType="num">
                                      <p:cBhvr>
                                        <p:cTn id="18" dur="500" fill="hold"/>
                                        <p:tgtEl>
                                          <p:spTgt spid="85001"/>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85002"/>
                                        </p:tgtEl>
                                        <p:attrNameLst>
                                          <p:attrName>style.visibility</p:attrName>
                                        </p:attrNameLst>
                                      </p:cBhvr>
                                      <p:to>
                                        <p:strVal val="visible"/>
                                      </p:to>
                                    </p:set>
                                    <p:anim calcmode="lin" valueType="num">
                                      <p:cBhvr>
                                        <p:cTn id="23" dur="500" fill="hold"/>
                                        <p:tgtEl>
                                          <p:spTgt spid="85002"/>
                                        </p:tgtEl>
                                        <p:attrNameLst>
                                          <p:attrName>ppt_w</p:attrName>
                                        </p:attrNameLst>
                                      </p:cBhvr>
                                      <p:tavLst>
                                        <p:tav tm="0">
                                          <p:val>
                                            <p:fltVal val="0"/>
                                          </p:val>
                                        </p:tav>
                                        <p:tav tm="100000">
                                          <p:val>
                                            <p:strVal val="#ppt_w"/>
                                          </p:val>
                                        </p:tav>
                                      </p:tavLst>
                                    </p:anim>
                                    <p:anim calcmode="lin" valueType="num">
                                      <p:cBhvr>
                                        <p:cTn id="24" dur="500" fill="hold"/>
                                        <p:tgtEl>
                                          <p:spTgt spid="85002"/>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85003"/>
                                        </p:tgtEl>
                                        <p:attrNameLst>
                                          <p:attrName>style.visibility</p:attrName>
                                        </p:attrNameLst>
                                      </p:cBhvr>
                                      <p:to>
                                        <p:strVal val="visible"/>
                                      </p:to>
                                    </p:set>
                                    <p:anim calcmode="lin" valueType="num">
                                      <p:cBhvr>
                                        <p:cTn id="27" dur="500" fill="hold"/>
                                        <p:tgtEl>
                                          <p:spTgt spid="85003"/>
                                        </p:tgtEl>
                                        <p:attrNameLst>
                                          <p:attrName>ppt_w</p:attrName>
                                        </p:attrNameLst>
                                      </p:cBhvr>
                                      <p:tavLst>
                                        <p:tav tm="0">
                                          <p:val>
                                            <p:fltVal val="0"/>
                                          </p:val>
                                        </p:tav>
                                        <p:tav tm="100000">
                                          <p:val>
                                            <p:strVal val="#ppt_w"/>
                                          </p:val>
                                        </p:tav>
                                      </p:tavLst>
                                    </p:anim>
                                    <p:anim calcmode="lin" valueType="num">
                                      <p:cBhvr>
                                        <p:cTn id="28" dur="500" fill="hold"/>
                                        <p:tgtEl>
                                          <p:spTgt spid="85003"/>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85005"/>
                                        </p:tgtEl>
                                        <p:attrNameLst>
                                          <p:attrName>style.visibility</p:attrName>
                                        </p:attrNameLst>
                                      </p:cBhvr>
                                      <p:to>
                                        <p:strVal val="visible"/>
                                      </p:to>
                                    </p:set>
                                    <p:anim calcmode="lin" valueType="num">
                                      <p:cBhvr>
                                        <p:cTn id="33" dur="500" fill="hold"/>
                                        <p:tgtEl>
                                          <p:spTgt spid="85005"/>
                                        </p:tgtEl>
                                        <p:attrNameLst>
                                          <p:attrName>ppt_w</p:attrName>
                                        </p:attrNameLst>
                                      </p:cBhvr>
                                      <p:tavLst>
                                        <p:tav tm="0">
                                          <p:val>
                                            <p:fltVal val="0"/>
                                          </p:val>
                                        </p:tav>
                                        <p:tav tm="100000">
                                          <p:val>
                                            <p:strVal val="#ppt_w"/>
                                          </p:val>
                                        </p:tav>
                                      </p:tavLst>
                                    </p:anim>
                                    <p:anim calcmode="lin" valueType="num">
                                      <p:cBhvr>
                                        <p:cTn id="34" dur="500" fill="hold"/>
                                        <p:tgtEl>
                                          <p:spTgt spid="85005"/>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85006"/>
                                        </p:tgtEl>
                                        <p:attrNameLst>
                                          <p:attrName>style.visibility</p:attrName>
                                        </p:attrNameLst>
                                      </p:cBhvr>
                                      <p:to>
                                        <p:strVal val="visible"/>
                                      </p:to>
                                    </p:set>
                                    <p:animEffect transition="in" filter="diamond(in)">
                                      <p:cBhvr>
                                        <p:cTn id="39" dur="1000"/>
                                        <p:tgtEl>
                                          <p:spTgt spid="8500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85007"/>
                                        </p:tgtEl>
                                        <p:attrNameLst>
                                          <p:attrName>style.visibility</p:attrName>
                                        </p:attrNameLst>
                                      </p:cBhvr>
                                      <p:to>
                                        <p:strVal val="visible"/>
                                      </p:to>
                                    </p:set>
                                    <p:anim calcmode="lin" valueType="num">
                                      <p:cBhvr additive="base">
                                        <p:cTn id="44" dur="500" fill="hold"/>
                                        <p:tgtEl>
                                          <p:spTgt spid="85007"/>
                                        </p:tgtEl>
                                        <p:attrNameLst>
                                          <p:attrName>ppt_x</p:attrName>
                                        </p:attrNameLst>
                                      </p:cBhvr>
                                      <p:tavLst>
                                        <p:tav tm="0">
                                          <p:val>
                                            <p:strVal val="#ppt_x"/>
                                          </p:val>
                                        </p:tav>
                                        <p:tav tm="100000">
                                          <p:val>
                                            <p:strVal val="#ppt_x"/>
                                          </p:val>
                                        </p:tav>
                                      </p:tavLst>
                                    </p:anim>
                                    <p:anim calcmode="lin" valueType="num">
                                      <p:cBhvr additive="base">
                                        <p:cTn id="45" dur="500" fill="hold"/>
                                        <p:tgtEl>
                                          <p:spTgt spid="850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9" grpId="0" animBg="1"/>
      <p:bldP spid="85000" grpId="0" animBg="1"/>
      <p:bldP spid="85001" grpId="0"/>
      <p:bldP spid="85002" grpId="0" animBg="1"/>
      <p:bldP spid="85003" grpId="0" animBg="1"/>
      <p:bldP spid="85005" grpId="0"/>
      <p:bldP spid="85006" grpId="0" animBg="1"/>
      <p:bldP spid="8500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285728"/>
          <a:ext cx="7086600" cy="714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6021" name="Rectangle 5"/>
          <p:cNvSpPr>
            <a:spLocks noGrp="1" noChangeArrowheads="1"/>
          </p:cNvSpPr>
          <p:nvPr>
            <p:ph idx="1"/>
          </p:nvPr>
        </p:nvSpPr>
        <p:spPr>
          <a:xfrm>
            <a:off x="1143000" y="1357313"/>
            <a:ext cx="7572375" cy="5286375"/>
          </a:xfrm>
        </p:spPr>
        <p:txBody>
          <a:bodyPr>
            <a:normAutofit lnSpcReduction="10000"/>
          </a:bodyPr>
          <a:lstStyle/>
          <a:p>
            <a:pPr marL="365760" indent="-283464" eaLnBrk="1" fontAlgn="auto" hangingPunct="1">
              <a:lnSpc>
                <a:spcPct val="90000"/>
              </a:lnSpc>
              <a:spcAft>
                <a:spcPts val="0"/>
              </a:spcAft>
              <a:buFontTx/>
              <a:buNone/>
              <a:defRPr/>
            </a:pPr>
            <a:r>
              <a:rPr lang="ja-JP" altLang="en-US" sz="1800" dirty="0"/>
              <a:t>インフレーションの弊害にはどのようなものがあるか</a:t>
            </a:r>
            <a:r>
              <a:rPr lang="ja-JP" altLang="en-US" sz="1800" dirty="0" smtClean="0"/>
              <a:t>。</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１．予想されたインフレーション（</a:t>
            </a:r>
            <a:r>
              <a:rPr lang="en-US" altLang="ja-JP" sz="1800" dirty="0" smtClean="0"/>
              <a:t>7.4.1</a:t>
            </a:r>
            <a:r>
              <a:rPr lang="ja-JP" altLang="en-US" sz="1800" dirty="0" smtClean="0"/>
              <a:t>－</a:t>
            </a:r>
            <a:r>
              <a:rPr lang="en-US" altLang="ja-JP" sz="1800" dirty="0" smtClean="0"/>
              <a:t>7.4.4</a:t>
            </a:r>
            <a:r>
              <a:rPr lang="ja-JP" altLang="en-US" sz="1800" dirty="0" smtClean="0"/>
              <a:t>）</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２．予想されないインフレーション（</a:t>
            </a:r>
            <a:r>
              <a:rPr lang="en-US" altLang="ja-JP" sz="1800" dirty="0" smtClean="0"/>
              <a:t>7.4.5</a:t>
            </a:r>
            <a:r>
              <a:rPr lang="ja-JP" altLang="en-US" sz="1800" dirty="0" smtClean="0"/>
              <a:t>）</a:t>
            </a:r>
            <a:endParaRPr lang="ja-JP" altLang="en-US" sz="1800" dirty="0"/>
          </a:p>
          <a:p>
            <a:pPr marL="365760" indent="-283464" eaLnBrk="1" fontAlgn="auto" hangingPunct="1">
              <a:lnSpc>
                <a:spcPct val="90000"/>
              </a:lnSpc>
              <a:spcAft>
                <a:spcPts val="0"/>
              </a:spcAft>
              <a:buFontTx/>
              <a:buNone/>
              <a:defRPr/>
            </a:pPr>
            <a:endParaRPr lang="en-US" altLang="ja-JP" sz="2400" dirty="0" smtClean="0"/>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ja-JP" altLang="en-US" sz="1800" dirty="0" smtClean="0"/>
              <a:t>インフレ</a:t>
            </a:r>
            <a:r>
              <a:rPr lang="ja-JP" altLang="en-US" sz="1800" dirty="0"/>
              <a:t>による通貨価値の下落を防ぐ方法は、</a:t>
            </a:r>
            <a:r>
              <a:rPr lang="ja-JP" altLang="en-US" sz="1800" dirty="0" smtClean="0"/>
              <a:t>手元の貨幣</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保有量</a:t>
            </a:r>
            <a:r>
              <a:rPr lang="ja-JP" altLang="en-US" sz="1800" dirty="0"/>
              <a:t>をできるだけ減らすこと。</a:t>
            </a:r>
          </a:p>
          <a:p>
            <a:pPr marL="365760" indent="-283464" eaLnBrk="1" fontAlgn="auto" hangingPunct="1">
              <a:lnSpc>
                <a:spcPct val="90000"/>
              </a:lnSpc>
              <a:spcAft>
                <a:spcPts val="0"/>
              </a:spcAft>
              <a:buFontTx/>
              <a:buNone/>
              <a:defRPr/>
            </a:pPr>
            <a:r>
              <a:rPr lang="ja-JP" altLang="en-US" sz="1800" dirty="0"/>
              <a:t>そのために、私たちは次の点に注意しなければ</a:t>
            </a:r>
            <a:r>
              <a:rPr lang="ja-JP" altLang="en-US" sz="1800" dirty="0" smtClean="0"/>
              <a:t>ならない</a:t>
            </a:r>
            <a:r>
              <a:rPr lang="ja-JP" altLang="en-US" sz="1800" dirty="0"/>
              <a:t>。</a:t>
            </a:r>
          </a:p>
          <a:p>
            <a:pPr marL="365760" indent="-283464" eaLnBrk="1" fontAlgn="auto" hangingPunct="1">
              <a:lnSpc>
                <a:spcPct val="90000"/>
              </a:lnSpc>
              <a:spcAft>
                <a:spcPts val="0"/>
              </a:spcAft>
              <a:buFontTx/>
              <a:buNone/>
              <a:defRPr/>
            </a:pPr>
            <a:r>
              <a:rPr lang="en-US" altLang="ja-JP" sz="1800" b="1" dirty="0">
                <a:latin typeface="+mj-ea"/>
                <a:ea typeface="+mj-ea"/>
              </a:rPr>
              <a:t>(a)</a:t>
            </a:r>
            <a:r>
              <a:rPr lang="ja-JP" altLang="en-US" sz="1800" b="1" dirty="0" smtClean="0">
                <a:latin typeface="+mj-ea"/>
                <a:ea typeface="+mj-ea"/>
              </a:rPr>
              <a:t>できるだけ債券を</a:t>
            </a:r>
            <a:r>
              <a:rPr lang="ja-JP" altLang="en-US" sz="1800" b="1" dirty="0">
                <a:latin typeface="+mj-ea"/>
                <a:ea typeface="+mj-ea"/>
              </a:rPr>
              <a:t>保有し、頻繁に証券会社に通うこと。</a:t>
            </a:r>
          </a:p>
          <a:p>
            <a:pPr marL="365760" indent="-283464" eaLnBrk="1" fontAlgn="auto" hangingPunct="1">
              <a:lnSpc>
                <a:spcPct val="90000"/>
              </a:lnSpc>
              <a:spcAft>
                <a:spcPts val="0"/>
              </a:spcAft>
              <a:buFontTx/>
              <a:buNone/>
              <a:defRPr/>
            </a:pPr>
            <a:endParaRPr lang="en-US" altLang="ja-JP" sz="1800" b="1" dirty="0" smtClean="0">
              <a:latin typeface="+mj-ea"/>
              <a:ea typeface="+mj-ea"/>
            </a:endParaRPr>
          </a:p>
          <a:p>
            <a:pPr marL="365760" indent="-283464" eaLnBrk="1" fontAlgn="auto" hangingPunct="1">
              <a:lnSpc>
                <a:spcPct val="90000"/>
              </a:lnSpc>
              <a:spcAft>
                <a:spcPts val="0"/>
              </a:spcAft>
              <a:buFontTx/>
              <a:buNone/>
              <a:defRPr/>
            </a:pPr>
            <a:r>
              <a:rPr lang="en-US" altLang="ja-JP" sz="1800" b="1" dirty="0" smtClean="0">
                <a:latin typeface="+mj-ea"/>
                <a:ea typeface="+mj-ea"/>
              </a:rPr>
              <a:t>(</a:t>
            </a:r>
            <a:r>
              <a:rPr lang="en-US" altLang="ja-JP" sz="1800" b="1" dirty="0">
                <a:latin typeface="+mj-ea"/>
                <a:ea typeface="+mj-ea"/>
              </a:rPr>
              <a:t>b)</a:t>
            </a:r>
            <a:r>
              <a:rPr lang="ja-JP" altLang="en-US" sz="1800" b="1" dirty="0">
                <a:latin typeface="+mj-ea"/>
                <a:ea typeface="+mj-ea"/>
              </a:rPr>
              <a:t>他の国の通貨（より安定した価値を有するアメリカのドル通貨の</a:t>
            </a:r>
            <a:r>
              <a:rPr lang="ja-JP" altLang="en-US" sz="1800" b="1" dirty="0" err="1" smtClean="0">
                <a:latin typeface="+mj-ea"/>
                <a:ea typeface="+mj-ea"/>
              </a:rPr>
              <a:t>よ</a:t>
            </a:r>
            <a:endParaRPr lang="en-US" altLang="ja-JP" sz="1800" b="1" dirty="0" smtClean="0">
              <a:latin typeface="+mj-ea"/>
              <a:ea typeface="+mj-ea"/>
            </a:endParaRPr>
          </a:p>
          <a:p>
            <a:pPr marL="365760" indent="-283464" eaLnBrk="1" fontAlgn="auto" hangingPunct="1">
              <a:lnSpc>
                <a:spcPct val="90000"/>
              </a:lnSpc>
              <a:spcAft>
                <a:spcPts val="0"/>
              </a:spcAft>
              <a:buFontTx/>
              <a:buNone/>
              <a:defRPr/>
            </a:pPr>
            <a:r>
              <a:rPr lang="ja-JP" altLang="en-US" sz="1800" b="1" dirty="0" smtClean="0">
                <a:latin typeface="+mj-ea"/>
                <a:ea typeface="+mj-ea"/>
              </a:rPr>
              <a:t>うな</a:t>
            </a:r>
            <a:r>
              <a:rPr lang="ja-JP" altLang="en-US" sz="1800" b="1" dirty="0">
                <a:latin typeface="+mj-ea"/>
                <a:ea typeface="+mj-ea"/>
              </a:rPr>
              <a:t>もの）で外貨預金として保有し、必要なときに自国通貨に</a:t>
            </a:r>
            <a:r>
              <a:rPr lang="ja-JP" altLang="en-US" sz="1800" b="1" dirty="0" err="1">
                <a:latin typeface="+mj-ea"/>
                <a:ea typeface="+mj-ea"/>
              </a:rPr>
              <a:t>変換</a:t>
            </a:r>
            <a:r>
              <a:rPr lang="ja-JP" altLang="en-US" sz="1800" b="1" dirty="0" err="1" smtClean="0">
                <a:latin typeface="+mj-ea"/>
                <a:ea typeface="+mj-ea"/>
              </a:rPr>
              <a:t>す</a:t>
            </a:r>
            <a:endParaRPr lang="en-US" altLang="ja-JP" sz="1800" b="1" dirty="0" smtClean="0">
              <a:latin typeface="+mj-ea"/>
              <a:ea typeface="+mj-ea"/>
            </a:endParaRPr>
          </a:p>
          <a:p>
            <a:pPr marL="365760" indent="-283464" eaLnBrk="1" fontAlgn="auto" hangingPunct="1">
              <a:lnSpc>
                <a:spcPct val="90000"/>
              </a:lnSpc>
              <a:spcAft>
                <a:spcPts val="0"/>
              </a:spcAft>
              <a:buFontTx/>
              <a:buNone/>
              <a:defRPr/>
            </a:pPr>
            <a:r>
              <a:rPr lang="ja-JP" altLang="en-US" sz="1800" b="1" dirty="0" smtClean="0">
                <a:latin typeface="+mj-ea"/>
                <a:ea typeface="+mj-ea"/>
              </a:rPr>
              <a:t>る</a:t>
            </a:r>
            <a:r>
              <a:rPr lang="ja-JP" altLang="en-US" sz="1800" b="1" dirty="0">
                <a:latin typeface="+mj-ea"/>
                <a:ea typeface="+mj-ea"/>
              </a:rPr>
              <a:t>。そのためにはやはり</a:t>
            </a:r>
            <a:r>
              <a:rPr lang="en-US" altLang="ja-JP" sz="1800" b="1" dirty="0">
                <a:latin typeface="+mj-ea"/>
                <a:ea typeface="+mj-ea"/>
              </a:rPr>
              <a:t>(a)</a:t>
            </a:r>
            <a:r>
              <a:rPr lang="ja-JP" altLang="en-US" sz="1800" b="1" dirty="0">
                <a:latin typeface="+mj-ea"/>
                <a:ea typeface="+mj-ea"/>
              </a:rPr>
              <a:t>と同様、銀行に頻繁に行く必要がある</a:t>
            </a:r>
            <a:r>
              <a:rPr lang="ja-JP" altLang="en-US" sz="1800" dirty="0">
                <a:latin typeface="+mj-ea"/>
                <a:ea typeface="+mj-ea"/>
              </a:rPr>
              <a:t>。</a:t>
            </a:r>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ja-JP" altLang="en-US" sz="1800" dirty="0" smtClean="0"/>
              <a:t>この</a:t>
            </a:r>
            <a:r>
              <a:rPr lang="ja-JP" altLang="en-US" sz="1800" dirty="0"/>
              <a:t>ように頻繁に銀行に行くことで靴底が</a:t>
            </a:r>
            <a:r>
              <a:rPr lang="ja-JP" altLang="en-US" sz="1800" dirty="0" smtClean="0"/>
              <a:t>磨り減ってしまう</a:t>
            </a:r>
            <a:r>
              <a:rPr lang="ja-JP" altLang="en-US" sz="1800" dirty="0"/>
              <a:t>コスト</a:t>
            </a:r>
            <a:r>
              <a:rPr lang="ja-JP" altLang="en-US" sz="1800" dirty="0" smtClean="0"/>
              <a:t>を</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靴底</a:t>
            </a:r>
            <a:r>
              <a:rPr lang="ja-JP" altLang="en-US" sz="1800" dirty="0"/>
              <a:t>コストという。実際には、銀行に</a:t>
            </a:r>
            <a:r>
              <a:rPr lang="ja-JP" altLang="en-US" sz="1800" dirty="0" smtClean="0"/>
              <a:t>頻繁</a:t>
            </a:r>
            <a:r>
              <a:rPr lang="ja-JP" altLang="en-US" sz="1800" dirty="0"/>
              <a:t>に行くことによる煩雑さ</a:t>
            </a:r>
            <a:r>
              <a:rPr lang="ja-JP" altLang="en-US" sz="1800" dirty="0" smtClean="0"/>
              <a:t>や</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時間</a:t>
            </a:r>
            <a:r>
              <a:rPr lang="ja-JP" altLang="en-US" sz="1800" dirty="0"/>
              <a:t>のロスをさす。</a:t>
            </a:r>
            <a:endParaRPr lang="en-US" altLang="ja-JP" sz="1800" dirty="0"/>
          </a:p>
        </p:txBody>
      </p:sp>
      <p:graphicFrame>
        <p:nvGraphicFramePr>
          <p:cNvPr id="6" name="図表 5"/>
          <p:cNvGraphicFramePr/>
          <p:nvPr/>
        </p:nvGraphicFramePr>
        <p:xfrm>
          <a:off x="1285852" y="2285992"/>
          <a:ext cx="3714776" cy="50006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ext Box 4"/>
          <p:cNvSpPr txBox="1">
            <a:spLocks noChangeArrowheads="1"/>
          </p:cNvSpPr>
          <p:nvPr/>
        </p:nvSpPr>
        <p:spPr bwMode="auto">
          <a:xfrm>
            <a:off x="1500188" y="1214438"/>
            <a:ext cx="6858000" cy="2032000"/>
          </a:xfrm>
          <a:prstGeom prst="rect">
            <a:avLst/>
          </a:prstGeom>
          <a:noFill/>
          <a:ln w="9525">
            <a:noFill/>
            <a:miter lim="800000"/>
            <a:headEnd/>
            <a:tailEnd/>
          </a:ln>
        </p:spPr>
        <p:txBody>
          <a:bodyPr>
            <a:spAutoFit/>
          </a:bodyPr>
          <a:lstStyle/>
          <a:p>
            <a:pPr>
              <a:spcBef>
                <a:spcPct val="50000"/>
              </a:spcBef>
            </a:pPr>
            <a:r>
              <a:rPr kumimoji="0" lang="ja-JP" altLang="en-US" sz="1800"/>
              <a:t>インフレーションが起こると、企業は購入している原材料の価格の変更に伴い自分が生産している財・サービスの価格を変更することを余儀なくされる。</a:t>
            </a:r>
          </a:p>
          <a:p>
            <a:pPr>
              <a:spcBef>
                <a:spcPct val="50000"/>
              </a:spcBef>
            </a:pPr>
            <a:r>
              <a:rPr kumimoji="0" lang="ja-JP" altLang="en-US" sz="1800"/>
              <a:t>これに伴い、企業は購入者に生産物の価格を知らせるためのメニューやカタログに書かれている価格を書き換える必要が生じる。</a:t>
            </a:r>
          </a:p>
          <a:p>
            <a:pPr>
              <a:spcBef>
                <a:spcPct val="50000"/>
              </a:spcBef>
            </a:pPr>
            <a:r>
              <a:rPr kumimoji="0" lang="ja-JP" altLang="en-US" sz="1800"/>
              <a:t>このようなコストを</a:t>
            </a:r>
            <a:r>
              <a:rPr kumimoji="0" lang="ja-JP" altLang="en-US" sz="1800" b="1">
                <a:solidFill>
                  <a:srgbClr val="FF0000"/>
                </a:solidFill>
              </a:rPr>
              <a:t>メニュー・コスト</a:t>
            </a:r>
            <a:r>
              <a:rPr kumimoji="0" lang="ja-JP" altLang="en-US" sz="1800"/>
              <a:t>という。</a:t>
            </a:r>
          </a:p>
        </p:txBody>
      </p:sp>
      <p:graphicFrame>
        <p:nvGraphicFramePr>
          <p:cNvPr id="4" name="図表 3"/>
          <p:cNvGraphicFramePr/>
          <p:nvPr/>
        </p:nvGraphicFramePr>
        <p:xfrm>
          <a:off x="1428728" y="285728"/>
          <a:ext cx="5286412"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0"/>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9091" name="Rectangle 3"/>
          <p:cNvSpPr>
            <a:spLocks noGrp="1" noChangeArrowheads="1"/>
          </p:cNvSpPr>
          <p:nvPr>
            <p:ph idx="1"/>
          </p:nvPr>
        </p:nvSpPr>
        <p:spPr>
          <a:xfrm>
            <a:off x="1214438" y="1071563"/>
            <a:ext cx="7435850" cy="4713287"/>
          </a:xfrm>
        </p:spPr>
        <p:txBody>
          <a:bodyPr>
            <a:normAutofit fontScale="92500"/>
          </a:bodyPr>
          <a:lstStyle/>
          <a:p>
            <a:pPr marL="365760" indent="-283464" eaLnBrk="1" fontAlgn="auto" hangingPunct="1">
              <a:lnSpc>
                <a:spcPct val="90000"/>
              </a:lnSpc>
              <a:spcAft>
                <a:spcPts val="0"/>
              </a:spcAft>
              <a:buFontTx/>
              <a:buNone/>
              <a:defRPr/>
            </a:pPr>
            <a:r>
              <a:rPr lang="ja-JP" altLang="en-US" sz="1800" dirty="0"/>
              <a:t>インフレが発生したとき、すべての財・サービスの</a:t>
            </a:r>
            <a:r>
              <a:rPr lang="ja-JP" altLang="en-US" sz="1800" dirty="0" smtClean="0"/>
              <a:t>価格</a:t>
            </a:r>
            <a:r>
              <a:rPr lang="ja-JP" altLang="en-US" sz="1800" dirty="0"/>
              <a:t>が同じ</a:t>
            </a:r>
            <a:r>
              <a:rPr lang="ja-JP" altLang="en-US" sz="1800" dirty="0" smtClean="0"/>
              <a:t>ペース</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で上がって</a:t>
            </a:r>
            <a:r>
              <a:rPr lang="ja-JP" altLang="en-US" sz="1800" dirty="0"/>
              <a:t>ゆくわけではない。</a:t>
            </a:r>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ja-JP" altLang="en-US" sz="1800" dirty="0" smtClean="0"/>
              <a:t>企業</a:t>
            </a:r>
            <a:r>
              <a:rPr lang="ja-JP" altLang="en-US" sz="1800" dirty="0"/>
              <a:t>は多くの投入物の中からできるだけコストが</a:t>
            </a:r>
            <a:r>
              <a:rPr lang="ja-JP" altLang="en-US" sz="1800" dirty="0" smtClean="0"/>
              <a:t>少なく</a:t>
            </a:r>
            <a:r>
              <a:rPr lang="ja-JP" altLang="en-US" sz="1800" dirty="0"/>
              <a:t>なるような</a:t>
            </a:r>
            <a:r>
              <a:rPr lang="ja-JP" altLang="en-US" sz="1800" dirty="0" smtClean="0"/>
              <a:t>原</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材料</a:t>
            </a:r>
            <a:r>
              <a:rPr lang="ja-JP" altLang="en-US" sz="1800" dirty="0"/>
              <a:t>などの投入の組み合わせを考え</a:t>
            </a:r>
            <a:r>
              <a:rPr lang="ja-JP" altLang="en-US" sz="1800" dirty="0" smtClean="0"/>
              <a:t>、安い</a:t>
            </a:r>
            <a:r>
              <a:rPr lang="ja-JP" altLang="en-US" sz="1800" dirty="0"/>
              <a:t>コストでできるだけ多く</a:t>
            </a:r>
            <a:r>
              <a:rPr lang="ja-JP" altLang="en-US" sz="1800" dirty="0" smtClean="0"/>
              <a:t>の</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もうけ</a:t>
            </a:r>
            <a:r>
              <a:rPr lang="ja-JP" altLang="en-US" sz="1800" dirty="0"/>
              <a:t>（利潤）を得よう</a:t>
            </a:r>
            <a:r>
              <a:rPr lang="ja-JP" altLang="en-US" sz="1800" dirty="0" smtClean="0"/>
              <a:t>とする</a:t>
            </a:r>
            <a:r>
              <a:rPr lang="ja-JP" altLang="en-US" sz="1800" dirty="0"/>
              <a:t>。</a:t>
            </a:r>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ja-JP" altLang="en-US" sz="1800" dirty="0" smtClean="0"/>
              <a:t>消費者</a:t>
            </a:r>
            <a:r>
              <a:rPr lang="ja-JP" altLang="en-US" sz="1800" dirty="0"/>
              <a:t>も多くの購入物の組み合わせで最も支出が</a:t>
            </a:r>
            <a:r>
              <a:rPr lang="ja-JP" altLang="en-US" sz="1800" dirty="0" smtClean="0"/>
              <a:t>少なく</a:t>
            </a:r>
            <a:r>
              <a:rPr lang="ja-JP" altLang="en-US" sz="1800" dirty="0"/>
              <a:t>なるようにし</a:t>
            </a:r>
            <a:r>
              <a:rPr lang="ja-JP" altLang="en-US" sz="1800" dirty="0" smtClean="0"/>
              <a:t>、</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できるだけ</a:t>
            </a:r>
            <a:r>
              <a:rPr lang="ja-JP" altLang="en-US" sz="1800" dirty="0"/>
              <a:t>少ない支出で</a:t>
            </a:r>
            <a:r>
              <a:rPr lang="ja-JP" altLang="en-US" sz="1800" dirty="0" smtClean="0"/>
              <a:t>できるだけ大きな</a:t>
            </a:r>
            <a:r>
              <a:rPr lang="ja-JP" altLang="en-US" sz="1800" dirty="0"/>
              <a:t>満足（効用）を得ようと</a:t>
            </a:r>
            <a:r>
              <a:rPr lang="ja-JP" altLang="en-US" sz="1800" dirty="0" err="1" smtClean="0"/>
              <a:t>す</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る</a:t>
            </a:r>
            <a:r>
              <a:rPr lang="ja-JP" altLang="en-US" sz="1800" dirty="0"/>
              <a:t>。</a:t>
            </a:r>
          </a:p>
          <a:p>
            <a:pPr marL="365760" indent="-283464" eaLnBrk="1" fontAlgn="auto" hangingPunct="1">
              <a:lnSpc>
                <a:spcPct val="90000"/>
              </a:lnSpc>
              <a:spcAft>
                <a:spcPts val="0"/>
              </a:spcAft>
              <a:buFontTx/>
              <a:buNone/>
              <a:defRPr/>
            </a:pPr>
            <a:endParaRPr lang="ja-JP" altLang="en-US" sz="1800" dirty="0"/>
          </a:p>
          <a:p>
            <a:pPr marL="365760" indent="-283464" eaLnBrk="1" fontAlgn="auto" hangingPunct="1">
              <a:lnSpc>
                <a:spcPct val="90000"/>
              </a:lnSpc>
              <a:spcAft>
                <a:spcPts val="0"/>
              </a:spcAft>
              <a:buFontTx/>
              <a:buNone/>
              <a:defRPr/>
            </a:pPr>
            <a:r>
              <a:rPr lang="ja-JP" altLang="en-US" sz="1800" dirty="0"/>
              <a:t>さまざまな財の価格が日々変動することは財・</a:t>
            </a:r>
            <a:r>
              <a:rPr lang="ja-JP" altLang="en-US" sz="1800" dirty="0" smtClean="0"/>
              <a:t>サービス</a:t>
            </a:r>
            <a:r>
              <a:rPr lang="ja-JP" altLang="en-US" sz="1800" dirty="0"/>
              <a:t>を購入する</a:t>
            </a:r>
            <a:r>
              <a:rPr lang="ja-JP" altLang="en-US" sz="1800" dirty="0" smtClean="0"/>
              <a:t>消費者</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や</a:t>
            </a:r>
            <a:r>
              <a:rPr lang="ja-JP" altLang="en-US" sz="1800" dirty="0"/>
              <a:t>企業にとって、「どのような財</a:t>
            </a:r>
            <a:r>
              <a:rPr lang="ja-JP" altLang="en-US" sz="1800" dirty="0" smtClean="0"/>
              <a:t>・サービス</a:t>
            </a:r>
            <a:r>
              <a:rPr lang="ja-JP" altLang="en-US" sz="1800" dirty="0"/>
              <a:t>を購入するか」という判断</a:t>
            </a:r>
            <a:r>
              <a:rPr lang="ja-JP" altLang="en-US" sz="1800" dirty="0" smtClean="0"/>
              <a:t>を</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困難</a:t>
            </a:r>
            <a:r>
              <a:rPr lang="ja-JP" altLang="en-US" sz="1800" dirty="0"/>
              <a:t>にさせる</a:t>
            </a:r>
            <a:r>
              <a:rPr lang="ja-JP" altLang="en-US" sz="1800" dirty="0" smtClean="0"/>
              <a:t>。これ</a:t>
            </a:r>
            <a:r>
              <a:rPr lang="ja-JP" altLang="en-US" sz="1800" dirty="0"/>
              <a:t>は市場経済における資源配分（財の購入や</a:t>
            </a:r>
            <a:r>
              <a:rPr lang="ja-JP" altLang="en-US" sz="1800" dirty="0" smtClean="0"/>
              <a:t>生産のあり</a:t>
            </a:r>
            <a:endParaRPr lang="en-US" altLang="ja-JP" sz="1800" dirty="0" smtClean="0"/>
          </a:p>
          <a:p>
            <a:pPr marL="365760" indent="-283464" eaLnBrk="1" fontAlgn="auto" hangingPunct="1">
              <a:lnSpc>
                <a:spcPct val="90000"/>
              </a:lnSpc>
              <a:spcAft>
                <a:spcPts val="0"/>
              </a:spcAft>
              <a:buFontTx/>
              <a:buNone/>
              <a:defRPr/>
            </a:pPr>
            <a:r>
              <a:rPr lang="ja-JP" altLang="en-US" sz="1800" dirty="0" smtClean="0"/>
              <a:t>方</a:t>
            </a:r>
            <a:r>
              <a:rPr lang="ja-JP" altLang="en-US" sz="1800" dirty="0"/>
              <a:t>）を混乱させる要因となる。</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0706" name="Rectangle 3"/>
          <p:cNvSpPr>
            <a:spLocks noGrp="1" noChangeArrowheads="1"/>
          </p:cNvSpPr>
          <p:nvPr>
            <p:ph idx="1"/>
          </p:nvPr>
        </p:nvSpPr>
        <p:spPr>
          <a:xfrm>
            <a:off x="1279525" y="1341438"/>
            <a:ext cx="7507288" cy="4784725"/>
          </a:xfrm>
        </p:spPr>
        <p:txBody>
          <a:bodyPr/>
          <a:lstStyle/>
          <a:p>
            <a:pPr eaLnBrk="1" hangingPunct="1">
              <a:buFontTx/>
              <a:buNone/>
            </a:pPr>
            <a:r>
              <a:rPr lang="ja-JP" altLang="en-US" sz="1800" smtClean="0"/>
              <a:t>所得に対する課税は、累進課税制が行われている。</a:t>
            </a:r>
          </a:p>
          <a:p>
            <a:pPr eaLnBrk="1" hangingPunct="1">
              <a:buFontTx/>
              <a:buNone/>
            </a:pPr>
            <a:r>
              <a:rPr lang="ja-JP" altLang="en-US" sz="1800" smtClean="0"/>
              <a:t>名目所得の高い人には高い所得税率が適用される。</a:t>
            </a:r>
          </a:p>
          <a:p>
            <a:pPr eaLnBrk="1" hangingPunct="1">
              <a:buFontTx/>
              <a:buNone/>
            </a:pPr>
            <a:r>
              <a:rPr lang="ja-JP" altLang="en-US" sz="1800" smtClean="0"/>
              <a:t>物価上昇に伴い、所得が上昇したとしよう。</a:t>
            </a:r>
          </a:p>
          <a:p>
            <a:pPr eaLnBrk="1" hangingPunct="1">
              <a:buFontTx/>
              <a:buNone/>
            </a:pPr>
            <a:endParaRPr lang="en-US" altLang="ja-JP" sz="1800" smtClean="0"/>
          </a:p>
          <a:p>
            <a:pPr eaLnBrk="1" hangingPunct="1">
              <a:buFontTx/>
              <a:buNone/>
            </a:pPr>
            <a:r>
              <a:rPr lang="ja-JP" altLang="en-US" sz="1800" smtClean="0"/>
              <a:t>しかし、所得の上昇は物価の上昇を反映しているだけなので、名目所</a:t>
            </a:r>
            <a:endParaRPr lang="en-US" altLang="ja-JP" sz="1800" smtClean="0"/>
          </a:p>
          <a:p>
            <a:pPr eaLnBrk="1" hangingPunct="1">
              <a:buFontTx/>
              <a:buNone/>
            </a:pPr>
            <a:r>
              <a:rPr lang="ja-JP" altLang="en-US" sz="1800" smtClean="0"/>
              <a:t>得の上昇によって税率が上昇したことで政府に納める税金は増加した</a:t>
            </a:r>
            <a:endParaRPr lang="en-US" altLang="ja-JP" sz="1800" smtClean="0"/>
          </a:p>
          <a:p>
            <a:pPr eaLnBrk="1" hangingPunct="1">
              <a:buFontTx/>
              <a:buNone/>
            </a:pPr>
            <a:r>
              <a:rPr lang="ja-JP" altLang="en-US" sz="1800" smtClean="0"/>
              <a:t>ことになる。</a:t>
            </a:r>
          </a:p>
          <a:p>
            <a:pPr eaLnBrk="1" hangingPunct="1">
              <a:buFontTx/>
              <a:buNone/>
            </a:pPr>
            <a:r>
              <a:rPr lang="ja-JP" altLang="en-US" sz="1800" smtClean="0"/>
              <a:t>したがって、</a:t>
            </a:r>
            <a:r>
              <a:rPr lang="ja-JP" altLang="en-US" sz="1800" i="1" smtClean="0"/>
              <a:t>物価上昇は税負担を重くする</a:t>
            </a:r>
            <a:r>
              <a:rPr lang="ja-JP" altLang="en-US" sz="1800" smtClean="0"/>
              <a:t>。</a:t>
            </a:r>
          </a:p>
          <a:p>
            <a:pPr eaLnBrk="1" hangingPunct="1">
              <a:buFontTx/>
              <a:buNone/>
            </a:pPr>
            <a:endParaRPr lang="ja-JP" altLang="en-US" sz="1800" smtClean="0"/>
          </a:p>
          <a:p>
            <a:pPr eaLnBrk="1" hangingPunct="1">
              <a:buFontTx/>
              <a:buNone/>
            </a:pPr>
            <a:r>
              <a:rPr lang="ja-JP" altLang="en-US" sz="1800" smtClean="0"/>
              <a:t>ここまでは、予想されたインフレーションを見てきた。</a:t>
            </a:r>
          </a:p>
          <a:p>
            <a:pPr eaLnBrk="1" hangingPunct="1">
              <a:buFontTx/>
              <a:buNone/>
            </a:pPr>
            <a:r>
              <a:rPr lang="ja-JP" altLang="en-US" sz="1800" smtClean="0"/>
              <a:t>しかし、現実にはインフレーションを完全に予想するのは困難。その</a:t>
            </a:r>
            <a:endParaRPr lang="en-US" altLang="ja-JP" sz="1800" smtClean="0"/>
          </a:p>
          <a:p>
            <a:pPr eaLnBrk="1" hangingPunct="1">
              <a:buFontTx/>
              <a:buNone/>
            </a:pPr>
            <a:r>
              <a:rPr lang="ja-JP" altLang="en-US" sz="1800" smtClean="0"/>
              <a:t>ようなときには次のようなコストが加わる。</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274638"/>
          <a:ext cx="7719274"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2754" name="Rectangle 3"/>
          <p:cNvSpPr>
            <a:spLocks noGrp="1" noChangeArrowheads="1"/>
          </p:cNvSpPr>
          <p:nvPr>
            <p:ph idx="1"/>
          </p:nvPr>
        </p:nvSpPr>
        <p:spPr>
          <a:xfrm>
            <a:off x="1279525" y="1341438"/>
            <a:ext cx="7292975" cy="4784725"/>
          </a:xfrm>
        </p:spPr>
        <p:txBody>
          <a:bodyPr/>
          <a:lstStyle/>
          <a:p>
            <a:pPr eaLnBrk="1" hangingPunct="1">
              <a:buFontTx/>
              <a:buNone/>
            </a:pPr>
            <a:r>
              <a:rPr lang="ja-JP" altLang="en-US" sz="1800" smtClean="0"/>
              <a:t>予想されないインフレーションのときは、名目的な所得の上昇が、</a:t>
            </a:r>
            <a:endParaRPr lang="en-US" altLang="ja-JP" sz="1800" smtClean="0"/>
          </a:p>
          <a:p>
            <a:pPr eaLnBrk="1" hangingPunct="1">
              <a:buFontTx/>
              <a:buNone/>
            </a:pPr>
            <a:r>
              <a:rPr lang="ja-JP" altLang="en-US" sz="1800" smtClean="0"/>
              <a:t>インフレーションの進行に追いつかないので（例・賃金契約が長期</a:t>
            </a:r>
            <a:endParaRPr lang="en-US" altLang="ja-JP" sz="1800" smtClean="0"/>
          </a:p>
          <a:p>
            <a:pPr eaLnBrk="1" hangingPunct="1">
              <a:buFontTx/>
              <a:buNone/>
            </a:pPr>
            <a:r>
              <a:rPr lang="ja-JP" altLang="en-US" sz="1800" smtClean="0"/>
              <a:t>にわたっている・年金が物価スライド制になっていない）、インフ</a:t>
            </a:r>
            <a:endParaRPr lang="en-US" altLang="ja-JP" sz="1800" smtClean="0"/>
          </a:p>
          <a:p>
            <a:pPr eaLnBrk="1" hangingPunct="1">
              <a:buFontTx/>
              <a:buNone/>
            </a:pPr>
            <a:r>
              <a:rPr lang="ja-JP" altLang="en-US" sz="1800" smtClean="0"/>
              <a:t>レーションはそのような個人の実質的な所得を下げてしまう。</a:t>
            </a:r>
          </a:p>
          <a:p>
            <a:pPr eaLnBrk="1" hangingPunct="1">
              <a:buFontTx/>
              <a:buNone/>
            </a:pPr>
            <a:endParaRPr lang="en-US" altLang="ja-JP" sz="1800" smtClean="0"/>
          </a:p>
          <a:p>
            <a:pPr eaLnBrk="1" hangingPunct="1">
              <a:buFontTx/>
              <a:buNone/>
            </a:pPr>
            <a:r>
              <a:rPr lang="ja-JP" altLang="en-US" sz="1800" smtClean="0"/>
              <a:t>また、お金の貸し借り関係では、債務を負っている個人（借りてい</a:t>
            </a:r>
            <a:endParaRPr lang="en-US" altLang="ja-JP" sz="1800" smtClean="0"/>
          </a:p>
          <a:p>
            <a:pPr eaLnBrk="1" hangingPunct="1">
              <a:buFontTx/>
              <a:buNone/>
            </a:pPr>
            <a:r>
              <a:rPr lang="ja-JP" altLang="en-US" sz="1800" smtClean="0"/>
              <a:t>る人）は実質的な債務額が減少するので得をする。</a:t>
            </a:r>
            <a:endParaRPr lang="en-US" altLang="ja-JP" sz="1800" smtClean="0"/>
          </a:p>
          <a:p>
            <a:pPr eaLnBrk="1" hangingPunct="1">
              <a:buFontTx/>
              <a:buNone/>
            </a:pPr>
            <a:endParaRPr lang="en-US" altLang="ja-JP" sz="1800" smtClean="0"/>
          </a:p>
          <a:p>
            <a:pPr eaLnBrk="1" hangingPunct="1">
              <a:buFontTx/>
              <a:buNone/>
            </a:pPr>
            <a:r>
              <a:rPr lang="ja-JP" altLang="en-US" sz="1800" smtClean="0"/>
              <a:t>しかし、債券を持っている人（貸している人は貸している額の実質</a:t>
            </a:r>
            <a:endParaRPr lang="en-US" altLang="ja-JP" sz="1800" smtClean="0"/>
          </a:p>
          <a:p>
            <a:pPr eaLnBrk="1" hangingPunct="1">
              <a:buFontTx/>
              <a:buNone/>
            </a:pPr>
            <a:r>
              <a:rPr lang="ja-JP" altLang="en-US" sz="1800" smtClean="0"/>
              <a:t>的な価値が減少してしまうので損をする。</a:t>
            </a:r>
          </a:p>
          <a:p>
            <a:pPr eaLnBrk="1" hangingPunct="1">
              <a:buFontTx/>
              <a:buNone/>
            </a:pPr>
            <a:endParaRPr lang="en-US" altLang="ja-JP" sz="1800" smtClean="0"/>
          </a:p>
          <a:p>
            <a:pPr eaLnBrk="1" hangingPunct="1">
              <a:buFontTx/>
              <a:buNone/>
            </a:pPr>
            <a:r>
              <a:rPr lang="ja-JP" altLang="en-US" sz="1800" smtClean="0"/>
              <a:t>つまり、インフレーションは債権者から債務者への意図していない</a:t>
            </a:r>
            <a:endParaRPr lang="en-US" altLang="ja-JP" sz="1800" smtClean="0"/>
          </a:p>
          <a:p>
            <a:pPr eaLnBrk="1" hangingPunct="1">
              <a:buFontTx/>
              <a:buNone/>
            </a:pPr>
            <a:r>
              <a:rPr lang="ja-JP" altLang="en-US" sz="1800" smtClean="0"/>
              <a:t>所得の再分配を行っていることになる。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図表 11"/>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7346" name="Rectangle 3"/>
          <p:cNvSpPr>
            <a:spLocks noGrp="1" noChangeArrowheads="1"/>
          </p:cNvSpPr>
          <p:nvPr>
            <p:ph idx="1"/>
          </p:nvPr>
        </p:nvSpPr>
        <p:spPr>
          <a:xfrm>
            <a:off x="1143000" y="1643063"/>
            <a:ext cx="7497763" cy="4800600"/>
          </a:xfrm>
        </p:spPr>
        <p:txBody>
          <a:bodyPr/>
          <a:lstStyle/>
          <a:p>
            <a:pPr eaLnBrk="1" hangingPunct="1">
              <a:buFont typeface="Wingdings" pitchFamily="2" charset="2"/>
              <a:buNone/>
            </a:pPr>
            <a:endParaRPr lang="ja-JP" altLang="en-US" sz="1900" smtClean="0"/>
          </a:p>
          <a:p>
            <a:pPr eaLnBrk="1" hangingPunct="1">
              <a:buFont typeface="Wingdings" pitchFamily="2" charset="2"/>
              <a:buNone/>
            </a:pPr>
            <a:endParaRPr lang="ja-JP" altLang="en-US" sz="1900" smtClean="0"/>
          </a:p>
          <a:p>
            <a:pPr eaLnBrk="1" hangingPunct="1">
              <a:buFont typeface="Wingdings" pitchFamily="2" charset="2"/>
              <a:buNone/>
            </a:pPr>
            <a:r>
              <a:rPr lang="ja-JP" altLang="en-US" sz="1900" smtClean="0"/>
              <a:t>金融市場</a:t>
            </a:r>
          </a:p>
        </p:txBody>
      </p:sp>
      <p:sp>
        <p:nvSpPr>
          <p:cNvPr id="57347" name="AutoShape 4"/>
          <p:cNvSpPr>
            <a:spLocks/>
          </p:cNvSpPr>
          <p:nvPr/>
        </p:nvSpPr>
        <p:spPr bwMode="auto">
          <a:xfrm>
            <a:off x="2339975" y="1628775"/>
            <a:ext cx="144463" cy="1944688"/>
          </a:xfrm>
          <a:prstGeom prst="leftBrace">
            <a:avLst>
              <a:gd name="adj1" fmla="val 112179"/>
              <a:gd name="adj2" fmla="val 50000"/>
            </a:avLst>
          </a:prstGeom>
          <a:no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57348" name="Text Box 5"/>
          <p:cNvSpPr txBox="1">
            <a:spLocks noChangeArrowheads="1"/>
          </p:cNvSpPr>
          <p:nvPr/>
        </p:nvSpPr>
        <p:spPr bwMode="auto">
          <a:xfrm>
            <a:off x="2555875" y="1412875"/>
            <a:ext cx="2016125" cy="366713"/>
          </a:xfrm>
          <a:prstGeom prst="rect">
            <a:avLst/>
          </a:prstGeom>
          <a:noFill/>
          <a:ln w="9525">
            <a:noFill/>
            <a:miter lim="800000"/>
            <a:headEnd/>
            <a:tailEnd/>
          </a:ln>
        </p:spPr>
        <p:txBody>
          <a:bodyPr>
            <a:spAutoFit/>
          </a:bodyPr>
          <a:lstStyle/>
          <a:p>
            <a:pPr>
              <a:spcBef>
                <a:spcPct val="50000"/>
              </a:spcBef>
            </a:pPr>
            <a:r>
              <a:rPr kumimoji="0" lang="ja-JP" altLang="en-US" sz="1800"/>
              <a:t>短期金融市場</a:t>
            </a:r>
          </a:p>
        </p:txBody>
      </p:sp>
      <p:sp>
        <p:nvSpPr>
          <p:cNvPr id="57349" name="Text Box 6"/>
          <p:cNvSpPr txBox="1">
            <a:spLocks noChangeArrowheads="1"/>
          </p:cNvSpPr>
          <p:nvPr/>
        </p:nvSpPr>
        <p:spPr bwMode="auto">
          <a:xfrm>
            <a:off x="2484438" y="3213100"/>
            <a:ext cx="1655762" cy="366713"/>
          </a:xfrm>
          <a:prstGeom prst="rect">
            <a:avLst/>
          </a:prstGeom>
          <a:noFill/>
          <a:ln w="9525">
            <a:noFill/>
            <a:miter lim="800000"/>
            <a:headEnd/>
            <a:tailEnd/>
          </a:ln>
        </p:spPr>
        <p:txBody>
          <a:bodyPr>
            <a:spAutoFit/>
          </a:bodyPr>
          <a:lstStyle/>
          <a:p>
            <a:pPr>
              <a:spcBef>
                <a:spcPct val="50000"/>
              </a:spcBef>
            </a:pPr>
            <a:r>
              <a:rPr kumimoji="0" lang="ja-JP" altLang="en-US" sz="1800"/>
              <a:t>長期金融市場</a:t>
            </a:r>
          </a:p>
        </p:txBody>
      </p:sp>
      <p:sp>
        <p:nvSpPr>
          <p:cNvPr id="57350" name="AutoShape 7"/>
          <p:cNvSpPr>
            <a:spLocks/>
          </p:cNvSpPr>
          <p:nvPr/>
        </p:nvSpPr>
        <p:spPr bwMode="auto">
          <a:xfrm>
            <a:off x="4067175" y="1268413"/>
            <a:ext cx="217488" cy="720725"/>
          </a:xfrm>
          <a:prstGeom prst="leftBrace">
            <a:avLst>
              <a:gd name="adj1" fmla="val 27616"/>
              <a:gd name="adj2" fmla="val 50000"/>
            </a:avLst>
          </a:prstGeom>
          <a:no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57351" name="Text Box 8"/>
          <p:cNvSpPr txBox="1">
            <a:spLocks noChangeArrowheads="1"/>
          </p:cNvSpPr>
          <p:nvPr/>
        </p:nvSpPr>
        <p:spPr bwMode="auto">
          <a:xfrm>
            <a:off x="4356100" y="1196975"/>
            <a:ext cx="4032250" cy="366713"/>
          </a:xfrm>
          <a:prstGeom prst="rect">
            <a:avLst/>
          </a:prstGeom>
          <a:noFill/>
          <a:ln w="9525">
            <a:noFill/>
            <a:miter lim="800000"/>
            <a:headEnd/>
            <a:tailEnd/>
          </a:ln>
        </p:spPr>
        <p:txBody>
          <a:bodyPr>
            <a:spAutoFit/>
          </a:bodyPr>
          <a:lstStyle/>
          <a:p>
            <a:pPr>
              <a:spcBef>
                <a:spcPct val="50000"/>
              </a:spcBef>
            </a:pPr>
            <a:r>
              <a:rPr kumimoji="0" lang="ja-JP" altLang="en-US" sz="1800"/>
              <a:t>インターバンク市場：銀行間の取引</a:t>
            </a:r>
          </a:p>
        </p:txBody>
      </p:sp>
      <p:sp>
        <p:nvSpPr>
          <p:cNvPr id="57352" name="Text Box 9"/>
          <p:cNvSpPr txBox="1">
            <a:spLocks noChangeArrowheads="1"/>
          </p:cNvSpPr>
          <p:nvPr/>
        </p:nvSpPr>
        <p:spPr bwMode="auto">
          <a:xfrm>
            <a:off x="4427538" y="1773238"/>
            <a:ext cx="4176712" cy="779462"/>
          </a:xfrm>
          <a:prstGeom prst="rect">
            <a:avLst/>
          </a:prstGeom>
          <a:noFill/>
          <a:ln w="9525">
            <a:noFill/>
            <a:miter lim="800000"/>
            <a:headEnd/>
            <a:tailEnd/>
          </a:ln>
        </p:spPr>
        <p:txBody>
          <a:bodyPr>
            <a:spAutoFit/>
          </a:bodyPr>
          <a:lstStyle/>
          <a:p>
            <a:pPr>
              <a:spcBef>
                <a:spcPct val="50000"/>
              </a:spcBef>
            </a:pPr>
            <a:r>
              <a:rPr kumimoji="0" lang="ja-JP" altLang="en-US" sz="1800"/>
              <a:t>オープン市場：短期国債、譲渡性預金、　　　　</a:t>
            </a:r>
          </a:p>
          <a:p>
            <a:pPr>
              <a:spcBef>
                <a:spcPct val="50000"/>
              </a:spcBef>
            </a:pPr>
            <a:r>
              <a:rPr kumimoji="0" lang="ja-JP" altLang="en-US" sz="1800"/>
              <a:t>　　　　　　　　　</a:t>
            </a:r>
            <a:r>
              <a:rPr kumimoji="0" lang="en-US" altLang="ja-JP" sz="1800"/>
              <a:t>CP</a:t>
            </a:r>
            <a:r>
              <a:rPr kumimoji="0" lang="ja-JP" altLang="en-US" sz="1800"/>
              <a:t>の取引</a:t>
            </a:r>
          </a:p>
        </p:txBody>
      </p:sp>
      <p:sp>
        <p:nvSpPr>
          <p:cNvPr id="57353" name="AutoShape 10"/>
          <p:cNvSpPr>
            <a:spLocks/>
          </p:cNvSpPr>
          <p:nvPr/>
        </p:nvSpPr>
        <p:spPr bwMode="auto">
          <a:xfrm>
            <a:off x="3995738" y="2924175"/>
            <a:ext cx="215900" cy="2089150"/>
          </a:xfrm>
          <a:prstGeom prst="leftBrace">
            <a:avLst>
              <a:gd name="adj1" fmla="val 80637"/>
              <a:gd name="adj2" fmla="val 50000"/>
            </a:avLst>
          </a:prstGeom>
          <a:no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57354" name="Text Box 11"/>
          <p:cNvSpPr txBox="1">
            <a:spLocks noChangeArrowheads="1"/>
          </p:cNvSpPr>
          <p:nvPr/>
        </p:nvSpPr>
        <p:spPr bwMode="auto">
          <a:xfrm>
            <a:off x="4284663" y="2781300"/>
            <a:ext cx="3600450" cy="2154238"/>
          </a:xfrm>
          <a:prstGeom prst="rect">
            <a:avLst/>
          </a:prstGeom>
          <a:noFill/>
          <a:ln w="9525">
            <a:noFill/>
            <a:miter lim="800000"/>
            <a:headEnd/>
            <a:tailEnd/>
          </a:ln>
        </p:spPr>
        <p:txBody>
          <a:bodyPr>
            <a:spAutoFit/>
          </a:bodyPr>
          <a:lstStyle/>
          <a:p>
            <a:pPr>
              <a:spcBef>
                <a:spcPct val="50000"/>
              </a:spcBef>
            </a:pPr>
            <a:r>
              <a:rPr kumimoji="0" lang="ja-JP" altLang="en-US" sz="1800"/>
              <a:t>債券市場：社債や長期国債の取引</a:t>
            </a:r>
          </a:p>
          <a:p>
            <a:pPr>
              <a:spcBef>
                <a:spcPct val="50000"/>
              </a:spcBef>
            </a:pPr>
            <a:r>
              <a:rPr kumimoji="0" lang="ja-JP" altLang="en-US" sz="1800"/>
              <a:t>株式市場：株式の取引</a:t>
            </a:r>
          </a:p>
          <a:p>
            <a:pPr>
              <a:spcBef>
                <a:spcPct val="50000"/>
              </a:spcBef>
            </a:pPr>
            <a:r>
              <a:rPr kumimoji="0" lang="ja-JP" altLang="en-US" sz="1800"/>
              <a:t>外国為替市場：外国通貨の取引</a:t>
            </a:r>
          </a:p>
          <a:p>
            <a:pPr>
              <a:spcBef>
                <a:spcPct val="50000"/>
              </a:spcBef>
            </a:pPr>
            <a:r>
              <a:rPr kumimoji="0" lang="ja-JP" altLang="en-US" sz="1800"/>
              <a:t>金融派生商品（デリバティブ）市場：スワップ取引、オプション取引といった新しい金融商品の取引</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正方形/長方形 74"/>
          <p:cNvSpPr/>
          <p:nvPr/>
        </p:nvSpPr>
        <p:spPr>
          <a:xfrm>
            <a:off x="6715140" y="4857760"/>
            <a:ext cx="1071570" cy="785818"/>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65" name="四角形吹き出し 64"/>
          <p:cNvSpPr/>
          <p:nvPr/>
        </p:nvSpPr>
        <p:spPr>
          <a:xfrm>
            <a:off x="1428728" y="4857760"/>
            <a:ext cx="4786346" cy="785818"/>
          </a:xfrm>
          <a:prstGeom prst="wedgeRectCallout">
            <a:avLst>
              <a:gd name="adj1" fmla="val -1430"/>
              <a:gd name="adj2" fmla="val -75681"/>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graphicFrame>
        <p:nvGraphicFramePr>
          <p:cNvPr id="80" name="図表 79"/>
          <p:cNvGraphicFramePr/>
          <p:nvPr/>
        </p:nvGraphicFramePr>
        <p:xfrm>
          <a:off x="1285852" y="357166"/>
          <a:ext cx="7498080"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9400" name="Rectangle 3"/>
          <p:cNvSpPr>
            <a:spLocks noGrp="1" noChangeArrowheads="1"/>
          </p:cNvSpPr>
          <p:nvPr>
            <p:ph idx="1"/>
          </p:nvPr>
        </p:nvSpPr>
        <p:spPr>
          <a:xfrm>
            <a:off x="1071563" y="2924175"/>
            <a:ext cx="7858125" cy="714375"/>
          </a:xfrm>
        </p:spPr>
        <p:txBody>
          <a:bodyPr/>
          <a:lstStyle/>
          <a:p>
            <a:pPr eaLnBrk="1" hangingPunct="1">
              <a:buFontTx/>
              <a:buNone/>
            </a:pPr>
            <a:r>
              <a:rPr lang="ja-JP" altLang="en-US" sz="1800" smtClean="0"/>
              <a:t>まず、簡単化のために海外と財・サービスの取引のない閉鎖経済を考え</a:t>
            </a:r>
          </a:p>
          <a:p>
            <a:pPr eaLnBrk="1" hangingPunct="1">
              <a:buFontTx/>
              <a:buNone/>
            </a:pPr>
            <a:r>
              <a:rPr lang="en-US" altLang="ja-JP" sz="1800" smtClean="0"/>
              <a:t>EX</a:t>
            </a:r>
            <a:r>
              <a:rPr lang="ja-JP" altLang="en-US" sz="1800" smtClean="0"/>
              <a:t>－</a:t>
            </a:r>
            <a:r>
              <a:rPr lang="en-US" altLang="ja-JP" sz="1800" smtClean="0"/>
              <a:t>IM</a:t>
            </a:r>
            <a:r>
              <a:rPr lang="ja-JP" altLang="en-US" sz="1800" smtClean="0"/>
              <a:t>＝</a:t>
            </a:r>
            <a:r>
              <a:rPr lang="en-US" altLang="ja-JP" sz="1800" smtClean="0"/>
              <a:t>0</a:t>
            </a:r>
            <a:r>
              <a:rPr lang="ja-JP" altLang="en-US" sz="1800" smtClean="0"/>
              <a:t>　とする。</a:t>
            </a:r>
          </a:p>
          <a:p>
            <a:pPr eaLnBrk="1" hangingPunct="1">
              <a:buFontTx/>
              <a:buNone/>
            </a:pPr>
            <a:endParaRPr lang="ja-JP" altLang="en-US" smtClean="0"/>
          </a:p>
        </p:txBody>
      </p:sp>
      <p:sp>
        <p:nvSpPr>
          <p:cNvPr id="20485" name="Text Box 5"/>
          <p:cNvSpPr txBox="1">
            <a:spLocks noChangeArrowheads="1"/>
          </p:cNvSpPr>
          <p:nvPr/>
        </p:nvSpPr>
        <p:spPr bwMode="auto">
          <a:xfrm>
            <a:off x="3071813" y="5500688"/>
            <a:ext cx="642937" cy="33813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spcBef>
                <a:spcPct val="50000"/>
              </a:spcBef>
              <a:defRPr/>
            </a:pPr>
            <a:r>
              <a:rPr kumimoji="0" lang="ja-JP" altLang="en-US" dirty="0">
                <a:ea typeface="ＭＳ Ｐゴシック" pitchFamily="50" charset="-128"/>
              </a:rPr>
              <a:t>税金</a:t>
            </a:r>
            <a:endParaRPr kumimoji="0" lang="ja-JP" altLang="en-US" dirty="0">
              <a:solidFill>
                <a:srgbClr val="FF00FF"/>
              </a:solidFill>
              <a:ea typeface="ＭＳ Ｐゴシック" pitchFamily="50" charset="-128"/>
            </a:endParaRPr>
          </a:p>
        </p:txBody>
      </p:sp>
      <p:sp>
        <p:nvSpPr>
          <p:cNvPr id="59402" name="テキスト ボックス 8"/>
          <p:cNvSpPr txBox="1">
            <a:spLocks noChangeArrowheads="1"/>
          </p:cNvSpPr>
          <p:nvPr/>
        </p:nvSpPr>
        <p:spPr bwMode="auto">
          <a:xfrm>
            <a:off x="1285875" y="1428750"/>
            <a:ext cx="2214563" cy="338138"/>
          </a:xfrm>
          <a:prstGeom prst="rect">
            <a:avLst/>
          </a:prstGeom>
          <a:noFill/>
          <a:ln w="9525">
            <a:noFill/>
            <a:miter lim="800000"/>
            <a:headEnd/>
            <a:tailEnd/>
          </a:ln>
        </p:spPr>
        <p:txBody>
          <a:bodyPr>
            <a:spAutoFit/>
          </a:bodyPr>
          <a:lstStyle/>
          <a:p>
            <a:r>
              <a:rPr lang="ja-JP" altLang="en-US">
                <a:ea typeface="HGｺﾞｼｯｸE" pitchFamily="49" charset="-128"/>
              </a:rPr>
              <a:t>国内総生産（</a:t>
            </a:r>
            <a:r>
              <a:rPr lang="en-US" altLang="ja-JP">
                <a:ea typeface="HGｺﾞｼｯｸE" pitchFamily="49" charset="-128"/>
              </a:rPr>
              <a:t>GDP</a:t>
            </a:r>
            <a:r>
              <a:rPr lang="ja-JP" altLang="en-US">
                <a:ea typeface="HGｺﾞｼｯｸE" pitchFamily="49" charset="-128"/>
              </a:rPr>
              <a:t>）</a:t>
            </a:r>
          </a:p>
        </p:txBody>
      </p:sp>
      <p:sp>
        <p:nvSpPr>
          <p:cNvPr id="59403" name="テキスト ボックス 9"/>
          <p:cNvSpPr txBox="1">
            <a:spLocks noChangeArrowheads="1"/>
          </p:cNvSpPr>
          <p:nvPr/>
        </p:nvSpPr>
        <p:spPr bwMode="auto">
          <a:xfrm>
            <a:off x="1928813" y="1857375"/>
            <a:ext cx="10715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59404" name="テキスト ボックス 10"/>
          <p:cNvSpPr txBox="1">
            <a:spLocks noChangeArrowheads="1"/>
          </p:cNvSpPr>
          <p:nvPr/>
        </p:nvSpPr>
        <p:spPr bwMode="auto">
          <a:xfrm>
            <a:off x="3357563" y="1928813"/>
            <a:ext cx="500062"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12" name="テキスト ボックス 11"/>
          <p:cNvSpPr txBox="1"/>
          <p:nvPr/>
        </p:nvSpPr>
        <p:spPr>
          <a:xfrm>
            <a:off x="4143375" y="1341438"/>
            <a:ext cx="4532313" cy="3619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ja-JP" altLang="en-US" dirty="0"/>
              <a:t>国内総支出</a:t>
            </a:r>
          </a:p>
        </p:txBody>
      </p:sp>
      <p:sp>
        <p:nvSpPr>
          <p:cNvPr id="13" name="テキスト ボックス 12"/>
          <p:cNvSpPr txBox="1">
            <a:spLocks noChangeArrowheads="1"/>
          </p:cNvSpPr>
          <p:nvPr/>
        </p:nvSpPr>
        <p:spPr bwMode="auto">
          <a:xfrm>
            <a:off x="4143375" y="1714500"/>
            <a:ext cx="857250" cy="581025"/>
          </a:xfrm>
          <a:prstGeom prst="rect">
            <a:avLst/>
          </a:prstGeom>
          <a:solidFill>
            <a:schemeClr val="bg1"/>
          </a:solidFill>
          <a:ln w="25400" algn="ctr">
            <a:noFill/>
            <a:miter lim="800000"/>
            <a:headEnd/>
            <a:tailEnd/>
          </a:ln>
        </p:spPr>
        <p:txBody>
          <a:bodyPr>
            <a:spAutoFit/>
          </a:bodyPr>
          <a:lstStyle/>
          <a:p>
            <a:pPr>
              <a:defRPr/>
            </a:pPr>
            <a:r>
              <a:rPr lang="ja-JP" altLang="en-US" dirty="0">
                <a:solidFill>
                  <a:schemeClr val="dk1"/>
                </a:solidFill>
                <a:latin typeface="+mn-lt"/>
                <a:ea typeface="+mn-ea"/>
              </a:rPr>
              <a:t>家計の消費</a:t>
            </a:r>
          </a:p>
        </p:txBody>
      </p:sp>
      <p:sp>
        <p:nvSpPr>
          <p:cNvPr id="59407" name="テキスト ボックス 13"/>
          <p:cNvSpPr txBox="1">
            <a:spLocks noChangeArrowheads="1"/>
          </p:cNvSpPr>
          <p:nvPr/>
        </p:nvSpPr>
        <p:spPr bwMode="auto">
          <a:xfrm>
            <a:off x="6000750" y="1714500"/>
            <a:ext cx="1428750" cy="336550"/>
          </a:xfrm>
          <a:prstGeom prst="rect">
            <a:avLst/>
          </a:prstGeom>
          <a:solidFill>
            <a:schemeClr val="bg1"/>
          </a:solidFill>
          <a:ln w="25400" algn="ctr">
            <a:noFill/>
            <a:miter lim="800000"/>
            <a:headEnd/>
            <a:tailEnd/>
          </a:ln>
        </p:spPr>
        <p:txBody>
          <a:bodyPr>
            <a:spAutoFit/>
          </a:bodyPr>
          <a:lstStyle/>
          <a:p>
            <a:r>
              <a:rPr lang="ja-JP" altLang="en-US">
                <a:solidFill>
                  <a:srgbClr val="000000"/>
                </a:solidFill>
                <a:latin typeface="Gill Sans MT" pitchFamily="34" charset="0"/>
                <a:ea typeface="HGｺﾞｼｯｸE" pitchFamily="49" charset="-128"/>
              </a:rPr>
              <a:t>政府の消費</a:t>
            </a:r>
          </a:p>
        </p:txBody>
      </p:sp>
      <p:sp>
        <p:nvSpPr>
          <p:cNvPr id="59408" name="テキスト ボックス 14"/>
          <p:cNvSpPr txBox="1">
            <a:spLocks noChangeArrowheads="1"/>
          </p:cNvSpPr>
          <p:nvPr/>
        </p:nvSpPr>
        <p:spPr bwMode="auto">
          <a:xfrm>
            <a:off x="5000625" y="1714500"/>
            <a:ext cx="1000125" cy="581025"/>
          </a:xfrm>
          <a:prstGeom prst="rect">
            <a:avLst/>
          </a:prstGeom>
          <a:solidFill>
            <a:schemeClr val="bg1"/>
          </a:solidFill>
          <a:ln w="25400" algn="ctr">
            <a:noFill/>
            <a:miter lim="800000"/>
            <a:headEnd/>
            <a:tailEnd/>
          </a:ln>
        </p:spPr>
        <p:txBody>
          <a:bodyPr>
            <a:spAutoFit/>
          </a:bodyPr>
          <a:lstStyle/>
          <a:p>
            <a:r>
              <a:rPr lang="ja-JP" altLang="en-US">
                <a:solidFill>
                  <a:srgbClr val="000000"/>
                </a:solidFill>
                <a:latin typeface="Gill Sans MT" pitchFamily="34" charset="0"/>
                <a:ea typeface="HGｺﾞｼｯｸE" pitchFamily="49" charset="-128"/>
              </a:rPr>
              <a:t>企業による投資</a:t>
            </a:r>
          </a:p>
        </p:txBody>
      </p:sp>
      <p:sp>
        <p:nvSpPr>
          <p:cNvPr id="16" name="テキスト ボックス 15"/>
          <p:cNvSpPr txBox="1"/>
          <p:nvPr/>
        </p:nvSpPr>
        <p:spPr>
          <a:xfrm>
            <a:off x="7596188" y="1795463"/>
            <a:ext cx="936625" cy="33813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a:spAutoFit/>
          </a:bodyPr>
          <a:lstStyle/>
          <a:p>
            <a:pPr>
              <a:defRPr/>
            </a:pPr>
            <a:r>
              <a:rPr lang="ja-JP" altLang="en-US" dirty="0"/>
              <a:t>純輸出</a:t>
            </a:r>
          </a:p>
        </p:txBody>
      </p:sp>
      <p:sp>
        <p:nvSpPr>
          <p:cNvPr id="59410" name="テキスト ボックス 16"/>
          <p:cNvSpPr txBox="1">
            <a:spLocks noChangeArrowheads="1"/>
          </p:cNvSpPr>
          <p:nvPr/>
        </p:nvSpPr>
        <p:spPr bwMode="auto">
          <a:xfrm>
            <a:off x="4357688" y="2428875"/>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59411" name="テキスト ボックス 17"/>
          <p:cNvSpPr txBox="1">
            <a:spLocks noChangeArrowheads="1"/>
          </p:cNvSpPr>
          <p:nvPr/>
        </p:nvSpPr>
        <p:spPr bwMode="auto">
          <a:xfrm>
            <a:off x="4786313" y="2428875"/>
            <a:ext cx="357187"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12" name="テキスト ボックス 18"/>
          <p:cNvSpPr txBox="1">
            <a:spLocks noChangeArrowheads="1"/>
          </p:cNvSpPr>
          <p:nvPr/>
        </p:nvSpPr>
        <p:spPr bwMode="auto">
          <a:xfrm>
            <a:off x="5357813" y="2428875"/>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59413" name="テキスト ボックス 19"/>
          <p:cNvSpPr txBox="1">
            <a:spLocks noChangeArrowheads="1"/>
          </p:cNvSpPr>
          <p:nvPr/>
        </p:nvSpPr>
        <p:spPr bwMode="auto">
          <a:xfrm>
            <a:off x="6572250" y="2428875"/>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59414" name="テキスト ボックス 20"/>
          <p:cNvSpPr txBox="1">
            <a:spLocks noChangeArrowheads="1"/>
          </p:cNvSpPr>
          <p:nvPr/>
        </p:nvSpPr>
        <p:spPr bwMode="auto">
          <a:xfrm>
            <a:off x="7500938" y="2428875"/>
            <a:ext cx="1214437" cy="400050"/>
          </a:xfrm>
          <a:prstGeom prst="rect">
            <a:avLst/>
          </a:prstGeom>
          <a:noFill/>
          <a:ln w="9525">
            <a:noFill/>
            <a:miter lim="800000"/>
            <a:headEnd/>
            <a:tailEnd/>
          </a:ln>
        </p:spPr>
        <p:txBody>
          <a:bodyPr>
            <a:spAutoFit/>
          </a:bodyPr>
          <a:lstStyle/>
          <a:p>
            <a:r>
              <a:rPr lang="en-US" altLang="ja-JP" sz="2000">
                <a:ea typeface="HGｺﾞｼｯｸE" pitchFamily="49" charset="-128"/>
              </a:rPr>
              <a:t>EX</a:t>
            </a:r>
            <a:r>
              <a:rPr lang="ja-JP" altLang="en-US" sz="2000">
                <a:ea typeface="HGｺﾞｼｯｸE" pitchFamily="49" charset="-128"/>
              </a:rPr>
              <a:t>ー</a:t>
            </a:r>
            <a:r>
              <a:rPr lang="en-US" altLang="ja-JP" sz="2000">
                <a:ea typeface="HGｺﾞｼｯｸE" pitchFamily="49" charset="-128"/>
              </a:rPr>
              <a:t>IM</a:t>
            </a:r>
            <a:endParaRPr lang="ja-JP" altLang="en-US" sz="2000">
              <a:ea typeface="HGｺﾞｼｯｸE" pitchFamily="49" charset="-128"/>
            </a:endParaRPr>
          </a:p>
        </p:txBody>
      </p:sp>
      <p:sp>
        <p:nvSpPr>
          <p:cNvPr id="59415" name="テキスト ボックス 21"/>
          <p:cNvSpPr txBox="1">
            <a:spLocks noChangeArrowheads="1"/>
          </p:cNvSpPr>
          <p:nvPr/>
        </p:nvSpPr>
        <p:spPr bwMode="auto">
          <a:xfrm>
            <a:off x="5786438" y="2428875"/>
            <a:ext cx="357187"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16" name="テキスト ボックス 22"/>
          <p:cNvSpPr txBox="1">
            <a:spLocks noChangeArrowheads="1"/>
          </p:cNvSpPr>
          <p:nvPr/>
        </p:nvSpPr>
        <p:spPr bwMode="auto">
          <a:xfrm>
            <a:off x="7143750" y="2428875"/>
            <a:ext cx="357188"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17" name="テキスト ボックス 25"/>
          <p:cNvSpPr txBox="1">
            <a:spLocks noChangeArrowheads="1"/>
          </p:cNvSpPr>
          <p:nvPr/>
        </p:nvSpPr>
        <p:spPr bwMode="auto">
          <a:xfrm>
            <a:off x="2286000" y="3643313"/>
            <a:ext cx="1071563"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59418" name="テキスト ボックス 26"/>
          <p:cNvSpPr txBox="1">
            <a:spLocks noChangeArrowheads="1"/>
          </p:cNvSpPr>
          <p:nvPr/>
        </p:nvSpPr>
        <p:spPr bwMode="auto">
          <a:xfrm>
            <a:off x="3286125" y="3643313"/>
            <a:ext cx="500063"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19" name="テキスト ボックス 32"/>
          <p:cNvSpPr txBox="1">
            <a:spLocks noChangeArrowheads="1"/>
          </p:cNvSpPr>
          <p:nvPr/>
        </p:nvSpPr>
        <p:spPr bwMode="auto">
          <a:xfrm>
            <a:off x="4214813" y="3643313"/>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59420" name="テキスト ボックス 33"/>
          <p:cNvSpPr txBox="1">
            <a:spLocks noChangeArrowheads="1"/>
          </p:cNvSpPr>
          <p:nvPr/>
        </p:nvSpPr>
        <p:spPr bwMode="auto">
          <a:xfrm>
            <a:off x="4714875" y="3643313"/>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21" name="テキスト ボックス 34"/>
          <p:cNvSpPr txBox="1">
            <a:spLocks noChangeArrowheads="1"/>
          </p:cNvSpPr>
          <p:nvPr/>
        </p:nvSpPr>
        <p:spPr bwMode="auto">
          <a:xfrm>
            <a:off x="5286375" y="3643313"/>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59422" name="テキスト ボックス 35"/>
          <p:cNvSpPr txBox="1">
            <a:spLocks noChangeArrowheads="1"/>
          </p:cNvSpPr>
          <p:nvPr/>
        </p:nvSpPr>
        <p:spPr bwMode="auto">
          <a:xfrm>
            <a:off x="6143625" y="3643313"/>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59423" name="テキスト ボックス 36"/>
          <p:cNvSpPr txBox="1">
            <a:spLocks noChangeArrowheads="1"/>
          </p:cNvSpPr>
          <p:nvPr/>
        </p:nvSpPr>
        <p:spPr bwMode="auto">
          <a:xfrm>
            <a:off x="5715000" y="3643313"/>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24" name="テキスト ボックス 37"/>
          <p:cNvSpPr txBox="1">
            <a:spLocks noChangeArrowheads="1"/>
          </p:cNvSpPr>
          <p:nvPr/>
        </p:nvSpPr>
        <p:spPr bwMode="auto">
          <a:xfrm>
            <a:off x="7016750" y="3910013"/>
            <a:ext cx="2214563" cy="338137"/>
          </a:xfrm>
          <a:prstGeom prst="rect">
            <a:avLst/>
          </a:prstGeom>
          <a:noFill/>
          <a:ln w="9525">
            <a:noFill/>
            <a:miter lim="800000"/>
            <a:headEnd/>
            <a:tailEnd/>
          </a:ln>
        </p:spPr>
        <p:txBody>
          <a:bodyPr>
            <a:spAutoFit/>
          </a:bodyPr>
          <a:lstStyle/>
          <a:p>
            <a:r>
              <a:rPr kumimoji="0" lang="en-US" altLang="ja-JP" b="1" i="1">
                <a:latin typeface="Century" pitchFamily="18" charset="0"/>
                <a:ea typeface="HGｺﾞｼｯｸE" pitchFamily="49" charset="-128"/>
              </a:rPr>
              <a:t>C</a:t>
            </a:r>
            <a:r>
              <a:rPr kumimoji="0" lang="ja-JP" altLang="en-US" b="1" i="1">
                <a:latin typeface="Century" pitchFamily="18" charset="0"/>
                <a:ea typeface="HGｺﾞｼｯｸE" pitchFamily="49" charset="-128"/>
              </a:rPr>
              <a:t>＋</a:t>
            </a:r>
            <a:r>
              <a:rPr kumimoji="0" lang="en-US" altLang="ja-JP" b="1" i="1">
                <a:latin typeface="Century" pitchFamily="18" charset="0"/>
                <a:ea typeface="HGｺﾞｼｯｸE" pitchFamily="49" charset="-128"/>
              </a:rPr>
              <a:t>G</a:t>
            </a:r>
            <a:r>
              <a:rPr kumimoji="0" lang="ja-JP" altLang="en-US" b="1" i="1">
                <a:latin typeface="Century" pitchFamily="18" charset="0"/>
                <a:ea typeface="HGｺﾞｼｯｸE" pitchFamily="49" charset="-128"/>
              </a:rPr>
              <a:t>　</a:t>
            </a:r>
            <a:r>
              <a:rPr kumimoji="0" lang="ja-JP" altLang="en-US">
                <a:latin typeface="Century" pitchFamily="18" charset="0"/>
                <a:ea typeface="HGｺﾞｼｯｸE" pitchFamily="49" charset="-128"/>
              </a:rPr>
              <a:t>を左辺に移項</a:t>
            </a:r>
            <a:endParaRPr lang="ja-JP" altLang="en-US">
              <a:ea typeface="HGｺﾞｼｯｸE" pitchFamily="49" charset="-128"/>
            </a:endParaRPr>
          </a:p>
        </p:txBody>
      </p:sp>
      <p:sp>
        <p:nvSpPr>
          <p:cNvPr id="40" name="左カーブ矢印 39"/>
          <p:cNvSpPr/>
          <p:nvPr/>
        </p:nvSpPr>
        <p:spPr>
          <a:xfrm>
            <a:off x="6858000" y="3786188"/>
            <a:ext cx="214313" cy="64293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59426" name="テキスト ボックス 40"/>
          <p:cNvSpPr txBox="1">
            <a:spLocks noChangeArrowheads="1"/>
          </p:cNvSpPr>
          <p:nvPr/>
        </p:nvSpPr>
        <p:spPr bwMode="auto">
          <a:xfrm>
            <a:off x="2928938" y="4214813"/>
            <a:ext cx="5000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59427" name="テキスト ボックス 41"/>
          <p:cNvSpPr txBox="1">
            <a:spLocks noChangeArrowheads="1"/>
          </p:cNvSpPr>
          <p:nvPr/>
        </p:nvSpPr>
        <p:spPr bwMode="auto">
          <a:xfrm>
            <a:off x="3429000" y="4214813"/>
            <a:ext cx="357188"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9428" name="テキスト ボックス 42"/>
          <p:cNvSpPr txBox="1">
            <a:spLocks noChangeArrowheads="1"/>
          </p:cNvSpPr>
          <p:nvPr/>
        </p:nvSpPr>
        <p:spPr bwMode="auto">
          <a:xfrm>
            <a:off x="3857625" y="4214813"/>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59429" name="テキスト ボックス 43"/>
          <p:cNvSpPr txBox="1">
            <a:spLocks noChangeArrowheads="1"/>
          </p:cNvSpPr>
          <p:nvPr/>
        </p:nvSpPr>
        <p:spPr bwMode="auto">
          <a:xfrm>
            <a:off x="4286250" y="4214813"/>
            <a:ext cx="357188"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9430" name="テキスト ボックス 44"/>
          <p:cNvSpPr txBox="1">
            <a:spLocks noChangeArrowheads="1"/>
          </p:cNvSpPr>
          <p:nvPr/>
        </p:nvSpPr>
        <p:spPr bwMode="auto">
          <a:xfrm>
            <a:off x="4714875" y="4214813"/>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59431" name="テキスト ボックス 45"/>
          <p:cNvSpPr txBox="1">
            <a:spLocks noChangeArrowheads="1"/>
          </p:cNvSpPr>
          <p:nvPr/>
        </p:nvSpPr>
        <p:spPr bwMode="auto">
          <a:xfrm>
            <a:off x="5214938" y="4214813"/>
            <a:ext cx="500062"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32" name="テキスト ボックス 46"/>
          <p:cNvSpPr txBox="1">
            <a:spLocks noChangeArrowheads="1"/>
          </p:cNvSpPr>
          <p:nvPr/>
        </p:nvSpPr>
        <p:spPr bwMode="auto">
          <a:xfrm>
            <a:off x="5857875" y="4214813"/>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59433" name="テキスト ボックス 47"/>
          <p:cNvSpPr txBox="1">
            <a:spLocks noChangeArrowheads="1"/>
          </p:cNvSpPr>
          <p:nvPr/>
        </p:nvSpPr>
        <p:spPr bwMode="auto">
          <a:xfrm>
            <a:off x="1403350" y="3933825"/>
            <a:ext cx="647700" cy="346075"/>
          </a:xfrm>
          <a:prstGeom prst="rect">
            <a:avLst/>
          </a:prstGeom>
          <a:noFill/>
          <a:ln w="9525">
            <a:solidFill>
              <a:schemeClr val="tx1"/>
            </a:solidFill>
            <a:miter lim="800000"/>
            <a:headEnd/>
            <a:tailEnd/>
          </a:ln>
        </p:spPr>
        <p:txBody>
          <a:bodyPr>
            <a:spAutoFit/>
          </a:bodyPr>
          <a:lstStyle/>
          <a:p>
            <a:r>
              <a:rPr lang="ja-JP" altLang="en-US">
                <a:ea typeface="HGｺﾞｼｯｸE" pitchFamily="49" charset="-128"/>
              </a:rPr>
              <a:t>変形</a:t>
            </a:r>
          </a:p>
        </p:txBody>
      </p:sp>
      <p:sp>
        <p:nvSpPr>
          <p:cNvPr id="59434" name="テキスト ボックス 48"/>
          <p:cNvSpPr txBox="1">
            <a:spLocks noChangeArrowheads="1"/>
          </p:cNvSpPr>
          <p:nvPr/>
        </p:nvSpPr>
        <p:spPr bwMode="auto">
          <a:xfrm>
            <a:off x="1643063" y="5000625"/>
            <a:ext cx="500062"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59435" name="テキスト ボックス 49"/>
          <p:cNvSpPr txBox="1">
            <a:spLocks noChangeArrowheads="1"/>
          </p:cNvSpPr>
          <p:nvPr/>
        </p:nvSpPr>
        <p:spPr bwMode="auto">
          <a:xfrm>
            <a:off x="2000250" y="5000625"/>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9436" name="テキスト ボックス 50"/>
          <p:cNvSpPr txBox="1">
            <a:spLocks noChangeArrowheads="1"/>
          </p:cNvSpPr>
          <p:nvPr/>
        </p:nvSpPr>
        <p:spPr bwMode="auto">
          <a:xfrm>
            <a:off x="2357438" y="5000625"/>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59437" name="テキスト ボックス 51"/>
          <p:cNvSpPr txBox="1">
            <a:spLocks noChangeArrowheads="1"/>
          </p:cNvSpPr>
          <p:nvPr/>
        </p:nvSpPr>
        <p:spPr bwMode="auto">
          <a:xfrm>
            <a:off x="2786063" y="5000625"/>
            <a:ext cx="357187"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3" name="テキスト ボックス 52"/>
          <p:cNvSpPr txBox="1"/>
          <p:nvPr/>
        </p:nvSpPr>
        <p:spPr>
          <a:xfrm>
            <a:off x="3214688" y="5000625"/>
            <a:ext cx="3571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59439" name="テキスト ボックス 53"/>
          <p:cNvSpPr txBox="1">
            <a:spLocks noChangeArrowheads="1"/>
          </p:cNvSpPr>
          <p:nvPr/>
        </p:nvSpPr>
        <p:spPr bwMode="auto">
          <a:xfrm>
            <a:off x="1428750" y="4857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59440" name="テキスト ボックス 54"/>
          <p:cNvSpPr txBox="1">
            <a:spLocks noChangeArrowheads="1"/>
          </p:cNvSpPr>
          <p:nvPr/>
        </p:nvSpPr>
        <p:spPr bwMode="auto">
          <a:xfrm>
            <a:off x="3571875" y="4857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cxnSp>
        <p:nvCxnSpPr>
          <p:cNvPr id="57" name="直線コネクタ 56"/>
          <p:cNvCxnSpPr/>
          <p:nvPr/>
        </p:nvCxnSpPr>
        <p:spPr>
          <a:xfrm>
            <a:off x="2928938" y="4643438"/>
            <a:ext cx="2071687" cy="1587"/>
          </a:xfrm>
          <a:prstGeom prst="line">
            <a:avLst/>
          </a:prstGeom>
        </p:spPr>
        <p:style>
          <a:lnRef idx="2">
            <a:schemeClr val="accent3"/>
          </a:lnRef>
          <a:fillRef idx="0">
            <a:schemeClr val="accent3"/>
          </a:fillRef>
          <a:effectRef idx="1">
            <a:schemeClr val="accent3"/>
          </a:effectRef>
          <a:fontRef idx="minor">
            <a:schemeClr val="tx1"/>
          </a:fontRef>
        </p:style>
      </p:cxnSp>
      <p:sp>
        <p:nvSpPr>
          <p:cNvPr id="59442" name="テキスト ボックス 58"/>
          <p:cNvSpPr txBox="1">
            <a:spLocks noChangeArrowheads="1"/>
          </p:cNvSpPr>
          <p:nvPr/>
        </p:nvSpPr>
        <p:spPr bwMode="auto">
          <a:xfrm>
            <a:off x="3929063" y="5000625"/>
            <a:ext cx="357187"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43" name="テキスト ボックス 59"/>
          <p:cNvSpPr txBox="1">
            <a:spLocks noChangeArrowheads="1"/>
          </p:cNvSpPr>
          <p:nvPr/>
        </p:nvSpPr>
        <p:spPr bwMode="auto">
          <a:xfrm>
            <a:off x="4286250" y="4857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1" name="テキスト ボックス 60"/>
          <p:cNvSpPr txBox="1"/>
          <p:nvPr/>
        </p:nvSpPr>
        <p:spPr>
          <a:xfrm>
            <a:off x="4572000" y="5000625"/>
            <a:ext cx="357188"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59445" name="テキスト ボックス 61"/>
          <p:cNvSpPr txBox="1">
            <a:spLocks noChangeArrowheads="1"/>
          </p:cNvSpPr>
          <p:nvPr/>
        </p:nvSpPr>
        <p:spPr bwMode="auto">
          <a:xfrm>
            <a:off x="5000625" y="5000625"/>
            <a:ext cx="357188" cy="338138"/>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59446" name="テキスト ボックス 62"/>
          <p:cNvSpPr txBox="1">
            <a:spLocks noChangeArrowheads="1"/>
          </p:cNvSpPr>
          <p:nvPr/>
        </p:nvSpPr>
        <p:spPr bwMode="auto">
          <a:xfrm>
            <a:off x="5429250" y="5000625"/>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59447" name="テキスト ボックス 63"/>
          <p:cNvSpPr txBox="1">
            <a:spLocks noChangeArrowheads="1"/>
          </p:cNvSpPr>
          <p:nvPr/>
        </p:nvSpPr>
        <p:spPr bwMode="auto">
          <a:xfrm>
            <a:off x="5786438" y="4857750"/>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59448" name="テキスト ボックス 65"/>
          <p:cNvSpPr txBox="1">
            <a:spLocks noChangeArrowheads="1"/>
          </p:cNvSpPr>
          <p:nvPr/>
        </p:nvSpPr>
        <p:spPr bwMode="auto">
          <a:xfrm>
            <a:off x="6429375" y="5072063"/>
            <a:ext cx="500063"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449" name="テキスト ボックス 66"/>
          <p:cNvSpPr txBox="1">
            <a:spLocks noChangeArrowheads="1"/>
          </p:cNvSpPr>
          <p:nvPr/>
        </p:nvSpPr>
        <p:spPr bwMode="auto">
          <a:xfrm>
            <a:off x="7000875" y="5072063"/>
            <a:ext cx="357188"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68" name="左中かっこ 67"/>
          <p:cNvSpPr/>
          <p:nvPr/>
        </p:nvSpPr>
        <p:spPr>
          <a:xfrm rot="16200000">
            <a:off x="2107406" y="4893469"/>
            <a:ext cx="214313" cy="1000125"/>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69" name="テキスト ボックス 68"/>
          <p:cNvSpPr txBox="1"/>
          <p:nvPr/>
        </p:nvSpPr>
        <p:spPr>
          <a:xfrm>
            <a:off x="1571625" y="5516563"/>
            <a:ext cx="1271588" cy="361950"/>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ja-JP" altLang="en-US" dirty="0"/>
              <a:t>可処分所得</a:t>
            </a:r>
          </a:p>
        </p:txBody>
      </p:sp>
      <p:sp>
        <p:nvSpPr>
          <p:cNvPr id="70" name="左中かっこ 69"/>
          <p:cNvSpPr/>
          <p:nvPr/>
        </p:nvSpPr>
        <p:spPr>
          <a:xfrm rot="16200000">
            <a:off x="2607469" y="4893469"/>
            <a:ext cx="214313" cy="2143125"/>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71" name="テキスト ボックス 70"/>
          <p:cNvSpPr txBox="1"/>
          <p:nvPr/>
        </p:nvSpPr>
        <p:spPr>
          <a:xfrm>
            <a:off x="1714500" y="6072188"/>
            <a:ext cx="2000250" cy="5238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sz="2800" dirty="0"/>
              <a:t>民間貯蓄</a:t>
            </a:r>
          </a:p>
        </p:txBody>
      </p:sp>
      <p:sp>
        <p:nvSpPr>
          <p:cNvPr id="72" name="Text Box 5"/>
          <p:cNvSpPr txBox="1">
            <a:spLocks noChangeArrowheads="1"/>
          </p:cNvSpPr>
          <p:nvPr/>
        </p:nvSpPr>
        <p:spPr bwMode="auto">
          <a:xfrm>
            <a:off x="4286250" y="5500688"/>
            <a:ext cx="928688" cy="33813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kumimoji="0" lang="ja-JP" altLang="en-US" dirty="0">
                <a:ea typeface="ＭＳ Ｐゴシック" pitchFamily="50" charset="-128"/>
              </a:rPr>
              <a:t>税収入</a:t>
            </a:r>
            <a:endParaRPr kumimoji="0" lang="ja-JP" altLang="en-US" dirty="0">
              <a:solidFill>
                <a:srgbClr val="FF00FF"/>
              </a:solidFill>
              <a:ea typeface="ＭＳ Ｐゴシック" pitchFamily="50" charset="-128"/>
            </a:endParaRPr>
          </a:p>
        </p:txBody>
      </p:sp>
      <p:sp>
        <p:nvSpPr>
          <p:cNvPr id="73" name="左中かっこ 72"/>
          <p:cNvSpPr/>
          <p:nvPr/>
        </p:nvSpPr>
        <p:spPr>
          <a:xfrm rot="16200000">
            <a:off x="5107781" y="4893469"/>
            <a:ext cx="214313" cy="2143125"/>
          </a:xfrm>
          <a:prstGeom prst="leftBrace">
            <a:avLst/>
          </a:prstGeom>
        </p:spPr>
        <p:style>
          <a:lnRef idx="2">
            <a:schemeClr val="accent6"/>
          </a:lnRef>
          <a:fillRef idx="0">
            <a:schemeClr val="accent6"/>
          </a:fillRef>
          <a:effectRef idx="1">
            <a:schemeClr val="accent6"/>
          </a:effectRef>
          <a:fontRef idx="minor">
            <a:schemeClr val="tx1"/>
          </a:fontRef>
        </p:style>
        <p:txBody>
          <a:bodyPr anchor="ctr"/>
          <a:lstStyle/>
          <a:p>
            <a:pPr algn="ctr">
              <a:defRPr/>
            </a:pPr>
            <a:endParaRPr lang="ja-JP" altLang="en-US"/>
          </a:p>
        </p:txBody>
      </p:sp>
      <p:sp>
        <p:nvSpPr>
          <p:cNvPr id="74" name="テキスト ボックス 73"/>
          <p:cNvSpPr txBox="1"/>
          <p:nvPr/>
        </p:nvSpPr>
        <p:spPr>
          <a:xfrm>
            <a:off x="4000500" y="6072188"/>
            <a:ext cx="2571750" cy="5238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defRPr/>
            </a:pPr>
            <a:r>
              <a:rPr lang="ja-JP" altLang="en-US" sz="2800" dirty="0"/>
              <a:t>政府</a:t>
            </a:r>
            <a:r>
              <a:rPr lang="en-US" altLang="ja-JP" sz="2800" dirty="0"/>
              <a:t>(</a:t>
            </a:r>
            <a:r>
              <a:rPr lang="ja-JP" altLang="en-US" sz="2800" dirty="0"/>
              <a:t>公的</a:t>
            </a:r>
            <a:r>
              <a:rPr lang="en-US" altLang="ja-JP" sz="2800" dirty="0"/>
              <a:t>)</a:t>
            </a:r>
            <a:r>
              <a:rPr lang="ja-JP" altLang="en-US" sz="2800" dirty="0"/>
              <a:t>貯蓄</a:t>
            </a:r>
          </a:p>
        </p:txBody>
      </p:sp>
      <p:sp>
        <p:nvSpPr>
          <p:cNvPr id="59457" name="テキスト ボックス 75"/>
          <p:cNvSpPr txBox="1">
            <a:spLocks noChangeArrowheads="1"/>
          </p:cNvSpPr>
          <p:nvPr/>
        </p:nvSpPr>
        <p:spPr bwMode="auto">
          <a:xfrm>
            <a:off x="6215063" y="4214813"/>
            <a:ext cx="1428750" cy="338137"/>
          </a:xfrm>
          <a:prstGeom prst="rect">
            <a:avLst/>
          </a:prstGeom>
          <a:noFill/>
          <a:ln w="9525">
            <a:noFill/>
            <a:miter lim="800000"/>
            <a:headEnd/>
            <a:tailEnd/>
          </a:ln>
        </p:spPr>
        <p:txBody>
          <a:bodyPr>
            <a:spAutoFit/>
          </a:bodyPr>
          <a:lstStyle/>
          <a:p>
            <a:r>
              <a:rPr lang="en-US" altLang="ja-JP">
                <a:ea typeface="HGｺﾞｼｯｸE" pitchFamily="49" charset="-128"/>
              </a:rPr>
              <a:t>(5.1)</a:t>
            </a:r>
            <a:endParaRPr lang="ja-JP" altLang="en-US">
              <a:ea typeface="HGｺﾞｼｯｸE" pitchFamily="49" charset="-128"/>
            </a:endParaRPr>
          </a:p>
        </p:txBody>
      </p:sp>
      <p:sp>
        <p:nvSpPr>
          <p:cNvPr id="59458" name="テキスト ボックス 76"/>
          <p:cNvSpPr txBox="1">
            <a:spLocks noChangeArrowheads="1"/>
          </p:cNvSpPr>
          <p:nvPr/>
        </p:nvSpPr>
        <p:spPr bwMode="auto">
          <a:xfrm>
            <a:off x="8001000" y="5072063"/>
            <a:ext cx="1428750" cy="338137"/>
          </a:xfrm>
          <a:prstGeom prst="rect">
            <a:avLst/>
          </a:prstGeom>
          <a:noFill/>
          <a:ln w="9525">
            <a:noFill/>
            <a:miter lim="800000"/>
            <a:headEnd/>
            <a:tailEnd/>
          </a:ln>
        </p:spPr>
        <p:txBody>
          <a:bodyPr>
            <a:spAutoFit/>
          </a:bodyPr>
          <a:lstStyle/>
          <a:p>
            <a:r>
              <a:rPr lang="en-US" altLang="ja-JP">
                <a:ea typeface="HGｺﾞｼｯｸE" pitchFamily="49" charset="-128"/>
              </a:rPr>
              <a:t>(5.2)</a:t>
            </a:r>
            <a:endParaRPr lang="ja-JP" altLang="en-US">
              <a:ea typeface="HGｺﾞｼｯｸE" pitchFamily="49" charset="-128"/>
            </a:endParaRPr>
          </a:p>
        </p:txBody>
      </p:sp>
      <p:sp>
        <p:nvSpPr>
          <p:cNvPr id="78" name="テキスト ボックス 77"/>
          <p:cNvSpPr txBox="1"/>
          <p:nvPr/>
        </p:nvSpPr>
        <p:spPr>
          <a:xfrm>
            <a:off x="6786563" y="6072188"/>
            <a:ext cx="1071562" cy="523875"/>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sz="2800" dirty="0"/>
              <a:t>投資</a:t>
            </a:r>
          </a:p>
        </p:txBody>
      </p:sp>
      <p:sp>
        <p:nvSpPr>
          <p:cNvPr id="79" name="左中かっこ 78"/>
          <p:cNvSpPr/>
          <p:nvPr/>
        </p:nvSpPr>
        <p:spPr>
          <a:xfrm rot="16200000">
            <a:off x="7179469" y="5393531"/>
            <a:ext cx="142875" cy="1071563"/>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sp>
        <p:nvSpPr>
          <p:cNvPr id="59461" name="Rectangle 71"/>
          <p:cNvSpPr>
            <a:spLocks noChangeArrowheads="1"/>
          </p:cNvSpPr>
          <p:nvPr/>
        </p:nvSpPr>
        <p:spPr bwMode="auto">
          <a:xfrm>
            <a:off x="4140200" y="1700213"/>
            <a:ext cx="936625" cy="576262"/>
          </a:xfrm>
          <a:prstGeom prst="rect">
            <a:avLst/>
          </a:prstGeom>
          <a:noFill/>
          <a:ln w="25400">
            <a:solidFill>
              <a:srgbClr val="FF6600"/>
            </a:solidFill>
            <a:miter lim="800000"/>
            <a:headEnd/>
            <a:tailEnd/>
          </a:ln>
        </p:spPr>
        <p:txBody>
          <a:bodyPr wrap="none" anchor="ctr"/>
          <a:lstStyle/>
          <a:p>
            <a:endParaRPr lang="ja-JP" altLang="en-US"/>
          </a:p>
        </p:txBody>
      </p:sp>
      <p:sp>
        <p:nvSpPr>
          <p:cNvPr id="59462" name="Rectangle 72"/>
          <p:cNvSpPr>
            <a:spLocks noChangeArrowheads="1"/>
          </p:cNvSpPr>
          <p:nvPr/>
        </p:nvSpPr>
        <p:spPr bwMode="auto">
          <a:xfrm>
            <a:off x="5075238" y="1700213"/>
            <a:ext cx="936625" cy="576262"/>
          </a:xfrm>
          <a:prstGeom prst="rect">
            <a:avLst/>
          </a:prstGeom>
          <a:noFill/>
          <a:ln w="25400">
            <a:solidFill>
              <a:srgbClr val="00CCFF"/>
            </a:solidFill>
            <a:miter lim="800000"/>
            <a:headEnd/>
            <a:tailEnd/>
          </a:ln>
        </p:spPr>
        <p:txBody>
          <a:bodyPr wrap="none" anchor="ctr"/>
          <a:lstStyle/>
          <a:p>
            <a:endParaRPr lang="ja-JP" altLang="en-US"/>
          </a:p>
        </p:txBody>
      </p:sp>
      <p:sp>
        <p:nvSpPr>
          <p:cNvPr id="59463" name="Rectangle 73"/>
          <p:cNvSpPr>
            <a:spLocks noChangeArrowheads="1"/>
          </p:cNvSpPr>
          <p:nvPr/>
        </p:nvSpPr>
        <p:spPr bwMode="auto">
          <a:xfrm>
            <a:off x="6011863" y="1700213"/>
            <a:ext cx="1368425" cy="576262"/>
          </a:xfrm>
          <a:prstGeom prst="rect">
            <a:avLst/>
          </a:prstGeom>
          <a:noFill/>
          <a:ln w="25400">
            <a:solidFill>
              <a:schemeClr val="hlink"/>
            </a:solidFill>
            <a:miter lim="800000"/>
            <a:headEnd/>
            <a:tailEnd/>
          </a:ln>
        </p:spPr>
        <p:txBody>
          <a:bodyPr wrap="none" anchor="ctr"/>
          <a:lstStyle/>
          <a:p>
            <a:endParaRPr lang="ja-JP" altLang="en-US"/>
          </a:p>
        </p:txBody>
      </p:sp>
      <p:sp>
        <p:nvSpPr>
          <p:cNvPr id="59464" name="Rectangle 74"/>
          <p:cNvSpPr>
            <a:spLocks noChangeArrowheads="1"/>
          </p:cNvSpPr>
          <p:nvPr/>
        </p:nvSpPr>
        <p:spPr bwMode="auto">
          <a:xfrm>
            <a:off x="6011863" y="1939925"/>
            <a:ext cx="1200150" cy="336550"/>
          </a:xfrm>
          <a:prstGeom prst="rect">
            <a:avLst/>
          </a:prstGeom>
          <a:noFill/>
          <a:ln w="9525">
            <a:noFill/>
            <a:miter lim="800000"/>
            <a:headEnd/>
            <a:tailEnd/>
          </a:ln>
        </p:spPr>
        <p:txBody>
          <a:bodyPr wrap="none">
            <a:spAutoFit/>
          </a:bodyPr>
          <a:lstStyle/>
          <a:p>
            <a:r>
              <a:rPr lang="ja-JP" altLang="en-US">
                <a:solidFill>
                  <a:srgbClr val="000000"/>
                </a:solidFill>
                <a:ea typeface="HGｺﾞｼｯｸE" pitchFamily="49" charset="-128"/>
              </a:rPr>
              <a:t>および投資</a:t>
            </a:r>
          </a:p>
        </p:txBody>
      </p:sp>
      <p:sp>
        <p:nvSpPr>
          <p:cNvPr id="59465" name="Rectangle 75"/>
          <p:cNvSpPr>
            <a:spLocks noChangeArrowheads="1"/>
          </p:cNvSpPr>
          <p:nvPr/>
        </p:nvSpPr>
        <p:spPr bwMode="auto">
          <a:xfrm>
            <a:off x="7380288" y="1700213"/>
            <a:ext cx="1295400" cy="576262"/>
          </a:xfrm>
          <a:prstGeom prst="rect">
            <a:avLst/>
          </a:prstGeom>
          <a:noFill/>
          <a:ln w="25400">
            <a:solidFill>
              <a:srgbClr val="993300"/>
            </a:solidFill>
            <a:miter lim="800000"/>
            <a:headEnd/>
            <a:tailEnd/>
          </a:ln>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eaLnBrk="1" fontAlgn="auto" hangingPunct="1">
              <a:spcAft>
                <a:spcPts val="0"/>
              </a:spcAft>
              <a:defRPr/>
            </a:pPr>
            <a:r>
              <a:rPr lang="ja-JP" altLang="en-US" dirty="0" smtClean="0">
                <a:solidFill>
                  <a:schemeClr val="tx2">
                    <a:satMod val="130000"/>
                  </a:schemeClr>
                </a:solidFill>
              </a:rPr>
              <a:t>貯蓄と投資</a:t>
            </a:r>
            <a:endParaRPr lang="ja-JP" altLang="en-US" dirty="0">
              <a:solidFill>
                <a:schemeClr val="tx2">
                  <a:satMod val="130000"/>
                </a:schemeClr>
              </a:solidFill>
            </a:endParaRPr>
          </a:p>
        </p:txBody>
      </p:sp>
      <p:sp>
        <p:nvSpPr>
          <p:cNvPr id="4" name="正方形/長方形 3"/>
          <p:cNvSpPr/>
          <p:nvPr/>
        </p:nvSpPr>
        <p:spPr>
          <a:xfrm>
            <a:off x="6929454" y="1643050"/>
            <a:ext cx="1071570" cy="785818"/>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5" name="四角形吹き出し 4"/>
          <p:cNvSpPr/>
          <p:nvPr/>
        </p:nvSpPr>
        <p:spPr>
          <a:xfrm>
            <a:off x="1214414" y="1643050"/>
            <a:ext cx="4786346" cy="785818"/>
          </a:xfrm>
          <a:prstGeom prst="wedgeRectCallout">
            <a:avLst>
              <a:gd name="adj1" fmla="val -16482"/>
              <a:gd name="adj2" fmla="val -49235"/>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6" name="Text Box 5"/>
          <p:cNvSpPr txBox="1">
            <a:spLocks noChangeArrowheads="1"/>
          </p:cNvSpPr>
          <p:nvPr/>
        </p:nvSpPr>
        <p:spPr bwMode="auto">
          <a:xfrm>
            <a:off x="2857500" y="2286000"/>
            <a:ext cx="642938" cy="3381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spcBef>
                <a:spcPct val="50000"/>
              </a:spcBef>
              <a:defRPr/>
            </a:pPr>
            <a:r>
              <a:rPr kumimoji="0" lang="ja-JP" altLang="en-US" dirty="0">
                <a:ea typeface="ＭＳ Ｐゴシック" pitchFamily="50" charset="-128"/>
              </a:rPr>
              <a:t>税金</a:t>
            </a:r>
            <a:endParaRPr kumimoji="0" lang="ja-JP" altLang="en-US" dirty="0">
              <a:solidFill>
                <a:srgbClr val="FF00FF"/>
              </a:solidFill>
              <a:ea typeface="ＭＳ Ｐゴシック" pitchFamily="50" charset="-128"/>
            </a:endParaRPr>
          </a:p>
        </p:txBody>
      </p:sp>
      <p:sp>
        <p:nvSpPr>
          <p:cNvPr id="61449" name="テキスト ボックス 6"/>
          <p:cNvSpPr txBox="1">
            <a:spLocks noChangeArrowheads="1"/>
          </p:cNvSpPr>
          <p:nvPr/>
        </p:nvSpPr>
        <p:spPr bwMode="auto">
          <a:xfrm>
            <a:off x="1428750" y="1785938"/>
            <a:ext cx="500063" cy="400050"/>
          </a:xfrm>
          <a:prstGeom prst="rect">
            <a:avLst/>
          </a:prstGeom>
          <a:noFill/>
          <a:ln w="9525">
            <a:noFill/>
            <a:miter lim="800000"/>
            <a:headEnd/>
            <a:tailEnd/>
          </a:ln>
        </p:spPr>
        <p:txBody>
          <a:bodyPr>
            <a:spAutoFit/>
          </a:bodyPr>
          <a:lstStyle/>
          <a:p>
            <a:r>
              <a:rPr lang="en-US" altLang="ja-JP" sz="2000">
                <a:ea typeface="HGｺﾞｼｯｸE" pitchFamily="49" charset="-128"/>
              </a:rPr>
              <a:t>Y</a:t>
            </a:r>
            <a:endParaRPr lang="ja-JP" altLang="en-US" sz="2000">
              <a:ea typeface="HGｺﾞｼｯｸE" pitchFamily="49" charset="-128"/>
            </a:endParaRPr>
          </a:p>
        </p:txBody>
      </p:sp>
      <p:sp>
        <p:nvSpPr>
          <p:cNvPr id="61450" name="テキスト ボックス 7"/>
          <p:cNvSpPr txBox="1">
            <a:spLocks noChangeArrowheads="1"/>
          </p:cNvSpPr>
          <p:nvPr/>
        </p:nvSpPr>
        <p:spPr bwMode="auto">
          <a:xfrm>
            <a:off x="1785938" y="1785938"/>
            <a:ext cx="357187"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61451" name="テキスト ボックス 8"/>
          <p:cNvSpPr txBox="1">
            <a:spLocks noChangeArrowheads="1"/>
          </p:cNvSpPr>
          <p:nvPr/>
        </p:nvSpPr>
        <p:spPr bwMode="auto">
          <a:xfrm>
            <a:off x="2143125" y="1785938"/>
            <a:ext cx="428625" cy="400050"/>
          </a:xfrm>
          <a:prstGeom prst="rect">
            <a:avLst/>
          </a:prstGeom>
          <a:noFill/>
          <a:ln w="9525">
            <a:noFill/>
            <a:miter lim="800000"/>
            <a:headEnd/>
            <a:tailEnd/>
          </a:ln>
        </p:spPr>
        <p:txBody>
          <a:bodyPr>
            <a:spAutoFit/>
          </a:bodyPr>
          <a:lstStyle/>
          <a:p>
            <a:r>
              <a:rPr lang="en-US" altLang="ja-JP" sz="2000">
                <a:ea typeface="HGｺﾞｼｯｸE" pitchFamily="49" charset="-128"/>
              </a:rPr>
              <a:t>C</a:t>
            </a:r>
            <a:endParaRPr lang="ja-JP" altLang="en-US" sz="2000">
              <a:ea typeface="HGｺﾞｼｯｸE" pitchFamily="49" charset="-128"/>
            </a:endParaRPr>
          </a:p>
        </p:txBody>
      </p:sp>
      <p:sp>
        <p:nvSpPr>
          <p:cNvPr id="61452" name="テキスト ボックス 9"/>
          <p:cNvSpPr txBox="1">
            <a:spLocks noChangeArrowheads="1"/>
          </p:cNvSpPr>
          <p:nvPr/>
        </p:nvSpPr>
        <p:spPr bwMode="auto">
          <a:xfrm>
            <a:off x="2571750" y="1785938"/>
            <a:ext cx="357188"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11" name="テキスト ボックス 10"/>
          <p:cNvSpPr txBox="1"/>
          <p:nvPr/>
        </p:nvSpPr>
        <p:spPr>
          <a:xfrm>
            <a:off x="3000375" y="1785938"/>
            <a:ext cx="357188"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61454" name="テキスト ボックス 11"/>
          <p:cNvSpPr txBox="1">
            <a:spLocks noChangeArrowheads="1"/>
          </p:cNvSpPr>
          <p:nvPr/>
        </p:nvSpPr>
        <p:spPr bwMode="auto">
          <a:xfrm>
            <a:off x="1214438" y="1643063"/>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1455" name="テキスト ボックス 12"/>
          <p:cNvSpPr txBox="1">
            <a:spLocks noChangeArrowheads="1"/>
          </p:cNvSpPr>
          <p:nvPr/>
        </p:nvSpPr>
        <p:spPr bwMode="auto">
          <a:xfrm>
            <a:off x="3357563" y="1643063"/>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1456" name="テキスト ボックス 14"/>
          <p:cNvSpPr txBox="1">
            <a:spLocks noChangeArrowheads="1"/>
          </p:cNvSpPr>
          <p:nvPr/>
        </p:nvSpPr>
        <p:spPr bwMode="auto">
          <a:xfrm>
            <a:off x="3714750" y="1785938"/>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1457" name="テキスト ボックス 15"/>
          <p:cNvSpPr txBox="1">
            <a:spLocks noChangeArrowheads="1"/>
          </p:cNvSpPr>
          <p:nvPr/>
        </p:nvSpPr>
        <p:spPr bwMode="auto">
          <a:xfrm>
            <a:off x="4071938" y="1643063"/>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17" name="テキスト ボックス 16"/>
          <p:cNvSpPr txBox="1"/>
          <p:nvPr/>
        </p:nvSpPr>
        <p:spPr>
          <a:xfrm>
            <a:off x="4357688" y="1785938"/>
            <a:ext cx="3571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2000" dirty="0"/>
              <a:t>T</a:t>
            </a:r>
            <a:endParaRPr lang="ja-JP" altLang="en-US" sz="2000" dirty="0"/>
          </a:p>
        </p:txBody>
      </p:sp>
      <p:sp>
        <p:nvSpPr>
          <p:cNvPr id="61459" name="テキスト ボックス 17"/>
          <p:cNvSpPr txBox="1">
            <a:spLocks noChangeArrowheads="1"/>
          </p:cNvSpPr>
          <p:nvPr/>
        </p:nvSpPr>
        <p:spPr bwMode="auto">
          <a:xfrm>
            <a:off x="4786313" y="1785938"/>
            <a:ext cx="357187" cy="338137"/>
          </a:xfrm>
          <a:prstGeom prst="rect">
            <a:avLst/>
          </a:prstGeom>
          <a:noFill/>
          <a:ln w="9525">
            <a:noFill/>
            <a:miter lim="800000"/>
            <a:headEnd/>
            <a:tailEnd/>
          </a:ln>
        </p:spPr>
        <p:txBody>
          <a:bodyPr>
            <a:spAutoFit/>
          </a:bodyPr>
          <a:lstStyle/>
          <a:p>
            <a:r>
              <a:rPr lang="ja-JP" altLang="en-US">
                <a:ea typeface="HGｺﾞｼｯｸE" pitchFamily="49" charset="-128"/>
              </a:rPr>
              <a:t>ー</a:t>
            </a:r>
          </a:p>
        </p:txBody>
      </p:sp>
      <p:sp>
        <p:nvSpPr>
          <p:cNvPr id="61460" name="テキスト ボックス 18"/>
          <p:cNvSpPr txBox="1">
            <a:spLocks noChangeArrowheads="1"/>
          </p:cNvSpPr>
          <p:nvPr/>
        </p:nvSpPr>
        <p:spPr bwMode="auto">
          <a:xfrm>
            <a:off x="5214938" y="1785938"/>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G</a:t>
            </a:r>
            <a:endParaRPr lang="ja-JP" altLang="en-US" sz="2000">
              <a:ea typeface="HGｺﾞｼｯｸE" pitchFamily="49" charset="-128"/>
            </a:endParaRPr>
          </a:p>
        </p:txBody>
      </p:sp>
      <p:sp>
        <p:nvSpPr>
          <p:cNvPr id="61461" name="テキスト ボックス 19"/>
          <p:cNvSpPr txBox="1">
            <a:spLocks noChangeArrowheads="1"/>
          </p:cNvSpPr>
          <p:nvPr/>
        </p:nvSpPr>
        <p:spPr bwMode="auto">
          <a:xfrm>
            <a:off x="5572125" y="1643063"/>
            <a:ext cx="285750" cy="584200"/>
          </a:xfrm>
          <a:prstGeom prst="rect">
            <a:avLst/>
          </a:prstGeom>
          <a:noFill/>
          <a:ln w="9525">
            <a:noFill/>
            <a:miter lim="800000"/>
            <a:headEnd/>
            <a:tailEnd/>
          </a:ln>
        </p:spPr>
        <p:txBody>
          <a:bodyPr>
            <a:spAutoFit/>
          </a:bodyPr>
          <a:lstStyle/>
          <a:p>
            <a:r>
              <a:rPr lang="en-US" altLang="ja-JP" sz="3200">
                <a:ea typeface="HGｺﾞｼｯｸE" pitchFamily="49" charset="-128"/>
              </a:rPr>
              <a:t>)</a:t>
            </a:r>
            <a:endParaRPr lang="ja-JP" altLang="en-US" sz="3200">
              <a:ea typeface="HGｺﾞｼｯｸE" pitchFamily="49" charset="-128"/>
            </a:endParaRPr>
          </a:p>
        </p:txBody>
      </p:sp>
      <p:sp>
        <p:nvSpPr>
          <p:cNvPr id="61462" name="テキスト ボックス 20"/>
          <p:cNvSpPr txBox="1">
            <a:spLocks noChangeArrowheads="1"/>
          </p:cNvSpPr>
          <p:nvPr/>
        </p:nvSpPr>
        <p:spPr bwMode="auto">
          <a:xfrm>
            <a:off x="6215063" y="1857375"/>
            <a:ext cx="500062" cy="338138"/>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1463" name="テキスト ボックス 21"/>
          <p:cNvSpPr txBox="1">
            <a:spLocks noChangeArrowheads="1"/>
          </p:cNvSpPr>
          <p:nvPr/>
        </p:nvSpPr>
        <p:spPr bwMode="auto">
          <a:xfrm>
            <a:off x="7215188" y="1857375"/>
            <a:ext cx="357187" cy="400050"/>
          </a:xfrm>
          <a:prstGeom prst="rect">
            <a:avLst/>
          </a:prstGeom>
          <a:noFill/>
          <a:ln w="9525">
            <a:noFill/>
            <a:miter lim="800000"/>
            <a:headEnd/>
            <a:tailEnd/>
          </a:ln>
        </p:spPr>
        <p:txBody>
          <a:bodyPr>
            <a:spAutoFit/>
          </a:bodyPr>
          <a:lstStyle/>
          <a:p>
            <a:r>
              <a:rPr lang="en-US" altLang="ja-JP" sz="2000">
                <a:ea typeface="HGｺﾞｼｯｸE" pitchFamily="49" charset="-128"/>
              </a:rPr>
              <a:t>I</a:t>
            </a:r>
            <a:endParaRPr lang="ja-JP" altLang="en-US" sz="2000">
              <a:ea typeface="HGｺﾞｼｯｸE" pitchFamily="49" charset="-128"/>
            </a:endParaRPr>
          </a:p>
        </p:txBody>
      </p:sp>
      <p:sp>
        <p:nvSpPr>
          <p:cNvPr id="23" name="左中かっこ 22"/>
          <p:cNvSpPr/>
          <p:nvPr/>
        </p:nvSpPr>
        <p:spPr>
          <a:xfrm rot="16200000">
            <a:off x="1893095" y="1678781"/>
            <a:ext cx="214312" cy="1000125"/>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24" name="テキスト ボックス 23"/>
          <p:cNvSpPr txBox="1"/>
          <p:nvPr/>
        </p:nvSpPr>
        <p:spPr>
          <a:xfrm>
            <a:off x="1357313" y="2286000"/>
            <a:ext cx="1214437" cy="33813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lang="ja-JP" altLang="en-US" dirty="0"/>
              <a:t>可処分所得</a:t>
            </a:r>
          </a:p>
        </p:txBody>
      </p:sp>
      <p:sp>
        <p:nvSpPr>
          <p:cNvPr id="25" name="左中かっこ 24"/>
          <p:cNvSpPr/>
          <p:nvPr/>
        </p:nvSpPr>
        <p:spPr>
          <a:xfrm rot="16200000">
            <a:off x="2393157" y="1678781"/>
            <a:ext cx="214312" cy="2143125"/>
          </a:xfrm>
          <a:prstGeom prst="leftBrace">
            <a:avLst/>
          </a:prstGeom>
        </p:spPr>
        <p:style>
          <a:lnRef idx="2">
            <a:schemeClr val="accent3"/>
          </a:lnRef>
          <a:fillRef idx="0">
            <a:schemeClr val="accent3"/>
          </a:fillRef>
          <a:effectRef idx="1">
            <a:schemeClr val="accent3"/>
          </a:effectRef>
          <a:fontRef idx="minor">
            <a:schemeClr val="tx1"/>
          </a:fontRef>
        </p:style>
        <p:txBody>
          <a:bodyPr anchor="ctr"/>
          <a:lstStyle/>
          <a:p>
            <a:pPr algn="ctr">
              <a:defRPr/>
            </a:pPr>
            <a:endParaRPr lang="ja-JP" altLang="en-US"/>
          </a:p>
        </p:txBody>
      </p:sp>
      <p:sp>
        <p:nvSpPr>
          <p:cNvPr id="26" name="テキスト ボックス 25"/>
          <p:cNvSpPr txBox="1"/>
          <p:nvPr/>
        </p:nvSpPr>
        <p:spPr>
          <a:xfrm>
            <a:off x="1214438" y="2857500"/>
            <a:ext cx="2000250" cy="5238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defRPr/>
            </a:pPr>
            <a:r>
              <a:rPr lang="ja-JP" altLang="en-US" sz="2800" dirty="0"/>
              <a:t>民間貯蓄</a:t>
            </a:r>
          </a:p>
        </p:txBody>
      </p:sp>
      <p:sp>
        <p:nvSpPr>
          <p:cNvPr id="27" name="Text Box 5"/>
          <p:cNvSpPr txBox="1">
            <a:spLocks noChangeArrowheads="1"/>
          </p:cNvSpPr>
          <p:nvPr/>
        </p:nvSpPr>
        <p:spPr bwMode="auto">
          <a:xfrm>
            <a:off x="4071938" y="2286000"/>
            <a:ext cx="928687" cy="3381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kumimoji="0" lang="ja-JP" altLang="en-US" dirty="0">
                <a:ea typeface="ＭＳ Ｐゴシック" pitchFamily="50" charset="-128"/>
              </a:rPr>
              <a:t>税収入</a:t>
            </a:r>
            <a:endParaRPr kumimoji="0" lang="ja-JP" altLang="en-US" dirty="0">
              <a:solidFill>
                <a:srgbClr val="FF00FF"/>
              </a:solidFill>
              <a:ea typeface="ＭＳ Ｐゴシック" pitchFamily="50" charset="-128"/>
            </a:endParaRPr>
          </a:p>
        </p:txBody>
      </p:sp>
      <p:sp>
        <p:nvSpPr>
          <p:cNvPr id="28" name="左中かっこ 27"/>
          <p:cNvSpPr/>
          <p:nvPr/>
        </p:nvSpPr>
        <p:spPr>
          <a:xfrm rot="16200000">
            <a:off x="4893470" y="1678781"/>
            <a:ext cx="214312" cy="2143125"/>
          </a:xfrm>
          <a:prstGeom prst="leftBrace">
            <a:avLst/>
          </a:prstGeom>
        </p:spPr>
        <p:style>
          <a:lnRef idx="2">
            <a:schemeClr val="accent6"/>
          </a:lnRef>
          <a:fillRef idx="0">
            <a:schemeClr val="accent6"/>
          </a:fillRef>
          <a:effectRef idx="1">
            <a:schemeClr val="accent6"/>
          </a:effectRef>
          <a:fontRef idx="minor">
            <a:schemeClr val="tx1"/>
          </a:fontRef>
        </p:style>
        <p:txBody>
          <a:bodyPr anchor="ctr"/>
          <a:lstStyle/>
          <a:p>
            <a:pPr algn="ctr">
              <a:defRPr/>
            </a:pPr>
            <a:endParaRPr lang="ja-JP" altLang="en-US"/>
          </a:p>
        </p:txBody>
      </p:sp>
      <p:sp>
        <p:nvSpPr>
          <p:cNvPr id="29" name="テキスト ボックス 28"/>
          <p:cNvSpPr txBox="1"/>
          <p:nvPr/>
        </p:nvSpPr>
        <p:spPr>
          <a:xfrm>
            <a:off x="3786188" y="2857500"/>
            <a:ext cx="2571750" cy="5238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defRPr/>
            </a:pPr>
            <a:r>
              <a:rPr lang="ja-JP" altLang="en-US" sz="2800" dirty="0"/>
              <a:t>政府</a:t>
            </a:r>
            <a:r>
              <a:rPr lang="en-US" altLang="ja-JP" sz="2800" dirty="0"/>
              <a:t>(</a:t>
            </a:r>
            <a:r>
              <a:rPr lang="ja-JP" altLang="en-US" sz="2800" dirty="0"/>
              <a:t>公的</a:t>
            </a:r>
            <a:r>
              <a:rPr lang="en-US" altLang="ja-JP" sz="2800" dirty="0"/>
              <a:t>)</a:t>
            </a:r>
            <a:r>
              <a:rPr lang="ja-JP" altLang="en-US" sz="2800" dirty="0"/>
              <a:t>貯蓄</a:t>
            </a:r>
          </a:p>
        </p:txBody>
      </p:sp>
      <p:sp>
        <p:nvSpPr>
          <p:cNvPr id="30" name="テキスト ボックス 29"/>
          <p:cNvSpPr txBox="1"/>
          <p:nvPr/>
        </p:nvSpPr>
        <p:spPr>
          <a:xfrm>
            <a:off x="7000875" y="2857500"/>
            <a:ext cx="1071563" cy="523875"/>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defRPr/>
            </a:pPr>
            <a:r>
              <a:rPr lang="ja-JP" altLang="en-US" sz="2800" dirty="0"/>
              <a:t>投資</a:t>
            </a:r>
          </a:p>
        </p:txBody>
      </p:sp>
      <p:sp>
        <p:nvSpPr>
          <p:cNvPr id="31" name="左中かっこ 30"/>
          <p:cNvSpPr/>
          <p:nvPr/>
        </p:nvSpPr>
        <p:spPr>
          <a:xfrm rot="16200000">
            <a:off x="7393781" y="2178845"/>
            <a:ext cx="142875" cy="1071562"/>
          </a:xfrm>
          <a:prstGeom prst="lef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ja-JP" altLang="en-US"/>
          </a:p>
        </p:txBody>
      </p:sp>
      <p:sp>
        <p:nvSpPr>
          <p:cNvPr id="61473" name="テキスト ボックス 31"/>
          <p:cNvSpPr txBox="1">
            <a:spLocks noChangeArrowheads="1"/>
          </p:cNvSpPr>
          <p:nvPr/>
        </p:nvSpPr>
        <p:spPr bwMode="auto">
          <a:xfrm>
            <a:off x="6429375" y="2928938"/>
            <a:ext cx="500063"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1474" name="テキスト ボックス 32"/>
          <p:cNvSpPr txBox="1">
            <a:spLocks noChangeArrowheads="1"/>
          </p:cNvSpPr>
          <p:nvPr/>
        </p:nvSpPr>
        <p:spPr bwMode="auto">
          <a:xfrm>
            <a:off x="3286125" y="2928938"/>
            <a:ext cx="357188" cy="33813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61475" name="Text Box 7"/>
          <p:cNvSpPr txBox="1">
            <a:spLocks noChangeArrowheads="1"/>
          </p:cNvSpPr>
          <p:nvPr/>
        </p:nvSpPr>
        <p:spPr bwMode="auto">
          <a:xfrm>
            <a:off x="3643313" y="3429000"/>
            <a:ext cx="3744912" cy="708025"/>
          </a:xfrm>
          <a:prstGeom prst="rect">
            <a:avLst/>
          </a:prstGeom>
          <a:noFill/>
          <a:ln w="9525">
            <a:noFill/>
            <a:miter lim="800000"/>
            <a:headEnd/>
            <a:tailEnd/>
          </a:ln>
        </p:spPr>
        <p:txBody>
          <a:bodyPr>
            <a:spAutoFit/>
          </a:bodyPr>
          <a:lstStyle/>
          <a:p>
            <a:pPr>
              <a:spcBef>
                <a:spcPct val="50000"/>
              </a:spcBef>
            </a:pPr>
            <a:r>
              <a:rPr kumimoji="0" lang="ja-JP" altLang="en-US"/>
              <a:t>この差額がプラス→財政黒字</a:t>
            </a:r>
          </a:p>
          <a:p>
            <a:pPr>
              <a:spcBef>
                <a:spcPct val="50000"/>
              </a:spcBef>
            </a:pPr>
            <a:r>
              <a:rPr kumimoji="0" lang="ja-JP" altLang="en-US"/>
              <a:t>　　　　　　　</a:t>
            </a:r>
            <a:r>
              <a:rPr kumimoji="0" lang="ja-JP" altLang="en-US" sz="1400"/>
              <a:t>マイナス</a:t>
            </a:r>
            <a:r>
              <a:rPr kumimoji="0" lang="ja-JP" altLang="en-US"/>
              <a:t>→財政赤字</a:t>
            </a:r>
          </a:p>
        </p:txBody>
      </p:sp>
      <p:sp>
        <p:nvSpPr>
          <p:cNvPr id="61476" name="Text Box 9"/>
          <p:cNvSpPr txBox="1">
            <a:spLocks noChangeArrowheads="1"/>
          </p:cNvSpPr>
          <p:nvPr/>
        </p:nvSpPr>
        <p:spPr bwMode="auto">
          <a:xfrm>
            <a:off x="1357313" y="4286250"/>
            <a:ext cx="6769100" cy="641350"/>
          </a:xfrm>
          <a:prstGeom prst="rect">
            <a:avLst/>
          </a:prstGeom>
          <a:noFill/>
          <a:ln w="9525">
            <a:solidFill>
              <a:schemeClr val="tx1"/>
            </a:solidFill>
            <a:miter lim="800000"/>
            <a:headEnd/>
            <a:tailEnd/>
          </a:ln>
        </p:spPr>
        <p:txBody>
          <a:bodyPr>
            <a:spAutoFit/>
          </a:bodyPr>
          <a:lstStyle/>
          <a:p>
            <a:pPr>
              <a:spcBef>
                <a:spcPct val="50000"/>
              </a:spcBef>
            </a:pPr>
            <a:r>
              <a:rPr kumimoji="0" lang="ja-JP" altLang="en-US" sz="1800"/>
              <a:t>つまり</a:t>
            </a:r>
            <a:r>
              <a:rPr kumimoji="0" lang="en-US" altLang="ja-JP" sz="1800"/>
              <a:t>5.2</a:t>
            </a:r>
            <a:r>
              <a:rPr kumimoji="0" lang="ja-JP" altLang="en-US" sz="1800"/>
              <a:t>式は、</a:t>
            </a:r>
            <a:r>
              <a:rPr kumimoji="0" lang="en-US" altLang="ja-JP" sz="1800"/>
              <a:t>1</a:t>
            </a:r>
            <a:r>
              <a:rPr kumimoji="0" lang="ja-JP" altLang="en-US" sz="1800"/>
              <a:t>国の</a:t>
            </a:r>
            <a:r>
              <a:rPr kumimoji="0" lang="ja-JP" altLang="en-US" sz="1800">
                <a:solidFill>
                  <a:srgbClr val="FF0000"/>
                </a:solidFill>
              </a:rPr>
              <a:t>貯蓄</a:t>
            </a:r>
            <a:r>
              <a:rPr kumimoji="0" lang="ja-JP" altLang="en-US" sz="1800"/>
              <a:t>と</a:t>
            </a:r>
            <a:r>
              <a:rPr kumimoji="0" lang="ja-JP" altLang="en-US" sz="1800">
                <a:solidFill>
                  <a:srgbClr val="FF0000"/>
                </a:solidFill>
              </a:rPr>
              <a:t>投資</a:t>
            </a:r>
            <a:r>
              <a:rPr kumimoji="0" lang="ja-JP" altLang="en-US" sz="1800"/>
              <a:t>が</a:t>
            </a:r>
            <a:r>
              <a:rPr kumimoji="0" lang="ja-JP" altLang="en-US" sz="1800">
                <a:solidFill>
                  <a:srgbClr val="FF0000"/>
                </a:solidFill>
              </a:rPr>
              <a:t>等しくなる</a:t>
            </a:r>
            <a:r>
              <a:rPr kumimoji="0" lang="ja-JP" altLang="en-US" sz="1800"/>
              <a:t>ことを意味し、経済全体で</a:t>
            </a:r>
            <a:r>
              <a:rPr kumimoji="0" lang="ja-JP" altLang="en-US" sz="1800">
                <a:solidFill>
                  <a:srgbClr val="FF0000"/>
                </a:solidFill>
              </a:rPr>
              <a:t>貯蓄が投資をまかなっている</a:t>
            </a:r>
            <a:r>
              <a:rPr kumimoji="0" lang="ja-JP" altLang="en-US" sz="1800"/>
              <a:t>ことを示す。</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1688</TotalTime>
  <Words>10707</Words>
  <Application>Microsoft Office PowerPoint</Application>
  <PresentationFormat>画面に合わせる (4:3)</PresentationFormat>
  <Paragraphs>804</Paragraphs>
  <Slides>67</Slides>
  <Notes>67</Notes>
  <HiddenSlides>0</HiddenSlides>
  <MMClips>0</MMClips>
  <ScaleCrop>false</ScaleCrop>
  <HeadingPairs>
    <vt:vector size="8" baseType="variant">
      <vt:variant>
        <vt:lpstr>使用されているフォント</vt:lpstr>
      </vt:variant>
      <vt:variant>
        <vt:i4>13</vt:i4>
      </vt:variant>
      <vt:variant>
        <vt:lpstr>デザイン テンプレート</vt:lpstr>
      </vt:variant>
      <vt:variant>
        <vt:i4>24</vt:i4>
      </vt:variant>
      <vt:variant>
        <vt:lpstr>埋め込まれた OLE サーバー</vt:lpstr>
      </vt:variant>
      <vt:variant>
        <vt:i4>1</vt:i4>
      </vt:variant>
      <vt:variant>
        <vt:lpstr>スライド タイトル</vt:lpstr>
      </vt:variant>
      <vt:variant>
        <vt:i4>67</vt:i4>
      </vt:variant>
    </vt:vector>
  </HeadingPairs>
  <TitlesOfParts>
    <vt:vector size="105" baseType="lpstr">
      <vt:lpstr>Arial</vt:lpstr>
      <vt:lpstr>ＭＳ Ｐゴシック</vt:lpstr>
      <vt:lpstr>Century Gothic</vt:lpstr>
      <vt:lpstr>ＭＳ Ｐ明朝</vt:lpstr>
      <vt:lpstr>Gill Sans MT</vt:lpstr>
      <vt:lpstr>Wingdings 2</vt:lpstr>
      <vt:lpstr>Verdana</vt:lpstr>
      <vt:lpstr>HGｺﾞｼｯｸE</vt:lpstr>
      <vt:lpstr>HGS創英角ｺﾞｼｯｸUB</vt:lpstr>
      <vt:lpstr>Wingdings</vt:lpstr>
      <vt:lpstr>Century</vt:lpstr>
      <vt:lpstr>Times New Roman</vt:lpstr>
      <vt:lpstr>JAMES_A</vt:lpstr>
      <vt:lpstr>積み重ねた本のデザイン テンプレート</vt:lpstr>
      <vt:lpstr>フレッシュ</vt:lpstr>
      <vt:lpstr>1_フレッシュ</vt:lpstr>
      <vt:lpstr>積み重ねた本のデザイン テンプレート</vt:lpstr>
      <vt:lpstr>フレッシュ</vt:lpstr>
      <vt:lpstr>フレッシュ</vt:lpstr>
      <vt:lpstr>フレッシュ</vt:lpstr>
      <vt:lpstr>フレッシュ</vt:lpstr>
      <vt:lpstr>フレッシュ</vt:lpstr>
      <vt:lpstr>フレッシュ</vt:lpstr>
      <vt:lpstr>フレッシュ</vt:lpstr>
      <vt:lpstr>フレッシュ</vt:lpstr>
      <vt:lpstr>フレッシュ</vt:lpstr>
      <vt:lpstr>1_フレッシュ</vt:lpstr>
      <vt:lpstr>1_フレッシュ</vt:lpstr>
      <vt:lpstr>1_フレッシュ</vt:lpstr>
      <vt:lpstr>1_フレッシュ</vt:lpstr>
      <vt:lpstr>1_フレッシュ</vt:lpstr>
      <vt:lpstr>1_フレッシュ</vt:lpstr>
      <vt:lpstr>1_フレッシュ</vt:lpstr>
      <vt:lpstr>1_フレッシュ</vt:lpstr>
      <vt:lpstr>1_フレッシュ</vt:lpstr>
      <vt:lpstr>1_フレッシュ</vt:lpstr>
      <vt:lpstr>1_フレッシュ</vt:lpstr>
      <vt:lpstr>数式</vt:lpstr>
      <vt:lpstr>第５章　貯蓄と投資を結ぶもの</vt:lpstr>
      <vt:lpstr>スライド 2</vt:lpstr>
      <vt:lpstr>スライド 3</vt:lpstr>
      <vt:lpstr>スライド 4</vt:lpstr>
      <vt:lpstr>スライド 5</vt:lpstr>
      <vt:lpstr>直接金融と間接金融の違いはどこ？</vt:lpstr>
      <vt:lpstr>スライド 7</vt:lpstr>
      <vt:lpstr>スライド 8</vt:lpstr>
      <vt:lpstr>貯蓄と投資</vt:lpstr>
      <vt:lpstr>貯蓄と投資</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利子率が上がったときに消費パターンはどう変化するだろう？？ </vt:lpstr>
      <vt:lpstr>スライド 21</vt:lpstr>
      <vt:lpstr>スライド 22</vt:lpstr>
      <vt:lpstr>スライド 23</vt:lpstr>
      <vt:lpstr>スライド 24</vt:lpstr>
      <vt:lpstr>スライド 25</vt:lpstr>
      <vt:lpstr>スライド 26</vt:lpstr>
      <vt:lpstr>経営者はどのように投資を決定するのか？？</vt:lpstr>
      <vt:lpstr>スライド 28</vt:lpstr>
      <vt:lpstr>どれだけ投資を行うか</vt:lpstr>
      <vt:lpstr>実質利子率の上昇はどのような影響を企業の投資決定に与えるか </vt:lpstr>
      <vt:lpstr>スライド 31</vt:lpstr>
      <vt:lpstr>スライド 32</vt:lpstr>
      <vt:lpstr>スライド 33</vt:lpstr>
      <vt:lpstr>６章　貨幣と銀行</vt:lpstr>
      <vt:lpstr>スライド 35</vt:lpstr>
      <vt:lpstr>スライド 36</vt:lpstr>
      <vt:lpstr>スライド 37</vt:lpstr>
      <vt:lpstr>スライド 38</vt:lpstr>
      <vt:lpstr>スライド 39</vt:lpstr>
      <vt:lpstr>スライド 40</vt:lpstr>
      <vt:lpstr>スライド 41</vt:lpstr>
      <vt:lpstr>スライド 42</vt:lpstr>
      <vt:lpstr>貨幣量(M)とハイパワード・マネー(H)との関係</vt:lpstr>
      <vt:lpstr>スライド 44</vt:lpstr>
      <vt:lpstr>スライド 45</vt:lpstr>
      <vt:lpstr>スライド 46</vt:lpstr>
      <vt:lpstr>スライド 47</vt:lpstr>
      <vt:lpstr>ⅱ公定歩合操作⇒基準割引率および基準貸付利率　 　　　　　　　　　　　　　（2006年8月11日以降）</vt:lpstr>
      <vt:lpstr>スライド 49</vt:lpstr>
      <vt:lpstr>第７章　インフレーション</vt:lpstr>
      <vt:lpstr>スライド 51</vt:lpstr>
      <vt:lpstr>スライド 52</vt:lpstr>
      <vt:lpstr>スライド 53</vt:lpstr>
      <vt:lpstr>スライド 54</vt:lpstr>
      <vt:lpstr>貨幣市場の均衡条件 </vt:lpstr>
      <vt:lpstr>スライド 56</vt:lpstr>
      <vt:lpstr>スライド 57</vt:lpstr>
      <vt:lpstr>スライド 58</vt:lpstr>
      <vt:lpstr>スライド 59</vt:lpstr>
      <vt:lpstr>スライド 60</vt:lpstr>
      <vt:lpstr>スライド 61</vt:lpstr>
      <vt:lpstr>スライド 62</vt:lpstr>
      <vt:lpstr>スライド 63</vt:lpstr>
      <vt:lpstr>スライド 64</vt:lpstr>
      <vt:lpstr>スライド 65</vt:lpstr>
      <vt:lpstr>スライド 66</vt:lpstr>
      <vt:lpstr>スライド 67</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第５章　貯蓄と投資を結ぶもの</dc:title>
  <dc:subject/>
  <cp:keywords/>
  <dc:description/>
  <cp:lastModifiedBy> </cp:lastModifiedBy>
  <cp:revision>155</cp:revision>
  <dcterms:created xsi:type="dcterms:W3CDTF">2007-03-11T10:03:18Z</dcterms:created>
  <dcterms:modified xsi:type="dcterms:W3CDTF">2009-06-05T06:28:20Z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