
<file path=[Content_Types].xml><?xml version="1.0" encoding="utf-8"?>
<Types xmlns="http://schemas.openxmlformats.org/package/2006/content-types">
  <Override PartName="/ppt/notesSlides/notesSlide2.xml" ContentType="application/vnd.openxmlformats-officedocument.presentationml.notesSlide+xml"/>
  <Override PartName="/ppt/slides/slide36.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notesSlides/notesSlide27.xml" ContentType="application/vnd.openxmlformats-officedocument.presentationml.notesSlide+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Default Extension="bin" ContentType="application/vnd.openxmlformats-officedocument.oleObject"/>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rawing8.xml" ContentType="application/vnd.ms-office.drawingml.diagramDrawing+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diagrams/data11.xml" ContentType="application/vnd.openxmlformats-officedocument.drawingml.diagramData+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notesSlides/notesSlide21.xml" ContentType="application/vnd.openxmlformats-officedocument.presentationml.notesSlide+xml"/>
  <Override PartName="/ppt/diagrams/layout15.xml" ContentType="application/vnd.openxmlformats-officedocument.drawingml.diagramLayout+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diagrams/data9.xml" ContentType="application/vnd.openxmlformats-officedocument.drawingml.diagramData+xml"/>
  <Override PartName="/ppt/notesSlides/notesSlide26.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43"/>
  </p:notesMasterIdLst>
  <p:sldIdLst>
    <p:sldId id="319" r:id="rId3"/>
    <p:sldId id="320" r:id="rId4"/>
    <p:sldId id="321" r:id="rId5"/>
    <p:sldId id="322" r:id="rId6"/>
    <p:sldId id="323" r:id="rId7"/>
    <p:sldId id="362" r:id="rId8"/>
    <p:sldId id="324" r:id="rId9"/>
    <p:sldId id="325" r:id="rId10"/>
    <p:sldId id="326" r:id="rId11"/>
    <p:sldId id="327" r:id="rId12"/>
    <p:sldId id="328" r:id="rId13"/>
    <p:sldId id="329" r:id="rId14"/>
    <p:sldId id="330" r:id="rId15"/>
    <p:sldId id="361" r:id="rId16"/>
    <p:sldId id="331" r:id="rId17"/>
    <p:sldId id="332" r:id="rId18"/>
    <p:sldId id="333" r:id="rId19"/>
    <p:sldId id="334" r:id="rId20"/>
    <p:sldId id="335" r:id="rId21"/>
    <p:sldId id="336" r:id="rId22"/>
    <p:sldId id="337" r:id="rId23"/>
    <p:sldId id="338" r:id="rId24"/>
    <p:sldId id="339" r:id="rId25"/>
    <p:sldId id="340" r:id="rId26"/>
    <p:sldId id="341" r:id="rId27"/>
    <p:sldId id="342" r:id="rId28"/>
    <p:sldId id="363" r:id="rId29"/>
    <p:sldId id="364" r:id="rId30"/>
    <p:sldId id="365" r:id="rId31"/>
    <p:sldId id="366" r:id="rId32"/>
    <p:sldId id="367" r:id="rId33"/>
    <p:sldId id="368" r:id="rId34"/>
    <p:sldId id="369" r:id="rId35"/>
    <p:sldId id="352" r:id="rId36"/>
    <p:sldId id="370" r:id="rId37"/>
    <p:sldId id="353" r:id="rId38"/>
    <p:sldId id="355" r:id="rId39"/>
    <p:sldId id="371" r:id="rId40"/>
    <p:sldId id="357" r:id="rId41"/>
    <p:sldId id="358" r:id="rId42"/>
  </p:sldIdLst>
  <p:sldSz cx="9144000" cy="6858000" type="screen4x3"/>
  <p:notesSz cx="6805613" cy="9939338"/>
  <p:defaultTextStyle>
    <a:defPPr>
      <a:defRPr lang="en-US"/>
    </a:defPPr>
    <a:lvl1pPr algn="l" rtl="0" fontAlgn="base">
      <a:spcBef>
        <a:spcPct val="0"/>
      </a:spcBef>
      <a:spcAft>
        <a:spcPct val="0"/>
      </a:spcAft>
      <a:defRPr kumimoji="1" sz="20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20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20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20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2000" kern="1200">
        <a:solidFill>
          <a:schemeClr val="tx1"/>
        </a:solidFill>
        <a:latin typeface="Arial" charset="0"/>
        <a:ea typeface="ＭＳ Ｐゴシック" charset="-128"/>
        <a:cs typeface="+mn-cs"/>
      </a:defRPr>
    </a:lvl5pPr>
    <a:lvl6pPr marL="2286000" algn="l" defTabSz="914400" rtl="0" eaLnBrk="1" latinLnBrk="0" hangingPunct="1">
      <a:defRPr kumimoji="1" sz="2000" kern="1200">
        <a:solidFill>
          <a:schemeClr val="tx1"/>
        </a:solidFill>
        <a:latin typeface="Arial" charset="0"/>
        <a:ea typeface="ＭＳ Ｐゴシック" charset="-128"/>
        <a:cs typeface="+mn-cs"/>
      </a:defRPr>
    </a:lvl6pPr>
    <a:lvl7pPr marL="2743200" algn="l" defTabSz="914400" rtl="0" eaLnBrk="1" latinLnBrk="0" hangingPunct="1">
      <a:defRPr kumimoji="1" sz="2000" kern="1200">
        <a:solidFill>
          <a:schemeClr val="tx1"/>
        </a:solidFill>
        <a:latin typeface="Arial" charset="0"/>
        <a:ea typeface="ＭＳ Ｐゴシック" charset="-128"/>
        <a:cs typeface="+mn-cs"/>
      </a:defRPr>
    </a:lvl7pPr>
    <a:lvl8pPr marL="3200400" algn="l" defTabSz="914400" rtl="0" eaLnBrk="1" latinLnBrk="0" hangingPunct="1">
      <a:defRPr kumimoji="1" sz="2000" kern="1200">
        <a:solidFill>
          <a:schemeClr val="tx1"/>
        </a:solidFill>
        <a:latin typeface="Arial" charset="0"/>
        <a:ea typeface="ＭＳ Ｐゴシック" charset="-128"/>
        <a:cs typeface="+mn-cs"/>
      </a:defRPr>
    </a:lvl8pPr>
    <a:lvl9pPr marL="3657600" algn="l" defTabSz="914400" rtl="0" eaLnBrk="1" latinLnBrk="0" hangingPunct="1">
      <a:defRPr kumimoji="1" sz="20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00"/>
    <a:srgbClr val="003399"/>
    <a:srgbClr val="FF9933"/>
    <a:srgbClr val="3399FF"/>
    <a:srgbClr val="3333CC"/>
    <a:srgbClr val="FF00FF"/>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varScale="1">
        <p:scale>
          <a:sx n="124" d="100"/>
          <a:sy n="124" d="100"/>
        </p:scale>
        <p:origin x="-330" y="-84"/>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8D0175-9551-4EB8-A671-21625415CAF5}" type="doc">
      <dgm:prSet loTypeId="urn:microsoft.com/office/officeart/2005/8/layout/vList2" loCatId="list" qsTypeId="urn:microsoft.com/office/officeart/2005/8/quickstyle/simple1#1" qsCatId="simple" csTypeId="urn:microsoft.com/office/officeart/2005/8/colors/accent6_3" csCatId="accent6"/>
      <dgm:spPr/>
      <dgm:t>
        <a:bodyPr/>
        <a:lstStyle/>
        <a:p>
          <a:endParaRPr kumimoji="1" lang="ja-JP" altLang="en-US"/>
        </a:p>
      </dgm:t>
    </dgm:pt>
    <dgm:pt modelId="{2673B998-76C7-44BC-823E-5BAA23175BF3}">
      <dgm:prSet/>
      <dgm:spPr/>
      <dgm:t>
        <a:bodyPr/>
        <a:lstStyle/>
        <a:p>
          <a:pPr rtl="0"/>
          <a:r>
            <a:rPr kumimoji="1" lang="en-US" dirty="0" smtClean="0"/>
            <a:t>8.1</a:t>
          </a:r>
          <a:r>
            <a:rPr kumimoji="1" lang="ja-JP" dirty="0" smtClean="0"/>
            <a:t>　財、所得、資本の取引</a:t>
          </a:r>
          <a:endParaRPr lang="ja-JP" dirty="0"/>
        </a:p>
      </dgm:t>
    </dgm:pt>
    <dgm:pt modelId="{31E6A41B-A958-4FB6-AD7B-053394232044}" type="parTrans" cxnId="{7BDE209D-4C18-4CD3-93A6-BF4957D4D569}">
      <dgm:prSet/>
      <dgm:spPr/>
      <dgm:t>
        <a:bodyPr/>
        <a:lstStyle/>
        <a:p>
          <a:endParaRPr kumimoji="1" lang="ja-JP" altLang="en-US"/>
        </a:p>
      </dgm:t>
    </dgm:pt>
    <dgm:pt modelId="{4606C7AE-7FE7-44ED-806D-A716A30044CF}" type="sibTrans" cxnId="{7BDE209D-4C18-4CD3-93A6-BF4957D4D569}">
      <dgm:prSet/>
      <dgm:spPr/>
      <dgm:t>
        <a:bodyPr/>
        <a:lstStyle/>
        <a:p>
          <a:endParaRPr kumimoji="1" lang="ja-JP" altLang="en-US"/>
        </a:p>
      </dgm:t>
    </dgm:pt>
    <dgm:pt modelId="{366E7351-97B3-4DD7-B6AB-762037040B24}" type="pres">
      <dgm:prSet presAssocID="{328D0175-9551-4EB8-A671-21625415CAF5}" presName="linear" presStyleCnt="0">
        <dgm:presLayoutVars>
          <dgm:animLvl val="lvl"/>
          <dgm:resizeHandles val="exact"/>
        </dgm:presLayoutVars>
      </dgm:prSet>
      <dgm:spPr/>
      <dgm:t>
        <a:bodyPr/>
        <a:lstStyle/>
        <a:p>
          <a:endParaRPr kumimoji="1" lang="ja-JP" altLang="en-US"/>
        </a:p>
      </dgm:t>
    </dgm:pt>
    <dgm:pt modelId="{768818C4-FBCB-4EA5-B59C-5DE4A0B76315}" type="pres">
      <dgm:prSet presAssocID="{2673B998-76C7-44BC-823E-5BAA23175BF3}" presName="parentText" presStyleLbl="node1" presStyleIdx="0" presStyleCnt="1">
        <dgm:presLayoutVars>
          <dgm:chMax val="0"/>
          <dgm:bulletEnabled val="1"/>
        </dgm:presLayoutVars>
      </dgm:prSet>
      <dgm:spPr/>
      <dgm:t>
        <a:bodyPr/>
        <a:lstStyle/>
        <a:p>
          <a:endParaRPr kumimoji="1" lang="ja-JP" altLang="en-US"/>
        </a:p>
      </dgm:t>
    </dgm:pt>
  </dgm:ptLst>
  <dgm:cxnLst>
    <dgm:cxn modelId="{E77EBC7E-0867-4F74-AAE1-319129E4BC71}" type="presOf" srcId="{2673B998-76C7-44BC-823E-5BAA23175BF3}" destId="{768818C4-FBCB-4EA5-B59C-5DE4A0B76315}" srcOrd="0" destOrd="0" presId="urn:microsoft.com/office/officeart/2005/8/layout/vList2"/>
    <dgm:cxn modelId="{8F171D77-5E3E-415A-952F-BAAF72515908}" type="presOf" srcId="{328D0175-9551-4EB8-A671-21625415CAF5}" destId="{366E7351-97B3-4DD7-B6AB-762037040B24}" srcOrd="0" destOrd="0" presId="urn:microsoft.com/office/officeart/2005/8/layout/vList2"/>
    <dgm:cxn modelId="{7BDE209D-4C18-4CD3-93A6-BF4957D4D569}" srcId="{328D0175-9551-4EB8-A671-21625415CAF5}" destId="{2673B998-76C7-44BC-823E-5BAA23175BF3}" srcOrd="0" destOrd="0" parTransId="{31E6A41B-A958-4FB6-AD7B-053394232044}" sibTransId="{4606C7AE-7FE7-44ED-806D-A716A30044CF}"/>
    <dgm:cxn modelId="{F06332BA-1175-4D47-BA73-B1FAD856D3C2}" type="presParOf" srcId="{366E7351-97B3-4DD7-B6AB-762037040B24}" destId="{768818C4-FBCB-4EA5-B59C-5DE4A0B76315}"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392473-B805-4CEB-A89C-5CD73B8F7D43}" type="doc">
      <dgm:prSet loTypeId="urn:microsoft.com/office/officeart/2005/8/layout/vList2" loCatId="list" qsTypeId="urn:microsoft.com/office/officeart/2005/8/quickstyle/simple1#10" qsCatId="simple" csTypeId="urn:microsoft.com/office/officeart/2005/8/colors/accent6_3" csCatId="accent6" phldr="1"/>
      <dgm:spPr/>
      <dgm:t>
        <a:bodyPr/>
        <a:lstStyle/>
        <a:p>
          <a:endParaRPr kumimoji="1" lang="ja-JP" altLang="en-US"/>
        </a:p>
      </dgm:t>
    </dgm:pt>
    <dgm:pt modelId="{C4B2BEC2-E1AB-41D0-B717-87E62C54397A}">
      <dgm:prSet/>
      <dgm:spPr/>
      <dgm:t>
        <a:bodyPr/>
        <a:lstStyle/>
        <a:p>
          <a:pPr rtl="0"/>
          <a:r>
            <a:rPr kumimoji="1" lang="en-US" dirty="0" smtClean="0"/>
            <a:t>9.1</a:t>
          </a:r>
          <a:r>
            <a:rPr kumimoji="1" lang="ja-JP" dirty="0" smtClean="0"/>
            <a:t>　資金市場と外国為替（ドル）の需要と供給</a:t>
          </a:r>
          <a:endParaRPr lang="ja-JP" dirty="0"/>
        </a:p>
      </dgm:t>
    </dgm:pt>
    <dgm:pt modelId="{8C98B06A-35E1-4EF9-9E12-6B7D751A7639}" type="parTrans" cxnId="{AE85C7A6-003E-400E-B491-EFBA29A25F18}">
      <dgm:prSet/>
      <dgm:spPr/>
      <dgm:t>
        <a:bodyPr/>
        <a:lstStyle/>
        <a:p>
          <a:endParaRPr kumimoji="1" lang="ja-JP" altLang="en-US"/>
        </a:p>
      </dgm:t>
    </dgm:pt>
    <dgm:pt modelId="{CC63C522-A802-4782-AFAA-0D0952518593}" type="sibTrans" cxnId="{AE85C7A6-003E-400E-B491-EFBA29A25F18}">
      <dgm:prSet/>
      <dgm:spPr/>
      <dgm:t>
        <a:bodyPr/>
        <a:lstStyle/>
        <a:p>
          <a:endParaRPr kumimoji="1" lang="ja-JP" altLang="en-US"/>
        </a:p>
      </dgm:t>
    </dgm:pt>
    <dgm:pt modelId="{A593C29B-3DC0-48D9-9E5A-0F6E4DB08D1B}" type="pres">
      <dgm:prSet presAssocID="{18392473-B805-4CEB-A89C-5CD73B8F7D43}" presName="linear" presStyleCnt="0">
        <dgm:presLayoutVars>
          <dgm:animLvl val="lvl"/>
          <dgm:resizeHandles val="exact"/>
        </dgm:presLayoutVars>
      </dgm:prSet>
      <dgm:spPr/>
      <dgm:t>
        <a:bodyPr/>
        <a:lstStyle/>
        <a:p>
          <a:endParaRPr kumimoji="1" lang="ja-JP" altLang="en-US"/>
        </a:p>
      </dgm:t>
    </dgm:pt>
    <dgm:pt modelId="{DF5C7F6A-C78B-4CF4-8F44-950F09880CF3}" type="pres">
      <dgm:prSet presAssocID="{C4B2BEC2-E1AB-41D0-B717-87E62C54397A}" presName="parentText" presStyleLbl="node1" presStyleIdx="0" presStyleCnt="1" custScaleY="124956">
        <dgm:presLayoutVars>
          <dgm:chMax val="0"/>
          <dgm:bulletEnabled val="1"/>
        </dgm:presLayoutVars>
      </dgm:prSet>
      <dgm:spPr/>
      <dgm:t>
        <a:bodyPr/>
        <a:lstStyle/>
        <a:p>
          <a:endParaRPr kumimoji="1" lang="ja-JP" altLang="en-US"/>
        </a:p>
      </dgm:t>
    </dgm:pt>
  </dgm:ptLst>
  <dgm:cxnLst>
    <dgm:cxn modelId="{AE85C7A6-003E-400E-B491-EFBA29A25F18}" srcId="{18392473-B805-4CEB-A89C-5CD73B8F7D43}" destId="{C4B2BEC2-E1AB-41D0-B717-87E62C54397A}" srcOrd="0" destOrd="0" parTransId="{8C98B06A-35E1-4EF9-9E12-6B7D751A7639}" sibTransId="{CC63C522-A802-4782-AFAA-0D0952518593}"/>
    <dgm:cxn modelId="{D823E590-FF32-4362-AE7C-C8291E13D5C7}" type="presOf" srcId="{18392473-B805-4CEB-A89C-5CD73B8F7D43}" destId="{A593C29B-3DC0-48D9-9E5A-0F6E4DB08D1B}" srcOrd="0" destOrd="0" presId="urn:microsoft.com/office/officeart/2005/8/layout/vList2"/>
    <dgm:cxn modelId="{2CDC3717-D333-40AB-9887-F758E69623F4}" type="presOf" srcId="{C4B2BEC2-E1AB-41D0-B717-87E62C54397A}" destId="{DF5C7F6A-C78B-4CF4-8F44-950F09880CF3}" srcOrd="0" destOrd="0" presId="urn:microsoft.com/office/officeart/2005/8/layout/vList2"/>
    <dgm:cxn modelId="{74C9138B-27E6-4A30-B0FC-BFAEA645690A}" type="presParOf" srcId="{A593C29B-3DC0-48D9-9E5A-0F6E4DB08D1B}" destId="{DF5C7F6A-C78B-4CF4-8F44-950F09880CF3}"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E309A8D-726C-4E34-B2CF-34434E20854B}" type="doc">
      <dgm:prSet loTypeId="urn:microsoft.com/office/officeart/2005/8/layout/vList2" loCatId="list" qsTypeId="urn:microsoft.com/office/officeart/2005/8/quickstyle/simple1#11" qsCatId="simple" csTypeId="urn:microsoft.com/office/officeart/2005/8/colors/colorful3" csCatId="colorful"/>
      <dgm:spPr/>
      <dgm:t>
        <a:bodyPr/>
        <a:lstStyle/>
        <a:p>
          <a:endParaRPr kumimoji="1" lang="ja-JP" altLang="en-US"/>
        </a:p>
      </dgm:t>
    </dgm:pt>
    <dgm:pt modelId="{3FC2A03E-10A6-4D18-9F9C-2B0839135598}">
      <dgm:prSet/>
      <dgm:spPr/>
      <dgm:t>
        <a:bodyPr/>
        <a:lstStyle/>
        <a:p>
          <a:pPr rtl="0"/>
          <a:r>
            <a:rPr kumimoji="1" lang="en-US" dirty="0" smtClean="0"/>
            <a:t>9.1.1</a:t>
          </a:r>
          <a:r>
            <a:rPr kumimoji="1" lang="ja-JP" dirty="0" smtClean="0"/>
            <a:t>　資金市場</a:t>
          </a:r>
          <a:endParaRPr lang="ja-JP" dirty="0"/>
        </a:p>
      </dgm:t>
    </dgm:pt>
    <dgm:pt modelId="{4DE2FFA6-4E9F-4718-B72C-021C90867C82}" type="parTrans" cxnId="{B88E7951-4258-4B61-81F7-4E0152579D23}">
      <dgm:prSet/>
      <dgm:spPr/>
      <dgm:t>
        <a:bodyPr/>
        <a:lstStyle/>
        <a:p>
          <a:endParaRPr kumimoji="1" lang="ja-JP" altLang="en-US"/>
        </a:p>
      </dgm:t>
    </dgm:pt>
    <dgm:pt modelId="{88626B21-7CCF-46E7-AF45-53F1B7E640D0}" type="sibTrans" cxnId="{B88E7951-4258-4B61-81F7-4E0152579D23}">
      <dgm:prSet/>
      <dgm:spPr/>
      <dgm:t>
        <a:bodyPr/>
        <a:lstStyle/>
        <a:p>
          <a:endParaRPr kumimoji="1" lang="ja-JP" altLang="en-US"/>
        </a:p>
      </dgm:t>
    </dgm:pt>
    <dgm:pt modelId="{5064361E-B701-42F8-849E-DDDD7D8C8C56}" type="pres">
      <dgm:prSet presAssocID="{AE309A8D-726C-4E34-B2CF-34434E20854B}" presName="linear" presStyleCnt="0">
        <dgm:presLayoutVars>
          <dgm:animLvl val="lvl"/>
          <dgm:resizeHandles val="exact"/>
        </dgm:presLayoutVars>
      </dgm:prSet>
      <dgm:spPr/>
      <dgm:t>
        <a:bodyPr/>
        <a:lstStyle/>
        <a:p>
          <a:endParaRPr kumimoji="1" lang="ja-JP" altLang="en-US"/>
        </a:p>
      </dgm:t>
    </dgm:pt>
    <dgm:pt modelId="{F4D48C0D-6E32-4DE1-8AD3-4E96D54B26CB}" type="pres">
      <dgm:prSet presAssocID="{3FC2A03E-10A6-4D18-9F9C-2B0839135598}" presName="parentText" presStyleLbl="node1" presStyleIdx="0" presStyleCnt="1">
        <dgm:presLayoutVars>
          <dgm:chMax val="0"/>
          <dgm:bulletEnabled val="1"/>
        </dgm:presLayoutVars>
      </dgm:prSet>
      <dgm:spPr/>
      <dgm:t>
        <a:bodyPr/>
        <a:lstStyle/>
        <a:p>
          <a:endParaRPr kumimoji="1" lang="ja-JP" altLang="en-US"/>
        </a:p>
      </dgm:t>
    </dgm:pt>
  </dgm:ptLst>
  <dgm:cxnLst>
    <dgm:cxn modelId="{C0FF89FB-89AB-49FF-93F4-E2FC8CCE525E}" type="presOf" srcId="{3FC2A03E-10A6-4D18-9F9C-2B0839135598}" destId="{F4D48C0D-6E32-4DE1-8AD3-4E96D54B26CB}" srcOrd="0" destOrd="0" presId="urn:microsoft.com/office/officeart/2005/8/layout/vList2"/>
    <dgm:cxn modelId="{B88E7951-4258-4B61-81F7-4E0152579D23}" srcId="{AE309A8D-726C-4E34-B2CF-34434E20854B}" destId="{3FC2A03E-10A6-4D18-9F9C-2B0839135598}" srcOrd="0" destOrd="0" parTransId="{4DE2FFA6-4E9F-4718-B72C-021C90867C82}" sibTransId="{88626B21-7CCF-46E7-AF45-53F1B7E640D0}"/>
    <dgm:cxn modelId="{2F131050-A94B-402F-9ABF-3601DFD3C84D}" type="presOf" srcId="{AE309A8D-726C-4E34-B2CF-34434E20854B}" destId="{5064361E-B701-42F8-849E-DDDD7D8C8C56}" srcOrd="0" destOrd="0" presId="urn:microsoft.com/office/officeart/2005/8/layout/vList2"/>
    <dgm:cxn modelId="{5B7F8DD4-65E6-4761-87A6-768C72ABFF9D}" type="presParOf" srcId="{5064361E-B701-42F8-849E-DDDD7D8C8C56}" destId="{F4D48C0D-6E32-4DE1-8AD3-4E96D54B26CB}" srcOrd="0" destOrd="0" presId="urn:microsoft.com/office/officeart/2005/8/layout/vList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A4395F3-DE7B-4128-BC97-D8934A44C4AD}" type="doc">
      <dgm:prSet loTypeId="urn:microsoft.com/office/officeart/2005/8/layout/vList2" loCatId="list" qsTypeId="urn:microsoft.com/office/officeart/2005/8/quickstyle/simple1#12" qsCatId="simple" csTypeId="urn:microsoft.com/office/officeart/2005/8/colors/colorful3" csCatId="colorful" phldr="1"/>
      <dgm:spPr/>
      <dgm:t>
        <a:bodyPr/>
        <a:lstStyle/>
        <a:p>
          <a:endParaRPr kumimoji="1" lang="ja-JP" altLang="en-US"/>
        </a:p>
      </dgm:t>
    </dgm:pt>
    <dgm:pt modelId="{E2205424-F571-4E30-A9DD-E0C4D25823DD}">
      <dgm:prSet/>
      <dgm:spPr/>
      <dgm:t>
        <a:bodyPr/>
        <a:lstStyle/>
        <a:p>
          <a:pPr rtl="0"/>
          <a:r>
            <a:rPr kumimoji="1" lang="en-US" dirty="0" smtClean="0"/>
            <a:t>9.1.2</a:t>
          </a:r>
          <a:r>
            <a:rPr kumimoji="1" lang="ja-JP" dirty="0" smtClean="0"/>
            <a:t>　外国為替市場</a:t>
          </a:r>
          <a:r>
            <a:rPr kumimoji="1" lang="en-US" dirty="0" smtClean="0"/>
            <a:t/>
          </a:r>
          <a:br>
            <a:rPr kumimoji="1" lang="en-US" dirty="0" smtClean="0"/>
          </a:br>
          <a:r>
            <a:rPr kumimoji="1" lang="ja-JP" dirty="0" smtClean="0"/>
            <a:t>　　　　（経常収支）＝（対外純資産の増加）</a:t>
          </a:r>
          <a:endParaRPr kumimoji="1" lang="ja-JP" dirty="0"/>
        </a:p>
      </dgm:t>
    </dgm:pt>
    <dgm:pt modelId="{7F6916CC-4EF0-4D91-A39C-DBF0C2E15E26}" type="parTrans" cxnId="{7B38E6A5-C5B9-442D-9DEB-4142286FED3F}">
      <dgm:prSet/>
      <dgm:spPr/>
      <dgm:t>
        <a:bodyPr/>
        <a:lstStyle/>
        <a:p>
          <a:endParaRPr kumimoji="1" lang="ja-JP" altLang="en-US"/>
        </a:p>
      </dgm:t>
    </dgm:pt>
    <dgm:pt modelId="{1DE5F874-9F65-42FF-9C87-C933683CE0EA}" type="sibTrans" cxnId="{7B38E6A5-C5B9-442D-9DEB-4142286FED3F}">
      <dgm:prSet/>
      <dgm:spPr/>
      <dgm:t>
        <a:bodyPr/>
        <a:lstStyle/>
        <a:p>
          <a:endParaRPr kumimoji="1" lang="ja-JP" altLang="en-US"/>
        </a:p>
      </dgm:t>
    </dgm:pt>
    <dgm:pt modelId="{C0B178F1-DFA3-435F-958F-651FF47618E8}" type="pres">
      <dgm:prSet presAssocID="{1A4395F3-DE7B-4128-BC97-D8934A44C4AD}" presName="linear" presStyleCnt="0">
        <dgm:presLayoutVars>
          <dgm:animLvl val="lvl"/>
          <dgm:resizeHandles val="exact"/>
        </dgm:presLayoutVars>
      </dgm:prSet>
      <dgm:spPr/>
      <dgm:t>
        <a:bodyPr/>
        <a:lstStyle/>
        <a:p>
          <a:endParaRPr kumimoji="1" lang="ja-JP" altLang="en-US"/>
        </a:p>
      </dgm:t>
    </dgm:pt>
    <dgm:pt modelId="{37DA31E9-7FB9-4FBE-B73D-6E843A0CF181}" type="pres">
      <dgm:prSet presAssocID="{E2205424-F571-4E30-A9DD-E0C4D25823DD}" presName="parentText" presStyleLbl="node1" presStyleIdx="0" presStyleCnt="1">
        <dgm:presLayoutVars>
          <dgm:chMax val="0"/>
          <dgm:bulletEnabled val="1"/>
        </dgm:presLayoutVars>
      </dgm:prSet>
      <dgm:spPr/>
      <dgm:t>
        <a:bodyPr/>
        <a:lstStyle/>
        <a:p>
          <a:endParaRPr kumimoji="1" lang="ja-JP" altLang="en-US"/>
        </a:p>
      </dgm:t>
    </dgm:pt>
  </dgm:ptLst>
  <dgm:cxnLst>
    <dgm:cxn modelId="{CB0057FE-4EA5-4572-9394-FB3702321A60}" type="presOf" srcId="{E2205424-F571-4E30-A9DD-E0C4D25823DD}" destId="{37DA31E9-7FB9-4FBE-B73D-6E843A0CF181}" srcOrd="0" destOrd="0" presId="urn:microsoft.com/office/officeart/2005/8/layout/vList2"/>
    <dgm:cxn modelId="{DAC4D2AA-752A-4CC0-BB74-3AB1F8396EB6}" type="presOf" srcId="{1A4395F3-DE7B-4128-BC97-D8934A44C4AD}" destId="{C0B178F1-DFA3-435F-958F-651FF47618E8}" srcOrd="0" destOrd="0" presId="urn:microsoft.com/office/officeart/2005/8/layout/vList2"/>
    <dgm:cxn modelId="{7B38E6A5-C5B9-442D-9DEB-4142286FED3F}" srcId="{1A4395F3-DE7B-4128-BC97-D8934A44C4AD}" destId="{E2205424-F571-4E30-A9DD-E0C4D25823DD}" srcOrd="0" destOrd="0" parTransId="{7F6916CC-4EF0-4D91-A39C-DBF0C2E15E26}" sibTransId="{1DE5F874-9F65-42FF-9C87-C933683CE0EA}"/>
    <dgm:cxn modelId="{B49B3D5E-A076-4798-89EB-7D45C947DA18}" type="presParOf" srcId="{C0B178F1-DFA3-435F-958F-651FF47618E8}" destId="{37DA31E9-7FB9-4FBE-B73D-6E843A0CF181}"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298FE6B-D923-4BAF-8B8C-00C11E573682}" type="doc">
      <dgm:prSet loTypeId="urn:microsoft.com/office/officeart/2005/8/layout/vList2" loCatId="list" qsTypeId="urn:microsoft.com/office/officeart/2005/8/quickstyle/simple1#13" qsCatId="simple" csTypeId="urn:microsoft.com/office/officeart/2005/8/colors/colorful3" csCatId="colorful"/>
      <dgm:spPr/>
      <dgm:t>
        <a:bodyPr/>
        <a:lstStyle/>
        <a:p>
          <a:endParaRPr kumimoji="1" lang="ja-JP" altLang="en-US"/>
        </a:p>
      </dgm:t>
    </dgm:pt>
    <dgm:pt modelId="{48B71A5A-9F26-4F8D-AB83-337C24D7842C}">
      <dgm:prSet/>
      <dgm:spPr/>
      <dgm:t>
        <a:bodyPr/>
        <a:lstStyle/>
        <a:p>
          <a:pPr rtl="0"/>
          <a:r>
            <a:rPr kumimoji="1" lang="en-US" dirty="0" smtClean="0"/>
            <a:t>9.1.3</a:t>
          </a:r>
          <a:r>
            <a:rPr kumimoji="1" lang="ja-JP" dirty="0" smtClean="0"/>
            <a:t>　対外純資産の増加</a:t>
          </a:r>
          <a:r>
            <a:rPr kumimoji="1" lang="en-US" dirty="0" smtClean="0"/>
            <a:t>(</a:t>
          </a:r>
          <a:r>
            <a:rPr kumimoji="1" lang="ja-JP" dirty="0" smtClean="0"/>
            <a:t>資本収支</a:t>
          </a:r>
          <a:r>
            <a:rPr kumimoji="1" lang="en-US" dirty="0" smtClean="0"/>
            <a:t>)</a:t>
          </a:r>
          <a:endParaRPr lang="ja-JP" dirty="0"/>
        </a:p>
      </dgm:t>
    </dgm:pt>
    <dgm:pt modelId="{B5E23E6E-D027-4183-9C69-1DE6667AF435}" type="parTrans" cxnId="{29E83E69-056E-4624-A5C2-15284AED5F8D}">
      <dgm:prSet/>
      <dgm:spPr/>
      <dgm:t>
        <a:bodyPr/>
        <a:lstStyle/>
        <a:p>
          <a:endParaRPr kumimoji="1" lang="ja-JP" altLang="en-US"/>
        </a:p>
      </dgm:t>
    </dgm:pt>
    <dgm:pt modelId="{D3569DF8-C9C5-4226-96E1-58A158DC6063}" type="sibTrans" cxnId="{29E83E69-056E-4624-A5C2-15284AED5F8D}">
      <dgm:prSet/>
      <dgm:spPr/>
      <dgm:t>
        <a:bodyPr/>
        <a:lstStyle/>
        <a:p>
          <a:endParaRPr kumimoji="1" lang="ja-JP" altLang="en-US"/>
        </a:p>
      </dgm:t>
    </dgm:pt>
    <dgm:pt modelId="{3186D714-08F3-400C-B925-369F60F70115}" type="pres">
      <dgm:prSet presAssocID="{9298FE6B-D923-4BAF-8B8C-00C11E573682}" presName="linear" presStyleCnt="0">
        <dgm:presLayoutVars>
          <dgm:animLvl val="lvl"/>
          <dgm:resizeHandles val="exact"/>
        </dgm:presLayoutVars>
      </dgm:prSet>
      <dgm:spPr/>
      <dgm:t>
        <a:bodyPr/>
        <a:lstStyle/>
        <a:p>
          <a:endParaRPr kumimoji="1" lang="ja-JP" altLang="en-US"/>
        </a:p>
      </dgm:t>
    </dgm:pt>
    <dgm:pt modelId="{CBCFF8E7-9359-4249-A36B-CA098087B148}" type="pres">
      <dgm:prSet presAssocID="{48B71A5A-9F26-4F8D-AB83-337C24D7842C}" presName="parentText" presStyleLbl="node1" presStyleIdx="0" presStyleCnt="1">
        <dgm:presLayoutVars>
          <dgm:chMax val="0"/>
          <dgm:bulletEnabled val="1"/>
        </dgm:presLayoutVars>
      </dgm:prSet>
      <dgm:spPr/>
      <dgm:t>
        <a:bodyPr/>
        <a:lstStyle/>
        <a:p>
          <a:endParaRPr kumimoji="1" lang="ja-JP" altLang="en-US"/>
        </a:p>
      </dgm:t>
    </dgm:pt>
  </dgm:ptLst>
  <dgm:cxnLst>
    <dgm:cxn modelId="{A393430D-EC2B-43F5-89B5-8DC7FB05EA9E}" type="presOf" srcId="{9298FE6B-D923-4BAF-8B8C-00C11E573682}" destId="{3186D714-08F3-400C-B925-369F60F70115}" srcOrd="0" destOrd="0" presId="urn:microsoft.com/office/officeart/2005/8/layout/vList2"/>
    <dgm:cxn modelId="{29E83E69-056E-4624-A5C2-15284AED5F8D}" srcId="{9298FE6B-D923-4BAF-8B8C-00C11E573682}" destId="{48B71A5A-9F26-4F8D-AB83-337C24D7842C}" srcOrd="0" destOrd="0" parTransId="{B5E23E6E-D027-4183-9C69-1DE6667AF435}" sibTransId="{D3569DF8-C9C5-4226-96E1-58A158DC6063}"/>
    <dgm:cxn modelId="{8DDACB3B-56D6-4B15-96F7-5CAB525B9140}" type="presOf" srcId="{48B71A5A-9F26-4F8D-AB83-337C24D7842C}" destId="{CBCFF8E7-9359-4249-A36B-CA098087B148}" srcOrd="0" destOrd="0" presId="urn:microsoft.com/office/officeart/2005/8/layout/vList2"/>
    <dgm:cxn modelId="{7553F743-7861-43FA-ACFF-3F538A96C247}" type="presParOf" srcId="{3186D714-08F3-400C-B925-369F60F70115}" destId="{CBCFF8E7-9359-4249-A36B-CA098087B148}"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036CD9E-DD1F-4F6F-8584-BD35ED40BD87}" type="doc">
      <dgm:prSet loTypeId="urn:microsoft.com/office/officeart/2005/8/layout/vList2" loCatId="list" qsTypeId="urn:microsoft.com/office/officeart/2005/8/quickstyle/simple1#14" qsCatId="simple" csTypeId="urn:microsoft.com/office/officeart/2005/8/colors/colorful3" csCatId="colorful"/>
      <dgm:spPr/>
      <dgm:t>
        <a:bodyPr/>
        <a:lstStyle/>
        <a:p>
          <a:endParaRPr kumimoji="1" lang="ja-JP" altLang="en-US"/>
        </a:p>
      </dgm:t>
    </dgm:pt>
    <dgm:pt modelId="{8AF9A829-BBA4-4D42-BF70-C585602639EE}">
      <dgm:prSet/>
      <dgm:spPr/>
      <dgm:t>
        <a:bodyPr/>
        <a:lstStyle/>
        <a:p>
          <a:pPr rtl="0"/>
          <a:r>
            <a:rPr kumimoji="1" lang="en-US" dirty="0" smtClean="0"/>
            <a:t>9.1.4</a:t>
          </a:r>
          <a:r>
            <a:rPr kumimoji="1" lang="ja-JP" dirty="0" smtClean="0"/>
            <a:t>　経常収支</a:t>
          </a:r>
          <a:endParaRPr lang="ja-JP" dirty="0"/>
        </a:p>
      </dgm:t>
    </dgm:pt>
    <dgm:pt modelId="{10ABB618-B1E1-44FF-A013-0746928521AD}" type="parTrans" cxnId="{09173548-B179-4844-9F1E-7A450A51F9A3}">
      <dgm:prSet/>
      <dgm:spPr/>
      <dgm:t>
        <a:bodyPr/>
        <a:lstStyle/>
        <a:p>
          <a:endParaRPr kumimoji="1" lang="ja-JP" altLang="en-US"/>
        </a:p>
      </dgm:t>
    </dgm:pt>
    <dgm:pt modelId="{4B4F0A64-F4A7-4027-90BC-1A330A5558B1}" type="sibTrans" cxnId="{09173548-B179-4844-9F1E-7A450A51F9A3}">
      <dgm:prSet/>
      <dgm:spPr/>
      <dgm:t>
        <a:bodyPr/>
        <a:lstStyle/>
        <a:p>
          <a:endParaRPr kumimoji="1" lang="ja-JP" altLang="en-US"/>
        </a:p>
      </dgm:t>
    </dgm:pt>
    <dgm:pt modelId="{282E1562-9E82-476A-A100-7C51E8BE2215}" type="pres">
      <dgm:prSet presAssocID="{D036CD9E-DD1F-4F6F-8584-BD35ED40BD87}" presName="linear" presStyleCnt="0">
        <dgm:presLayoutVars>
          <dgm:animLvl val="lvl"/>
          <dgm:resizeHandles val="exact"/>
        </dgm:presLayoutVars>
      </dgm:prSet>
      <dgm:spPr/>
      <dgm:t>
        <a:bodyPr/>
        <a:lstStyle/>
        <a:p>
          <a:endParaRPr kumimoji="1" lang="ja-JP" altLang="en-US"/>
        </a:p>
      </dgm:t>
    </dgm:pt>
    <dgm:pt modelId="{D0E015A2-BB2B-46B1-B564-D03552F4ABDF}" type="pres">
      <dgm:prSet presAssocID="{8AF9A829-BBA4-4D42-BF70-C585602639EE}" presName="parentText" presStyleLbl="node1" presStyleIdx="0" presStyleCnt="1">
        <dgm:presLayoutVars>
          <dgm:chMax val="0"/>
          <dgm:bulletEnabled val="1"/>
        </dgm:presLayoutVars>
      </dgm:prSet>
      <dgm:spPr/>
      <dgm:t>
        <a:bodyPr/>
        <a:lstStyle/>
        <a:p>
          <a:endParaRPr kumimoji="1" lang="ja-JP" altLang="en-US"/>
        </a:p>
      </dgm:t>
    </dgm:pt>
  </dgm:ptLst>
  <dgm:cxnLst>
    <dgm:cxn modelId="{F714A840-B24B-4291-B7A6-5456183E88EA}" type="presOf" srcId="{D036CD9E-DD1F-4F6F-8584-BD35ED40BD87}" destId="{282E1562-9E82-476A-A100-7C51E8BE2215}" srcOrd="0" destOrd="0" presId="urn:microsoft.com/office/officeart/2005/8/layout/vList2"/>
    <dgm:cxn modelId="{396326A2-9ED9-4947-8C84-E7681593D741}" type="presOf" srcId="{8AF9A829-BBA4-4D42-BF70-C585602639EE}" destId="{D0E015A2-BB2B-46B1-B564-D03552F4ABDF}" srcOrd="0" destOrd="0" presId="urn:microsoft.com/office/officeart/2005/8/layout/vList2"/>
    <dgm:cxn modelId="{09173548-B179-4844-9F1E-7A450A51F9A3}" srcId="{D036CD9E-DD1F-4F6F-8584-BD35ED40BD87}" destId="{8AF9A829-BBA4-4D42-BF70-C585602639EE}" srcOrd="0" destOrd="0" parTransId="{10ABB618-B1E1-44FF-A013-0746928521AD}" sibTransId="{4B4F0A64-F4A7-4027-90BC-1A330A5558B1}"/>
    <dgm:cxn modelId="{88C6E4DA-118E-4716-A42F-B112D8124302}" type="presParOf" srcId="{282E1562-9E82-476A-A100-7C51E8BE2215}" destId="{D0E015A2-BB2B-46B1-B564-D03552F4ABDF}"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A79E2F5-1711-42CE-AB33-22D46D87F2B3}" type="doc">
      <dgm:prSet loTypeId="urn:microsoft.com/office/officeart/2005/8/layout/vList2" loCatId="list" qsTypeId="urn:microsoft.com/office/officeart/2005/8/quickstyle/simple1#15" qsCatId="simple" csTypeId="urn:microsoft.com/office/officeart/2005/8/colors/accent6_3" csCatId="accent6"/>
      <dgm:spPr/>
      <dgm:t>
        <a:bodyPr/>
        <a:lstStyle/>
        <a:p>
          <a:endParaRPr kumimoji="1" lang="ja-JP" altLang="en-US"/>
        </a:p>
      </dgm:t>
    </dgm:pt>
    <dgm:pt modelId="{D0BC8620-7E32-4500-8060-0255A1C878E0}">
      <dgm:prSet/>
      <dgm:spPr/>
      <dgm:t>
        <a:bodyPr/>
        <a:lstStyle/>
        <a:p>
          <a:pPr rtl="0"/>
          <a:r>
            <a:rPr kumimoji="1" lang="en-US" dirty="0" smtClean="0"/>
            <a:t>9.2</a:t>
          </a:r>
          <a:r>
            <a:rPr kumimoji="1" lang="ja-JP" dirty="0" smtClean="0"/>
            <a:t>開放経済における均衡</a:t>
          </a:r>
          <a:endParaRPr lang="ja-JP" dirty="0"/>
        </a:p>
      </dgm:t>
    </dgm:pt>
    <dgm:pt modelId="{89E79152-6D88-48D7-878F-A305A52AABAE}" type="parTrans" cxnId="{989BC972-28E1-43A3-AE68-AE0A45AECDAD}">
      <dgm:prSet/>
      <dgm:spPr/>
      <dgm:t>
        <a:bodyPr/>
        <a:lstStyle/>
        <a:p>
          <a:endParaRPr kumimoji="1" lang="ja-JP" altLang="en-US"/>
        </a:p>
      </dgm:t>
    </dgm:pt>
    <dgm:pt modelId="{5BA73358-FD62-468E-984F-AC93B35E8304}" type="sibTrans" cxnId="{989BC972-28E1-43A3-AE68-AE0A45AECDAD}">
      <dgm:prSet/>
      <dgm:spPr/>
      <dgm:t>
        <a:bodyPr/>
        <a:lstStyle/>
        <a:p>
          <a:endParaRPr kumimoji="1" lang="ja-JP" altLang="en-US"/>
        </a:p>
      </dgm:t>
    </dgm:pt>
    <dgm:pt modelId="{3CF26045-5DB3-4CA7-BCBD-CC9A97E92ECB}" type="pres">
      <dgm:prSet presAssocID="{CA79E2F5-1711-42CE-AB33-22D46D87F2B3}" presName="linear" presStyleCnt="0">
        <dgm:presLayoutVars>
          <dgm:animLvl val="lvl"/>
          <dgm:resizeHandles val="exact"/>
        </dgm:presLayoutVars>
      </dgm:prSet>
      <dgm:spPr/>
      <dgm:t>
        <a:bodyPr/>
        <a:lstStyle/>
        <a:p>
          <a:endParaRPr kumimoji="1" lang="ja-JP" altLang="en-US"/>
        </a:p>
      </dgm:t>
    </dgm:pt>
    <dgm:pt modelId="{BAD7A1E6-86C4-4E2D-8033-6EF095D85BFC}" type="pres">
      <dgm:prSet presAssocID="{D0BC8620-7E32-4500-8060-0255A1C878E0}" presName="parentText" presStyleLbl="node1" presStyleIdx="0" presStyleCnt="1">
        <dgm:presLayoutVars>
          <dgm:chMax val="0"/>
          <dgm:bulletEnabled val="1"/>
        </dgm:presLayoutVars>
      </dgm:prSet>
      <dgm:spPr/>
      <dgm:t>
        <a:bodyPr/>
        <a:lstStyle/>
        <a:p>
          <a:endParaRPr kumimoji="1" lang="ja-JP" altLang="en-US"/>
        </a:p>
      </dgm:t>
    </dgm:pt>
  </dgm:ptLst>
  <dgm:cxnLst>
    <dgm:cxn modelId="{989BC972-28E1-43A3-AE68-AE0A45AECDAD}" srcId="{CA79E2F5-1711-42CE-AB33-22D46D87F2B3}" destId="{D0BC8620-7E32-4500-8060-0255A1C878E0}" srcOrd="0" destOrd="0" parTransId="{89E79152-6D88-48D7-878F-A305A52AABAE}" sibTransId="{5BA73358-FD62-468E-984F-AC93B35E8304}"/>
    <dgm:cxn modelId="{F18119AE-8B77-4AEE-B90C-CD257AF9D559}" type="presOf" srcId="{D0BC8620-7E32-4500-8060-0255A1C878E0}" destId="{BAD7A1E6-86C4-4E2D-8033-6EF095D85BFC}" srcOrd="0" destOrd="0" presId="urn:microsoft.com/office/officeart/2005/8/layout/vList2"/>
    <dgm:cxn modelId="{3D46CBEC-E607-44D9-B56D-0003B0D38968}" type="presOf" srcId="{CA79E2F5-1711-42CE-AB33-22D46D87F2B3}" destId="{3CF26045-5DB3-4CA7-BCBD-CC9A97E92ECB}" srcOrd="0" destOrd="0" presId="urn:microsoft.com/office/officeart/2005/8/layout/vList2"/>
    <dgm:cxn modelId="{89A3A237-E149-452A-8A62-28F39921714A}" type="presParOf" srcId="{3CF26045-5DB3-4CA7-BCBD-CC9A97E92ECB}" destId="{BAD7A1E6-86C4-4E2D-8033-6EF095D85BFC}"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49171A6-EB0A-4160-A54C-EDFC6B87FCC4}" type="doc">
      <dgm:prSet loTypeId="urn:microsoft.com/office/officeart/2005/8/layout/vList2" loCatId="list" qsTypeId="urn:microsoft.com/office/officeart/2005/8/quickstyle/simple1#16" qsCatId="simple" csTypeId="urn:microsoft.com/office/officeart/2005/8/colors/accent6_3" csCatId="accent6"/>
      <dgm:spPr/>
      <dgm:t>
        <a:bodyPr/>
        <a:lstStyle/>
        <a:p>
          <a:endParaRPr kumimoji="1" lang="ja-JP" altLang="en-US"/>
        </a:p>
      </dgm:t>
    </dgm:pt>
    <dgm:pt modelId="{6EEA1F92-A3E9-4EAA-A42A-F17433CC9B82}">
      <dgm:prSet/>
      <dgm:spPr/>
      <dgm:t>
        <a:bodyPr/>
        <a:lstStyle/>
        <a:p>
          <a:pPr rtl="0"/>
          <a:r>
            <a:rPr kumimoji="1" lang="en-US" b="0" i="0" baseline="0" dirty="0" smtClean="0"/>
            <a:t>9.4</a:t>
          </a:r>
          <a:r>
            <a:rPr kumimoji="1" lang="ja-JP" b="0" i="0" baseline="0" dirty="0" smtClean="0"/>
            <a:t>　政策の効果</a:t>
          </a:r>
          <a:endParaRPr kumimoji="1" lang="ja-JP" b="0" i="0" baseline="0" dirty="0"/>
        </a:p>
      </dgm:t>
    </dgm:pt>
    <dgm:pt modelId="{E7624676-02DA-4011-8A21-C492AA47F09A}" type="parTrans" cxnId="{5C08089F-74A4-437C-8EB3-EA6BD1A46373}">
      <dgm:prSet/>
      <dgm:spPr/>
      <dgm:t>
        <a:bodyPr/>
        <a:lstStyle/>
        <a:p>
          <a:endParaRPr kumimoji="1" lang="ja-JP" altLang="en-US"/>
        </a:p>
      </dgm:t>
    </dgm:pt>
    <dgm:pt modelId="{5CF5D601-865F-45F7-B7E6-161C3D00B02A}" type="sibTrans" cxnId="{5C08089F-74A4-437C-8EB3-EA6BD1A46373}">
      <dgm:prSet/>
      <dgm:spPr/>
      <dgm:t>
        <a:bodyPr/>
        <a:lstStyle/>
        <a:p>
          <a:endParaRPr kumimoji="1" lang="ja-JP" altLang="en-US"/>
        </a:p>
      </dgm:t>
    </dgm:pt>
    <dgm:pt modelId="{A6109088-EB81-4ED5-9C49-D7D60F56295B}" type="pres">
      <dgm:prSet presAssocID="{149171A6-EB0A-4160-A54C-EDFC6B87FCC4}" presName="linear" presStyleCnt="0">
        <dgm:presLayoutVars>
          <dgm:animLvl val="lvl"/>
          <dgm:resizeHandles val="exact"/>
        </dgm:presLayoutVars>
      </dgm:prSet>
      <dgm:spPr/>
      <dgm:t>
        <a:bodyPr/>
        <a:lstStyle/>
        <a:p>
          <a:endParaRPr kumimoji="1" lang="ja-JP" altLang="en-US"/>
        </a:p>
      </dgm:t>
    </dgm:pt>
    <dgm:pt modelId="{36795621-52C6-4D7B-9726-4AFAB6284DAB}" type="pres">
      <dgm:prSet presAssocID="{6EEA1F92-A3E9-4EAA-A42A-F17433CC9B82}" presName="parentText" presStyleLbl="node1" presStyleIdx="0" presStyleCnt="1">
        <dgm:presLayoutVars>
          <dgm:chMax val="0"/>
          <dgm:bulletEnabled val="1"/>
        </dgm:presLayoutVars>
      </dgm:prSet>
      <dgm:spPr/>
      <dgm:t>
        <a:bodyPr/>
        <a:lstStyle/>
        <a:p>
          <a:endParaRPr kumimoji="1" lang="ja-JP" altLang="en-US"/>
        </a:p>
      </dgm:t>
    </dgm:pt>
  </dgm:ptLst>
  <dgm:cxnLst>
    <dgm:cxn modelId="{390B368C-C7A0-4D9D-AC35-0A419F4E9DD5}" type="presOf" srcId="{149171A6-EB0A-4160-A54C-EDFC6B87FCC4}" destId="{A6109088-EB81-4ED5-9C49-D7D60F56295B}" srcOrd="0" destOrd="0" presId="urn:microsoft.com/office/officeart/2005/8/layout/vList2"/>
    <dgm:cxn modelId="{5C08089F-74A4-437C-8EB3-EA6BD1A46373}" srcId="{149171A6-EB0A-4160-A54C-EDFC6B87FCC4}" destId="{6EEA1F92-A3E9-4EAA-A42A-F17433CC9B82}" srcOrd="0" destOrd="0" parTransId="{E7624676-02DA-4011-8A21-C492AA47F09A}" sibTransId="{5CF5D601-865F-45F7-B7E6-161C3D00B02A}"/>
    <dgm:cxn modelId="{12C21289-E10D-4A6D-BD30-5E0AB0051FA9}" type="presOf" srcId="{6EEA1F92-A3E9-4EAA-A42A-F17433CC9B82}" destId="{36795621-52C6-4D7B-9726-4AFAB6284DAB}" srcOrd="0" destOrd="0" presId="urn:microsoft.com/office/officeart/2005/8/layout/vList2"/>
    <dgm:cxn modelId="{D448E5CC-4BDB-4293-B2FF-259CB870020F}" type="presParOf" srcId="{A6109088-EB81-4ED5-9C49-D7D60F56295B}" destId="{36795621-52C6-4D7B-9726-4AFAB6284DAB}"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C0D2B78-52D5-4C2D-BFA0-069568B39086}" type="doc">
      <dgm:prSet loTypeId="urn:microsoft.com/office/officeart/2005/8/layout/vList2" loCatId="list" qsTypeId="urn:microsoft.com/office/officeart/2005/8/quickstyle/simple1#17" qsCatId="simple" csTypeId="urn:microsoft.com/office/officeart/2005/8/colors/colorful3" csCatId="colorful"/>
      <dgm:spPr/>
      <dgm:t>
        <a:bodyPr/>
        <a:lstStyle/>
        <a:p>
          <a:endParaRPr kumimoji="1" lang="ja-JP" altLang="en-US"/>
        </a:p>
      </dgm:t>
    </dgm:pt>
    <dgm:pt modelId="{2E84CA67-3269-47AC-B7D6-55364574D565}">
      <dgm:prSet/>
      <dgm:spPr/>
      <dgm:t>
        <a:bodyPr/>
        <a:lstStyle/>
        <a:p>
          <a:pPr rtl="0"/>
          <a:r>
            <a:rPr lang="en-US" dirty="0" smtClean="0"/>
            <a:t>9.4.1</a:t>
          </a:r>
          <a:r>
            <a:rPr lang="ja-JP" dirty="0" smtClean="0"/>
            <a:t>　財政赤字拡大の効果</a:t>
          </a:r>
          <a:endParaRPr lang="ja-JP" dirty="0"/>
        </a:p>
      </dgm:t>
    </dgm:pt>
    <dgm:pt modelId="{412DE007-41FF-44F1-A1A7-9CB24B90E5E2}" type="parTrans" cxnId="{46C7DA6A-6DAA-4156-8332-01242D604870}">
      <dgm:prSet/>
      <dgm:spPr/>
      <dgm:t>
        <a:bodyPr/>
        <a:lstStyle/>
        <a:p>
          <a:endParaRPr kumimoji="1" lang="ja-JP" altLang="en-US"/>
        </a:p>
      </dgm:t>
    </dgm:pt>
    <dgm:pt modelId="{8074CBF3-6274-4F91-838E-5FEF81FD2746}" type="sibTrans" cxnId="{46C7DA6A-6DAA-4156-8332-01242D604870}">
      <dgm:prSet/>
      <dgm:spPr/>
      <dgm:t>
        <a:bodyPr/>
        <a:lstStyle/>
        <a:p>
          <a:endParaRPr kumimoji="1" lang="ja-JP" altLang="en-US"/>
        </a:p>
      </dgm:t>
    </dgm:pt>
    <dgm:pt modelId="{218E7A6E-9235-458A-B284-CFDEBCC204D6}" type="pres">
      <dgm:prSet presAssocID="{DC0D2B78-52D5-4C2D-BFA0-069568B39086}" presName="linear" presStyleCnt="0">
        <dgm:presLayoutVars>
          <dgm:animLvl val="lvl"/>
          <dgm:resizeHandles val="exact"/>
        </dgm:presLayoutVars>
      </dgm:prSet>
      <dgm:spPr/>
      <dgm:t>
        <a:bodyPr/>
        <a:lstStyle/>
        <a:p>
          <a:endParaRPr kumimoji="1" lang="ja-JP" altLang="en-US"/>
        </a:p>
      </dgm:t>
    </dgm:pt>
    <dgm:pt modelId="{780F9474-801E-481B-A66B-5DE04CF5E941}" type="pres">
      <dgm:prSet presAssocID="{2E84CA67-3269-47AC-B7D6-55364574D565}" presName="parentText" presStyleLbl="node1" presStyleIdx="0" presStyleCnt="1">
        <dgm:presLayoutVars>
          <dgm:chMax val="0"/>
          <dgm:bulletEnabled val="1"/>
        </dgm:presLayoutVars>
      </dgm:prSet>
      <dgm:spPr/>
      <dgm:t>
        <a:bodyPr/>
        <a:lstStyle/>
        <a:p>
          <a:endParaRPr kumimoji="1" lang="ja-JP" altLang="en-US"/>
        </a:p>
      </dgm:t>
    </dgm:pt>
  </dgm:ptLst>
  <dgm:cxnLst>
    <dgm:cxn modelId="{D396A697-4B3B-4F4F-BFD6-2C1F5DB51AF2}" type="presOf" srcId="{DC0D2B78-52D5-4C2D-BFA0-069568B39086}" destId="{218E7A6E-9235-458A-B284-CFDEBCC204D6}" srcOrd="0" destOrd="0" presId="urn:microsoft.com/office/officeart/2005/8/layout/vList2"/>
    <dgm:cxn modelId="{46C7DA6A-6DAA-4156-8332-01242D604870}" srcId="{DC0D2B78-52D5-4C2D-BFA0-069568B39086}" destId="{2E84CA67-3269-47AC-B7D6-55364574D565}" srcOrd="0" destOrd="0" parTransId="{412DE007-41FF-44F1-A1A7-9CB24B90E5E2}" sibTransId="{8074CBF3-6274-4F91-838E-5FEF81FD2746}"/>
    <dgm:cxn modelId="{14DEEAF3-75FE-445B-9E87-3D8D76FE5D0C}" type="presOf" srcId="{2E84CA67-3269-47AC-B7D6-55364574D565}" destId="{780F9474-801E-481B-A66B-5DE04CF5E941}" srcOrd="0" destOrd="0" presId="urn:microsoft.com/office/officeart/2005/8/layout/vList2"/>
    <dgm:cxn modelId="{F3AF73F8-5336-4B5D-BC12-07726482147F}" type="presParOf" srcId="{218E7A6E-9235-458A-B284-CFDEBCC204D6}" destId="{780F9474-801E-481B-A66B-5DE04CF5E941}"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709EB12-487B-4132-9683-843083027372}" type="doc">
      <dgm:prSet loTypeId="urn:microsoft.com/office/officeart/2005/8/layout/vList2" loCatId="list" qsTypeId="urn:microsoft.com/office/officeart/2005/8/quickstyle/simple1#18" qsCatId="simple" csTypeId="urn:microsoft.com/office/officeart/2005/8/colors/colorful3" csCatId="colorful" phldr="1"/>
      <dgm:spPr/>
      <dgm:t>
        <a:bodyPr/>
        <a:lstStyle/>
        <a:p>
          <a:endParaRPr kumimoji="1" lang="ja-JP" altLang="en-US"/>
        </a:p>
      </dgm:t>
    </dgm:pt>
    <dgm:pt modelId="{97606E03-0D46-4353-BB11-4973C9D00A1E}">
      <dgm:prSet/>
      <dgm:spPr/>
      <dgm:t>
        <a:bodyPr/>
        <a:lstStyle/>
        <a:p>
          <a:pPr rtl="0"/>
          <a:r>
            <a:rPr lang="en-US" dirty="0" smtClean="0"/>
            <a:t>9.4.2</a:t>
          </a:r>
          <a:r>
            <a:rPr lang="ja-JP" dirty="0" smtClean="0"/>
            <a:t>　貿易政策</a:t>
          </a:r>
          <a:endParaRPr lang="ja-JP" dirty="0"/>
        </a:p>
      </dgm:t>
    </dgm:pt>
    <dgm:pt modelId="{0F64143B-7507-4F26-8AB7-A2FA6AB73C55}" type="parTrans" cxnId="{C22E4CF1-B47A-47F5-A38C-DE00979F3B1E}">
      <dgm:prSet/>
      <dgm:spPr/>
      <dgm:t>
        <a:bodyPr/>
        <a:lstStyle/>
        <a:p>
          <a:endParaRPr kumimoji="1" lang="ja-JP" altLang="en-US"/>
        </a:p>
      </dgm:t>
    </dgm:pt>
    <dgm:pt modelId="{67140AAC-0E09-4D3D-99C6-92DB121C0828}" type="sibTrans" cxnId="{C22E4CF1-B47A-47F5-A38C-DE00979F3B1E}">
      <dgm:prSet/>
      <dgm:spPr/>
      <dgm:t>
        <a:bodyPr/>
        <a:lstStyle/>
        <a:p>
          <a:endParaRPr kumimoji="1" lang="ja-JP" altLang="en-US"/>
        </a:p>
      </dgm:t>
    </dgm:pt>
    <dgm:pt modelId="{6244A878-80E2-4A8E-9E45-8B1CF7F64257}" type="pres">
      <dgm:prSet presAssocID="{0709EB12-487B-4132-9683-843083027372}" presName="linear" presStyleCnt="0">
        <dgm:presLayoutVars>
          <dgm:animLvl val="lvl"/>
          <dgm:resizeHandles val="exact"/>
        </dgm:presLayoutVars>
      </dgm:prSet>
      <dgm:spPr/>
      <dgm:t>
        <a:bodyPr/>
        <a:lstStyle/>
        <a:p>
          <a:endParaRPr kumimoji="1" lang="ja-JP" altLang="en-US"/>
        </a:p>
      </dgm:t>
    </dgm:pt>
    <dgm:pt modelId="{74EC67E4-EE38-46D4-A4BB-D2D6CA251888}" type="pres">
      <dgm:prSet presAssocID="{97606E03-0D46-4353-BB11-4973C9D00A1E}" presName="parentText" presStyleLbl="node1" presStyleIdx="0" presStyleCnt="1" custScaleY="149469">
        <dgm:presLayoutVars>
          <dgm:chMax val="0"/>
          <dgm:bulletEnabled val="1"/>
        </dgm:presLayoutVars>
      </dgm:prSet>
      <dgm:spPr/>
      <dgm:t>
        <a:bodyPr/>
        <a:lstStyle/>
        <a:p>
          <a:endParaRPr kumimoji="1" lang="ja-JP" altLang="en-US"/>
        </a:p>
      </dgm:t>
    </dgm:pt>
  </dgm:ptLst>
  <dgm:cxnLst>
    <dgm:cxn modelId="{AEE91913-A3E5-4399-A7B7-400C07FD6074}" type="presOf" srcId="{97606E03-0D46-4353-BB11-4973C9D00A1E}" destId="{74EC67E4-EE38-46D4-A4BB-D2D6CA251888}" srcOrd="0" destOrd="0" presId="urn:microsoft.com/office/officeart/2005/8/layout/vList2"/>
    <dgm:cxn modelId="{C22E4CF1-B47A-47F5-A38C-DE00979F3B1E}" srcId="{0709EB12-487B-4132-9683-843083027372}" destId="{97606E03-0D46-4353-BB11-4973C9D00A1E}" srcOrd="0" destOrd="0" parTransId="{0F64143B-7507-4F26-8AB7-A2FA6AB73C55}" sibTransId="{67140AAC-0E09-4D3D-99C6-92DB121C0828}"/>
    <dgm:cxn modelId="{A81ED63E-8096-4990-95D1-18FE92FBB6CD}" type="presOf" srcId="{0709EB12-487B-4132-9683-843083027372}" destId="{6244A878-80E2-4A8E-9E45-8B1CF7F64257}" srcOrd="0" destOrd="0" presId="urn:microsoft.com/office/officeart/2005/8/layout/vList2"/>
    <dgm:cxn modelId="{5CAA6173-6A17-4EA6-98C8-5D8FF37427C5}" type="presParOf" srcId="{6244A878-80E2-4A8E-9E45-8B1CF7F64257}" destId="{74EC67E4-EE38-46D4-A4BB-D2D6CA251888}"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6268D2-55AD-4310-8C0B-C59C4FB6AE6C}" type="doc">
      <dgm:prSet loTypeId="urn:microsoft.com/office/officeart/2005/8/layout/vList2" loCatId="list" qsTypeId="urn:microsoft.com/office/officeart/2005/8/quickstyle/simple1#2" qsCatId="simple" csTypeId="urn:microsoft.com/office/officeart/2005/8/colors/colorful3" csCatId="colorful"/>
      <dgm:spPr/>
      <dgm:t>
        <a:bodyPr/>
        <a:lstStyle/>
        <a:p>
          <a:endParaRPr kumimoji="1" lang="ja-JP" altLang="en-US"/>
        </a:p>
      </dgm:t>
    </dgm:pt>
    <dgm:pt modelId="{1B46B537-A55C-4B5D-9957-D6B0F70B1E4A}">
      <dgm:prSet/>
      <dgm:spPr/>
      <dgm:t>
        <a:bodyPr/>
        <a:lstStyle/>
        <a:p>
          <a:pPr rtl="0"/>
          <a:r>
            <a:rPr lang="en-US" dirty="0" smtClean="0"/>
            <a:t>8.1.1</a:t>
          </a:r>
          <a:r>
            <a:rPr lang="ja-JP" dirty="0" smtClean="0"/>
            <a:t>　財・サービスの取引</a:t>
          </a:r>
          <a:endParaRPr lang="ja-JP" dirty="0"/>
        </a:p>
      </dgm:t>
    </dgm:pt>
    <dgm:pt modelId="{0BBF3B19-05E1-4D2D-AFE0-AFD20F8D87D7}" type="parTrans" cxnId="{DA1FD639-7431-486C-A2D4-E1F585DCB2A9}">
      <dgm:prSet/>
      <dgm:spPr/>
      <dgm:t>
        <a:bodyPr/>
        <a:lstStyle/>
        <a:p>
          <a:endParaRPr kumimoji="1" lang="ja-JP" altLang="en-US"/>
        </a:p>
      </dgm:t>
    </dgm:pt>
    <dgm:pt modelId="{CB964DB8-9EB0-46DD-8C21-68A9B4CAAA7D}" type="sibTrans" cxnId="{DA1FD639-7431-486C-A2D4-E1F585DCB2A9}">
      <dgm:prSet/>
      <dgm:spPr/>
      <dgm:t>
        <a:bodyPr/>
        <a:lstStyle/>
        <a:p>
          <a:endParaRPr kumimoji="1" lang="ja-JP" altLang="en-US"/>
        </a:p>
      </dgm:t>
    </dgm:pt>
    <dgm:pt modelId="{10853018-58E9-45EA-9E8C-DDBCA29FD901}" type="pres">
      <dgm:prSet presAssocID="{976268D2-55AD-4310-8C0B-C59C4FB6AE6C}" presName="linear" presStyleCnt="0">
        <dgm:presLayoutVars>
          <dgm:animLvl val="lvl"/>
          <dgm:resizeHandles val="exact"/>
        </dgm:presLayoutVars>
      </dgm:prSet>
      <dgm:spPr/>
      <dgm:t>
        <a:bodyPr/>
        <a:lstStyle/>
        <a:p>
          <a:endParaRPr kumimoji="1" lang="ja-JP" altLang="en-US"/>
        </a:p>
      </dgm:t>
    </dgm:pt>
    <dgm:pt modelId="{B0B78848-E6C6-46F5-A41A-750B902F98EB}" type="pres">
      <dgm:prSet presAssocID="{1B46B537-A55C-4B5D-9957-D6B0F70B1E4A}" presName="parentText" presStyleLbl="node1" presStyleIdx="0" presStyleCnt="1">
        <dgm:presLayoutVars>
          <dgm:chMax val="0"/>
          <dgm:bulletEnabled val="1"/>
        </dgm:presLayoutVars>
      </dgm:prSet>
      <dgm:spPr/>
      <dgm:t>
        <a:bodyPr/>
        <a:lstStyle/>
        <a:p>
          <a:endParaRPr kumimoji="1" lang="ja-JP" altLang="en-US"/>
        </a:p>
      </dgm:t>
    </dgm:pt>
  </dgm:ptLst>
  <dgm:cxnLst>
    <dgm:cxn modelId="{08C318C7-46B0-449F-B2EF-66D5AB8EF50B}" type="presOf" srcId="{1B46B537-A55C-4B5D-9957-D6B0F70B1E4A}" destId="{B0B78848-E6C6-46F5-A41A-750B902F98EB}" srcOrd="0" destOrd="0" presId="urn:microsoft.com/office/officeart/2005/8/layout/vList2"/>
    <dgm:cxn modelId="{DA1FD639-7431-486C-A2D4-E1F585DCB2A9}" srcId="{976268D2-55AD-4310-8C0B-C59C4FB6AE6C}" destId="{1B46B537-A55C-4B5D-9957-D6B0F70B1E4A}" srcOrd="0" destOrd="0" parTransId="{0BBF3B19-05E1-4D2D-AFE0-AFD20F8D87D7}" sibTransId="{CB964DB8-9EB0-46DD-8C21-68A9B4CAAA7D}"/>
    <dgm:cxn modelId="{B119AB88-17A8-4C8D-8080-0A0B306CE1F7}" type="presOf" srcId="{976268D2-55AD-4310-8C0B-C59C4FB6AE6C}" destId="{10853018-58E9-45EA-9E8C-DDBCA29FD901}" srcOrd="0" destOrd="0" presId="urn:microsoft.com/office/officeart/2005/8/layout/vList2"/>
    <dgm:cxn modelId="{07F91577-7DBC-499A-852E-97B16165C8D7}" type="presParOf" srcId="{10853018-58E9-45EA-9E8C-DDBCA29FD901}" destId="{B0B78848-E6C6-46F5-A41A-750B902F98EB}"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DD7B09-88B9-467B-8F15-8063B69F09FD}" type="doc">
      <dgm:prSet loTypeId="urn:microsoft.com/office/officeart/2005/8/layout/vList2" loCatId="list" qsTypeId="urn:microsoft.com/office/officeart/2005/8/quickstyle/simple1#3" qsCatId="simple" csTypeId="urn:microsoft.com/office/officeart/2005/8/colors/colorful3" csCatId="colorful"/>
      <dgm:spPr/>
      <dgm:t>
        <a:bodyPr/>
        <a:lstStyle/>
        <a:p>
          <a:endParaRPr kumimoji="1" lang="ja-JP" altLang="en-US"/>
        </a:p>
      </dgm:t>
    </dgm:pt>
    <dgm:pt modelId="{42AB55A7-5ABB-413C-ABE1-AEA40F74983E}">
      <dgm:prSet/>
      <dgm:spPr/>
      <dgm:t>
        <a:bodyPr/>
        <a:lstStyle/>
        <a:p>
          <a:pPr rtl="0"/>
          <a:r>
            <a:rPr lang="en-US" dirty="0" smtClean="0"/>
            <a:t>8.1.2</a:t>
          </a:r>
          <a:r>
            <a:rPr lang="ja-JP" dirty="0" smtClean="0"/>
            <a:t>　所得収支</a:t>
          </a:r>
          <a:endParaRPr lang="en-US" dirty="0"/>
        </a:p>
      </dgm:t>
    </dgm:pt>
    <dgm:pt modelId="{D80ADE68-9820-43D8-94B0-334AF87DFA07}" type="parTrans" cxnId="{CB20DFF8-8A92-42B7-ACFF-21A72EA10612}">
      <dgm:prSet/>
      <dgm:spPr/>
      <dgm:t>
        <a:bodyPr/>
        <a:lstStyle/>
        <a:p>
          <a:endParaRPr kumimoji="1" lang="ja-JP" altLang="en-US"/>
        </a:p>
      </dgm:t>
    </dgm:pt>
    <dgm:pt modelId="{F3F0E33A-853B-4397-9751-D5AE956DE082}" type="sibTrans" cxnId="{CB20DFF8-8A92-42B7-ACFF-21A72EA10612}">
      <dgm:prSet/>
      <dgm:spPr/>
      <dgm:t>
        <a:bodyPr/>
        <a:lstStyle/>
        <a:p>
          <a:endParaRPr kumimoji="1" lang="ja-JP" altLang="en-US"/>
        </a:p>
      </dgm:t>
    </dgm:pt>
    <dgm:pt modelId="{F87D0393-2DDD-48CC-B875-1BA5FCFBDF79}" type="pres">
      <dgm:prSet presAssocID="{00DD7B09-88B9-467B-8F15-8063B69F09FD}" presName="linear" presStyleCnt="0">
        <dgm:presLayoutVars>
          <dgm:animLvl val="lvl"/>
          <dgm:resizeHandles val="exact"/>
        </dgm:presLayoutVars>
      </dgm:prSet>
      <dgm:spPr/>
      <dgm:t>
        <a:bodyPr/>
        <a:lstStyle/>
        <a:p>
          <a:endParaRPr kumimoji="1" lang="ja-JP" altLang="en-US"/>
        </a:p>
      </dgm:t>
    </dgm:pt>
    <dgm:pt modelId="{05E98478-7C18-475A-A312-23B867678638}" type="pres">
      <dgm:prSet presAssocID="{42AB55A7-5ABB-413C-ABE1-AEA40F74983E}" presName="parentText" presStyleLbl="node1" presStyleIdx="0" presStyleCnt="1" custLinFactNeighborX="-1786" custLinFactNeighborY="29715">
        <dgm:presLayoutVars>
          <dgm:chMax val="0"/>
          <dgm:bulletEnabled val="1"/>
        </dgm:presLayoutVars>
      </dgm:prSet>
      <dgm:spPr/>
      <dgm:t>
        <a:bodyPr/>
        <a:lstStyle/>
        <a:p>
          <a:endParaRPr kumimoji="1" lang="ja-JP" altLang="en-US"/>
        </a:p>
      </dgm:t>
    </dgm:pt>
  </dgm:ptLst>
  <dgm:cxnLst>
    <dgm:cxn modelId="{CB20DFF8-8A92-42B7-ACFF-21A72EA10612}" srcId="{00DD7B09-88B9-467B-8F15-8063B69F09FD}" destId="{42AB55A7-5ABB-413C-ABE1-AEA40F74983E}" srcOrd="0" destOrd="0" parTransId="{D80ADE68-9820-43D8-94B0-334AF87DFA07}" sibTransId="{F3F0E33A-853B-4397-9751-D5AE956DE082}"/>
    <dgm:cxn modelId="{7A62E751-93E5-4067-B689-3E6202505608}" type="presOf" srcId="{00DD7B09-88B9-467B-8F15-8063B69F09FD}" destId="{F87D0393-2DDD-48CC-B875-1BA5FCFBDF79}" srcOrd="0" destOrd="0" presId="urn:microsoft.com/office/officeart/2005/8/layout/vList2"/>
    <dgm:cxn modelId="{30BCFEDA-5914-47B5-9C28-BCDE81B827EC}" type="presOf" srcId="{42AB55A7-5ABB-413C-ABE1-AEA40F74983E}" destId="{05E98478-7C18-475A-A312-23B867678638}" srcOrd="0" destOrd="0" presId="urn:microsoft.com/office/officeart/2005/8/layout/vList2"/>
    <dgm:cxn modelId="{1C76897D-E207-404E-8A90-DDA2F31F5A0F}" type="presParOf" srcId="{F87D0393-2DDD-48CC-B875-1BA5FCFBDF79}" destId="{05E98478-7C18-475A-A312-23B867678638}"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4CC426-6D1D-48E2-8BE0-EC2C85C4B03A}" type="doc">
      <dgm:prSet loTypeId="urn:microsoft.com/office/officeart/2005/8/layout/vList2" loCatId="list" qsTypeId="urn:microsoft.com/office/officeart/2005/8/quickstyle/simple1#4" qsCatId="simple" csTypeId="urn:microsoft.com/office/officeart/2005/8/colors/colorful3" csCatId="colorful"/>
      <dgm:spPr/>
      <dgm:t>
        <a:bodyPr/>
        <a:lstStyle/>
        <a:p>
          <a:endParaRPr kumimoji="1" lang="ja-JP" altLang="en-US"/>
        </a:p>
      </dgm:t>
    </dgm:pt>
    <dgm:pt modelId="{125ACAF1-C1A9-4FE6-AE5B-CA8D94A4DDE6}">
      <dgm:prSet/>
      <dgm:spPr/>
      <dgm:t>
        <a:bodyPr/>
        <a:lstStyle/>
        <a:p>
          <a:pPr rtl="0"/>
          <a:r>
            <a:rPr kumimoji="1" lang="en-US" dirty="0" smtClean="0"/>
            <a:t>8.1.3</a:t>
          </a:r>
          <a:r>
            <a:rPr kumimoji="1" lang="ja-JP" dirty="0" smtClean="0"/>
            <a:t>　資本の取引（対外純資産の変化）</a:t>
          </a:r>
          <a:endParaRPr lang="ja-JP" dirty="0"/>
        </a:p>
      </dgm:t>
    </dgm:pt>
    <dgm:pt modelId="{707BBEEB-59F4-4E06-8CAA-B4EE4BDB74A9}" type="parTrans" cxnId="{1DAC9F59-513E-4469-A4E0-C35457DF1C15}">
      <dgm:prSet/>
      <dgm:spPr/>
      <dgm:t>
        <a:bodyPr/>
        <a:lstStyle/>
        <a:p>
          <a:endParaRPr kumimoji="1" lang="ja-JP" altLang="en-US"/>
        </a:p>
      </dgm:t>
    </dgm:pt>
    <dgm:pt modelId="{4348C67B-990E-4D00-A0ED-226E52AD4905}" type="sibTrans" cxnId="{1DAC9F59-513E-4469-A4E0-C35457DF1C15}">
      <dgm:prSet/>
      <dgm:spPr/>
      <dgm:t>
        <a:bodyPr/>
        <a:lstStyle/>
        <a:p>
          <a:endParaRPr kumimoji="1" lang="ja-JP" altLang="en-US"/>
        </a:p>
      </dgm:t>
    </dgm:pt>
    <dgm:pt modelId="{DE460090-3067-4E80-9261-F043CEE9A70F}" type="pres">
      <dgm:prSet presAssocID="{3B4CC426-6D1D-48E2-8BE0-EC2C85C4B03A}" presName="linear" presStyleCnt="0">
        <dgm:presLayoutVars>
          <dgm:animLvl val="lvl"/>
          <dgm:resizeHandles val="exact"/>
        </dgm:presLayoutVars>
      </dgm:prSet>
      <dgm:spPr/>
      <dgm:t>
        <a:bodyPr/>
        <a:lstStyle/>
        <a:p>
          <a:endParaRPr kumimoji="1" lang="ja-JP" altLang="en-US"/>
        </a:p>
      </dgm:t>
    </dgm:pt>
    <dgm:pt modelId="{7E02A329-CCA1-4A23-92A0-FA9F4376F4EF}" type="pres">
      <dgm:prSet presAssocID="{125ACAF1-C1A9-4FE6-AE5B-CA8D94A4DDE6}" presName="parentText" presStyleLbl="node1" presStyleIdx="0" presStyleCnt="1">
        <dgm:presLayoutVars>
          <dgm:chMax val="0"/>
          <dgm:bulletEnabled val="1"/>
        </dgm:presLayoutVars>
      </dgm:prSet>
      <dgm:spPr/>
      <dgm:t>
        <a:bodyPr/>
        <a:lstStyle/>
        <a:p>
          <a:endParaRPr kumimoji="1" lang="ja-JP" altLang="en-US"/>
        </a:p>
      </dgm:t>
    </dgm:pt>
  </dgm:ptLst>
  <dgm:cxnLst>
    <dgm:cxn modelId="{D195BBA9-81DB-48FD-A7AC-322913D6BF4F}" type="presOf" srcId="{125ACAF1-C1A9-4FE6-AE5B-CA8D94A4DDE6}" destId="{7E02A329-CCA1-4A23-92A0-FA9F4376F4EF}" srcOrd="0" destOrd="0" presId="urn:microsoft.com/office/officeart/2005/8/layout/vList2"/>
    <dgm:cxn modelId="{B70ED097-EE0B-44F9-B213-EF671238175C}" type="presOf" srcId="{3B4CC426-6D1D-48E2-8BE0-EC2C85C4B03A}" destId="{DE460090-3067-4E80-9261-F043CEE9A70F}" srcOrd="0" destOrd="0" presId="urn:microsoft.com/office/officeart/2005/8/layout/vList2"/>
    <dgm:cxn modelId="{1DAC9F59-513E-4469-A4E0-C35457DF1C15}" srcId="{3B4CC426-6D1D-48E2-8BE0-EC2C85C4B03A}" destId="{125ACAF1-C1A9-4FE6-AE5B-CA8D94A4DDE6}" srcOrd="0" destOrd="0" parTransId="{707BBEEB-59F4-4E06-8CAA-B4EE4BDB74A9}" sibTransId="{4348C67B-990E-4D00-A0ED-226E52AD4905}"/>
    <dgm:cxn modelId="{E7DC2ED4-1619-4C22-B3EE-F71B2EFC0B81}" type="presParOf" srcId="{DE460090-3067-4E80-9261-F043CEE9A70F}" destId="{7E02A329-CCA1-4A23-92A0-FA9F4376F4EF}"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D51502-C0A4-4FC2-87E8-AE016195CB41}" type="doc">
      <dgm:prSet loTypeId="urn:microsoft.com/office/officeart/2005/8/layout/vList2" loCatId="list" qsTypeId="urn:microsoft.com/office/officeart/2005/8/quickstyle/simple1#5" qsCatId="simple" csTypeId="urn:microsoft.com/office/officeart/2005/8/colors/colorful3" csCatId="colorful"/>
      <dgm:spPr/>
      <dgm:t>
        <a:bodyPr/>
        <a:lstStyle/>
        <a:p>
          <a:endParaRPr kumimoji="1" lang="ja-JP" altLang="en-US"/>
        </a:p>
      </dgm:t>
    </dgm:pt>
    <dgm:pt modelId="{C7646B29-8262-441C-870E-F658A2257D8C}">
      <dgm:prSet/>
      <dgm:spPr/>
      <dgm:t>
        <a:bodyPr/>
        <a:lstStyle/>
        <a:p>
          <a:pPr rtl="0"/>
          <a:r>
            <a:rPr kumimoji="1" lang="en-US" dirty="0" smtClean="0"/>
            <a:t>8.1.4</a:t>
          </a:r>
          <a:r>
            <a:rPr kumimoji="1" lang="ja-JP" dirty="0" smtClean="0"/>
            <a:t>　経常収支＝対外純資産の増加</a:t>
          </a:r>
          <a:r>
            <a:rPr kumimoji="1" lang="en-US" dirty="0" smtClean="0"/>
            <a:t/>
          </a:r>
          <a:br>
            <a:rPr kumimoji="1" lang="en-US" dirty="0" smtClean="0"/>
          </a:br>
          <a:r>
            <a:rPr kumimoji="1" lang="ja-JP" dirty="0" smtClean="0"/>
            <a:t>　　（経常収支と資本収支の合計は０）</a:t>
          </a:r>
          <a:endParaRPr lang="ja-JP" dirty="0"/>
        </a:p>
      </dgm:t>
    </dgm:pt>
    <dgm:pt modelId="{4B02E694-2740-42B2-A215-E1400C888EDB}" type="parTrans" cxnId="{EAB4CE78-F34B-46AE-8049-5F919957F7D4}">
      <dgm:prSet/>
      <dgm:spPr/>
      <dgm:t>
        <a:bodyPr/>
        <a:lstStyle/>
        <a:p>
          <a:endParaRPr kumimoji="1" lang="ja-JP" altLang="en-US"/>
        </a:p>
      </dgm:t>
    </dgm:pt>
    <dgm:pt modelId="{4277A0FF-1048-4443-8864-522C57104D41}" type="sibTrans" cxnId="{EAB4CE78-F34B-46AE-8049-5F919957F7D4}">
      <dgm:prSet/>
      <dgm:spPr/>
      <dgm:t>
        <a:bodyPr/>
        <a:lstStyle/>
        <a:p>
          <a:endParaRPr kumimoji="1" lang="ja-JP" altLang="en-US"/>
        </a:p>
      </dgm:t>
    </dgm:pt>
    <dgm:pt modelId="{C0574907-8661-4DEF-A68C-3AAAD85BF79F}" type="pres">
      <dgm:prSet presAssocID="{ACD51502-C0A4-4FC2-87E8-AE016195CB41}" presName="linear" presStyleCnt="0">
        <dgm:presLayoutVars>
          <dgm:animLvl val="lvl"/>
          <dgm:resizeHandles val="exact"/>
        </dgm:presLayoutVars>
      </dgm:prSet>
      <dgm:spPr/>
      <dgm:t>
        <a:bodyPr/>
        <a:lstStyle/>
        <a:p>
          <a:endParaRPr kumimoji="1" lang="ja-JP" altLang="en-US"/>
        </a:p>
      </dgm:t>
    </dgm:pt>
    <dgm:pt modelId="{F60BB1EB-8F2D-4DE9-A636-C8EF9B7AE649}" type="pres">
      <dgm:prSet presAssocID="{C7646B29-8262-441C-870E-F658A2257D8C}" presName="parentText" presStyleLbl="node1" presStyleIdx="0" presStyleCnt="1">
        <dgm:presLayoutVars>
          <dgm:chMax val="0"/>
          <dgm:bulletEnabled val="1"/>
        </dgm:presLayoutVars>
      </dgm:prSet>
      <dgm:spPr/>
      <dgm:t>
        <a:bodyPr/>
        <a:lstStyle/>
        <a:p>
          <a:endParaRPr kumimoji="1" lang="ja-JP" altLang="en-US"/>
        </a:p>
      </dgm:t>
    </dgm:pt>
  </dgm:ptLst>
  <dgm:cxnLst>
    <dgm:cxn modelId="{6DC7104A-E30B-4F2A-BF05-A23E4E411B49}" type="presOf" srcId="{C7646B29-8262-441C-870E-F658A2257D8C}" destId="{F60BB1EB-8F2D-4DE9-A636-C8EF9B7AE649}" srcOrd="0" destOrd="0" presId="urn:microsoft.com/office/officeart/2005/8/layout/vList2"/>
    <dgm:cxn modelId="{EAB4CE78-F34B-46AE-8049-5F919957F7D4}" srcId="{ACD51502-C0A4-4FC2-87E8-AE016195CB41}" destId="{C7646B29-8262-441C-870E-F658A2257D8C}" srcOrd="0" destOrd="0" parTransId="{4B02E694-2740-42B2-A215-E1400C888EDB}" sibTransId="{4277A0FF-1048-4443-8864-522C57104D41}"/>
    <dgm:cxn modelId="{3F176E8E-8A08-4FFC-8503-4B1549FC1B16}" type="presOf" srcId="{ACD51502-C0A4-4FC2-87E8-AE016195CB41}" destId="{C0574907-8661-4DEF-A68C-3AAAD85BF79F}" srcOrd="0" destOrd="0" presId="urn:microsoft.com/office/officeart/2005/8/layout/vList2"/>
    <dgm:cxn modelId="{2EEA382D-B485-4E95-A973-D6F5631B51F0}" type="presParOf" srcId="{C0574907-8661-4DEF-A68C-3AAAD85BF79F}" destId="{F60BB1EB-8F2D-4DE9-A636-C8EF9B7AE64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926378-7B52-4BD9-8366-933E552ED03B}" type="doc">
      <dgm:prSet loTypeId="urn:microsoft.com/office/officeart/2005/8/layout/vList2" loCatId="list" qsTypeId="urn:microsoft.com/office/officeart/2005/8/quickstyle/simple1#6" qsCatId="simple" csTypeId="urn:microsoft.com/office/officeart/2005/8/colors/colorful3" csCatId="colorful"/>
      <dgm:spPr/>
      <dgm:t>
        <a:bodyPr/>
        <a:lstStyle/>
        <a:p>
          <a:endParaRPr kumimoji="1" lang="ja-JP" altLang="en-US"/>
        </a:p>
      </dgm:t>
    </dgm:pt>
    <dgm:pt modelId="{0D56F8CC-867B-402F-B5D9-19E684CB3E25}">
      <dgm:prSet/>
      <dgm:spPr/>
      <dgm:t>
        <a:bodyPr/>
        <a:lstStyle/>
        <a:p>
          <a:pPr rtl="0"/>
          <a:r>
            <a:rPr kumimoji="1" lang="en-US" dirty="0" smtClean="0"/>
            <a:t>8.1.5 </a:t>
          </a:r>
          <a:r>
            <a:rPr kumimoji="1" lang="ja-JP" dirty="0" smtClean="0"/>
            <a:t>貯蓄・投資との関係</a:t>
          </a:r>
          <a:endParaRPr lang="ja-JP" dirty="0"/>
        </a:p>
      </dgm:t>
    </dgm:pt>
    <dgm:pt modelId="{3951D33D-9EDF-4605-878B-5311CB7368E6}" type="parTrans" cxnId="{4D117FC7-8E8E-4190-8F87-C261773797FF}">
      <dgm:prSet/>
      <dgm:spPr/>
      <dgm:t>
        <a:bodyPr/>
        <a:lstStyle/>
        <a:p>
          <a:endParaRPr kumimoji="1" lang="ja-JP" altLang="en-US"/>
        </a:p>
      </dgm:t>
    </dgm:pt>
    <dgm:pt modelId="{4FBB2805-5F3C-40FA-8123-018F89B5AE09}" type="sibTrans" cxnId="{4D117FC7-8E8E-4190-8F87-C261773797FF}">
      <dgm:prSet/>
      <dgm:spPr/>
      <dgm:t>
        <a:bodyPr/>
        <a:lstStyle/>
        <a:p>
          <a:endParaRPr kumimoji="1" lang="ja-JP" altLang="en-US"/>
        </a:p>
      </dgm:t>
    </dgm:pt>
    <dgm:pt modelId="{0A7A39A1-7AAA-485B-8939-19933F70900A}" type="pres">
      <dgm:prSet presAssocID="{BA926378-7B52-4BD9-8366-933E552ED03B}" presName="linear" presStyleCnt="0">
        <dgm:presLayoutVars>
          <dgm:animLvl val="lvl"/>
          <dgm:resizeHandles val="exact"/>
        </dgm:presLayoutVars>
      </dgm:prSet>
      <dgm:spPr/>
      <dgm:t>
        <a:bodyPr/>
        <a:lstStyle/>
        <a:p>
          <a:endParaRPr kumimoji="1" lang="ja-JP" altLang="en-US"/>
        </a:p>
      </dgm:t>
    </dgm:pt>
    <dgm:pt modelId="{9930C02F-2D6C-4290-9F1B-D276C4B61A6E}" type="pres">
      <dgm:prSet presAssocID="{0D56F8CC-867B-402F-B5D9-19E684CB3E25}" presName="parentText" presStyleLbl="node1" presStyleIdx="0" presStyleCnt="1">
        <dgm:presLayoutVars>
          <dgm:chMax val="0"/>
          <dgm:bulletEnabled val="1"/>
        </dgm:presLayoutVars>
      </dgm:prSet>
      <dgm:spPr/>
      <dgm:t>
        <a:bodyPr/>
        <a:lstStyle/>
        <a:p>
          <a:endParaRPr kumimoji="1" lang="ja-JP" altLang="en-US"/>
        </a:p>
      </dgm:t>
    </dgm:pt>
  </dgm:ptLst>
  <dgm:cxnLst>
    <dgm:cxn modelId="{B7B045F9-DA6C-4B1A-9218-B4AF6E3C937B}" type="presOf" srcId="{0D56F8CC-867B-402F-B5D9-19E684CB3E25}" destId="{9930C02F-2D6C-4290-9F1B-D276C4B61A6E}" srcOrd="0" destOrd="0" presId="urn:microsoft.com/office/officeart/2005/8/layout/vList2"/>
    <dgm:cxn modelId="{6CF6CFD0-2531-4126-8363-53B46FC8EBD8}" type="presOf" srcId="{BA926378-7B52-4BD9-8366-933E552ED03B}" destId="{0A7A39A1-7AAA-485B-8939-19933F70900A}" srcOrd="0" destOrd="0" presId="urn:microsoft.com/office/officeart/2005/8/layout/vList2"/>
    <dgm:cxn modelId="{4D117FC7-8E8E-4190-8F87-C261773797FF}" srcId="{BA926378-7B52-4BD9-8366-933E552ED03B}" destId="{0D56F8CC-867B-402F-B5D9-19E684CB3E25}" srcOrd="0" destOrd="0" parTransId="{3951D33D-9EDF-4605-878B-5311CB7368E6}" sibTransId="{4FBB2805-5F3C-40FA-8123-018F89B5AE09}"/>
    <dgm:cxn modelId="{DB6518F0-1C07-4620-A8C4-AA7FD744BBEB}" type="presParOf" srcId="{0A7A39A1-7AAA-485B-8939-19933F70900A}" destId="{9930C02F-2D6C-4290-9F1B-D276C4B61A6E}"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C5314D-FF22-46FA-94A9-5E9224C71ABC}" type="doc">
      <dgm:prSet loTypeId="urn:microsoft.com/office/officeart/2005/8/layout/vList2" loCatId="list" qsTypeId="urn:microsoft.com/office/officeart/2005/8/quickstyle/simple1#7" qsCatId="simple" csTypeId="urn:microsoft.com/office/officeart/2005/8/colors/accent6_3" csCatId="accent6"/>
      <dgm:spPr/>
      <dgm:t>
        <a:bodyPr/>
        <a:lstStyle/>
        <a:p>
          <a:endParaRPr kumimoji="1" lang="ja-JP" altLang="en-US"/>
        </a:p>
      </dgm:t>
    </dgm:pt>
    <dgm:pt modelId="{9A5805AA-F2B5-44C0-87BE-0B5204399E5F}">
      <dgm:prSet/>
      <dgm:spPr/>
      <dgm:t>
        <a:bodyPr/>
        <a:lstStyle/>
        <a:p>
          <a:pPr rtl="0"/>
          <a:r>
            <a:rPr kumimoji="1" lang="en-US" dirty="0" smtClean="0"/>
            <a:t>8.2</a:t>
          </a:r>
          <a:r>
            <a:rPr kumimoji="1" lang="ja-JP" dirty="0" smtClean="0"/>
            <a:t>　国際取引の価格</a:t>
          </a:r>
          <a:br>
            <a:rPr kumimoji="1" lang="ja-JP" dirty="0" smtClean="0"/>
          </a:br>
          <a:r>
            <a:rPr kumimoji="1" lang="ja-JP" dirty="0" smtClean="0"/>
            <a:t>　　：名目為替レートと実質為替レート</a:t>
          </a:r>
          <a:endParaRPr lang="ja-JP" dirty="0"/>
        </a:p>
      </dgm:t>
    </dgm:pt>
    <dgm:pt modelId="{E866F6CB-C4AF-4B22-9D21-580F9425271E}" type="parTrans" cxnId="{0C921C7F-EC56-4D90-AEBE-41C8192FEB92}">
      <dgm:prSet/>
      <dgm:spPr/>
      <dgm:t>
        <a:bodyPr/>
        <a:lstStyle/>
        <a:p>
          <a:endParaRPr kumimoji="1" lang="ja-JP" altLang="en-US"/>
        </a:p>
      </dgm:t>
    </dgm:pt>
    <dgm:pt modelId="{20B2A25E-BFC0-425F-9E81-23DF8B8D15EE}" type="sibTrans" cxnId="{0C921C7F-EC56-4D90-AEBE-41C8192FEB92}">
      <dgm:prSet/>
      <dgm:spPr/>
      <dgm:t>
        <a:bodyPr/>
        <a:lstStyle/>
        <a:p>
          <a:endParaRPr kumimoji="1" lang="ja-JP" altLang="en-US"/>
        </a:p>
      </dgm:t>
    </dgm:pt>
    <dgm:pt modelId="{A9B8EC27-2017-4701-98F4-717B4B0285A2}" type="pres">
      <dgm:prSet presAssocID="{54C5314D-FF22-46FA-94A9-5E9224C71ABC}" presName="linear" presStyleCnt="0">
        <dgm:presLayoutVars>
          <dgm:animLvl val="lvl"/>
          <dgm:resizeHandles val="exact"/>
        </dgm:presLayoutVars>
      </dgm:prSet>
      <dgm:spPr/>
      <dgm:t>
        <a:bodyPr/>
        <a:lstStyle/>
        <a:p>
          <a:endParaRPr kumimoji="1" lang="ja-JP" altLang="en-US"/>
        </a:p>
      </dgm:t>
    </dgm:pt>
    <dgm:pt modelId="{18968ECC-FAB6-49BF-9F92-81641FE10046}" type="pres">
      <dgm:prSet presAssocID="{9A5805AA-F2B5-44C0-87BE-0B5204399E5F}" presName="parentText" presStyleLbl="node1" presStyleIdx="0" presStyleCnt="1">
        <dgm:presLayoutVars>
          <dgm:chMax val="0"/>
          <dgm:bulletEnabled val="1"/>
        </dgm:presLayoutVars>
      </dgm:prSet>
      <dgm:spPr/>
      <dgm:t>
        <a:bodyPr/>
        <a:lstStyle/>
        <a:p>
          <a:endParaRPr kumimoji="1" lang="ja-JP" altLang="en-US"/>
        </a:p>
      </dgm:t>
    </dgm:pt>
  </dgm:ptLst>
  <dgm:cxnLst>
    <dgm:cxn modelId="{9A746F6C-4E34-4964-AD56-C2322BFB4D9E}" type="presOf" srcId="{54C5314D-FF22-46FA-94A9-5E9224C71ABC}" destId="{A9B8EC27-2017-4701-98F4-717B4B0285A2}" srcOrd="0" destOrd="0" presId="urn:microsoft.com/office/officeart/2005/8/layout/vList2"/>
    <dgm:cxn modelId="{0C921C7F-EC56-4D90-AEBE-41C8192FEB92}" srcId="{54C5314D-FF22-46FA-94A9-5E9224C71ABC}" destId="{9A5805AA-F2B5-44C0-87BE-0B5204399E5F}" srcOrd="0" destOrd="0" parTransId="{E866F6CB-C4AF-4B22-9D21-580F9425271E}" sibTransId="{20B2A25E-BFC0-425F-9E81-23DF8B8D15EE}"/>
    <dgm:cxn modelId="{C9961C7E-4CF6-468E-898E-2FCE41138E4B}" type="presOf" srcId="{9A5805AA-F2B5-44C0-87BE-0B5204399E5F}" destId="{18968ECC-FAB6-49BF-9F92-81641FE10046}" srcOrd="0" destOrd="0" presId="urn:microsoft.com/office/officeart/2005/8/layout/vList2"/>
    <dgm:cxn modelId="{3027BED0-591D-42B0-A52D-A2D33994FDFC}" type="presParOf" srcId="{A9B8EC27-2017-4701-98F4-717B4B0285A2}" destId="{18968ECC-FAB6-49BF-9F92-81641FE10046}"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9383B8F-0B74-4E4E-AA19-2615DFB29D15}" type="doc">
      <dgm:prSet loTypeId="urn:microsoft.com/office/officeart/2005/8/layout/vList2" loCatId="list" qsTypeId="urn:microsoft.com/office/officeart/2005/8/quickstyle/simple1#8" qsCatId="simple" csTypeId="urn:microsoft.com/office/officeart/2005/8/colors/colorful3" csCatId="colorful"/>
      <dgm:spPr/>
      <dgm:t>
        <a:bodyPr/>
        <a:lstStyle/>
        <a:p>
          <a:endParaRPr kumimoji="1" lang="ja-JP" altLang="en-US"/>
        </a:p>
      </dgm:t>
    </dgm:pt>
    <dgm:pt modelId="{DAD7287F-A5B3-4788-84DA-38BD16850ED4}">
      <dgm:prSet/>
      <dgm:spPr/>
      <dgm:t>
        <a:bodyPr/>
        <a:lstStyle/>
        <a:p>
          <a:pPr rtl="0"/>
          <a:r>
            <a:rPr kumimoji="1" lang="en-US" dirty="0" smtClean="0"/>
            <a:t>8.2.1</a:t>
          </a:r>
          <a:r>
            <a:rPr kumimoji="1" lang="ja-JP" dirty="0" smtClean="0"/>
            <a:t>　名目為替レート</a:t>
          </a:r>
          <a:endParaRPr lang="ja-JP" dirty="0"/>
        </a:p>
      </dgm:t>
    </dgm:pt>
    <dgm:pt modelId="{9AF50E23-9625-4644-B5C9-5A74117FF458}" type="parTrans" cxnId="{FCDF66FB-06C2-485A-977F-6FF7DB616C14}">
      <dgm:prSet/>
      <dgm:spPr/>
      <dgm:t>
        <a:bodyPr/>
        <a:lstStyle/>
        <a:p>
          <a:endParaRPr kumimoji="1" lang="ja-JP" altLang="en-US"/>
        </a:p>
      </dgm:t>
    </dgm:pt>
    <dgm:pt modelId="{EF292AE2-1235-4311-BB6C-A27F3F355B0B}" type="sibTrans" cxnId="{FCDF66FB-06C2-485A-977F-6FF7DB616C14}">
      <dgm:prSet/>
      <dgm:spPr/>
      <dgm:t>
        <a:bodyPr/>
        <a:lstStyle/>
        <a:p>
          <a:endParaRPr kumimoji="1" lang="ja-JP" altLang="en-US"/>
        </a:p>
      </dgm:t>
    </dgm:pt>
    <dgm:pt modelId="{E6674F7F-5F74-44D7-A0E8-18F87F552BE3}" type="pres">
      <dgm:prSet presAssocID="{69383B8F-0B74-4E4E-AA19-2615DFB29D15}" presName="linear" presStyleCnt="0">
        <dgm:presLayoutVars>
          <dgm:animLvl val="lvl"/>
          <dgm:resizeHandles val="exact"/>
        </dgm:presLayoutVars>
      </dgm:prSet>
      <dgm:spPr/>
      <dgm:t>
        <a:bodyPr/>
        <a:lstStyle/>
        <a:p>
          <a:endParaRPr kumimoji="1" lang="ja-JP" altLang="en-US"/>
        </a:p>
      </dgm:t>
    </dgm:pt>
    <dgm:pt modelId="{22A83878-A8AD-44FD-8AF1-23F67AB4179F}" type="pres">
      <dgm:prSet presAssocID="{DAD7287F-A5B3-4788-84DA-38BD16850ED4}" presName="parentText" presStyleLbl="node1" presStyleIdx="0" presStyleCnt="1">
        <dgm:presLayoutVars>
          <dgm:chMax val="0"/>
          <dgm:bulletEnabled val="1"/>
        </dgm:presLayoutVars>
      </dgm:prSet>
      <dgm:spPr/>
      <dgm:t>
        <a:bodyPr/>
        <a:lstStyle/>
        <a:p>
          <a:endParaRPr kumimoji="1" lang="ja-JP" altLang="en-US"/>
        </a:p>
      </dgm:t>
    </dgm:pt>
  </dgm:ptLst>
  <dgm:cxnLst>
    <dgm:cxn modelId="{975DA8DC-0994-4591-8372-BA4113B49611}" type="presOf" srcId="{DAD7287F-A5B3-4788-84DA-38BD16850ED4}" destId="{22A83878-A8AD-44FD-8AF1-23F67AB4179F}" srcOrd="0" destOrd="0" presId="urn:microsoft.com/office/officeart/2005/8/layout/vList2"/>
    <dgm:cxn modelId="{0CDF5F45-2582-4980-B2ED-E3537AB8518C}" type="presOf" srcId="{69383B8F-0B74-4E4E-AA19-2615DFB29D15}" destId="{E6674F7F-5F74-44D7-A0E8-18F87F552BE3}" srcOrd="0" destOrd="0" presId="urn:microsoft.com/office/officeart/2005/8/layout/vList2"/>
    <dgm:cxn modelId="{FCDF66FB-06C2-485A-977F-6FF7DB616C14}" srcId="{69383B8F-0B74-4E4E-AA19-2615DFB29D15}" destId="{DAD7287F-A5B3-4788-84DA-38BD16850ED4}" srcOrd="0" destOrd="0" parTransId="{9AF50E23-9625-4644-B5C9-5A74117FF458}" sibTransId="{EF292AE2-1235-4311-BB6C-A27F3F355B0B}"/>
    <dgm:cxn modelId="{4EC3329E-EF86-4810-9621-7A0845AF6BD1}" type="presParOf" srcId="{E6674F7F-5F74-44D7-A0E8-18F87F552BE3}" destId="{22A83878-A8AD-44FD-8AF1-23F67AB4179F}"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2D5F61C-0706-48DD-BC19-4BA336DB77C9}" type="doc">
      <dgm:prSet loTypeId="urn:microsoft.com/office/officeart/2005/8/layout/vList2" loCatId="list" qsTypeId="urn:microsoft.com/office/officeart/2005/8/quickstyle/simple1#9" qsCatId="simple" csTypeId="urn:microsoft.com/office/officeart/2005/8/colors/colorful3" csCatId="colorful"/>
      <dgm:spPr/>
      <dgm:t>
        <a:bodyPr/>
        <a:lstStyle/>
        <a:p>
          <a:endParaRPr kumimoji="1" lang="ja-JP" altLang="en-US"/>
        </a:p>
      </dgm:t>
    </dgm:pt>
    <dgm:pt modelId="{ACB7C9CB-AA1C-4A6D-8CA1-C9F4D076AB52}">
      <dgm:prSet/>
      <dgm:spPr/>
      <dgm:t>
        <a:bodyPr/>
        <a:lstStyle/>
        <a:p>
          <a:pPr rtl="0"/>
          <a:r>
            <a:rPr kumimoji="1" lang="en-US" dirty="0" smtClean="0"/>
            <a:t>8.2.2</a:t>
          </a:r>
          <a:r>
            <a:rPr kumimoji="1" lang="ja-JP" dirty="0" smtClean="0"/>
            <a:t>　実質為替レート</a:t>
          </a:r>
          <a:endParaRPr lang="ja-JP" dirty="0"/>
        </a:p>
      </dgm:t>
    </dgm:pt>
    <dgm:pt modelId="{14EBA125-EBCD-43CE-8B43-B24012FAE346}" type="parTrans" cxnId="{FDEFA243-DAAC-4B1A-B40A-80C65034FCB3}">
      <dgm:prSet/>
      <dgm:spPr/>
      <dgm:t>
        <a:bodyPr/>
        <a:lstStyle/>
        <a:p>
          <a:endParaRPr kumimoji="1" lang="ja-JP" altLang="en-US"/>
        </a:p>
      </dgm:t>
    </dgm:pt>
    <dgm:pt modelId="{3106B783-5E62-4618-824D-3CD9A31D8618}" type="sibTrans" cxnId="{FDEFA243-DAAC-4B1A-B40A-80C65034FCB3}">
      <dgm:prSet/>
      <dgm:spPr/>
      <dgm:t>
        <a:bodyPr/>
        <a:lstStyle/>
        <a:p>
          <a:endParaRPr kumimoji="1" lang="ja-JP" altLang="en-US"/>
        </a:p>
      </dgm:t>
    </dgm:pt>
    <dgm:pt modelId="{6DBE20A5-63FC-42C9-9A72-71F8657BAE7F}" type="pres">
      <dgm:prSet presAssocID="{72D5F61C-0706-48DD-BC19-4BA336DB77C9}" presName="linear" presStyleCnt="0">
        <dgm:presLayoutVars>
          <dgm:animLvl val="lvl"/>
          <dgm:resizeHandles val="exact"/>
        </dgm:presLayoutVars>
      </dgm:prSet>
      <dgm:spPr/>
      <dgm:t>
        <a:bodyPr/>
        <a:lstStyle/>
        <a:p>
          <a:endParaRPr kumimoji="1" lang="ja-JP" altLang="en-US"/>
        </a:p>
      </dgm:t>
    </dgm:pt>
    <dgm:pt modelId="{92AF6A6B-78CA-4487-8158-495D8B163B41}" type="pres">
      <dgm:prSet presAssocID="{ACB7C9CB-AA1C-4A6D-8CA1-C9F4D076AB52}" presName="parentText" presStyleLbl="node1" presStyleIdx="0" presStyleCnt="1">
        <dgm:presLayoutVars>
          <dgm:chMax val="0"/>
          <dgm:bulletEnabled val="1"/>
        </dgm:presLayoutVars>
      </dgm:prSet>
      <dgm:spPr/>
      <dgm:t>
        <a:bodyPr/>
        <a:lstStyle/>
        <a:p>
          <a:endParaRPr kumimoji="1" lang="ja-JP" altLang="en-US"/>
        </a:p>
      </dgm:t>
    </dgm:pt>
  </dgm:ptLst>
  <dgm:cxnLst>
    <dgm:cxn modelId="{18A337AF-C37A-4D66-AA65-03E7FF018309}" type="presOf" srcId="{72D5F61C-0706-48DD-BC19-4BA336DB77C9}" destId="{6DBE20A5-63FC-42C9-9A72-71F8657BAE7F}" srcOrd="0" destOrd="0" presId="urn:microsoft.com/office/officeart/2005/8/layout/vList2"/>
    <dgm:cxn modelId="{FDEFA243-DAAC-4B1A-B40A-80C65034FCB3}" srcId="{72D5F61C-0706-48DD-BC19-4BA336DB77C9}" destId="{ACB7C9CB-AA1C-4A6D-8CA1-C9F4D076AB52}" srcOrd="0" destOrd="0" parTransId="{14EBA125-EBCD-43CE-8B43-B24012FAE346}" sibTransId="{3106B783-5E62-4618-824D-3CD9A31D8618}"/>
    <dgm:cxn modelId="{790E7F38-C5BE-49EC-B4A3-3842151211F2}" type="presOf" srcId="{ACB7C9CB-AA1C-4A6D-8CA1-C9F4D076AB52}" destId="{92AF6A6B-78CA-4487-8158-495D8B163B41}" srcOrd="0" destOrd="0" presId="urn:microsoft.com/office/officeart/2005/8/layout/vList2"/>
    <dgm:cxn modelId="{72C0FB51-5250-400C-ADF9-DF4C71F32065}" type="presParOf" srcId="{6DBE20A5-63FC-42C9-9A72-71F8657BAE7F}" destId="{92AF6A6B-78CA-4487-8158-495D8B163B41}"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5" Type="http://schemas.openxmlformats.org/officeDocument/2006/relationships/image" Target="../media/image20.wmf"/><Relationship Id="rId4"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en-US" altLang="ja-JP"/>
          </a:p>
        </p:txBody>
      </p:sp>
      <p:sp>
        <p:nvSpPr>
          <p:cNvPr id="6147"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endParaRPr lang="en-US" altLang="ja-JP"/>
          </a:p>
        </p:txBody>
      </p:sp>
      <p:sp>
        <p:nvSpPr>
          <p:cNvPr id="30724"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1038" y="4721225"/>
            <a:ext cx="5443537"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150"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en-US" altLang="ja-JP"/>
          </a:p>
        </p:txBody>
      </p:sp>
      <p:sp>
        <p:nvSpPr>
          <p:cNvPr id="6151"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08619337-2DC0-49EA-813B-7252C81FC0B9}"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スライド イメージ プレースホルダ 1"/>
          <p:cNvSpPr>
            <a:spLocks noGrp="1" noRot="1" noChangeAspect="1"/>
          </p:cNvSpPr>
          <p:nvPr>
            <p:ph type="sldImg"/>
          </p:nvPr>
        </p:nvSpPr>
        <p:spPr>
          <a:ln/>
        </p:spPr>
      </p:sp>
      <p:sp>
        <p:nvSpPr>
          <p:cNvPr id="32770" name="ノート プレースホルダ 2"/>
          <p:cNvSpPr>
            <a:spLocks noGrp="1"/>
          </p:cNvSpPr>
          <p:nvPr>
            <p:ph type="body" idx="1"/>
          </p:nvPr>
        </p:nvSpPr>
        <p:spPr>
          <a:noFill/>
          <a:ln/>
        </p:spPr>
        <p:txBody>
          <a:bodyPr/>
          <a:lstStyle/>
          <a:p>
            <a:pPr eaLnBrk="1" hangingPunct="1"/>
            <a:endParaRPr lang="ja-JP" altLang="en-US" smtClean="0"/>
          </a:p>
        </p:txBody>
      </p:sp>
      <p:sp>
        <p:nvSpPr>
          <p:cNvPr id="32771" name="スライド番号プレースホルダ 3"/>
          <p:cNvSpPr>
            <a:spLocks noGrp="1"/>
          </p:cNvSpPr>
          <p:nvPr>
            <p:ph type="sldNum" sz="quarter" idx="5"/>
          </p:nvPr>
        </p:nvSpPr>
        <p:spPr>
          <a:noFill/>
        </p:spPr>
        <p:txBody>
          <a:bodyPr/>
          <a:lstStyle/>
          <a:p>
            <a:fld id="{9266BF70-B1F2-4976-9D12-36DCDCD73043}" type="slidenum">
              <a:rPr lang="ja-JP" altLang="en-US" smtClean="0"/>
              <a:pPr/>
              <a:t>1</a:t>
            </a:fld>
            <a:endParaRPr lang="en-US" altLang="ja-JP"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Rot="1" noChangeAspect="1" noChangeArrowheads="1" noTextEdit="1"/>
          </p:cNvSpPr>
          <p:nvPr>
            <p:ph type="sldImg"/>
          </p:nvPr>
        </p:nvSpPr>
        <p:spPr>
          <a:ln/>
        </p:spPr>
      </p:sp>
      <p:sp>
        <p:nvSpPr>
          <p:cNvPr id="27545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7"/>
          <p:cNvSpPr>
            <a:spLocks noGrp="1" noChangeArrowheads="1"/>
          </p:cNvSpPr>
          <p:nvPr>
            <p:ph type="sldNum" sz="quarter" idx="5"/>
          </p:nvPr>
        </p:nvSpPr>
        <p:spPr>
          <a:noFill/>
        </p:spPr>
        <p:txBody>
          <a:bodyPr/>
          <a:lstStyle/>
          <a:p>
            <a:fld id="{4AFF79B1-CF64-43C8-BE9C-D70085259898}" type="slidenum">
              <a:rPr lang="ja-JP" altLang="en-US" smtClean="0"/>
              <a:pPr/>
              <a:t>18</a:t>
            </a:fld>
            <a:endParaRPr lang="en-US" altLang="ja-JP" smtClean="0"/>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noFill/>
          <a:ln/>
        </p:spPr>
        <p:txBody>
          <a:bodyPr/>
          <a:lstStyle/>
          <a:p>
            <a:pPr eaLnBrk="1" hangingPunct="1"/>
            <a:endParaRPr lang="ja-JP" altLang="en-US" smtClean="0">
              <a:ea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Rot="1" noChangeAspect="1" noChangeArrowheads="1" noTextEdit="1"/>
          </p:cNvSpPr>
          <p:nvPr>
            <p:ph type="sldImg"/>
          </p:nvPr>
        </p:nvSpPr>
        <p:spPr>
          <a:ln/>
        </p:spPr>
      </p:sp>
      <p:sp>
        <p:nvSpPr>
          <p:cNvPr id="27955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Rot="1" noChangeAspect="1" noChangeArrowheads="1" noTextEdit="1"/>
          </p:cNvSpPr>
          <p:nvPr>
            <p:ph type="sldImg"/>
          </p:nvPr>
        </p:nvSpPr>
        <p:spPr>
          <a:ln/>
        </p:spPr>
      </p:sp>
      <p:sp>
        <p:nvSpPr>
          <p:cNvPr id="28160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Rot="1" noChangeAspect="1" noChangeArrowheads="1" noTextEdit="1"/>
          </p:cNvSpPr>
          <p:nvPr>
            <p:ph type="sldImg"/>
          </p:nvPr>
        </p:nvSpPr>
        <p:spPr>
          <a:ln/>
        </p:spPr>
      </p:sp>
      <p:sp>
        <p:nvSpPr>
          <p:cNvPr id="28262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spect="1" noChangeArrowheads="1" noTextEdit="1"/>
          </p:cNvSpPr>
          <p:nvPr>
            <p:ph type="sldImg"/>
          </p:nvPr>
        </p:nvSpPr>
        <p:spPr>
          <a:ln/>
        </p:spPr>
      </p:sp>
      <p:sp>
        <p:nvSpPr>
          <p:cNvPr id="28365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Rot="1" noChangeAspect="1" noChangeArrowheads="1" noTextEdit="1"/>
          </p:cNvSpPr>
          <p:nvPr>
            <p:ph type="sldImg"/>
          </p:nvPr>
        </p:nvSpPr>
        <p:spPr>
          <a:ln/>
        </p:spPr>
      </p:sp>
      <p:sp>
        <p:nvSpPr>
          <p:cNvPr id="28569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Rot="1" noChangeAspect="1" noChangeArrowheads="1" noTextEdit="1"/>
          </p:cNvSpPr>
          <p:nvPr>
            <p:ph type="sldImg"/>
          </p:nvPr>
        </p:nvSpPr>
        <p:spPr>
          <a:ln/>
        </p:spPr>
      </p:sp>
      <p:sp>
        <p:nvSpPr>
          <p:cNvPr id="29184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Rot="1" noChangeAspect="1" noChangeArrowheads="1" noTextEdit="1"/>
          </p:cNvSpPr>
          <p:nvPr>
            <p:ph type="sldImg"/>
          </p:nvPr>
        </p:nvSpPr>
        <p:spPr>
          <a:ln/>
        </p:spPr>
      </p:sp>
      <p:sp>
        <p:nvSpPr>
          <p:cNvPr id="29798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B222AD50-3003-4E58-AC78-E1976F437A69}" type="slidenum">
              <a:rPr lang="ja-JP" altLang="en-US"/>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06E5A91E-7D0D-4256-99E7-764FA738757B}" type="slidenum">
              <a:rPr lang="ja-JP" altLang="en-US"/>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0CE1F964-FF97-48CC-A5E5-F8B9B23D0B2A}" type="slidenum">
              <a:rPr lang="ja-JP" altLang="en-US"/>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9"/>
          <p:cNvSpPr>
            <a:spLocks noGrp="1" noChangeArrowheads="1"/>
          </p:cNvSpPr>
          <p:nvPr>
            <p:ph type="sldNum" sz="quarter" idx="12"/>
          </p:nvPr>
        </p:nvSpPr>
        <p:spPr>
          <a:ln/>
        </p:spPr>
        <p:txBody>
          <a:bodyPr/>
          <a:lstStyle>
            <a:lvl1pPr>
              <a:defRPr/>
            </a:lvl1pPr>
          </a:lstStyle>
          <a:p>
            <a:pPr>
              <a:defRPr/>
            </a:pPr>
            <a:fld id="{0B70FC3A-793E-4D74-969A-B7F4235E7434}" type="slidenum">
              <a:rPr lang="ja-JP" altLang="en-US"/>
              <a:pPr>
                <a:defRPr/>
              </a:pPr>
              <a:t>&lt;#&gt;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FFF13E36-40A0-4E62-8C18-D9AD5631C056}" type="slidenum">
              <a:rPr lang="ja-JP" altLang="en-US"/>
              <a:pPr>
                <a:defRPr/>
              </a:pPr>
              <a:t>&lt;#&gt;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9"/>
          <p:cNvSpPr>
            <a:spLocks noGrp="1" noChangeArrowheads="1"/>
          </p:cNvSpPr>
          <p:nvPr>
            <p:ph type="sldNum" sz="quarter" idx="12"/>
          </p:nvPr>
        </p:nvSpPr>
        <p:spPr>
          <a:ln/>
        </p:spPr>
        <p:txBody>
          <a:bodyPr/>
          <a:lstStyle>
            <a:lvl1pPr>
              <a:defRPr/>
            </a:lvl1pPr>
          </a:lstStyle>
          <a:p>
            <a:pPr>
              <a:defRPr/>
            </a:pPr>
            <a:fld id="{6FD36640-D308-4560-9748-8983B76A502A}" type="slidenum">
              <a:rPr lang="ja-JP" altLang="en-US"/>
              <a:pPr>
                <a:defRPr/>
              </a:pPr>
              <a:t>&lt;#&gt;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5" name="円/楕円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lang="ja-JP" altLang="en-US" smtClean="0"/>
              <a:t>マスタ タイトルの書式設定</a:t>
            </a:r>
            <a:endParaRPr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 サブタイトルの書式設定</a:t>
            </a:r>
            <a:endParaRPr lang="en-US"/>
          </a:p>
        </p:txBody>
      </p:sp>
      <p:sp>
        <p:nvSpPr>
          <p:cNvPr id="6" name="日付プレースホルダ 6"/>
          <p:cNvSpPr>
            <a:spLocks noGrp="1"/>
          </p:cNvSpPr>
          <p:nvPr>
            <p:ph type="dt" sz="half" idx="10"/>
          </p:nvPr>
        </p:nvSpPr>
        <p:spPr/>
        <p:txBody>
          <a:bodyPr/>
          <a:lstStyle>
            <a:lvl1pPr>
              <a:defRPr/>
            </a:lvl1pPr>
            <a:extLst/>
          </a:lstStyle>
          <a:p>
            <a:pPr>
              <a:defRPr/>
            </a:pPr>
            <a:endParaRPr lang="en-US" altLang="ja-JP"/>
          </a:p>
        </p:txBody>
      </p:sp>
      <p:sp>
        <p:nvSpPr>
          <p:cNvPr id="7" name="フッター プレースホルダ 19"/>
          <p:cNvSpPr>
            <a:spLocks noGrp="1"/>
          </p:cNvSpPr>
          <p:nvPr>
            <p:ph type="ftr" sz="quarter" idx="11"/>
          </p:nvPr>
        </p:nvSpPr>
        <p:spPr/>
        <p:txBody>
          <a:bodyPr/>
          <a:lstStyle>
            <a:lvl1pPr>
              <a:defRPr/>
            </a:lvl1pPr>
            <a:extLst/>
          </a:lstStyle>
          <a:p>
            <a:pPr>
              <a:defRPr/>
            </a:pPr>
            <a:endParaRPr lang="en-US" altLang="ja-JP"/>
          </a:p>
        </p:txBody>
      </p:sp>
      <p:sp>
        <p:nvSpPr>
          <p:cNvPr id="8" name="スライド番号プレースホルダ 9"/>
          <p:cNvSpPr>
            <a:spLocks noGrp="1"/>
          </p:cNvSpPr>
          <p:nvPr>
            <p:ph type="sldNum" sz="quarter" idx="12"/>
          </p:nvPr>
        </p:nvSpPr>
        <p:spPr/>
        <p:txBody>
          <a:bodyPr/>
          <a:lstStyle>
            <a:lvl1pPr>
              <a:defRPr/>
            </a:lvl1pPr>
            <a:extLst/>
          </a:lstStyle>
          <a:p>
            <a:pPr>
              <a:defRPr/>
            </a:pPr>
            <a:fld id="{C38BFD43-AFAE-411E-81B6-B439E6027E33}" type="slidenum">
              <a:rPr lang="ja-JP" altLang="en-US"/>
              <a:pPr>
                <a:defRPr/>
              </a:pPr>
              <a:t>&lt;#&gt;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9747FFE3-F676-4AB6-AB64-8DDEA425223E}" type="slidenum">
              <a:rPr lang="ja-JP" altLang="en-US"/>
              <a:pPr>
                <a:defRPr/>
              </a:pPr>
              <a:t>&lt;#&gt;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正方形/長方形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正方形/長方形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6"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7" name="円/楕円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 テキストの書式設定</a:t>
            </a:r>
          </a:p>
        </p:txBody>
      </p:sp>
      <p:sp>
        <p:nvSpPr>
          <p:cNvPr id="8" name="日付プレースホルダ 3"/>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5"/>
          <p:cNvSpPr>
            <a:spLocks noGrp="1"/>
          </p:cNvSpPr>
          <p:nvPr>
            <p:ph type="sldNum" sz="quarter" idx="12"/>
          </p:nvPr>
        </p:nvSpPr>
        <p:spPr/>
        <p:txBody>
          <a:bodyPr/>
          <a:lstStyle>
            <a:lvl1pPr>
              <a:defRPr/>
            </a:lvl1pPr>
            <a:extLst/>
          </a:lstStyle>
          <a:p>
            <a:pPr>
              <a:defRPr/>
            </a:pPr>
            <a:fld id="{B07FBA1C-88F3-4C3B-86A0-AEB8FABC2CAB}" type="slidenum">
              <a:rPr lang="ja-JP" altLang="en-US"/>
              <a:pPr>
                <a:defRPr/>
              </a:pPr>
              <a:t>&lt;#&gt;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23"/>
          <p:cNvSpPr>
            <a:spLocks noGrp="1"/>
          </p:cNvSpPr>
          <p:nvPr>
            <p:ph type="dt" sz="half" idx="10"/>
          </p:nvPr>
        </p:nvSpPr>
        <p:spPr/>
        <p:txBody>
          <a:bodyPr/>
          <a:lstStyle>
            <a:lvl1pPr>
              <a:defRPr/>
            </a:lvl1pPr>
          </a:lstStyle>
          <a:p>
            <a:pPr>
              <a:defRPr/>
            </a:pPr>
            <a:endParaRPr lang="en-US" altLang="ja-JP"/>
          </a:p>
        </p:txBody>
      </p:sp>
      <p:sp>
        <p:nvSpPr>
          <p:cNvPr id="6"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21"/>
          <p:cNvSpPr>
            <a:spLocks noGrp="1"/>
          </p:cNvSpPr>
          <p:nvPr>
            <p:ph type="sldNum" sz="quarter" idx="12"/>
          </p:nvPr>
        </p:nvSpPr>
        <p:spPr/>
        <p:txBody>
          <a:bodyPr/>
          <a:lstStyle>
            <a:lvl1pPr>
              <a:defRPr/>
            </a:lvl1pPr>
          </a:lstStyle>
          <a:p>
            <a:pPr>
              <a:defRPr/>
            </a:pPr>
            <a:fld id="{A078BA08-DD97-4B71-926D-0CF896A1855D}" type="slidenum">
              <a:rPr lang="ja-JP" altLang="en-US"/>
              <a:pPr>
                <a:defRPr/>
              </a:pPr>
              <a:t>&lt;#&gt;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lstStyle>
            <a:lvl1pPr algn="ctr">
              <a:defRPr sz="4500" b="1" cap="none"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6"/>
          <p:cNvSpPr>
            <a:spLocks noGrp="1"/>
          </p:cNvSpPr>
          <p:nvPr>
            <p:ph type="dt" sz="half" idx="10"/>
          </p:nvPr>
        </p:nvSpPr>
        <p:spPr/>
        <p:txBody>
          <a:bodyPr/>
          <a:lstStyle>
            <a:lvl1pPr>
              <a:defRPr/>
            </a:lvl1pPr>
            <a:extLst/>
          </a:lstStyle>
          <a:p>
            <a:pPr>
              <a:defRPr/>
            </a:pPr>
            <a:endParaRPr lang="en-US" altLang="ja-JP"/>
          </a:p>
        </p:txBody>
      </p:sp>
      <p:sp>
        <p:nvSpPr>
          <p:cNvPr id="8" name="フッター プレースホルダ 7"/>
          <p:cNvSpPr>
            <a:spLocks noGrp="1"/>
          </p:cNvSpPr>
          <p:nvPr>
            <p:ph type="ftr" sz="quarter" idx="11"/>
          </p:nvPr>
        </p:nvSpPr>
        <p:spPr/>
        <p:txBody>
          <a:bodyPr/>
          <a:lstStyle>
            <a:lvl1pPr>
              <a:defRPr/>
            </a:lvl1pPr>
            <a:extLst/>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a:lvl1pPr>
            <a:extLst/>
          </a:lstStyle>
          <a:p>
            <a:pPr>
              <a:defRPr/>
            </a:pPr>
            <a:fld id="{689D16A3-ECF9-4CF3-9EF6-41161962859D}" type="slidenum">
              <a:rPr lang="ja-JP" altLang="en-US"/>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40C42B6B-C56D-4DFC-B816-A130E20E4900}" type="slidenum">
              <a:rPr lang="ja-JP" altLang="en-US"/>
              <a:pPr>
                <a:defRPr/>
              </a:pPr>
              <a:t>&lt;#&gt;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日付プレースホルダ 23"/>
          <p:cNvSpPr>
            <a:spLocks noGrp="1"/>
          </p:cNvSpPr>
          <p:nvPr>
            <p:ph type="dt" sz="half" idx="10"/>
          </p:nvPr>
        </p:nvSpPr>
        <p:spPr/>
        <p:txBody>
          <a:bodyPr/>
          <a:lstStyle>
            <a:lvl1pPr>
              <a:defRPr/>
            </a:lvl1pPr>
          </a:lstStyle>
          <a:p>
            <a:pPr>
              <a:defRPr/>
            </a:pPr>
            <a:endParaRPr lang="en-US" altLang="ja-JP"/>
          </a:p>
        </p:txBody>
      </p:sp>
      <p:sp>
        <p:nvSpPr>
          <p:cNvPr id="4"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 21"/>
          <p:cNvSpPr>
            <a:spLocks noGrp="1"/>
          </p:cNvSpPr>
          <p:nvPr>
            <p:ph type="sldNum" sz="quarter" idx="12"/>
          </p:nvPr>
        </p:nvSpPr>
        <p:spPr/>
        <p:txBody>
          <a:bodyPr/>
          <a:lstStyle>
            <a:lvl1pPr>
              <a:defRPr/>
            </a:lvl1pPr>
          </a:lstStyle>
          <a:p>
            <a:pPr>
              <a:defRPr/>
            </a:pPr>
            <a:fld id="{364A53A1-7AF9-42F4-B707-D8D93070F617}" type="slidenum">
              <a:rPr lang="ja-JP" altLang="en-US"/>
              <a:pPr>
                <a:defRPr/>
              </a:pPr>
              <a:t>&lt;#&gt;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正方形/長方形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3" name="正方形/長方形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4" name="日付プレースホルダ 1"/>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2"/>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3"/>
          <p:cNvSpPr>
            <a:spLocks noGrp="1"/>
          </p:cNvSpPr>
          <p:nvPr>
            <p:ph type="sldNum" sz="quarter" idx="12"/>
          </p:nvPr>
        </p:nvSpPr>
        <p:spPr/>
        <p:txBody>
          <a:bodyPr/>
          <a:lstStyle>
            <a:lvl1pPr>
              <a:defRPr/>
            </a:lvl1pPr>
            <a:extLst/>
          </a:lstStyle>
          <a:p>
            <a:pPr>
              <a:defRPr/>
            </a:pPr>
            <a:fld id="{7BE0E8E1-86AE-402E-AB4B-156FBED24EC5}" type="slidenum">
              <a:rPr lang="ja-JP" altLang="en-US"/>
              <a:pPr>
                <a:defRPr/>
              </a:pPr>
              <a:t>&lt;#&gt;</a:t>
            </a:fld>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p:txBody>
          <a:bodyPr/>
          <a:lstStyle>
            <a:lvl1pPr>
              <a:defRPr/>
            </a:lvl1pPr>
            <a:extLst/>
          </a:lstStyle>
          <a:p>
            <a:pPr>
              <a:defRPr/>
            </a:pPr>
            <a:endParaRPr lang="en-US" altLang="ja-JP"/>
          </a:p>
        </p:txBody>
      </p:sp>
      <p:sp>
        <p:nvSpPr>
          <p:cNvPr id="6"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a:lvl1pPr>
            <a:extLst/>
          </a:lstStyle>
          <a:p>
            <a:pPr>
              <a:defRPr/>
            </a:pPr>
            <a:fld id="{C09C7E0C-AA67-4A22-8EF8-2CD12F9E26D3}" type="slidenum">
              <a:rPr lang="ja-JP" altLang="en-US"/>
              <a:pPr>
                <a:defRPr/>
              </a:pPr>
              <a:t>&lt;#&gt;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kumimoji="0" lang="en-US" sz="3200">
              <a:latin typeface="+mn-lt"/>
              <a:ea typeface="+mn-ea"/>
            </a:endParaRPr>
          </a:p>
        </p:txBody>
      </p:sp>
      <p:sp>
        <p:nvSpPr>
          <p:cNvPr id="6" name="フローチャート: 処理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7" name="フローチャート: 処理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dirty="0"/>
          </a:p>
        </p:txBody>
      </p:sp>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ja-JP" altLang="en-US" smtClean="0"/>
              <a:t>マスタ タイトルの書式設定</a:t>
            </a:r>
            <a:endParaRPr lang="en-US"/>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ja-JP" altLang="en-US" smtClean="0"/>
              <a:t>マスタ テキストの書式設定</a:t>
            </a:r>
          </a:p>
        </p:txBody>
      </p:sp>
      <p:sp>
        <p:nvSpPr>
          <p:cNvPr id="8" name="日付プレースホルダ 4"/>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6"/>
          <p:cNvSpPr>
            <a:spLocks noGrp="1"/>
          </p:cNvSpPr>
          <p:nvPr>
            <p:ph type="sldNum" sz="quarter" idx="12"/>
          </p:nvPr>
        </p:nvSpPr>
        <p:spPr/>
        <p:txBody>
          <a:bodyPr/>
          <a:lstStyle>
            <a:lvl1pPr>
              <a:defRPr/>
            </a:lvl1pPr>
            <a:extLst/>
          </a:lstStyle>
          <a:p>
            <a:pPr>
              <a:defRPr/>
            </a:pPr>
            <a:fld id="{48D610C5-8BC9-47CB-BCAD-B4DEC8A396F6}" type="slidenum">
              <a:rPr lang="ja-JP" altLang="en-US"/>
              <a:pPr>
                <a:defRPr/>
              </a:pPr>
              <a:t>&lt;#&gt;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2D5E5B73-FB5E-4E42-AAB6-A920714D8765}" type="slidenum">
              <a:rPr lang="ja-JP" altLang="en-US"/>
              <a:pPr>
                <a:defRPr/>
              </a:pPr>
              <a:t>&lt;#&gt;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C491F720-8672-4306-AEF5-BE9B13F8D6A5}" type="slidenum">
              <a:rPr lang="ja-JP" altLang="en-US"/>
              <a:pPr>
                <a:defRPr/>
              </a:pPr>
              <a:t>&lt;#&gt;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pPr>
              <a:defRPr/>
            </a:pPr>
            <a:fld id="{0FD48902-440B-4F2D-9094-B6D29AB6A295}" type="slidenum">
              <a:rPr lang="ja-JP" altLang="en-US"/>
              <a:pPr>
                <a:defRPr/>
              </a:pPr>
              <a:t>&lt;#&gt;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57200"/>
            <a:ext cx="8229600" cy="13716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981200"/>
            <a:ext cx="4038600" cy="3886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9812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40005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10"/>
          </p:nvPr>
        </p:nvSpPr>
        <p:spPr>
          <a:xfrm>
            <a:off x="3124200" y="6248400"/>
            <a:ext cx="2895600" cy="457200"/>
          </a:xfrm>
        </p:spPr>
        <p:txBody>
          <a:bodyPr/>
          <a:lstStyle>
            <a:lvl1pPr>
              <a:defRPr/>
            </a:lvl1pPr>
          </a:lstStyle>
          <a:p>
            <a:pPr>
              <a:defRPr/>
            </a:pPr>
            <a:endParaRPr lang="en-US" altLang="ja-JP"/>
          </a:p>
        </p:txBody>
      </p:sp>
      <p:sp>
        <p:nvSpPr>
          <p:cNvPr id="7" name="スライド番号プレースホルダ 6"/>
          <p:cNvSpPr>
            <a:spLocks noGrp="1"/>
          </p:cNvSpPr>
          <p:nvPr>
            <p:ph type="sldNum" sz="quarter" idx="11"/>
          </p:nvPr>
        </p:nvSpPr>
        <p:spPr>
          <a:xfrm>
            <a:off x="6553200" y="6248400"/>
            <a:ext cx="2133600" cy="457200"/>
          </a:xfrm>
        </p:spPr>
        <p:txBody>
          <a:bodyPr/>
          <a:lstStyle>
            <a:lvl1pPr>
              <a:defRPr/>
            </a:lvl1pPr>
          </a:lstStyle>
          <a:p>
            <a:pPr>
              <a:defRPr/>
            </a:pPr>
            <a:fld id="{04F4F81E-F30E-4145-93A8-A66030F0B8DA}" type="slidenum">
              <a:rPr lang="en-US" altLang="ja-JP"/>
              <a:pPr>
                <a:defRPr/>
              </a:pPr>
              <a:t>&lt;#&gt;</a:t>
            </a:fld>
            <a:endParaRPr lang="en-US" altLang="ja-JP"/>
          </a:p>
        </p:txBody>
      </p:sp>
      <p:sp>
        <p:nvSpPr>
          <p:cNvPr id="8" name="日付プレースホルダ 7"/>
          <p:cNvSpPr>
            <a:spLocks noGrp="1"/>
          </p:cNvSpPr>
          <p:nvPr>
            <p:ph type="dt" sz="half" idx="12"/>
          </p:nvPr>
        </p:nvSpPr>
        <p:spPr>
          <a:xfrm>
            <a:off x="457200" y="6245225"/>
            <a:ext cx="2133600" cy="476250"/>
          </a:xfrm>
        </p:spPr>
        <p:txBody>
          <a:bodyPr/>
          <a:lstStyle>
            <a:lvl1pPr>
              <a:defRPr/>
            </a:lvl1pPr>
          </a:lstStyle>
          <a:p>
            <a:pPr>
              <a:defRPr/>
            </a:pPr>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0EA251B4-EB71-4714-930B-92B168AA133C}" type="slidenum">
              <a:rPr lang="ja-JP" altLang="en-US"/>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E6C240DD-5226-488A-A782-B54A87B77982}" type="slidenum">
              <a:rPr lang="ja-JP" altLang="en-US"/>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9"/>
          <p:cNvSpPr>
            <a:spLocks noGrp="1" noChangeArrowheads="1"/>
          </p:cNvSpPr>
          <p:nvPr>
            <p:ph type="sldNum" sz="quarter" idx="12"/>
          </p:nvPr>
        </p:nvSpPr>
        <p:spPr>
          <a:ln/>
        </p:spPr>
        <p:txBody>
          <a:bodyPr/>
          <a:lstStyle>
            <a:lvl1pPr>
              <a:defRPr/>
            </a:lvl1pPr>
          </a:lstStyle>
          <a:p>
            <a:pPr>
              <a:defRPr/>
            </a:pPr>
            <a:fld id="{8543C0FC-C83A-47A1-AAFA-A30135502F06}" type="slidenum">
              <a:rPr lang="ja-JP" altLang="en-US"/>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9"/>
          <p:cNvSpPr>
            <a:spLocks noGrp="1" noChangeArrowheads="1"/>
          </p:cNvSpPr>
          <p:nvPr>
            <p:ph type="sldNum" sz="quarter" idx="12"/>
          </p:nvPr>
        </p:nvSpPr>
        <p:spPr>
          <a:ln/>
        </p:spPr>
        <p:txBody>
          <a:bodyPr/>
          <a:lstStyle>
            <a:lvl1pPr>
              <a:defRPr/>
            </a:lvl1pPr>
          </a:lstStyle>
          <a:p>
            <a:pPr>
              <a:defRPr/>
            </a:pPr>
            <a:fld id="{6AFB11F9-9FBE-4E49-8DD7-7A8BA020B565}" type="slidenum">
              <a:rPr lang="ja-JP" altLang="en-US"/>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9"/>
          <p:cNvSpPr>
            <a:spLocks noGrp="1" noChangeArrowheads="1"/>
          </p:cNvSpPr>
          <p:nvPr>
            <p:ph type="sldNum" sz="quarter" idx="12"/>
          </p:nvPr>
        </p:nvSpPr>
        <p:spPr>
          <a:ln/>
        </p:spPr>
        <p:txBody>
          <a:bodyPr/>
          <a:lstStyle>
            <a:lvl1pPr>
              <a:defRPr/>
            </a:lvl1pPr>
          </a:lstStyle>
          <a:p>
            <a:pPr>
              <a:defRPr/>
            </a:pPr>
            <a:fld id="{68192842-7373-4C1B-A395-A4FFE6C018C8}" type="slidenum">
              <a:rPr lang="ja-JP" altLang="en-US"/>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11B91BCD-9DAC-444D-9D1E-E9A72154914B}" type="slidenum">
              <a:rPr lang="ja-JP" altLang="en-US"/>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7A07DC45-6328-4D84-8C7F-115ABA71A8BF}" type="slidenum">
              <a:rPr lang="ja-JP" altLang="en-US"/>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mn-lt"/>
                <a:ea typeface="+mn-ea"/>
              </a:defRPr>
            </a:lvl1pPr>
          </a:lstStyle>
          <a:p>
            <a:pPr>
              <a:defRPr/>
            </a:pPr>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200">
                <a:latin typeface="+mn-lt"/>
                <a:ea typeface="+mn-ea"/>
              </a:defRPr>
            </a:lvl1pPr>
          </a:lstStyle>
          <a:p>
            <a:pPr>
              <a:defRPr/>
            </a:pPr>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mn-lt"/>
                <a:ea typeface="+mn-ea"/>
              </a:defRPr>
            </a:lvl1pPr>
          </a:lstStyle>
          <a:p>
            <a:pPr>
              <a:defRPr/>
            </a:pPr>
            <a:fld id="{41CA13F8-7BF5-4CED-836C-ADCFBF811355}"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703" r:id="rId1"/>
    <p:sldLayoutId id="2147483697" r:id="rId2"/>
    <p:sldLayoutId id="2147483696" r:id="rId3"/>
    <p:sldLayoutId id="2147483695" r:id="rId4"/>
    <p:sldLayoutId id="2147483694" r:id="rId5"/>
    <p:sldLayoutId id="2147483693" r:id="rId6"/>
    <p:sldLayoutId id="2147483692" r:id="rId7"/>
    <p:sldLayoutId id="2147483691" r:id="rId8"/>
    <p:sldLayoutId id="2147483690" r:id="rId9"/>
    <p:sldLayoutId id="2147483689" r:id="rId10"/>
    <p:sldLayoutId id="2147483688" r:id="rId11"/>
    <p:sldLayoutId id="2147483687" r:id="rId12"/>
    <p:sldLayoutId id="2147483686" r:id="rId13"/>
    <p:sldLayoutId id="2147483685"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2pPr>
      <a:lvl3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3pPr>
      <a:lvl4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4pPr>
      <a:lvl5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5pPr>
      <a:lvl6pPr marL="457200" algn="l" rtl="0" fontAlgn="base">
        <a:spcBef>
          <a:spcPct val="0"/>
        </a:spcBef>
        <a:spcAft>
          <a:spcPct val="0"/>
        </a:spcAft>
        <a:defRPr sz="3600">
          <a:solidFill>
            <a:schemeClr val="tx2"/>
          </a:solidFill>
          <a:latin typeface="Century Gothic" pitchFamily="34" charset="0"/>
          <a:ea typeface="ＭＳ Ｐゴシック" pitchFamily="50" charset="-128"/>
        </a:defRPr>
      </a:lvl6pPr>
      <a:lvl7pPr marL="914400" algn="l" rtl="0" fontAlgn="base">
        <a:spcBef>
          <a:spcPct val="0"/>
        </a:spcBef>
        <a:spcAft>
          <a:spcPct val="0"/>
        </a:spcAft>
        <a:defRPr sz="3600">
          <a:solidFill>
            <a:schemeClr val="tx2"/>
          </a:solidFill>
          <a:latin typeface="Century Gothic" pitchFamily="34" charset="0"/>
          <a:ea typeface="ＭＳ Ｐゴシック" pitchFamily="50" charset="-128"/>
        </a:defRPr>
      </a:lvl7pPr>
      <a:lvl8pPr marL="1371600" algn="l" rtl="0" fontAlgn="base">
        <a:spcBef>
          <a:spcPct val="0"/>
        </a:spcBef>
        <a:spcAft>
          <a:spcPct val="0"/>
        </a:spcAft>
        <a:defRPr sz="3600">
          <a:solidFill>
            <a:schemeClr val="tx2"/>
          </a:solidFill>
          <a:latin typeface="Century Gothic" pitchFamily="34" charset="0"/>
          <a:ea typeface="ＭＳ Ｐゴシック" pitchFamily="50" charset="-128"/>
        </a:defRPr>
      </a:lvl8pPr>
      <a:lvl9pPr marL="1828800" algn="l" rtl="0" fontAlgn="base">
        <a:spcBef>
          <a:spcPct val="0"/>
        </a:spcBef>
        <a:spcAft>
          <a:spcPct val="0"/>
        </a:spcAft>
        <a:defRPr sz="3600">
          <a:solidFill>
            <a:schemeClr val="tx2"/>
          </a:solidFill>
          <a:latin typeface="Century Gothic"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000">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8" name="円/楕円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2" name="正方形/長方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タイトル プレースホルダ 4"/>
          <p:cNvSpPr>
            <a:spLocks noGrp="1"/>
          </p:cNvSpPr>
          <p:nvPr>
            <p:ph type="title"/>
          </p:nvPr>
        </p:nvSpPr>
        <p:spPr>
          <a:xfrm>
            <a:off x="1435100" y="274638"/>
            <a:ext cx="7499350" cy="1143000"/>
          </a:xfrm>
          <a:prstGeom prst="rect">
            <a:avLst/>
          </a:prstGeom>
        </p:spPr>
        <p:txBody>
          <a:bodyPr anchor="ctr">
            <a:normAutofit/>
          </a:bodyPr>
          <a:lstStyle>
            <a:extLst/>
          </a:lstStyle>
          <a:p>
            <a:r>
              <a:rPr lang="ja-JP" altLang="en-US" smtClean="0"/>
              <a:t>マスタ タイトルの書式設定</a:t>
            </a:r>
            <a:endParaRPr lang="en-US"/>
          </a:p>
        </p:txBody>
      </p:sp>
      <p:sp>
        <p:nvSpPr>
          <p:cNvPr id="16393" name="テキスト プレースホルダ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ea typeface="+mn-ea"/>
              </a:defRPr>
            </a:lvl1pPr>
            <a:extLst/>
          </a:lstStyle>
          <a:p>
            <a:pPr>
              <a:defRPr/>
            </a:pPr>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ea typeface="+mn-ea"/>
              </a:defRPr>
            </a:lvl1pPr>
            <a:extLst/>
          </a:lstStyle>
          <a:p>
            <a:pPr>
              <a:defRPr/>
            </a:pPr>
            <a:endParaRPr lang="en-US" altLang="ja-JP"/>
          </a:p>
        </p:txBody>
      </p:sp>
      <p:sp>
        <p:nvSpPr>
          <p:cNvPr id="22" name="スライド番号プレースホルダ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smtClean="0">
                <a:solidFill>
                  <a:schemeClr val="bg2">
                    <a:shade val="50000"/>
                    <a:satMod val="200000"/>
                  </a:schemeClr>
                </a:solidFill>
                <a:effectLst/>
                <a:ea typeface="+mn-ea"/>
              </a:defRPr>
            </a:lvl1pPr>
            <a:extLst/>
          </a:lstStyle>
          <a:p>
            <a:pPr>
              <a:defRPr/>
            </a:pPr>
            <a:fld id="{5084AC01-4471-433B-B179-2FD92A23C494}" type="slidenum">
              <a:rPr lang="ja-JP" altLang="en-US"/>
              <a:pPr>
                <a:defRPr/>
              </a:pPr>
              <a:t>&lt;#&gt;</a:t>
            </a:fld>
            <a:endParaRPr lang="en-US" altLang="ja-JP"/>
          </a:p>
        </p:txBody>
      </p:sp>
      <p:sp>
        <p:nvSpPr>
          <p:cNvPr id="15" name="正方形/長方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Tree>
  </p:cSld>
  <p:clrMap bg1="lt1" tx1="dk1" bg2="lt2" tx2="dk2" accent1="accent1" accent2="accent2" accent3="accent3" accent4="accent4" accent5="accent5" accent6="accent6" hlink="hlink" folHlink="folHlink"/>
  <p:sldLayoutIdLst>
    <p:sldLayoutId id="2147483704" r:id="rId1"/>
    <p:sldLayoutId id="2147483702" r:id="rId2"/>
    <p:sldLayoutId id="2147483705" r:id="rId3"/>
    <p:sldLayoutId id="2147483701" r:id="rId4"/>
    <p:sldLayoutId id="2147483706" r:id="rId5"/>
    <p:sldLayoutId id="2147483700" r:id="rId6"/>
    <p:sldLayoutId id="2147483707" r:id="rId7"/>
    <p:sldLayoutId id="2147483708" r:id="rId8"/>
    <p:sldLayoutId id="2147483709" r:id="rId9"/>
    <p:sldLayoutId id="2147483699" r:id="rId10"/>
    <p:sldLayoutId id="2147483698" r:id="rId11"/>
    <p:sldLayoutId id="2147483710" r:id="rId12"/>
    <p:sldLayoutId id="2147483711" r:id="rId13"/>
  </p:sldLayoutIdLst>
  <p:txStyles>
    <p:titleStyle>
      <a:lvl1pPr algn="l" rtl="0" fontAlgn="base">
        <a:spcBef>
          <a:spcPct val="0"/>
        </a:spcBef>
        <a:spcAft>
          <a:spcPct val="0"/>
        </a:spcAft>
        <a:defRPr kumimoji="1"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kumimoji="1" sz="4300">
          <a:solidFill>
            <a:srgbClr val="572314"/>
          </a:solidFill>
          <a:latin typeface="Gill Sans MT" pitchFamily="34" charset="0"/>
        </a:defRPr>
      </a:lvl2pPr>
      <a:lvl3pPr algn="l" rtl="0" fontAlgn="base">
        <a:spcBef>
          <a:spcPct val="0"/>
        </a:spcBef>
        <a:spcAft>
          <a:spcPct val="0"/>
        </a:spcAft>
        <a:defRPr kumimoji="1" sz="4300">
          <a:solidFill>
            <a:srgbClr val="572314"/>
          </a:solidFill>
          <a:latin typeface="Gill Sans MT" pitchFamily="34" charset="0"/>
        </a:defRPr>
      </a:lvl3pPr>
      <a:lvl4pPr algn="l" rtl="0" fontAlgn="base">
        <a:spcBef>
          <a:spcPct val="0"/>
        </a:spcBef>
        <a:spcAft>
          <a:spcPct val="0"/>
        </a:spcAft>
        <a:defRPr kumimoji="1" sz="4300">
          <a:solidFill>
            <a:srgbClr val="572314"/>
          </a:solidFill>
          <a:latin typeface="Gill Sans MT" pitchFamily="34" charset="0"/>
        </a:defRPr>
      </a:lvl4pPr>
      <a:lvl5pPr algn="l" rtl="0" fontAlgn="base">
        <a:spcBef>
          <a:spcPct val="0"/>
        </a:spcBef>
        <a:spcAft>
          <a:spcPct val="0"/>
        </a:spcAft>
        <a:defRPr kumimoji="1" sz="4300">
          <a:solidFill>
            <a:srgbClr val="572314"/>
          </a:solidFill>
          <a:latin typeface="Gill Sans MT" pitchFamily="34" charset="0"/>
        </a:defRPr>
      </a:lvl5pPr>
      <a:lvl6pPr marL="457200" algn="l" rtl="0" fontAlgn="base">
        <a:spcBef>
          <a:spcPct val="0"/>
        </a:spcBef>
        <a:spcAft>
          <a:spcPct val="0"/>
        </a:spcAft>
        <a:defRPr kumimoji="1" sz="4300">
          <a:solidFill>
            <a:srgbClr val="572314"/>
          </a:solidFill>
          <a:latin typeface="Gill Sans MT" pitchFamily="34" charset="0"/>
        </a:defRPr>
      </a:lvl6pPr>
      <a:lvl7pPr marL="914400" algn="l" rtl="0" fontAlgn="base">
        <a:spcBef>
          <a:spcPct val="0"/>
        </a:spcBef>
        <a:spcAft>
          <a:spcPct val="0"/>
        </a:spcAft>
        <a:defRPr kumimoji="1" sz="4300">
          <a:solidFill>
            <a:srgbClr val="572314"/>
          </a:solidFill>
          <a:latin typeface="Gill Sans MT" pitchFamily="34" charset="0"/>
        </a:defRPr>
      </a:lvl7pPr>
      <a:lvl8pPr marL="1371600" algn="l" rtl="0" fontAlgn="base">
        <a:spcBef>
          <a:spcPct val="0"/>
        </a:spcBef>
        <a:spcAft>
          <a:spcPct val="0"/>
        </a:spcAft>
        <a:defRPr kumimoji="1" sz="4300">
          <a:solidFill>
            <a:srgbClr val="572314"/>
          </a:solidFill>
          <a:latin typeface="Gill Sans MT" pitchFamily="34" charset="0"/>
        </a:defRPr>
      </a:lvl8pPr>
      <a:lvl9pPr marL="1828800" algn="l" rtl="0" fontAlgn="base">
        <a:spcBef>
          <a:spcPct val="0"/>
        </a:spcBef>
        <a:spcAft>
          <a:spcPct val="0"/>
        </a:spcAft>
        <a:defRPr kumimoji="1"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kumimoji="1"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kumimoji="1"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kumimoji="1"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kumimoji="1"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1.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1.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microsoft.com/office/2007/relationships/diagramDrawing" Target="../diagrams/drawing10.xml"/><Relationship Id="rId13" Type="http://schemas.microsoft.com/office/2007/relationships/diagramDrawing" Target="../diagrams/drawing11.xml"/><Relationship Id="rId3" Type="http://schemas.openxmlformats.org/officeDocument/2006/relationships/notesSlide" Target="../notesSlides/notesSlide19.xml"/><Relationship Id="rId7" Type="http://schemas.openxmlformats.org/officeDocument/2006/relationships/diagramColors" Target="../diagrams/colors10.xml"/><Relationship Id="rId12" Type="http://schemas.openxmlformats.org/officeDocument/2006/relationships/diagramColors" Target="../diagrams/colors11.xml"/><Relationship Id="rId2" Type="http://schemas.openxmlformats.org/officeDocument/2006/relationships/slideLayout" Target="../slideLayouts/slideLayout26.xml"/><Relationship Id="rId1" Type="http://schemas.openxmlformats.org/officeDocument/2006/relationships/vmlDrawing" Target="../drawings/vmlDrawing4.vml"/><Relationship Id="rId6" Type="http://schemas.openxmlformats.org/officeDocument/2006/relationships/diagramQuickStyle" Target="../diagrams/quickStyle10.xml"/><Relationship Id="rId11" Type="http://schemas.openxmlformats.org/officeDocument/2006/relationships/diagramQuickStyle" Target="../diagrams/quickStyle11.xml"/><Relationship Id="rId5" Type="http://schemas.openxmlformats.org/officeDocument/2006/relationships/diagramLayout" Target="../diagrams/layout10.xml"/><Relationship Id="rId10" Type="http://schemas.openxmlformats.org/officeDocument/2006/relationships/diagramLayout" Target="../diagrams/layout11.xml"/><Relationship Id="rId4" Type="http://schemas.openxmlformats.org/officeDocument/2006/relationships/diagramData" Target="../diagrams/data10.xml"/><Relationship Id="rId9" Type="http://schemas.openxmlformats.org/officeDocument/2006/relationships/diagramData" Target="../diagrams/data11.xml"/><Relationship Id="rId1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1.xml"/><Relationship Id="rId1" Type="http://schemas.openxmlformats.org/officeDocument/2006/relationships/vmlDrawing" Target="../drawings/vmlDrawing5.vml"/><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3.xml"/><Relationship Id="rId1" Type="http://schemas.openxmlformats.org/officeDocument/2006/relationships/slideLayout" Target="../slideLayouts/slideLayout20.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7.xml"/><Relationship Id="rId1" Type="http://schemas.openxmlformats.org/officeDocument/2006/relationships/slideLayout" Target="../slideLayouts/slideLayout16.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9.xml"/><Relationship Id="rId1" Type="http://schemas.openxmlformats.org/officeDocument/2006/relationships/slideLayout" Target="../slideLayouts/slideLayout16.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6.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2.xml"/><Relationship Id="rId1" Type="http://schemas.openxmlformats.org/officeDocument/2006/relationships/slideLayout" Target="../slideLayouts/slideLayout16.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33.xml"/><Relationship Id="rId7" Type="http://schemas.openxmlformats.org/officeDocument/2006/relationships/oleObject" Target="../embeddings/oleObject17.bin"/><Relationship Id="rId2" Type="http://schemas.openxmlformats.org/officeDocument/2006/relationships/slideLayout" Target="../slideLayouts/slideLayout27.xml"/><Relationship Id="rId1" Type="http://schemas.openxmlformats.org/officeDocument/2006/relationships/vmlDrawing" Target="../drawings/vmlDrawing7.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4.xml"/><Relationship Id="rId1" Type="http://schemas.openxmlformats.org/officeDocument/2006/relationships/slideLayout" Target="../slideLayouts/slideLayout20.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5.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notesSlide" Target="../notesSlides/notesSlide35.xml"/><Relationship Id="rId7" Type="http://schemas.openxmlformats.org/officeDocument/2006/relationships/diagramColors" Target="../diagrams/colors17.xml"/><Relationship Id="rId2" Type="http://schemas.openxmlformats.org/officeDocument/2006/relationships/slideLayout" Target="../slideLayouts/slideLayout16.xml"/><Relationship Id="rId1" Type="http://schemas.openxmlformats.org/officeDocument/2006/relationships/vmlDrawing" Target="../drawings/vmlDrawing8.vml"/><Relationship Id="rId6" Type="http://schemas.openxmlformats.org/officeDocument/2006/relationships/diagramQuickStyle" Target="../diagrams/quickStyle17.xml"/><Relationship Id="rId5" Type="http://schemas.openxmlformats.org/officeDocument/2006/relationships/diagramLayout" Target="../diagrams/layout17.xml"/><Relationship Id="rId10" Type="http://schemas.openxmlformats.org/officeDocument/2006/relationships/oleObject" Target="../embeddings/oleObject20.bin"/><Relationship Id="rId4" Type="http://schemas.openxmlformats.org/officeDocument/2006/relationships/diagramData" Target="../diagrams/data17.xml"/><Relationship Id="rId9" Type="http://schemas.openxmlformats.org/officeDocument/2006/relationships/oleObject" Target="../embeddings/oleObject19.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37.xml"/><Relationship Id="rId1" Type="http://schemas.openxmlformats.org/officeDocument/2006/relationships/slideLayout" Target="../slideLayouts/slideLayout21.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p:cNvSpPr>
            <a:spLocks noGrp="1" noChangeArrowheads="1"/>
          </p:cNvSpPr>
          <p:nvPr>
            <p:ph type="ctrTitle"/>
          </p:nvPr>
        </p:nvSpPr>
        <p:spPr>
          <a:xfrm>
            <a:off x="1431925" y="360363"/>
            <a:ext cx="7407275" cy="1471612"/>
          </a:xfrm>
        </p:spPr>
        <p:txBody>
          <a:bodyPr>
            <a:normAutofit fontScale="90000"/>
          </a:bodyPr>
          <a:lstStyle/>
          <a:p>
            <a:pPr fontAlgn="auto">
              <a:spcAft>
                <a:spcPts val="0"/>
              </a:spcAft>
              <a:defRPr/>
            </a:pPr>
            <a:r>
              <a:rPr lang="en-US" altLang="ja-JP" sz="3200" dirty="0">
                <a:solidFill>
                  <a:schemeClr val="tx2">
                    <a:satMod val="130000"/>
                  </a:schemeClr>
                </a:solidFill>
              </a:rPr>
              <a:t/>
            </a:r>
            <a:br>
              <a:rPr lang="en-US" altLang="ja-JP" sz="3200" dirty="0">
                <a:solidFill>
                  <a:schemeClr val="tx2">
                    <a:satMod val="130000"/>
                  </a:schemeClr>
                </a:solidFill>
              </a:rPr>
            </a:br>
            <a:r>
              <a:rPr lang="en-US" altLang="ja-JP" sz="5300" dirty="0">
                <a:solidFill>
                  <a:schemeClr val="tx2">
                    <a:satMod val="130000"/>
                  </a:schemeClr>
                </a:solidFill>
              </a:rPr>
              <a:t>8</a:t>
            </a:r>
            <a:r>
              <a:rPr lang="ja-JP" altLang="en-US" sz="5300" dirty="0">
                <a:solidFill>
                  <a:schemeClr val="tx2">
                    <a:satMod val="130000"/>
                  </a:schemeClr>
                </a:solidFill>
              </a:rPr>
              <a:t>章　開放経済</a:t>
            </a:r>
            <a:r>
              <a:rPr lang="ja-JP" altLang="en-US" sz="3200" dirty="0">
                <a:solidFill>
                  <a:schemeClr val="tx2">
                    <a:satMod val="130000"/>
                  </a:schemeClr>
                </a:solidFill>
              </a:rPr>
              <a:t/>
            </a:r>
            <a:br>
              <a:rPr lang="ja-JP" altLang="en-US" sz="3200" dirty="0">
                <a:solidFill>
                  <a:schemeClr val="tx2">
                    <a:satMod val="130000"/>
                  </a:schemeClr>
                </a:solidFill>
              </a:rPr>
            </a:br>
            <a:endParaRPr lang="ja-JP" altLang="en-US" sz="3200" dirty="0">
              <a:solidFill>
                <a:schemeClr val="tx2">
                  <a:satMod val="130000"/>
                </a:schemeClr>
              </a:solidFill>
            </a:endParaRPr>
          </a:p>
        </p:txBody>
      </p:sp>
      <p:sp>
        <p:nvSpPr>
          <p:cNvPr id="92165" name="Rectangle 5"/>
          <p:cNvSpPr>
            <a:spLocks noGrp="1" noChangeArrowheads="1"/>
          </p:cNvSpPr>
          <p:nvPr>
            <p:ph type="subTitle" idx="1"/>
          </p:nvPr>
        </p:nvSpPr>
        <p:spPr>
          <a:xfrm>
            <a:off x="1431925" y="1849438"/>
            <a:ext cx="7407275" cy="1752600"/>
          </a:xfrm>
        </p:spPr>
        <p:txBody>
          <a:bodyPr>
            <a:normAutofit/>
          </a:bodyPr>
          <a:lstStyle/>
          <a:p>
            <a:pPr fontAlgn="auto">
              <a:spcAft>
                <a:spcPts val="0"/>
              </a:spcAft>
              <a:buFont typeface="Wingdings 2"/>
              <a:buNone/>
              <a:defRPr/>
            </a:pPr>
            <a:r>
              <a:rPr lang="ja-JP" altLang="en-US" dirty="0"/>
              <a:t>～海外との取引の描写</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571604" y="5143512"/>
            <a:ext cx="6215106" cy="1500198"/>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aphicFrame>
        <p:nvGraphicFramePr>
          <p:cNvPr id="10" name="図表 9"/>
          <p:cNvGraphicFramePr/>
          <p:nvPr/>
        </p:nvGraphicFramePr>
        <p:xfrm>
          <a:off x="1285852" y="142852"/>
          <a:ext cx="7086600" cy="655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989" name="Rectangle 3"/>
          <p:cNvSpPr>
            <a:spLocks noGrp="1" noChangeArrowheads="1"/>
          </p:cNvSpPr>
          <p:nvPr>
            <p:ph idx="1"/>
          </p:nvPr>
        </p:nvSpPr>
        <p:spPr>
          <a:xfrm>
            <a:off x="1285875" y="928688"/>
            <a:ext cx="7500938" cy="4857750"/>
          </a:xfrm>
        </p:spPr>
        <p:txBody>
          <a:bodyPr/>
          <a:lstStyle/>
          <a:p>
            <a:pPr>
              <a:buFontTx/>
              <a:buNone/>
            </a:pPr>
            <a:r>
              <a:rPr lang="ja-JP" altLang="en-US" sz="1800" smtClean="0"/>
              <a:t>海外との取引を考慮に入れると貯蓄と投資の関係も海外との取引を考</a:t>
            </a:r>
            <a:endParaRPr lang="en-US" altLang="ja-JP" sz="1800" smtClean="0"/>
          </a:p>
          <a:p>
            <a:pPr>
              <a:buFontTx/>
              <a:buNone/>
            </a:pPr>
            <a:r>
              <a:rPr lang="ja-JP" altLang="en-US" sz="1800" smtClean="0"/>
              <a:t>慮に入れた関係式に変更されなければならない。</a:t>
            </a:r>
          </a:p>
          <a:p>
            <a:pPr>
              <a:buFontTx/>
              <a:buNone/>
            </a:pPr>
            <a:endParaRPr lang="en-US" altLang="ja-JP" sz="1800" smtClean="0"/>
          </a:p>
          <a:p>
            <a:pPr>
              <a:buFontTx/>
              <a:buNone/>
            </a:pPr>
            <a:r>
              <a:rPr lang="ja-JP" altLang="en-US" sz="1800" smtClean="0"/>
              <a:t>　　</a:t>
            </a:r>
            <a:r>
              <a:rPr lang="en-US" altLang="ja-JP" sz="1800" smtClean="0"/>
              <a:t>(</a:t>
            </a:r>
            <a:r>
              <a:rPr lang="ja-JP" altLang="en-US" sz="1800" smtClean="0"/>
              <a:t>国民総生産</a:t>
            </a:r>
            <a:r>
              <a:rPr lang="en-US" altLang="ja-JP" sz="1800" smtClean="0"/>
              <a:t>GNP)Y=C+I+G</a:t>
            </a:r>
            <a:r>
              <a:rPr lang="ja-JP" altLang="en-US" sz="1800" smtClean="0"/>
              <a:t>＋</a:t>
            </a:r>
            <a:r>
              <a:rPr lang="en-US" altLang="ja-JP" sz="1800" smtClean="0"/>
              <a:t>EX-IM</a:t>
            </a:r>
          </a:p>
          <a:p>
            <a:pPr>
              <a:buFontTx/>
              <a:buNone/>
            </a:pPr>
            <a:endParaRPr lang="en-US" altLang="ja-JP" sz="1800" smtClean="0"/>
          </a:p>
          <a:p>
            <a:pPr>
              <a:buFontTx/>
              <a:buNone/>
            </a:pPr>
            <a:r>
              <a:rPr lang="ja-JP" altLang="en-US" sz="1800" smtClean="0"/>
              <a:t>両辺に所得収支を足す。</a:t>
            </a:r>
            <a:endParaRPr lang="en-US" altLang="ja-JP" sz="1800" smtClean="0"/>
          </a:p>
          <a:p>
            <a:pPr>
              <a:buFontTx/>
              <a:buNone/>
            </a:pPr>
            <a:r>
              <a:rPr lang="ja-JP" altLang="en-US" sz="1800" smtClean="0"/>
              <a:t>これを書き換えて、</a:t>
            </a:r>
          </a:p>
          <a:p>
            <a:pPr>
              <a:buFontTx/>
              <a:buNone/>
            </a:pPr>
            <a:r>
              <a:rPr lang="en-US" altLang="ja-JP" sz="1800" smtClean="0"/>
              <a:t>(Y-C-T)+(T-G)=I+EX-IM+</a:t>
            </a:r>
            <a:r>
              <a:rPr lang="ja-JP" altLang="en-US" sz="1800" smtClean="0"/>
              <a:t>所得収支</a:t>
            </a:r>
          </a:p>
          <a:p>
            <a:pPr>
              <a:buFontTx/>
              <a:buNone/>
            </a:pPr>
            <a:r>
              <a:rPr lang="en-US" altLang="ja-JP" sz="1800" smtClean="0"/>
              <a:t>(Y-C-T)+(T-G)=I+CA</a:t>
            </a:r>
          </a:p>
          <a:p>
            <a:pPr>
              <a:buFontTx/>
              <a:buNone/>
            </a:pPr>
            <a:endParaRPr lang="en-US" altLang="ja-JP" sz="1800" smtClean="0"/>
          </a:p>
          <a:p>
            <a:pPr>
              <a:buFontTx/>
              <a:buNone/>
            </a:pPr>
            <a:endParaRPr lang="en-US" altLang="ja-JP" sz="1800" smtClean="0"/>
          </a:p>
          <a:p>
            <a:pPr>
              <a:buFontTx/>
              <a:buNone/>
            </a:pPr>
            <a:endParaRPr lang="en-US" altLang="ja-JP" sz="1800" smtClean="0"/>
          </a:p>
        </p:txBody>
      </p:sp>
      <p:sp>
        <p:nvSpPr>
          <p:cNvPr id="41990" name="Oval 4"/>
          <p:cNvSpPr>
            <a:spLocks noChangeArrowheads="1"/>
          </p:cNvSpPr>
          <p:nvPr/>
        </p:nvSpPr>
        <p:spPr bwMode="auto">
          <a:xfrm>
            <a:off x="3071813" y="3786188"/>
            <a:ext cx="503237" cy="287337"/>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41991" name="Text Box 6"/>
          <p:cNvSpPr txBox="1">
            <a:spLocks noChangeArrowheads="1"/>
          </p:cNvSpPr>
          <p:nvPr/>
        </p:nvSpPr>
        <p:spPr bwMode="auto">
          <a:xfrm>
            <a:off x="3643313" y="3857625"/>
            <a:ext cx="1223962" cy="336550"/>
          </a:xfrm>
          <a:prstGeom prst="rect">
            <a:avLst/>
          </a:prstGeom>
          <a:noFill/>
          <a:ln w="9525">
            <a:noFill/>
            <a:miter lim="800000"/>
            <a:headEnd/>
            <a:tailEnd/>
          </a:ln>
        </p:spPr>
        <p:txBody>
          <a:bodyPr>
            <a:spAutoFit/>
          </a:bodyPr>
          <a:lstStyle/>
          <a:p>
            <a:pPr>
              <a:spcBef>
                <a:spcPct val="50000"/>
              </a:spcBef>
            </a:pPr>
            <a:r>
              <a:rPr kumimoji="0" lang="ja-JP" altLang="en-US" sz="1600">
                <a:solidFill>
                  <a:srgbClr val="FF0000"/>
                </a:solidFill>
              </a:rPr>
              <a:t>経常収支</a:t>
            </a:r>
          </a:p>
        </p:txBody>
      </p:sp>
      <p:sp>
        <p:nvSpPr>
          <p:cNvPr id="41992" name="Text Box 7"/>
          <p:cNvSpPr txBox="1">
            <a:spLocks noChangeArrowheads="1"/>
          </p:cNvSpPr>
          <p:nvPr/>
        </p:nvSpPr>
        <p:spPr bwMode="auto">
          <a:xfrm>
            <a:off x="1214438" y="4357688"/>
            <a:ext cx="4752975" cy="646112"/>
          </a:xfrm>
          <a:prstGeom prst="rect">
            <a:avLst/>
          </a:prstGeom>
          <a:noFill/>
          <a:ln w="9525">
            <a:noFill/>
            <a:miter lim="800000"/>
            <a:headEnd/>
            <a:tailEnd/>
          </a:ln>
        </p:spPr>
        <p:txBody>
          <a:bodyPr>
            <a:spAutoFit/>
          </a:bodyPr>
          <a:lstStyle/>
          <a:p>
            <a:pPr>
              <a:spcBef>
                <a:spcPct val="50000"/>
              </a:spcBef>
            </a:pPr>
            <a:r>
              <a:rPr kumimoji="0" lang="ja-JP" altLang="en-US" sz="1800"/>
              <a:t>また、対外純資産の増加を</a:t>
            </a:r>
            <a:r>
              <a:rPr kumimoji="0" lang="en-US" altLang="ja-JP" sz="1800"/>
              <a:t>⊿FA</a:t>
            </a:r>
            <a:r>
              <a:rPr kumimoji="0" lang="ja-JP" altLang="en-US" sz="1800"/>
              <a:t>と表記すると、</a:t>
            </a:r>
            <a:r>
              <a:rPr kumimoji="0" lang="en-US" altLang="ja-JP" sz="1800"/>
              <a:t>CA=</a:t>
            </a:r>
            <a:r>
              <a:rPr kumimoji="0" lang="ja-JP" altLang="en-US" sz="1800"/>
              <a:t>⊿</a:t>
            </a:r>
            <a:r>
              <a:rPr kumimoji="0" lang="en-US" altLang="ja-JP" sz="1800"/>
              <a:t>FA</a:t>
            </a:r>
            <a:r>
              <a:rPr kumimoji="0" lang="ja-JP" altLang="en-US" sz="1800"/>
              <a:t>より、</a:t>
            </a:r>
            <a:endParaRPr kumimoji="0" lang="en-US" altLang="ja-JP" sz="1800"/>
          </a:p>
        </p:txBody>
      </p:sp>
      <p:sp>
        <p:nvSpPr>
          <p:cNvPr id="41993" name="テキスト ボックス 11"/>
          <p:cNvSpPr txBox="1">
            <a:spLocks noChangeArrowheads="1"/>
          </p:cNvSpPr>
          <p:nvPr/>
        </p:nvSpPr>
        <p:spPr bwMode="auto">
          <a:xfrm>
            <a:off x="2000250" y="5214938"/>
            <a:ext cx="5286375" cy="1323975"/>
          </a:xfrm>
          <a:prstGeom prst="rect">
            <a:avLst/>
          </a:prstGeom>
          <a:noFill/>
          <a:ln w="9525">
            <a:noFill/>
            <a:miter lim="800000"/>
            <a:headEnd/>
            <a:tailEnd/>
          </a:ln>
        </p:spPr>
        <p:txBody>
          <a:bodyPr>
            <a:spAutoFit/>
          </a:bodyPr>
          <a:lstStyle/>
          <a:p>
            <a:pPr>
              <a:spcBef>
                <a:spcPct val="50000"/>
              </a:spcBef>
            </a:pPr>
            <a:r>
              <a:rPr kumimoji="0" lang="en-US" altLang="ja-JP"/>
              <a:t>(Y-C-T)+(T-G)=I+</a:t>
            </a:r>
            <a:r>
              <a:rPr kumimoji="0" lang="ja-JP" altLang="en-US"/>
              <a:t>⊿</a:t>
            </a:r>
            <a:r>
              <a:rPr kumimoji="0" lang="en-US" altLang="ja-JP"/>
              <a:t>FA</a:t>
            </a:r>
            <a:endParaRPr kumimoji="0" lang="ja-JP" altLang="en-US"/>
          </a:p>
          <a:p>
            <a:pPr>
              <a:spcBef>
                <a:spcPct val="50000"/>
              </a:spcBef>
            </a:pPr>
            <a:r>
              <a:rPr kumimoji="0" lang="ja-JP" altLang="en-US">
                <a:solidFill>
                  <a:srgbClr val="C00000"/>
                </a:solidFill>
              </a:rPr>
              <a:t>国内貯蓄</a:t>
            </a:r>
            <a:r>
              <a:rPr kumimoji="0" lang="ja-JP" altLang="en-US"/>
              <a:t>＝</a:t>
            </a:r>
            <a:r>
              <a:rPr kumimoji="0" lang="ja-JP" altLang="en-US">
                <a:solidFill>
                  <a:srgbClr val="002060"/>
                </a:solidFill>
              </a:rPr>
              <a:t>国内投資</a:t>
            </a:r>
            <a:r>
              <a:rPr kumimoji="0" lang="ja-JP" altLang="en-US"/>
              <a:t>＋対外純資産の増加</a:t>
            </a:r>
          </a:p>
          <a:p>
            <a:pPr>
              <a:spcBef>
                <a:spcPct val="50000"/>
              </a:spcBef>
            </a:pPr>
            <a:r>
              <a:rPr kumimoji="0" lang="ja-JP" altLang="en-US"/>
              <a:t>という関係式が成立する。　　　　　　　　　</a:t>
            </a:r>
            <a:endParaRPr lang="ja-JP" altLang="en-US">
              <a:ea typeface="HGｺﾞｼｯｸE" pitchFamily="49"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285852" y="4143380"/>
            <a:ext cx="6215106" cy="1357322"/>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3012" name="Text Box 4"/>
          <p:cNvSpPr txBox="1">
            <a:spLocks noChangeArrowheads="1"/>
          </p:cNvSpPr>
          <p:nvPr/>
        </p:nvSpPr>
        <p:spPr bwMode="auto">
          <a:xfrm>
            <a:off x="1357313" y="1779588"/>
            <a:ext cx="7029450" cy="5078412"/>
          </a:xfrm>
          <a:prstGeom prst="rect">
            <a:avLst/>
          </a:prstGeom>
          <a:noFill/>
          <a:ln w="9525">
            <a:noFill/>
            <a:miter lim="800000"/>
            <a:headEnd/>
            <a:tailEnd/>
          </a:ln>
        </p:spPr>
        <p:txBody>
          <a:bodyPr>
            <a:spAutoFit/>
          </a:bodyPr>
          <a:lstStyle/>
          <a:p>
            <a:pPr>
              <a:spcBef>
                <a:spcPct val="50000"/>
              </a:spcBef>
            </a:pPr>
            <a:r>
              <a:rPr kumimoji="0" lang="ja-JP" altLang="en-US" sz="1800"/>
              <a:t>この式は次のことを表現している。</a:t>
            </a:r>
          </a:p>
          <a:p>
            <a:pPr>
              <a:spcBef>
                <a:spcPct val="50000"/>
              </a:spcBef>
            </a:pPr>
            <a:r>
              <a:rPr kumimoji="0" lang="ja-JP" altLang="en-US" sz="1800" b="1"/>
              <a:t>「国内での貯蓄は、国内で投資されるか海外へ投資されるかどちらかである」</a:t>
            </a:r>
            <a:endParaRPr kumimoji="0" lang="en-US" altLang="ja-JP" sz="1800" b="1"/>
          </a:p>
          <a:p>
            <a:pPr>
              <a:spcBef>
                <a:spcPct val="50000"/>
              </a:spcBef>
            </a:pPr>
            <a:endParaRPr kumimoji="0" lang="ja-JP" altLang="en-US" sz="1800" b="1"/>
          </a:p>
          <a:p>
            <a:pPr>
              <a:spcBef>
                <a:spcPct val="50000"/>
              </a:spcBef>
            </a:pPr>
            <a:r>
              <a:rPr kumimoji="0" lang="ja-JP" altLang="en-US" sz="1800"/>
              <a:t>逆に、</a:t>
            </a:r>
            <a:r>
              <a:rPr kumimoji="0" lang="ja-JP" altLang="en-US" sz="1800">
                <a:solidFill>
                  <a:srgbClr val="FF0000"/>
                </a:solidFill>
              </a:rPr>
              <a:t>対外資産の増加が負の値</a:t>
            </a:r>
            <a:r>
              <a:rPr kumimoji="0" lang="ja-JP" altLang="en-US" sz="1800"/>
              <a:t>（海外からの借り＞海外への貸し）</a:t>
            </a:r>
          </a:p>
          <a:p>
            <a:pPr>
              <a:spcBef>
                <a:spcPct val="50000"/>
              </a:spcBef>
            </a:pPr>
            <a:r>
              <a:rPr kumimoji="0" lang="ja-JP" altLang="en-US" sz="1800"/>
              <a:t>をとるとき（資本収支はプラス）</a:t>
            </a:r>
            <a:endParaRPr kumimoji="0" lang="en-US" altLang="ja-JP" sz="1800"/>
          </a:p>
          <a:p>
            <a:pPr>
              <a:spcBef>
                <a:spcPct val="50000"/>
              </a:spcBef>
            </a:pPr>
            <a:endParaRPr kumimoji="0" lang="en-US" altLang="ja-JP" sz="1800"/>
          </a:p>
          <a:p>
            <a:pPr>
              <a:spcBef>
                <a:spcPct val="50000"/>
              </a:spcBef>
            </a:pPr>
            <a:r>
              <a:rPr kumimoji="0" lang="ja-JP" altLang="en-US" sz="1800"/>
              <a:t>　　　　</a:t>
            </a:r>
            <a:r>
              <a:rPr kumimoji="0" lang="en-US" altLang="ja-JP" sz="1800" b="1"/>
              <a:t>(Y-C-T)+(T-G)</a:t>
            </a:r>
            <a:r>
              <a:rPr kumimoji="0" lang="ja-JP" altLang="en-US" sz="1800" b="1"/>
              <a:t>＋（－</a:t>
            </a:r>
            <a:r>
              <a:rPr kumimoji="0" lang="ja-JP" altLang="en-US" sz="1800" b="1">
                <a:solidFill>
                  <a:srgbClr val="FF0000"/>
                </a:solidFill>
              </a:rPr>
              <a:t>⊿</a:t>
            </a:r>
            <a:r>
              <a:rPr kumimoji="0" lang="en-US" altLang="ja-JP" sz="1800" b="1">
                <a:solidFill>
                  <a:srgbClr val="FF0000"/>
                </a:solidFill>
              </a:rPr>
              <a:t>FA</a:t>
            </a:r>
            <a:r>
              <a:rPr kumimoji="0" lang="ja-JP" altLang="en-US" sz="1800" b="1"/>
              <a:t>）</a:t>
            </a:r>
            <a:r>
              <a:rPr kumimoji="0" lang="en-US" altLang="ja-JP" sz="1800" b="1"/>
              <a:t> =I</a:t>
            </a:r>
            <a:endParaRPr kumimoji="0" lang="ja-JP" altLang="en-US" sz="1800" b="1"/>
          </a:p>
          <a:p>
            <a:pPr>
              <a:spcBef>
                <a:spcPct val="50000"/>
              </a:spcBef>
            </a:pPr>
            <a:endParaRPr kumimoji="0" lang="en-US" altLang="ja-JP" sz="1800" b="1"/>
          </a:p>
          <a:p>
            <a:pPr>
              <a:spcBef>
                <a:spcPct val="50000"/>
              </a:spcBef>
            </a:pPr>
            <a:endParaRPr kumimoji="0" lang="en-US" altLang="ja-JP" sz="1800" b="1"/>
          </a:p>
          <a:p>
            <a:pPr>
              <a:spcBef>
                <a:spcPct val="50000"/>
              </a:spcBef>
            </a:pPr>
            <a:r>
              <a:rPr kumimoji="0" lang="ja-JP" altLang="en-US" sz="1800" b="1"/>
              <a:t>「国内投資は国内貯蓄によってまかなわれるか，海外からの借り入れによってまかなわれる」</a:t>
            </a:r>
          </a:p>
          <a:p>
            <a:pPr>
              <a:spcBef>
                <a:spcPct val="50000"/>
              </a:spcBef>
            </a:pPr>
            <a:r>
              <a:rPr kumimoji="0" lang="ja-JP" altLang="en-US" sz="1800"/>
              <a:t>ということを示す。</a:t>
            </a:r>
          </a:p>
        </p:txBody>
      </p:sp>
      <p:sp>
        <p:nvSpPr>
          <p:cNvPr id="14" name="正方形/長方形 13"/>
          <p:cNvSpPr/>
          <p:nvPr/>
        </p:nvSpPr>
        <p:spPr>
          <a:xfrm>
            <a:off x="1357290" y="285728"/>
            <a:ext cx="6215106" cy="1500198"/>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3016" name="テキスト ボックス 14"/>
          <p:cNvSpPr txBox="1">
            <a:spLocks noChangeArrowheads="1"/>
          </p:cNvSpPr>
          <p:nvPr/>
        </p:nvSpPr>
        <p:spPr bwMode="auto">
          <a:xfrm>
            <a:off x="1785938" y="357188"/>
            <a:ext cx="5286375" cy="1323975"/>
          </a:xfrm>
          <a:prstGeom prst="rect">
            <a:avLst/>
          </a:prstGeom>
          <a:noFill/>
          <a:ln w="9525">
            <a:noFill/>
            <a:miter lim="800000"/>
            <a:headEnd/>
            <a:tailEnd/>
          </a:ln>
        </p:spPr>
        <p:txBody>
          <a:bodyPr>
            <a:spAutoFit/>
          </a:bodyPr>
          <a:lstStyle/>
          <a:p>
            <a:pPr>
              <a:spcBef>
                <a:spcPct val="50000"/>
              </a:spcBef>
            </a:pPr>
            <a:r>
              <a:rPr kumimoji="0" lang="en-US" altLang="ja-JP"/>
              <a:t>(Y-C-T)+(T-G)=I+</a:t>
            </a:r>
            <a:r>
              <a:rPr kumimoji="0" lang="ja-JP" altLang="en-US"/>
              <a:t>⊿</a:t>
            </a:r>
            <a:r>
              <a:rPr kumimoji="0" lang="en-US" altLang="ja-JP"/>
              <a:t>FA</a:t>
            </a:r>
            <a:endParaRPr kumimoji="0" lang="ja-JP" altLang="en-US"/>
          </a:p>
          <a:p>
            <a:pPr>
              <a:spcBef>
                <a:spcPct val="50000"/>
              </a:spcBef>
            </a:pPr>
            <a:r>
              <a:rPr kumimoji="0" lang="ja-JP" altLang="en-US">
                <a:solidFill>
                  <a:srgbClr val="C00000"/>
                </a:solidFill>
              </a:rPr>
              <a:t>国内貯蓄</a:t>
            </a:r>
            <a:r>
              <a:rPr kumimoji="0" lang="ja-JP" altLang="en-US"/>
              <a:t>＝</a:t>
            </a:r>
            <a:r>
              <a:rPr kumimoji="0" lang="ja-JP" altLang="en-US">
                <a:solidFill>
                  <a:srgbClr val="002060"/>
                </a:solidFill>
              </a:rPr>
              <a:t>国内投資</a:t>
            </a:r>
            <a:r>
              <a:rPr kumimoji="0" lang="ja-JP" altLang="en-US"/>
              <a:t>＋対外純資産の増加</a:t>
            </a:r>
          </a:p>
          <a:p>
            <a:pPr>
              <a:spcBef>
                <a:spcPct val="50000"/>
              </a:spcBef>
            </a:pPr>
            <a:r>
              <a:rPr kumimoji="0" lang="ja-JP" altLang="en-US"/>
              <a:t>という関係式が成立する。　　　　　　　　　</a:t>
            </a:r>
            <a:endParaRPr lang="ja-JP" altLang="en-US">
              <a:ea typeface="HGｺﾞｼｯｸE" pitchFamily="49" charset="-128"/>
            </a:endParaRPr>
          </a:p>
        </p:txBody>
      </p:sp>
      <p:sp>
        <p:nvSpPr>
          <p:cNvPr id="9" name="左中かっこ 8"/>
          <p:cNvSpPr/>
          <p:nvPr/>
        </p:nvSpPr>
        <p:spPr>
          <a:xfrm rot="16200000">
            <a:off x="4179091" y="4464851"/>
            <a:ext cx="142876" cy="928694"/>
          </a:xfrm>
          <a:prstGeom prst="leftBrace">
            <a:avLst/>
          </a:prstGeom>
        </p:spPr>
        <p:style>
          <a:lnRef idx="3">
            <a:schemeClr val="dk1"/>
          </a:lnRef>
          <a:fillRef idx="0">
            <a:schemeClr val="dk1"/>
          </a:fillRef>
          <a:effectRef idx="2">
            <a:schemeClr val="dk1"/>
          </a:effectRef>
          <a:fontRef idx="minor">
            <a:schemeClr val="tx1"/>
          </a:fontRef>
        </p:style>
        <p:txBody>
          <a:bodyPr anchor="ctr"/>
          <a:lstStyle/>
          <a:p>
            <a:pPr algn="ctr">
              <a:defRPr/>
            </a:pPr>
            <a:endParaRPr lang="ja-JP" altLang="en-US"/>
          </a:p>
        </p:txBody>
      </p:sp>
      <p:sp>
        <p:nvSpPr>
          <p:cNvPr id="43018" name="テキスト ボックス 9"/>
          <p:cNvSpPr txBox="1">
            <a:spLocks noChangeArrowheads="1"/>
          </p:cNvSpPr>
          <p:nvPr/>
        </p:nvSpPr>
        <p:spPr bwMode="auto">
          <a:xfrm>
            <a:off x="4071938" y="5072063"/>
            <a:ext cx="441325" cy="400050"/>
          </a:xfrm>
          <a:prstGeom prst="rect">
            <a:avLst/>
          </a:prstGeom>
          <a:noFill/>
          <a:ln w="9525">
            <a:noFill/>
            <a:miter lim="800000"/>
            <a:headEnd/>
            <a:tailEnd/>
          </a:ln>
        </p:spPr>
        <p:txBody>
          <a:bodyPr wrap="none">
            <a:spAutoFit/>
          </a:bodyPr>
          <a:lstStyle/>
          <a:p>
            <a:r>
              <a:rPr lang="ja-JP" altLang="en-US">
                <a:ea typeface="HGｺﾞｼｯｸE" pitchFamily="49" charset="-128"/>
              </a:rPr>
              <a:t>正</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図表 37"/>
          <p:cNvGraphicFramePr/>
          <p:nvPr/>
        </p:nvGraphicFramePr>
        <p:xfrm>
          <a:off x="1357290" y="214290"/>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9" name="コンテンツ プレースホルダ 38"/>
          <p:cNvGraphicFramePr>
            <a:graphicFrameLocks noGrp="1"/>
          </p:cNvGraphicFramePr>
          <p:nvPr>
            <p:ph idx="1"/>
          </p:nvPr>
        </p:nvGraphicFramePr>
        <p:xfrm>
          <a:off x="1285852" y="1500174"/>
          <a:ext cx="6670698" cy="5715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04452" name="Rectangle 4"/>
          <p:cNvSpPr>
            <a:spLocks noChangeArrowheads="1"/>
          </p:cNvSpPr>
          <p:nvPr/>
        </p:nvSpPr>
        <p:spPr bwMode="auto">
          <a:xfrm>
            <a:off x="2428860" y="2786058"/>
            <a:ext cx="4895850" cy="1141421"/>
          </a:xfrm>
          <a:prstGeom prst="rect">
            <a:avLst/>
          </a:prstGeom>
          <a:ln>
            <a:headEnd/>
            <a:tailEnd/>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wrap="none" anchor="ctr"/>
          <a:lstStyle/>
          <a:p>
            <a:pPr>
              <a:defRPr/>
            </a:pPr>
            <a:endParaRPr kumimoji="0" lang="ja-JP" altLang="en-US"/>
          </a:p>
        </p:txBody>
      </p:sp>
      <p:sp>
        <p:nvSpPr>
          <p:cNvPr id="44038" name="Text Box 5"/>
          <p:cNvSpPr txBox="1">
            <a:spLocks noChangeArrowheads="1"/>
          </p:cNvSpPr>
          <p:nvPr/>
        </p:nvSpPr>
        <p:spPr bwMode="auto">
          <a:xfrm>
            <a:off x="3508375" y="2847975"/>
            <a:ext cx="3241675" cy="336550"/>
          </a:xfrm>
          <a:prstGeom prst="rect">
            <a:avLst/>
          </a:prstGeom>
          <a:noFill/>
          <a:ln w="9525">
            <a:noFill/>
            <a:miter lim="800000"/>
            <a:headEnd/>
            <a:tailEnd/>
          </a:ln>
        </p:spPr>
        <p:txBody>
          <a:bodyPr>
            <a:spAutoFit/>
          </a:bodyPr>
          <a:lstStyle/>
          <a:p>
            <a:pPr>
              <a:spcBef>
                <a:spcPct val="50000"/>
              </a:spcBef>
            </a:pPr>
            <a:r>
              <a:rPr kumimoji="0" lang="ja-JP" altLang="en-US" sz="1600"/>
              <a:t>インターバンク市場（卸売市場）</a:t>
            </a:r>
          </a:p>
        </p:txBody>
      </p:sp>
      <p:sp>
        <p:nvSpPr>
          <p:cNvPr id="104454" name="Rectangle 6"/>
          <p:cNvSpPr>
            <a:spLocks noChangeArrowheads="1"/>
          </p:cNvSpPr>
          <p:nvPr/>
        </p:nvSpPr>
        <p:spPr bwMode="auto">
          <a:xfrm>
            <a:off x="2787635" y="3208341"/>
            <a:ext cx="1081088" cy="503238"/>
          </a:xfrm>
          <a:prstGeom prst="rect">
            <a:avLst/>
          </a:prstGeom>
          <a:solidFill>
            <a:schemeClr val="accent1"/>
          </a:solidFill>
          <a:ln w="9525">
            <a:solidFill>
              <a:schemeClr val="tx1"/>
            </a:solidFill>
            <a:miter lim="800000"/>
            <a:headEnd/>
            <a:tailEnd/>
          </a:ln>
          <a:effectLst/>
          <a:scene3d>
            <a:camera prst="orthographicFront"/>
            <a:lightRig rig="threePt" dir="t"/>
          </a:scene3d>
          <a:sp3d>
            <a:bevelT/>
          </a:sp3d>
        </p:spPr>
        <p:txBody>
          <a:bodyPr wrap="none" anchor="ctr"/>
          <a:lstStyle/>
          <a:p>
            <a:pPr algn="ctr">
              <a:defRPr/>
            </a:pPr>
            <a:r>
              <a:rPr kumimoji="0" lang="en-US" altLang="ja-JP">
                <a:ea typeface="ＭＳ Ｐゴシック" pitchFamily="50" charset="-128"/>
              </a:rPr>
              <a:t>A</a:t>
            </a:r>
            <a:r>
              <a:rPr kumimoji="0" lang="ja-JP" altLang="en-US">
                <a:ea typeface="ＭＳ Ｐゴシック" pitchFamily="50" charset="-128"/>
              </a:rPr>
              <a:t>銀行</a:t>
            </a:r>
          </a:p>
        </p:txBody>
      </p:sp>
      <p:sp>
        <p:nvSpPr>
          <p:cNvPr id="104455" name="Rectangle 7"/>
          <p:cNvSpPr>
            <a:spLocks noChangeArrowheads="1"/>
          </p:cNvSpPr>
          <p:nvPr/>
        </p:nvSpPr>
        <p:spPr bwMode="auto">
          <a:xfrm>
            <a:off x="5956285" y="3208341"/>
            <a:ext cx="1081088" cy="503238"/>
          </a:xfrm>
          <a:prstGeom prst="rect">
            <a:avLst/>
          </a:prstGeom>
          <a:solidFill>
            <a:schemeClr val="accent1"/>
          </a:solidFill>
          <a:ln w="9525">
            <a:solidFill>
              <a:schemeClr val="tx1"/>
            </a:solidFill>
            <a:miter lim="800000"/>
            <a:headEnd/>
            <a:tailEnd/>
          </a:ln>
          <a:effectLst/>
          <a:scene3d>
            <a:camera prst="orthographicFront"/>
            <a:lightRig rig="threePt" dir="t"/>
          </a:scene3d>
          <a:sp3d>
            <a:bevelT/>
          </a:sp3d>
        </p:spPr>
        <p:txBody>
          <a:bodyPr wrap="none" anchor="ctr"/>
          <a:lstStyle/>
          <a:p>
            <a:pPr algn="ctr">
              <a:defRPr/>
            </a:pPr>
            <a:r>
              <a:rPr kumimoji="0" lang="en-US" altLang="ja-JP">
                <a:ea typeface="ＭＳ Ｐゴシック" pitchFamily="50" charset="-128"/>
              </a:rPr>
              <a:t>B</a:t>
            </a:r>
            <a:r>
              <a:rPr kumimoji="0" lang="ja-JP" altLang="en-US">
                <a:ea typeface="ＭＳ Ｐゴシック" pitchFamily="50" charset="-128"/>
              </a:rPr>
              <a:t>銀行</a:t>
            </a:r>
          </a:p>
        </p:txBody>
      </p:sp>
      <p:sp>
        <p:nvSpPr>
          <p:cNvPr id="104456" name="Line 8"/>
          <p:cNvSpPr>
            <a:spLocks noChangeShapeType="1"/>
          </p:cNvSpPr>
          <p:nvPr/>
        </p:nvSpPr>
        <p:spPr bwMode="auto">
          <a:xfrm>
            <a:off x="3868723" y="3219450"/>
            <a:ext cx="2087562"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104457" name="Line 9"/>
          <p:cNvSpPr>
            <a:spLocks noChangeShapeType="1"/>
          </p:cNvSpPr>
          <p:nvPr/>
        </p:nvSpPr>
        <p:spPr bwMode="auto">
          <a:xfrm flipH="1">
            <a:off x="3868723" y="3432175"/>
            <a:ext cx="2087562"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44047" name="Text Box 10"/>
          <p:cNvSpPr txBox="1">
            <a:spLocks noChangeArrowheads="1"/>
          </p:cNvSpPr>
          <p:nvPr/>
        </p:nvSpPr>
        <p:spPr bwMode="auto">
          <a:xfrm>
            <a:off x="4660900" y="3063875"/>
            <a:ext cx="576263" cy="336550"/>
          </a:xfrm>
          <a:prstGeom prst="rect">
            <a:avLst/>
          </a:prstGeom>
          <a:noFill/>
          <a:ln w="9525">
            <a:noFill/>
            <a:miter lim="800000"/>
            <a:headEnd/>
            <a:tailEnd/>
          </a:ln>
        </p:spPr>
        <p:txBody>
          <a:bodyPr>
            <a:spAutoFit/>
          </a:bodyPr>
          <a:lstStyle/>
          <a:p>
            <a:pPr>
              <a:spcBef>
                <a:spcPct val="50000"/>
              </a:spcBef>
            </a:pPr>
            <a:r>
              <a:rPr kumimoji="0" lang="ja-JP" altLang="en-US" sz="1600"/>
              <a:t>円</a:t>
            </a:r>
          </a:p>
        </p:txBody>
      </p:sp>
      <p:sp>
        <p:nvSpPr>
          <p:cNvPr id="44048" name="Text Box 11"/>
          <p:cNvSpPr txBox="1">
            <a:spLocks noChangeArrowheads="1"/>
          </p:cNvSpPr>
          <p:nvPr/>
        </p:nvSpPr>
        <p:spPr bwMode="auto">
          <a:xfrm>
            <a:off x="3508375" y="4144963"/>
            <a:ext cx="720725" cy="336550"/>
          </a:xfrm>
          <a:prstGeom prst="rect">
            <a:avLst/>
          </a:prstGeom>
          <a:noFill/>
          <a:ln w="9525">
            <a:noFill/>
            <a:miter lim="800000"/>
            <a:headEnd/>
            <a:tailEnd/>
          </a:ln>
        </p:spPr>
        <p:txBody>
          <a:bodyPr>
            <a:spAutoFit/>
          </a:bodyPr>
          <a:lstStyle/>
          <a:p>
            <a:pPr>
              <a:spcBef>
                <a:spcPct val="50000"/>
              </a:spcBef>
            </a:pPr>
            <a:r>
              <a:rPr kumimoji="0" lang="ja-JP" altLang="en-US" sz="1600"/>
              <a:t>ドル</a:t>
            </a:r>
          </a:p>
        </p:txBody>
      </p:sp>
      <p:sp>
        <p:nvSpPr>
          <p:cNvPr id="104460" name="Rectangle 12"/>
          <p:cNvSpPr>
            <a:spLocks noChangeArrowheads="1"/>
          </p:cNvSpPr>
          <p:nvPr/>
        </p:nvSpPr>
        <p:spPr bwMode="auto">
          <a:xfrm>
            <a:off x="2428860" y="4071942"/>
            <a:ext cx="4895850" cy="1439862"/>
          </a:xfrm>
          <a:prstGeom prst="rect">
            <a:avLst/>
          </a:prstGeom>
          <a:ln>
            <a:headEnd/>
            <a:tailEnd/>
          </a:ln>
          <a:effectLst>
            <a:glow rad="228600">
              <a:srgbClr val="FFFF00">
                <a:alpha val="40000"/>
              </a:srgbClr>
            </a:glow>
          </a:effectLst>
        </p:spPr>
        <p:style>
          <a:lnRef idx="2">
            <a:schemeClr val="accent2"/>
          </a:lnRef>
          <a:fillRef idx="1">
            <a:schemeClr val="lt1"/>
          </a:fillRef>
          <a:effectRef idx="0">
            <a:schemeClr val="accent2"/>
          </a:effectRef>
          <a:fontRef idx="minor">
            <a:schemeClr val="dk1"/>
          </a:fontRef>
        </p:style>
        <p:txBody>
          <a:bodyPr wrap="none" anchor="ctr"/>
          <a:lstStyle/>
          <a:p>
            <a:pPr>
              <a:defRPr/>
            </a:pPr>
            <a:endParaRPr kumimoji="0" lang="ja-JP" altLang="en-US"/>
          </a:p>
        </p:txBody>
      </p:sp>
      <p:sp>
        <p:nvSpPr>
          <p:cNvPr id="44052" name="Line 13"/>
          <p:cNvSpPr>
            <a:spLocks noChangeShapeType="1"/>
          </p:cNvSpPr>
          <p:nvPr/>
        </p:nvSpPr>
        <p:spPr bwMode="auto">
          <a:xfrm>
            <a:off x="3508375" y="3711575"/>
            <a:ext cx="0" cy="1152525"/>
          </a:xfrm>
          <a:prstGeom prst="line">
            <a:avLst/>
          </a:prstGeom>
          <a:noFill/>
          <a:ln w="9525">
            <a:solidFill>
              <a:schemeClr val="tx1"/>
            </a:solidFill>
            <a:prstDash val="dash"/>
            <a:round/>
            <a:headEnd/>
            <a:tailEnd type="triangle" w="med" len="med"/>
          </a:ln>
        </p:spPr>
        <p:txBody>
          <a:bodyPr/>
          <a:lstStyle/>
          <a:p>
            <a:endParaRPr lang="ja-JP" altLang="en-US"/>
          </a:p>
        </p:txBody>
      </p:sp>
      <p:sp>
        <p:nvSpPr>
          <p:cNvPr id="44053" name="Line 14"/>
          <p:cNvSpPr>
            <a:spLocks noChangeShapeType="1"/>
          </p:cNvSpPr>
          <p:nvPr/>
        </p:nvSpPr>
        <p:spPr bwMode="auto">
          <a:xfrm flipV="1">
            <a:off x="3148013" y="3711575"/>
            <a:ext cx="0" cy="1152525"/>
          </a:xfrm>
          <a:prstGeom prst="line">
            <a:avLst/>
          </a:prstGeom>
          <a:noFill/>
          <a:ln w="9525">
            <a:solidFill>
              <a:schemeClr val="tx1"/>
            </a:solidFill>
            <a:prstDash val="dash"/>
            <a:round/>
            <a:headEnd/>
            <a:tailEnd type="triangle" w="med" len="med"/>
          </a:ln>
        </p:spPr>
        <p:txBody>
          <a:bodyPr/>
          <a:lstStyle/>
          <a:p>
            <a:endParaRPr lang="ja-JP" altLang="en-US"/>
          </a:p>
        </p:txBody>
      </p:sp>
      <p:sp>
        <p:nvSpPr>
          <p:cNvPr id="44054" name="Line 15"/>
          <p:cNvSpPr>
            <a:spLocks noChangeShapeType="1"/>
          </p:cNvSpPr>
          <p:nvPr/>
        </p:nvSpPr>
        <p:spPr bwMode="auto">
          <a:xfrm>
            <a:off x="6748463" y="3711575"/>
            <a:ext cx="0" cy="1152525"/>
          </a:xfrm>
          <a:prstGeom prst="line">
            <a:avLst/>
          </a:prstGeom>
          <a:noFill/>
          <a:ln w="9525">
            <a:solidFill>
              <a:schemeClr val="tx1"/>
            </a:solidFill>
            <a:prstDash val="dash"/>
            <a:round/>
            <a:headEnd/>
            <a:tailEnd type="triangle" w="med" len="med"/>
          </a:ln>
        </p:spPr>
        <p:txBody>
          <a:bodyPr/>
          <a:lstStyle/>
          <a:p>
            <a:endParaRPr lang="ja-JP" altLang="en-US"/>
          </a:p>
        </p:txBody>
      </p:sp>
      <p:sp>
        <p:nvSpPr>
          <p:cNvPr id="44055" name="Line 16"/>
          <p:cNvSpPr>
            <a:spLocks noChangeShapeType="1"/>
          </p:cNvSpPr>
          <p:nvPr/>
        </p:nvSpPr>
        <p:spPr bwMode="auto">
          <a:xfrm flipV="1">
            <a:off x="6316663" y="3711575"/>
            <a:ext cx="0" cy="1152525"/>
          </a:xfrm>
          <a:prstGeom prst="line">
            <a:avLst/>
          </a:prstGeom>
          <a:noFill/>
          <a:ln w="9525">
            <a:solidFill>
              <a:schemeClr val="tx1"/>
            </a:solidFill>
            <a:prstDash val="dash"/>
            <a:round/>
            <a:headEnd/>
            <a:tailEnd type="triangle" w="med" len="med"/>
          </a:ln>
        </p:spPr>
        <p:txBody>
          <a:bodyPr/>
          <a:lstStyle/>
          <a:p>
            <a:endParaRPr lang="ja-JP" altLang="en-US"/>
          </a:p>
        </p:txBody>
      </p:sp>
      <p:sp>
        <p:nvSpPr>
          <p:cNvPr id="44056" name="Text Box 18"/>
          <p:cNvSpPr txBox="1">
            <a:spLocks noChangeArrowheads="1"/>
          </p:cNvSpPr>
          <p:nvPr/>
        </p:nvSpPr>
        <p:spPr bwMode="auto">
          <a:xfrm>
            <a:off x="6245225" y="4864100"/>
            <a:ext cx="935038" cy="366713"/>
          </a:xfrm>
          <a:prstGeom prst="rect">
            <a:avLst/>
          </a:prstGeom>
          <a:noFill/>
          <a:ln w="9525">
            <a:noFill/>
            <a:miter lim="800000"/>
            <a:headEnd/>
            <a:tailEnd/>
          </a:ln>
        </p:spPr>
        <p:txBody>
          <a:bodyPr>
            <a:spAutoFit/>
          </a:bodyPr>
          <a:lstStyle/>
          <a:p>
            <a:pPr>
              <a:spcBef>
                <a:spcPct val="50000"/>
              </a:spcBef>
            </a:pPr>
            <a:r>
              <a:rPr kumimoji="0" lang="en-US" altLang="ja-JP" sz="1800"/>
              <a:t>D</a:t>
            </a:r>
            <a:r>
              <a:rPr kumimoji="0" lang="ja-JP" altLang="en-US" sz="1800"/>
              <a:t>さん</a:t>
            </a:r>
          </a:p>
        </p:txBody>
      </p:sp>
      <p:sp>
        <p:nvSpPr>
          <p:cNvPr id="44057" name="Text Box 19"/>
          <p:cNvSpPr txBox="1">
            <a:spLocks noChangeArrowheads="1"/>
          </p:cNvSpPr>
          <p:nvPr/>
        </p:nvSpPr>
        <p:spPr bwMode="auto">
          <a:xfrm>
            <a:off x="2932113" y="4864100"/>
            <a:ext cx="936625" cy="366713"/>
          </a:xfrm>
          <a:prstGeom prst="rect">
            <a:avLst/>
          </a:prstGeom>
          <a:noFill/>
          <a:ln w="9525">
            <a:noFill/>
            <a:miter lim="800000"/>
            <a:headEnd/>
            <a:tailEnd/>
          </a:ln>
        </p:spPr>
        <p:txBody>
          <a:bodyPr>
            <a:spAutoFit/>
          </a:bodyPr>
          <a:lstStyle/>
          <a:p>
            <a:pPr>
              <a:spcBef>
                <a:spcPct val="50000"/>
              </a:spcBef>
            </a:pPr>
            <a:r>
              <a:rPr kumimoji="0" lang="en-US" altLang="ja-JP" sz="1800"/>
              <a:t>C</a:t>
            </a:r>
            <a:r>
              <a:rPr kumimoji="0" lang="ja-JP" altLang="en-US" sz="1800"/>
              <a:t>さん</a:t>
            </a:r>
          </a:p>
        </p:txBody>
      </p:sp>
      <p:sp>
        <p:nvSpPr>
          <p:cNvPr id="44058" name="Text Box 20"/>
          <p:cNvSpPr txBox="1">
            <a:spLocks noChangeArrowheads="1"/>
          </p:cNvSpPr>
          <p:nvPr/>
        </p:nvSpPr>
        <p:spPr bwMode="auto">
          <a:xfrm>
            <a:off x="4300538" y="4648200"/>
            <a:ext cx="1008062" cy="336550"/>
          </a:xfrm>
          <a:prstGeom prst="rect">
            <a:avLst/>
          </a:prstGeom>
          <a:noFill/>
          <a:ln w="9525">
            <a:noFill/>
            <a:miter lim="800000"/>
            <a:headEnd/>
            <a:tailEnd/>
          </a:ln>
        </p:spPr>
        <p:txBody>
          <a:bodyPr>
            <a:spAutoFit/>
          </a:bodyPr>
          <a:lstStyle/>
          <a:p>
            <a:pPr>
              <a:spcBef>
                <a:spcPct val="50000"/>
              </a:spcBef>
            </a:pPr>
            <a:r>
              <a:rPr kumimoji="0" lang="ja-JP" altLang="en-US" sz="1600"/>
              <a:t>小売市場</a:t>
            </a:r>
          </a:p>
        </p:txBody>
      </p:sp>
      <p:sp>
        <p:nvSpPr>
          <p:cNvPr id="44059" name="Text Box 21"/>
          <p:cNvSpPr txBox="1">
            <a:spLocks noChangeArrowheads="1"/>
          </p:cNvSpPr>
          <p:nvPr/>
        </p:nvSpPr>
        <p:spPr bwMode="auto">
          <a:xfrm>
            <a:off x="2787650" y="4144963"/>
            <a:ext cx="576263" cy="336550"/>
          </a:xfrm>
          <a:prstGeom prst="rect">
            <a:avLst/>
          </a:prstGeom>
          <a:noFill/>
          <a:ln w="9525">
            <a:noFill/>
            <a:miter lim="800000"/>
            <a:headEnd/>
            <a:tailEnd/>
          </a:ln>
        </p:spPr>
        <p:txBody>
          <a:bodyPr>
            <a:spAutoFit/>
          </a:bodyPr>
          <a:lstStyle/>
          <a:p>
            <a:pPr>
              <a:spcBef>
                <a:spcPct val="50000"/>
              </a:spcBef>
            </a:pPr>
            <a:r>
              <a:rPr kumimoji="0" lang="ja-JP" altLang="en-US" sz="1600"/>
              <a:t>円</a:t>
            </a:r>
          </a:p>
        </p:txBody>
      </p:sp>
      <p:sp>
        <p:nvSpPr>
          <p:cNvPr id="44060" name="Text Box 22"/>
          <p:cNvSpPr txBox="1">
            <a:spLocks noChangeArrowheads="1"/>
          </p:cNvSpPr>
          <p:nvPr/>
        </p:nvSpPr>
        <p:spPr bwMode="auto">
          <a:xfrm>
            <a:off x="6677025" y="4144963"/>
            <a:ext cx="576263" cy="336550"/>
          </a:xfrm>
          <a:prstGeom prst="rect">
            <a:avLst/>
          </a:prstGeom>
          <a:noFill/>
          <a:ln w="9525">
            <a:noFill/>
            <a:miter lim="800000"/>
            <a:headEnd/>
            <a:tailEnd/>
          </a:ln>
        </p:spPr>
        <p:txBody>
          <a:bodyPr>
            <a:spAutoFit/>
          </a:bodyPr>
          <a:lstStyle/>
          <a:p>
            <a:pPr>
              <a:spcBef>
                <a:spcPct val="50000"/>
              </a:spcBef>
            </a:pPr>
            <a:r>
              <a:rPr kumimoji="0" lang="ja-JP" altLang="en-US" sz="1600"/>
              <a:t>円</a:t>
            </a:r>
          </a:p>
        </p:txBody>
      </p:sp>
      <p:sp>
        <p:nvSpPr>
          <p:cNvPr id="44061" name="Text Box 23"/>
          <p:cNvSpPr txBox="1">
            <a:spLocks noChangeArrowheads="1"/>
          </p:cNvSpPr>
          <p:nvPr/>
        </p:nvSpPr>
        <p:spPr bwMode="auto">
          <a:xfrm>
            <a:off x="4587875" y="3495675"/>
            <a:ext cx="720725" cy="336550"/>
          </a:xfrm>
          <a:prstGeom prst="rect">
            <a:avLst/>
          </a:prstGeom>
          <a:noFill/>
          <a:ln w="9525">
            <a:noFill/>
            <a:miter lim="800000"/>
            <a:headEnd/>
            <a:tailEnd/>
          </a:ln>
        </p:spPr>
        <p:txBody>
          <a:bodyPr>
            <a:spAutoFit/>
          </a:bodyPr>
          <a:lstStyle/>
          <a:p>
            <a:pPr>
              <a:spcBef>
                <a:spcPct val="50000"/>
              </a:spcBef>
            </a:pPr>
            <a:r>
              <a:rPr kumimoji="0" lang="ja-JP" altLang="en-US" sz="1600"/>
              <a:t>ドル</a:t>
            </a:r>
          </a:p>
        </p:txBody>
      </p:sp>
      <p:sp>
        <p:nvSpPr>
          <p:cNvPr id="44062" name="Text Box 24"/>
          <p:cNvSpPr txBox="1">
            <a:spLocks noChangeArrowheads="1"/>
          </p:cNvSpPr>
          <p:nvPr/>
        </p:nvSpPr>
        <p:spPr bwMode="auto">
          <a:xfrm>
            <a:off x="5811838" y="4144963"/>
            <a:ext cx="720725" cy="336550"/>
          </a:xfrm>
          <a:prstGeom prst="rect">
            <a:avLst/>
          </a:prstGeom>
          <a:noFill/>
          <a:ln w="9525">
            <a:noFill/>
            <a:miter lim="800000"/>
            <a:headEnd/>
            <a:tailEnd/>
          </a:ln>
        </p:spPr>
        <p:txBody>
          <a:bodyPr>
            <a:spAutoFit/>
          </a:bodyPr>
          <a:lstStyle/>
          <a:p>
            <a:pPr>
              <a:spcBef>
                <a:spcPct val="50000"/>
              </a:spcBef>
            </a:pPr>
            <a:r>
              <a:rPr kumimoji="0" lang="ja-JP" altLang="en-US" sz="1600"/>
              <a:t>ドル</a:t>
            </a:r>
          </a:p>
        </p:txBody>
      </p:sp>
      <p:cxnSp>
        <p:nvCxnSpPr>
          <p:cNvPr id="104473" name="AutoShape 25"/>
          <p:cNvCxnSpPr>
            <a:cxnSpLocks noChangeShapeType="1"/>
            <a:stCxn id="104453" idx="0"/>
          </p:cNvCxnSpPr>
          <p:nvPr/>
        </p:nvCxnSpPr>
        <p:spPr bwMode="auto">
          <a:xfrm rot="16200000">
            <a:off x="6407136" y="1354141"/>
            <a:ext cx="215900" cy="2771775"/>
          </a:xfrm>
          <a:prstGeom prst="curvedConnector2">
            <a:avLst/>
          </a:prstGeom>
          <a:ln>
            <a:headEnd/>
            <a:tailEnd type="triangle" w="med" len="med"/>
          </a:ln>
        </p:spPr>
        <p:style>
          <a:lnRef idx="3">
            <a:schemeClr val="accent4"/>
          </a:lnRef>
          <a:fillRef idx="0">
            <a:schemeClr val="accent4"/>
          </a:fillRef>
          <a:effectRef idx="2">
            <a:schemeClr val="accent4"/>
          </a:effectRef>
          <a:fontRef idx="minor">
            <a:schemeClr val="tx1"/>
          </a:fontRef>
        </p:style>
      </p:cxnSp>
      <p:sp>
        <p:nvSpPr>
          <p:cNvPr id="104475" name="Text Box 27"/>
          <p:cNvSpPr txBox="1">
            <a:spLocks noChangeArrowheads="1"/>
          </p:cNvSpPr>
          <p:nvPr/>
        </p:nvSpPr>
        <p:spPr bwMode="auto">
          <a:xfrm>
            <a:off x="7500938" y="2714625"/>
            <a:ext cx="1439862" cy="581025"/>
          </a:xfrm>
          <a:prstGeom prst="rect">
            <a:avLst/>
          </a:prstGeom>
          <a:noFill/>
          <a:ln w="9525">
            <a:noFill/>
            <a:miter lim="800000"/>
            <a:headEnd/>
            <a:tailEnd/>
          </a:ln>
        </p:spPr>
        <p:txBody>
          <a:bodyPr>
            <a:spAutoFit/>
          </a:bodyPr>
          <a:lstStyle/>
          <a:p>
            <a:pPr>
              <a:spcBef>
                <a:spcPct val="50000"/>
              </a:spcBef>
            </a:pPr>
            <a:r>
              <a:rPr kumimoji="0" lang="ja-JP" altLang="en-US" sz="1600"/>
              <a:t>テレビで報道されるレート</a:t>
            </a:r>
          </a:p>
        </p:txBody>
      </p:sp>
      <p:cxnSp>
        <p:nvCxnSpPr>
          <p:cNvPr id="104477" name="AutoShape 29"/>
          <p:cNvCxnSpPr>
            <a:cxnSpLocks noChangeShapeType="1"/>
            <a:stCxn id="104468" idx="0"/>
          </p:cNvCxnSpPr>
          <p:nvPr/>
        </p:nvCxnSpPr>
        <p:spPr bwMode="auto">
          <a:xfrm rot="16200000">
            <a:off x="6137260" y="3244854"/>
            <a:ext cx="71438" cy="2735262"/>
          </a:xfrm>
          <a:prstGeom prst="curvedConnector2">
            <a:avLst/>
          </a:prstGeom>
          <a:ln>
            <a:headEnd/>
            <a:tailEnd type="triangle" w="med" len="med"/>
          </a:ln>
        </p:spPr>
        <p:style>
          <a:lnRef idx="3">
            <a:schemeClr val="accent4"/>
          </a:lnRef>
          <a:fillRef idx="0">
            <a:schemeClr val="accent4"/>
          </a:fillRef>
          <a:effectRef idx="2">
            <a:schemeClr val="accent4"/>
          </a:effectRef>
          <a:fontRef idx="minor">
            <a:schemeClr val="tx1"/>
          </a:fontRef>
        </p:style>
      </p:cxnSp>
      <p:sp>
        <p:nvSpPr>
          <p:cNvPr id="104478" name="Text Box 30"/>
          <p:cNvSpPr txBox="1">
            <a:spLocks noChangeArrowheads="1"/>
          </p:cNvSpPr>
          <p:nvPr/>
        </p:nvSpPr>
        <p:spPr bwMode="auto">
          <a:xfrm>
            <a:off x="7500938" y="4643438"/>
            <a:ext cx="1390650" cy="584200"/>
          </a:xfrm>
          <a:prstGeom prst="rect">
            <a:avLst/>
          </a:prstGeom>
          <a:noFill/>
          <a:ln w="9525">
            <a:noFill/>
            <a:miter lim="800000"/>
            <a:headEnd/>
            <a:tailEnd/>
          </a:ln>
        </p:spPr>
        <p:txBody>
          <a:bodyPr>
            <a:spAutoFit/>
          </a:bodyPr>
          <a:lstStyle/>
          <a:p>
            <a:pPr>
              <a:spcBef>
                <a:spcPct val="50000"/>
              </a:spcBef>
            </a:pPr>
            <a:r>
              <a:rPr kumimoji="0" lang="ja-JP" altLang="en-US" sz="1600"/>
              <a:t>海外旅行で用いる</a:t>
            </a:r>
          </a:p>
        </p:txBody>
      </p:sp>
      <p:sp>
        <p:nvSpPr>
          <p:cNvPr id="104479" name="Text Box 31"/>
          <p:cNvSpPr txBox="1">
            <a:spLocks noChangeArrowheads="1"/>
          </p:cNvSpPr>
          <p:nvPr/>
        </p:nvSpPr>
        <p:spPr bwMode="auto">
          <a:xfrm>
            <a:off x="1131888" y="3208338"/>
            <a:ext cx="1439862" cy="581025"/>
          </a:xfrm>
          <a:prstGeom prst="rect">
            <a:avLst/>
          </a:prstGeom>
          <a:noFill/>
          <a:ln w="9525">
            <a:noFill/>
            <a:miter lim="800000"/>
            <a:headEnd/>
            <a:tailEnd/>
          </a:ln>
        </p:spPr>
        <p:txBody>
          <a:bodyPr>
            <a:spAutoFit/>
          </a:bodyPr>
          <a:lstStyle/>
          <a:p>
            <a:pPr>
              <a:spcBef>
                <a:spcPct val="50000"/>
              </a:spcBef>
            </a:pPr>
            <a:r>
              <a:rPr kumimoji="0" lang="ja-JP" altLang="en-US" sz="1600"/>
              <a:t>１ドル＝</a:t>
            </a:r>
            <a:r>
              <a:rPr kumimoji="0" lang="en-US" altLang="ja-JP" sz="1600"/>
              <a:t>120</a:t>
            </a:r>
            <a:r>
              <a:rPr kumimoji="0" lang="ja-JP" altLang="en-US" sz="1600"/>
              <a:t>円とすると、</a:t>
            </a:r>
          </a:p>
        </p:txBody>
      </p:sp>
      <p:sp>
        <p:nvSpPr>
          <p:cNvPr id="104480" name="AutoShape 32"/>
          <p:cNvSpPr>
            <a:spLocks noChangeArrowheads="1"/>
          </p:cNvSpPr>
          <p:nvPr/>
        </p:nvSpPr>
        <p:spPr bwMode="auto">
          <a:xfrm rot="16179946" flipH="1">
            <a:off x="1355726" y="3998912"/>
            <a:ext cx="1008062" cy="576263"/>
          </a:xfrm>
          <a:custGeom>
            <a:avLst/>
            <a:gdLst>
              <a:gd name="T0" fmla="*/ 756047 w 21600"/>
              <a:gd name="T1" fmla="*/ 0 h 21600"/>
              <a:gd name="T2" fmla="*/ 0 w 21600"/>
              <a:gd name="T3" fmla="*/ 288132 h 21600"/>
              <a:gd name="T4" fmla="*/ 756047 w 21600"/>
              <a:gd name="T5" fmla="*/ 576263 h 21600"/>
              <a:gd name="T6" fmla="*/ 1008063 w 21600"/>
              <a:gd name="T7" fmla="*/ 288132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p:spPr>
        <p:txBody>
          <a:bodyPr vert="eaVert" wrap="none" anchor="ctr"/>
          <a:lstStyle/>
          <a:p>
            <a:endParaRPr lang="ja-JP" altLang="en-US"/>
          </a:p>
        </p:txBody>
      </p:sp>
      <p:sp>
        <p:nvSpPr>
          <p:cNvPr id="104481" name="Text Box 33"/>
          <p:cNvSpPr txBox="1">
            <a:spLocks noChangeArrowheads="1"/>
          </p:cNvSpPr>
          <p:nvPr/>
        </p:nvSpPr>
        <p:spPr bwMode="auto">
          <a:xfrm>
            <a:off x="1131888" y="4719638"/>
            <a:ext cx="1296987" cy="825500"/>
          </a:xfrm>
          <a:prstGeom prst="rect">
            <a:avLst/>
          </a:prstGeom>
          <a:noFill/>
          <a:ln w="9525">
            <a:noFill/>
            <a:miter lim="800000"/>
            <a:headEnd/>
            <a:tailEnd/>
          </a:ln>
        </p:spPr>
        <p:txBody>
          <a:bodyPr>
            <a:spAutoFit/>
          </a:bodyPr>
          <a:lstStyle/>
          <a:p>
            <a:pPr>
              <a:spcBef>
                <a:spcPct val="50000"/>
              </a:spcBef>
            </a:pPr>
            <a:r>
              <a:rPr kumimoji="0" lang="en-US" altLang="ja-JP" sz="1600"/>
              <a:t>C</a:t>
            </a:r>
            <a:r>
              <a:rPr kumimoji="0" lang="ja-JP" altLang="en-US" sz="1600"/>
              <a:t>さんは</a:t>
            </a:r>
            <a:r>
              <a:rPr kumimoji="0" lang="en-US" altLang="ja-JP" sz="1600"/>
              <a:t>1</a:t>
            </a:r>
            <a:r>
              <a:rPr kumimoji="0" lang="ja-JP" altLang="en-US" sz="1600"/>
              <a:t>ドルのために</a:t>
            </a:r>
            <a:r>
              <a:rPr kumimoji="0" lang="en-US" altLang="ja-JP" sz="1600"/>
              <a:t>121</a:t>
            </a:r>
            <a:r>
              <a:rPr kumimoji="0" lang="ja-JP" altLang="en-US" sz="1600"/>
              <a:t>円払う</a:t>
            </a:r>
          </a:p>
        </p:txBody>
      </p:sp>
      <p:sp>
        <p:nvSpPr>
          <p:cNvPr id="44070" name="Text Box 56"/>
          <p:cNvSpPr txBox="1">
            <a:spLocks noChangeArrowheads="1"/>
          </p:cNvSpPr>
          <p:nvPr/>
        </p:nvSpPr>
        <p:spPr bwMode="auto">
          <a:xfrm>
            <a:off x="1760538" y="3275013"/>
            <a:ext cx="184150" cy="396875"/>
          </a:xfrm>
          <a:prstGeom prst="rect">
            <a:avLst/>
          </a:prstGeom>
          <a:noFill/>
          <a:ln w="9525">
            <a:noFill/>
            <a:miter lim="800000"/>
            <a:headEnd/>
            <a:tailEnd/>
          </a:ln>
        </p:spPr>
        <p:txBody>
          <a:bodyPr wrap="none">
            <a:spAutoFit/>
          </a:bodyPr>
          <a:lstStyle/>
          <a:p>
            <a:endParaRPr kumimoji="0" lang="ja-JP" altLang="en-US"/>
          </a:p>
        </p:txBody>
      </p:sp>
      <p:sp>
        <p:nvSpPr>
          <p:cNvPr id="104508" name="AutoShape 60"/>
          <p:cNvSpPr>
            <a:spLocks noChangeArrowheads="1"/>
          </p:cNvSpPr>
          <p:nvPr/>
        </p:nvSpPr>
        <p:spPr bwMode="auto">
          <a:xfrm rot="16179946" flipH="1">
            <a:off x="1672431" y="5403057"/>
            <a:ext cx="358775" cy="576262"/>
          </a:xfrm>
          <a:custGeom>
            <a:avLst/>
            <a:gdLst>
              <a:gd name="T0" fmla="*/ 269081 w 21600"/>
              <a:gd name="T1" fmla="*/ 0 h 21600"/>
              <a:gd name="T2" fmla="*/ 0 w 21600"/>
              <a:gd name="T3" fmla="*/ 288131 h 21600"/>
              <a:gd name="T4" fmla="*/ 269081 w 21600"/>
              <a:gd name="T5" fmla="*/ 576262 h 21600"/>
              <a:gd name="T6" fmla="*/ 358775 w 21600"/>
              <a:gd name="T7" fmla="*/ 288131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p:spPr>
        <p:txBody>
          <a:bodyPr vert="eaVert" wrap="none" anchor="ctr"/>
          <a:lstStyle/>
          <a:p>
            <a:endParaRPr lang="ja-JP" altLang="en-US"/>
          </a:p>
        </p:txBody>
      </p:sp>
      <p:sp>
        <p:nvSpPr>
          <p:cNvPr id="104509" name="Text Box 61"/>
          <p:cNvSpPr txBox="1">
            <a:spLocks noChangeArrowheads="1"/>
          </p:cNvSpPr>
          <p:nvPr/>
        </p:nvSpPr>
        <p:spPr bwMode="auto">
          <a:xfrm>
            <a:off x="1203325" y="5800725"/>
            <a:ext cx="1655763" cy="581025"/>
          </a:xfrm>
          <a:prstGeom prst="rect">
            <a:avLst/>
          </a:prstGeom>
          <a:noFill/>
          <a:ln w="9525">
            <a:noFill/>
            <a:miter lim="800000"/>
            <a:headEnd/>
            <a:tailEnd/>
          </a:ln>
        </p:spPr>
        <p:txBody>
          <a:bodyPr>
            <a:spAutoFit/>
          </a:bodyPr>
          <a:lstStyle/>
          <a:p>
            <a:pPr>
              <a:spcBef>
                <a:spcPct val="50000"/>
              </a:spcBef>
            </a:pPr>
            <a:r>
              <a:rPr kumimoji="0" lang="ja-JP" altLang="en-US" sz="1600"/>
              <a:t>この１円が銀行の手数料</a:t>
            </a:r>
            <a:endParaRPr kumimoji="0" lang="en-US" altLang="ja-JP" sz="1600"/>
          </a:p>
        </p:txBody>
      </p:sp>
      <p:sp>
        <p:nvSpPr>
          <p:cNvPr id="44073" name="テキスト ボックス 35"/>
          <p:cNvSpPr txBox="1">
            <a:spLocks noChangeArrowheads="1"/>
          </p:cNvSpPr>
          <p:nvPr/>
        </p:nvSpPr>
        <p:spPr bwMode="auto">
          <a:xfrm>
            <a:off x="1285875" y="2143125"/>
            <a:ext cx="8143875" cy="400050"/>
          </a:xfrm>
          <a:prstGeom prst="rect">
            <a:avLst/>
          </a:prstGeom>
          <a:noFill/>
          <a:ln w="9525">
            <a:noFill/>
            <a:miter lim="800000"/>
            <a:headEnd/>
            <a:tailEnd/>
          </a:ln>
        </p:spPr>
        <p:txBody>
          <a:bodyPr>
            <a:spAutoFit/>
          </a:bodyPr>
          <a:lstStyle/>
          <a:p>
            <a:r>
              <a:rPr kumimoji="0" lang="ja-JP" altLang="en-US">
                <a:ea typeface="HGｺﾞｼｯｸE" pitchFamily="49" charset="-128"/>
              </a:rPr>
              <a:t>外国為替が取引される外国為替市場の構造は次のようになっている。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4473"/>
                                        </p:tgtEl>
                                        <p:attrNameLst>
                                          <p:attrName>style.visibility</p:attrName>
                                        </p:attrNameLst>
                                      </p:cBhvr>
                                      <p:to>
                                        <p:strVal val="visible"/>
                                      </p:to>
                                    </p:set>
                                    <p:anim calcmode="lin" valueType="num">
                                      <p:cBhvr>
                                        <p:cTn id="7" dur="500" decel="50000" fill="hold">
                                          <p:stCondLst>
                                            <p:cond delay="0"/>
                                          </p:stCondLst>
                                        </p:cTn>
                                        <p:tgtEl>
                                          <p:spTgt spid="10447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447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4473"/>
                                        </p:tgtEl>
                                        <p:attrNameLst>
                                          <p:attrName>ppt_w</p:attrName>
                                        </p:attrNameLst>
                                      </p:cBhvr>
                                      <p:tavLst>
                                        <p:tav tm="0">
                                          <p:val>
                                            <p:strVal val="#ppt_w*.05"/>
                                          </p:val>
                                        </p:tav>
                                        <p:tav tm="100000">
                                          <p:val>
                                            <p:strVal val="#ppt_w"/>
                                          </p:val>
                                        </p:tav>
                                      </p:tavLst>
                                    </p:anim>
                                    <p:anim calcmode="lin" valueType="num">
                                      <p:cBhvr>
                                        <p:cTn id="10" dur="1000" fill="hold"/>
                                        <p:tgtEl>
                                          <p:spTgt spid="10447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447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447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447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4473"/>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104475"/>
                                        </p:tgtEl>
                                        <p:attrNameLst>
                                          <p:attrName>style.visibility</p:attrName>
                                        </p:attrNameLst>
                                      </p:cBhvr>
                                      <p:to>
                                        <p:strVal val="visible"/>
                                      </p:to>
                                    </p:set>
                                    <p:anim calcmode="lin" valueType="num">
                                      <p:cBhvr>
                                        <p:cTn id="17" dur="500" decel="50000" fill="hold">
                                          <p:stCondLst>
                                            <p:cond delay="0"/>
                                          </p:stCondLst>
                                        </p:cTn>
                                        <p:tgtEl>
                                          <p:spTgt spid="10447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447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4475"/>
                                        </p:tgtEl>
                                        <p:attrNameLst>
                                          <p:attrName>ppt_w</p:attrName>
                                        </p:attrNameLst>
                                      </p:cBhvr>
                                      <p:tavLst>
                                        <p:tav tm="0">
                                          <p:val>
                                            <p:strVal val="#ppt_w*.05"/>
                                          </p:val>
                                        </p:tav>
                                        <p:tav tm="100000">
                                          <p:val>
                                            <p:strVal val="#ppt_w"/>
                                          </p:val>
                                        </p:tav>
                                      </p:tavLst>
                                    </p:anim>
                                    <p:anim calcmode="lin" valueType="num">
                                      <p:cBhvr>
                                        <p:cTn id="20" dur="1000" fill="hold"/>
                                        <p:tgtEl>
                                          <p:spTgt spid="10447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447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447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447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4475"/>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nodeType="clickEffect">
                                  <p:stCondLst>
                                    <p:cond delay="0"/>
                                  </p:stCondLst>
                                  <p:childTnLst>
                                    <p:set>
                                      <p:cBhvr>
                                        <p:cTn id="28" dur="1" fill="hold">
                                          <p:stCondLst>
                                            <p:cond delay="0"/>
                                          </p:stCondLst>
                                        </p:cTn>
                                        <p:tgtEl>
                                          <p:spTgt spid="104477"/>
                                        </p:tgtEl>
                                        <p:attrNameLst>
                                          <p:attrName>style.visibility</p:attrName>
                                        </p:attrNameLst>
                                      </p:cBhvr>
                                      <p:to>
                                        <p:strVal val="visible"/>
                                      </p:to>
                                    </p:set>
                                    <p:anim calcmode="lin" valueType="num">
                                      <p:cBhvr>
                                        <p:cTn id="29" dur="500" decel="50000" fill="hold">
                                          <p:stCondLst>
                                            <p:cond delay="0"/>
                                          </p:stCondLst>
                                        </p:cTn>
                                        <p:tgtEl>
                                          <p:spTgt spid="10447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0447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04477"/>
                                        </p:tgtEl>
                                        <p:attrNameLst>
                                          <p:attrName>ppt_w</p:attrName>
                                        </p:attrNameLst>
                                      </p:cBhvr>
                                      <p:tavLst>
                                        <p:tav tm="0">
                                          <p:val>
                                            <p:strVal val="#ppt_w*.05"/>
                                          </p:val>
                                        </p:tav>
                                        <p:tav tm="100000">
                                          <p:val>
                                            <p:strVal val="#ppt_w"/>
                                          </p:val>
                                        </p:tav>
                                      </p:tavLst>
                                    </p:anim>
                                    <p:anim calcmode="lin" valueType="num">
                                      <p:cBhvr>
                                        <p:cTn id="32" dur="1000" fill="hold"/>
                                        <p:tgtEl>
                                          <p:spTgt spid="10447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0447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0447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0447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04477"/>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104478"/>
                                        </p:tgtEl>
                                        <p:attrNameLst>
                                          <p:attrName>style.visibility</p:attrName>
                                        </p:attrNameLst>
                                      </p:cBhvr>
                                      <p:to>
                                        <p:strVal val="visible"/>
                                      </p:to>
                                    </p:set>
                                    <p:anim calcmode="lin" valueType="num">
                                      <p:cBhvr>
                                        <p:cTn id="39" dur="500" decel="50000" fill="hold">
                                          <p:stCondLst>
                                            <p:cond delay="0"/>
                                          </p:stCondLst>
                                        </p:cTn>
                                        <p:tgtEl>
                                          <p:spTgt spid="104478"/>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104478"/>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104478"/>
                                        </p:tgtEl>
                                        <p:attrNameLst>
                                          <p:attrName>ppt_w</p:attrName>
                                        </p:attrNameLst>
                                      </p:cBhvr>
                                      <p:tavLst>
                                        <p:tav tm="0">
                                          <p:val>
                                            <p:strVal val="#ppt_w*.05"/>
                                          </p:val>
                                        </p:tav>
                                        <p:tav tm="100000">
                                          <p:val>
                                            <p:strVal val="#ppt_w"/>
                                          </p:val>
                                        </p:tav>
                                      </p:tavLst>
                                    </p:anim>
                                    <p:anim calcmode="lin" valueType="num">
                                      <p:cBhvr>
                                        <p:cTn id="42" dur="1000" fill="hold"/>
                                        <p:tgtEl>
                                          <p:spTgt spid="104478"/>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104478"/>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104478"/>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104478"/>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104478"/>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04479"/>
                                        </p:tgtEl>
                                        <p:attrNameLst>
                                          <p:attrName>style.visibility</p:attrName>
                                        </p:attrNameLst>
                                      </p:cBhvr>
                                      <p:to>
                                        <p:strVal val="visible"/>
                                      </p:to>
                                    </p:set>
                                    <p:anim calcmode="lin" valueType="num">
                                      <p:cBhvr additive="base">
                                        <p:cTn id="51" dur="500" fill="hold"/>
                                        <p:tgtEl>
                                          <p:spTgt spid="104479"/>
                                        </p:tgtEl>
                                        <p:attrNameLst>
                                          <p:attrName>ppt_x</p:attrName>
                                        </p:attrNameLst>
                                      </p:cBhvr>
                                      <p:tavLst>
                                        <p:tav tm="0">
                                          <p:val>
                                            <p:strVal val="#ppt_x"/>
                                          </p:val>
                                        </p:tav>
                                        <p:tav tm="100000">
                                          <p:val>
                                            <p:strVal val="#ppt_x"/>
                                          </p:val>
                                        </p:tav>
                                      </p:tavLst>
                                    </p:anim>
                                    <p:anim calcmode="lin" valueType="num">
                                      <p:cBhvr additive="base">
                                        <p:cTn id="52" dur="500" fill="hold"/>
                                        <p:tgtEl>
                                          <p:spTgt spid="10447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104480"/>
                                        </p:tgtEl>
                                        <p:attrNameLst>
                                          <p:attrName>style.visibility</p:attrName>
                                        </p:attrNameLst>
                                      </p:cBhvr>
                                      <p:to>
                                        <p:strVal val="visible"/>
                                      </p:to>
                                    </p:set>
                                    <p:anim calcmode="lin" valueType="num">
                                      <p:cBhvr>
                                        <p:cTn id="57" dur="500" fill="hold"/>
                                        <p:tgtEl>
                                          <p:spTgt spid="104480"/>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104480"/>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104480"/>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10448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4481"/>
                                        </p:tgtEl>
                                        <p:attrNameLst>
                                          <p:attrName>style.visibility</p:attrName>
                                        </p:attrNameLst>
                                      </p:cBhvr>
                                      <p:to>
                                        <p:strVal val="visible"/>
                                      </p:to>
                                    </p:set>
                                    <p:anim calcmode="lin" valueType="num">
                                      <p:cBhvr additive="base">
                                        <p:cTn id="65" dur="500" fill="hold"/>
                                        <p:tgtEl>
                                          <p:spTgt spid="104481"/>
                                        </p:tgtEl>
                                        <p:attrNameLst>
                                          <p:attrName>ppt_x</p:attrName>
                                        </p:attrNameLst>
                                      </p:cBhvr>
                                      <p:tavLst>
                                        <p:tav tm="0">
                                          <p:val>
                                            <p:strVal val="#ppt_x"/>
                                          </p:val>
                                        </p:tav>
                                        <p:tav tm="100000">
                                          <p:val>
                                            <p:strVal val="#ppt_x"/>
                                          </p:val>
                                        </p:tav>
                                      </p:tavLst>
                                    </p:anim>
                                    <p:anim calcmode="lin" valueType="num">
                                      <p:cBhvr additive="base">
                                        <p:cTn id="66" dur="500" fill="hold"/>
                                        <p:tgtEl>
                                          <p:spTgt spid="104481"/>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9" presetClass="entr" presetSubtype="0" accel="100000" fill="hold" grpId="0" nodeType="clickEffect">
                                  <p:stCondLst>
                                    <p:cond delay="0"/>
                                  </p:stCondLst>
                                  <p:childTnLst>
                                    <p:set>
                                      <p:cBhvr>
                                        <p:cTn id="70" dur="1" fill="hold">
                                          <p:stCondLst>
                                            <p:cond delay="0"/>
                                          </p:stCondLst>
                                        </p:cTn>
                                        <p:tgtEl>
                                          <p:spTgt spid="104508"/>
                                        </p:tgtEl>
                                        <p:attrNameLst>
                                          <p:attrName>style.visibility</p:attrName>
                                        </p:attrNameLst>
                                      </p:cBhvr>
                                      <p:to>
                                        <p:strVal val="visible"/>
                                      </p:to>
                                    </p:set>
                                    <p:anim calcmode="lin" valueType="num">
                                      <p:cBhvr>
                                        <p:cTn id="71" dur="500" fill="hold"/>
                                        <p:tgtEl>
                                          <p:spTgt spid="104508"/>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104508"/>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104508"/>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104508"/>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4509"/>
                                        </p:tgtEl>
                                        <p:attrNameLst>
                                          <p:attrName>style.visibility</p:attrName>
                                        </p:attrNameLst>
                                      </p:cBhvr>
                                      <p:to>
                                        <p:strVal val="visible"/>
                                      </p:to>
                                    </p:set>
                                    <p:anim calcmode="lin" valueType="num">
                                      <p:cBhvr additive="base">
                                        <p:cTn id="79" dur="500" fill="hold"/>
                                        <p:tgtEl>
                                          <p:spTgt spid="104509"/>
                                        </p:tgtEl>
                                        <p:attrNameLst>
                                          <p:attrName>ppt_x</p:attrName>
                                        </p:attrNameLst>
                                      </p:cBhvr>
                                      <p:tavLst>
                                        <p:tav tm="0">
                                          <p:val>
                                            <p:strVal val="#ppt_x"/>
                                          </p:val>
                                        </p:tav>
                                        <p:tav tm="100000">
                                          <p:val>
                                            <p:strVal val="#ppt_x"/>
                                          </p:val>
                                        </p:tav>
                                      </p:tavLst>
                                    </p:anim>
                                    <p:anim calcmode="lin" valueType="num">
                                      <p:cBhvr additive="base">
                                        <p:cTn id="80" dur="500" fill="hold"/>
                                        <p:tgtEl>
                                          <p:spTgt spid="1045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75" grpId="0"/>
      <p:bldP spid="104478" grpId="0"/>
      <p:bldP spid="104479" grpId="0"/>
      <p:bldP spid="104480" grpId="0" animBg="1"/>
      <p:bldP spid="104481" grpId="0"/>
      <p:bldP spid="104508" grpId="0" animBg="1"/>
      <p:bldP spid="10450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428728" y="1071546"/>
            <a:ext cx="6357982" cy="171451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45060" name="Text Box 4"/>
          <p:cNvSpPr txBox="1">
            <a:spLocks noChangeArrowheads="1"/>
          </p:cNvSpPr>
          <p:nvPr/>
        </p:nvSpPr>
        <p:spPr bwMode="auto">
          <a:xfrm>
            <a:off x="1571625" y="2857500"/>
            <a:ext cx="5832475" cy="3255963"/>
          </a:xfrm>
          <a:prstGeom prst="rect">
            <a:avLst/>
          </a:prstGeom>
          <a:noFill/>
          <a:ln w="9525">
            <a:noFill/>
            <a:miter lim="800000"/>
            <a:headEnd/>
            <a:tailEnd/>
          </a:ln>
        </p:spPr>
        <p:txBody>
          <a:bodyPr>
            <a:spAutoFit/>
          </a:bodyPr>
          <a:lstStyle/>
          <a:p>
            <a:pPr>
              <a:spcBef>
                <a:spcPct val="50000"/>
              </a:spcBef>
            </a:pPr>
            <a:r>
              <a:rPr kumimoji="0" lang="ja-JP" altLang="en-US" sz="1800"/>
              <a:t>「</a:t>
            </a:r>
            <a:r>
              <a:rPr kumimoji="0" lang="en-US" altLang="ja-JP" sz="1800"/>
              <a:t>1</a:t>
            </a:r>
            <a:r>
              <a:rPr kumimoji="0" lang="ja-JP" altLang="en-US" sz="1800"/>
              <a:t>ドル</a:t>
            </a:r>
            <a:r>
              <a:rPr kumimoji="0" lang="en-US" altLang="ja-JP" sz="1800"/>
              <a:t>120</a:t>
            </a:r>
            <a:r>
              <a:rPr kumimoji="0" lang="ja-JP" altLang="en-US" sz="1800"/>
              <a:t>円」　　　「</a:t>
            </a:r>
            <a:r>
              <a:rPr kumimoji="0" lang="en-US" altLang="ja-JP" sz="1800"/>
              <a:t>1</a:t>
            </a:r>
            <a:r>
              <a:rPr kumimoji="0" lang="ja-JP" altLang="en-US" sz="1800"/>
              <a:t>ドル</a:t>
            </a:r>
            <a:r>
              <a:rPr kumimoji="0" lang="en-US" altLang="ja-JP" sz="1800"/>
              <a:t>110</a:t>
            </a:r>
            <a:r>
              <a:rPr kumimoji="0" lang="ja-JP" altLang="en-US" sz="1800"/>
              <a:t>円」になったとき、</a:t>
            </a:r>
          </a:p>
          <a:p>
            <a:pPr>
              <a:spcBef>
                <a:spcPct val="50000"/>
              </a:spcBef>
            </a:pPr>
            <a:r>
              <a:rPr kumimoji="0" lang="en-US" altLang="ja-JP" sz="1800"/>
              <a:t>1</a:t>
            </a:r>
            <a:r>
              <a:rPr kumimoji="0" lang="ja-JP" altLang="en-US" sz="1800"/>
              <a:t>ドル手に入れるのに</a:t>
            </a:r>
            <a:r>
              <a:rPr kumimoji="0" lang="en-US" altLang="ja-JP" sz="1800"/>
              <a:t>120</a:t>
            </a:r>
            <a:r>
              <a:rPr kumimoji="0" lang="ja-JP" altLang="en-US" sz="1800"/>
              <a:t>円必要だったのに、</a:t>
            </a:r>
            <a:r>
              <a:rPr kumimoji="0" lang="en-US" altLang="ja-JP" sz="1800"/>
              <a:t>110</a:t>
            </a:r>
            <a:r>
              <a:rPr kumimoji="0" lang="ja-JP" altLang="en-US" sz="1800"/>
              <a:t>円ですむ。</a:t>
            </a:r>
          </a:p>
          <a:p>
            <a:pPr>
              <a:spcBef>
                <a:spcPct val="50000"/>
              </a:spcBef>
            </a:pPr>
            <a:r>
              <a:rPr kumimoji="0" lang="ja-JP" altLang="en-US" sz="1800"/>
              <a:t>円の価値がドルに対して上昇したことになる。これを、</a:t>
            </a:r>
          </a:p>
          <a:p>
            <a:pPr>
              <a:spcBef>
                <a:spcPct val="50000"/>
              </a:spcBef>
            </a:pPr>
            <a:r>
              <a:rPr kumimoji="0" lang="ja-JP" altLang="en-US" sz="1800" b="1">
                <a:solidFill>
                  <a:srgbClr val="FF0000"/>
                </a:solidFill>
              </a:rPr>
              <a:t>円の増価　</a:t>
            </a:r>
            <a:r>
              <a:rPr kumimoji="0" lang="en-US" altLang="ja-JP" sz="1800" b="1">
                <a:solidFill>
                  <a:srgbClr val="FF0000"/>
                </a:solidFill>
              </a:rPr>
              <a:t>appreciate</a:t>
            </a:r>
            <a:r>
              <a:rPr kumimoji="0" lang="ja-JP" altLang="en-US" sz="1800" b="1"/>
              <a:t>（</a:t>
            </a:r>
            <a:r>
              <a:rPr kumimoji="0" lang="ja-JP" altLang="en-US" sz="1800" b="1">
                <a:solidFill>
                  <a:srgbClr val="FF0000"/>
                </a:solidFill>
              </a:rPr>
              <a:t>ドルの減価</a:t>
            </a:r>
            <a:r>
              <a:rPr kumimoji="0" lang="en-US" altLang="ja-JP" sz="1800" b="1">
                <a:solidFill>
                  <a:srgbClr val="FF0000"/>
                </a:solidFill>
              </a:rPr>
              <a:t>depreciate</a:t>
            </a:r>
            <a:r>
              <a:rPr kumimoji="0" lang="ja-JP" altLang="en-US" sz="1800" b="1"/>
              <a:t>）</a:t>
            </a:r>
            <a:r>
              <a:rPr kumimoji="0" lang="ja-JP" altLang="en-US" sz="1800"/>
              <a:t>という。</a:t>
            </a:r>
          </a:p>
          <a:p>
            <a:pPr>
              <a:spcBef>
                <a:spcPct val="50000"/>
              </a:spcBef>
            </a:pPr>
            <a:endParaRPr kumimoji="0" lang="ja-JP" altLang="en-US" sz="1800"/>
          </a:p>
          <a:p>
            <a:pPr>
              <a:spcBef>
                <a:spcPct val="50000"/>
              </a:spcBef>
            </a:pPr>
            <a:r>
              <a:rPr kumimoji="0" lang="ja-JP" altLang="en-US" sz="1800"/>
              <a:t>名目為替レートの動きを教科書図</a:t>
            </a:r>
            <a:r>
              <a:rPr kumimoji="0" lang="en-US" altLang="ja-JP" sz="1800"/>
              <a:t>8-3</a:t>
            </a:r>
            <a:r>
              <a:rPr kumimoji="0" lang="ja-JP" altLang="en-US" sz="1800"/>
              <a:t>でチェック。</a:t>
            </a:r>
          </a:p>
          <a:p>
            <a:pPr>
              <a:spcBef>
                <a:spcPct val="50000"/>
              </a:spcBef>
            </a:pPr>
            <a:r>
              <a:rPr kumimoji="0" lang="ja-JP" altLang="en-US" sz="1800"/>
              <a:t>名目為替レートは一貫して円高方向に変化。</a:t>
            </a:r>
          </a:p>
          <a:p>
            <a:pPr>
              <a:spcBef>
                <a:spcPct val="50000"/>
              </a:spcBef>
            </a:pPr>
            <a:r>
              <a:rPr kumimoji="0" lang="en-US" altLang="ja-JP" sz="1800"/>
              <a:t>1985</a:t>
            </a:r>
            <a:r>
              <a:rPr kumimoji="0" lang="ja-JP" altLang="en-US" sz="1800"/>
              <a:t>年に大幅な円高の動き ⇒ </a:t>
            </a:r>
            <a:r>
              <a:rPr kumimoji="0" lang="ja-JP" altLang="en-US" sz="1800" b="1"/>
              <a:t>プラザ合意</a:t>
            </a:r>
            <a:r>
              <a:rPr kumimoji="0" lang="ja-JP" altLang="en-US" sz="1800"/>
              <a:t>による。</a:t>
            </a:r>
          </a:p>
        </p:txBody>
      </p:sp>
      <p:cxnSp>
        <p:nvCxnSpPr>
          <p:cNvPr id="45061" name="直線矢印コネクタ 3"/>
          <p:cNvCxnSpPr>
            <a:cxnSpLocks noChangeShapeType="1"/>
          </p:cNvCxnSpPr>
          <p:nvPr/>
        </p:nvCxnSpPr>
        <p:spPr bwMode="auto">
          <a:xfrm>
            <a:off x="4143375" y="2071688"/>
            <a:ext cx="428625" cy="1587"/>
          </a:xfrm>
          <a:prstGeom prst="straightConnector1">
            <a:avLst/>
          </a:prstGeom>
          <a:noFill/>
          <a:ln w="9525" algn="ctr">
            <a:solidFill>
              <a:schemeClr val="tx1"/>
            </a:solidFill>
            <a:round/>
            <a:headEnd/>
            <a:tailEnd type="arrow" w="med" len="med"/>
          </a:ln>
        </p:spPr>
      </p:cxnSp>
      <p:sp>
        <p:nvSpPr>
          <p:cNvPr id="6" name="テキスト ボックス 5"/>
          <p:cNvSpPr txBox="1"/>
          <p:nvPr/>
        </p:nvSpPr>
        <p:spPr>
          <a:xfrm>
            <a:off x="1428750" y="642938"/>
            <a:ext cx="2143125" cy="400050"/>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ja-JP" altLang="en-US" dirty="0"/>
              <a:t>名目為替レート</a:t>
            </a:r>
            <a:endParaRPr lang="ja-JP" altLang="en-US" dirty="0"/>
          </a:p>
        </p:txBody>
      </p:sp>
      <p:sp>
        <p:nvSpPr>
          <p:cNvPr id="8" name="テキスト ボックス 7"/>
          <p:cNvSpPr txBox="1"/>
          <p:nvPr/>
        </p:nvSpPr>
        <p:spPr>
          <a:xfrm>
            <a:off x="1857356" y="1928802"/>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en-US" altLang="ja-JP" dirty="0">
                <a:solidFill>
                  <a:schemeClr val="tx1"/>
                </a:solidFill>
              </a:rPr>
              <a:t>1</a:t>
            </a:r>
            <a:r>
              <a:rPr lang="ja-JP" altLang="en-US" dirty="0">
                <a:solidFill>
                  <a:schemeClr val="tx1"/>
                </a:solidFill>
              </a:rPr>
              <a:t>ドル＝</a:t>
            </a:r>
            <a:r>
              <a:rPr lang="en-US" altLang="ja-JP" dirty="0">
                <a:solidFill>
                  <a:schemeClr val="tx1"/>
                </a:solidFill>
              </a:rPr>
              <a:t>120</a:t>
            </a:r>
            <a:r>
              <a:rPr lang="ja-JP" altLang="en-US" dirty="0">
                <a:solidFill>
                  <a:schemeClr val="tx1"/>
                </a:solidFill>
              </a:rPr>
              <a:t>円</a:t>
            </a:r>
            <a:endParaRPr lang="ja-JP" altLang="en-US" dirty="0">
              <a:solidFill>
                <a:schemeClr val="tx1"/>
              </a:solidFill>
            </a:endParaRPr>
          </a:p>
        </p:txBody>
      </p:sp>
      <p:sp>
        <p:nvSpPr>
          <p:cNvPr id="45066" name="テキスト ボックス 8"/>
          <p:cNvSpPr txBox="1">
            <a:spLocks noChangeArrowheads="1"/>
          </p:cNvSpPr>
          <p:nvPr/>
        </p:nvSpPr>
        <p:spPr bwMode="auto">
          <a:xfrm>
            <a:off x="5214938" y="1928813"/>
            <a:ext cx="1857375" cy="400050"/>
          </a:xfrm>
          <a:prstGeom prst="rect">
            <a:avLst/>
          </a:prstGeom>
          <a:noFill/>
          <a:ln w="9525">
            <a:noFill/>
            <a:miter lim="800000"/>
            <a:headEnd/>
            <a:tailEnd/>
          </a:ln>
        </p:spPr>
        <p:txBody>
          <a:bodyPr>
            <a:spAutoFit/>
          </a:bodyPr>
          <a:lstStyle/>
          <a:p>
            <a:r>
              <a:rPr lang="en-US" altLang="ja-JP">
                <a:ea typeface="HGｺﾞｼｯｸE" pitchFamily="49" charset="-128"/>
              </a:rPr>
              <a:t>1</a:t>
            </a:r>
            <a:r>
              <a:rPr lang="ja-JP" altLang="en-US">
                <a:ea typeface="HGｺﾞｼｯｸE" pitchFamily="49" charset="-128"/>
              </a:rPr>
              <a:t>ドル＝</a:t>
            </a:r>
            <a:r>
              <a:rPr lang="en-US" altLang="ja-JP">
                <a:ea typeface="HGｺﾞｼｯｸE" pitchFamily="49" charset="-128"/>
              </a:rPr>
              <a:t>110</a:t>
            </a:r>
            <a:r>
              <a:rPr lang="ja-JP" altLang="en-US">
                <a:ea typeface="HGｺﾞｼｯｸE" pitchFamily="49" charset="-128"/>
              </a:rPr>
              <a:t>円</a:t>
            </a:r>
          </a:p>
        </p:txBody>
      </p:sp>
      <p:sp>
        <p:nvSpPr>
          <p:cNvPr id="10" name="テキスト ボックス 9"/>
          <p:cNvSpPr txBox="1"/>
          <p:nvPr/>
        </p:nvSpPr>
        <p:spPr>
          <a:xfrm>
            <a:off x="5072066" y="1928802"/>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en-US" altLang="ja-JP" dirty="0">
                <a:solidFill>
                  <a:schemeClr val="tx1"/>
                </a:solidFill>
              </a:rPr>
              <a:t>1</a:t>
            </a:r>
            <a:r>
              <a:rPr lang="ja-JP" altLang="en-US" dirty="0">
                <a:solidFill>
                  <a:schemeClr val="tx1"/>
                </a:solidFill>
              </a:rPr>
              <a:t>ドル＝</a:t>
            </a:r>
            <a:r>
              <a:rPr lang="en-US" altLang="ja-JP" dirty="0">
                <a:solidFill>
                  <a:schemeClr val="tx1"/>
                </a:solidFill>
              </a:rPr>
              <a:t>110</a:t>
            </a:r>
            <a:r>
              <a:rPr lang="ja-JP" altLang="en-US" dirty="0">
                <a:solidFill>
                  <a:schemeClr val="tx1"/>
                </a:solidFill>
              </a:rPr>
              <a:t>円</a:t>
            </a:r>
            <a:endParaRPr lang="ja-JP" altLang="en-US" dirty="0">
              <a:solidFill>
                <a:schemeClr val="tx1"/>
              </a:solidFill>
            </a:endParaRPr>
          </a:p>
        </p:txBody>
      </p:sp>
      <p:sp>
        <p:nvSpPr>
          <p:cNvPr id="45070" name="テキスト ボックス 10"/>
          <p:cNvSpPr txBox="1">
            <a:spLocks noChangeArrowheads="1"/>
          </p:cNvSpPr>
          <p:nvPr/>
        </p:nvSpPr>
        <p:spPr bwMode="auto">
          <a:xfrm>
            <a:off x="3643313" y="1143000"/>
            <a:ext cx="1500187" cy="708025"/>
          </a:xfrm>
          <a:prstGeom prst="rect">
            <a:avLst/>
          </a:prstGeom>
          <a:noFill/>
          <a:ln w="9525">
            <a:noFill/>
            <a:miter lim="800000"/>
            <a:headEnd/>
            <a:tailEnd/>
          </a:ln>
        </p:spPr>
        <p:txBody>
          <a:bodyPr>
            <a:spAutoFit/>
          </a:bodyPr>
          <a:lstStyle/>
          <a:p>
            <a:r>
              <a:rPr kumimoji="0" lang="ja-JP" altLang="en-US">
                <a:solidFill>
                  <a:srgbClr val="FF0000"/>
                </a:solidFill>
              </a:rPr>
              <a:t>円の増価　</a:t>
            </a:r>
            <a:r>
              <a:rPr kumimoji="0" lang="en-US" altLang="ja-JP">
                <a:solidFill>
                  <a:srgbClr val="FF0000"/>
                </a:solidFill>
              </a:rPr>
              <a:t>appreciate</a:t>
            </a:r>
            <a:endParaRPr lang="ja-JP" altLang="en-US">
              <a:ea typeface="HGｺﾞｼｯｸE" pitchFamily="49"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kumimoji="0" lang="ja-JP" altLang="en-US">
              <a:ea typeface="HGｺﾞｼｯｸE" pitchFamily="49" charset="-128"/>
            </a:endParaRPr>
          </a:p>
        </p:txBody>
      </p:sp>
      <p:graphicFrame>
        <p:nvGraphicFramePr>
          <p:cNvPr id="179201" name="Object 1"/>
          <p:cNvGraphicFramePr>
            <a:graphicFrameLocks noChangeAspect="1"/>
          </p:cNvGraphicFramePr>
          <p:nvPr/>
        </p:nvGraphicFramePr>
        <p:xfrm>
          <a:off x="428625" y="785813"/>
          <a:ext cx="7286625" cy="5429250"/>
        </p:xfrm>
        <a:graphic>
          <a:graphicData uri="http://schemas.openxmlformats.org/presentationml/2006/ole">
            <p:oleObj spid="_x0000_s179201" name="グラフ" r:id="rId4" imgW="5467350" imgH="3533775" progId="Excel.Sheet.8">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図表 19"/>
          <p:cNvGraphicFramePr/>
          <p:nvPr/>
        </p:nvGraphicFramePr>
        <p:xfrm>
          <a:off x="1285852" y="214290"/>
          <a:ext cx="7086600" cy="7318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0226" name="Rectangle 3"/>
          <p:cNvSpPr>
            <a:spLocks noGrp="1" noChangeArrowheads="1"/>
          </p:cNvSpPr>
          <p:nvPr>
            <p:ph idx="1"/>
          </p:nvPr>
        </p:nvSpPr>
        <p:spPr>
          <a:xfrm>
            <a:off x="1071563" y="4714875"/>
            <a:ext cx="6429375" cy="2143125"/>
          </a:xfrm>
        </p:spPr>
        <p:txBody>
          <a:bodyPr/>
          <a:lstStyle/>
          <a:p>
            <a:pPr>
              <a:buFontTx/>
              <a:buNone/>
            </a:pPr>
            <a:endParaRPr lang="ja-JP" altLang="en-US" sz="1800" smtClean="0"/>
          </a:p>
          <a:p>
            <a:pPr>
              <a:buFontTx/>
              <a:buNone/>
            </a:pPr>
            <a:r>
              <a:rPr lang="ja-JP" altLang="en-US" sz="1800" smtClean="0"/>
              <a:t>この</a:t>
            </a:r>
            <a:r>
              <a:rPr lang="en-US" altLang="ja-JP" sz="1800" smtClean="0"/>
              <a:t>1200</a:t>
            </a:r>
            <a:r>
              <a:rPr lang="ja-JP" altLang="en-US" sz="1800" smtClean="0"/>
              <a:t>円で買える日本の米の量はいくらになるか。</a:t>
            </a:r>
          </a:p>
          <a:p>
            <a:pPr>
              <a:buFontTx/>
              <a:buNone/>
            </a:pPr>
            <a:r>
              <a:rPr lang="en-US" altLang="ja-JP" sz="1800" smtClean="0"/>
              <a:t>1200</a:t>
            </a:r>
            <a:r>
              <a:rPr lang="ja-JP" altLang="en-US" sz="1800" smtClean="0"/>
              <a:t>円</a:t>
            </a:r>
            <a:r>
              <a:rPr lang="en-US" altLang="ja-JP" sz="1800" smtClean="0"/>
              <a:t>÷1400</a:t>
            </a:r>
            <a:r>
              <a:rPr lang="ja-JP" altLang="en-US" sz="1800" smtClean="0"/>
              <a:t>（円</a:t>
            </a:r>
            <a:r>
              <a:rPr lang="en-US" altLang="ja-JP" sz="1800" smtClean="0"/>
              <a:t>/</a:t>
            </a:r>
            <a:r>
              <a:rPr lang="ja-JP" altLang="en-US" sz="1800" smtClean="0"/>
              <a:t>キロ）≒</a:t>
            </a:r>
            <a:r>
              <a:rPr lang="en-US" altLang="ja-JP" sz="1800" smtClean="0"/>
              <a:t>0.86</a:t>
            </a:r>
            <a:r>
              <a:rPr lang="ja-JP" altLang="en-US" sz="1800" smtClean="0"/>
              <a:t>キロ</a:t>
            </a:r>
          </a:p>
          <a:p>
            <a:pPr>
              <a:buFontTx/>
              <a:buNone/>
            </a:pPr>
            <a:r>
              <a:rPr lang="ja-JP" altLang="en-US" sz="1800" smtClean="0"/>
              <a:t>したがって、アメリカの米</a:t>
            </a:r>
            <a:r>
              <a:rPr lang="en-US" altLang="ja-JP" sz="1800" smtClean="0"/>
              <a:t>1</a:t>
            </a:r>
            <a:r>
              <a:rPr lang="ja-JP" altLang="en-US" sz="1800" smtClean="0"/>
              <a:t>キロと交換に手に入る日本</a:t>
            </a:r>
          </a:p>
          <a:p>
            <a:pPr>
              <a:buFontTx/>
              <a:buNone/>
            </a:pPr>
            <a:r>
              <a:rPr lang="ja-JP" altLang="en-US" sz="1800" smtClean="0"/>
              <a:t>の米は</a:t>
            </a:r>
            <a:r>
              <a:rPr lang="en-US" altLang="ja-JP" sz="1800" smtClean="0"/>
              <a:t>0.86</a:t>
            </a:r>
            <a:r>
              <a:rPr lang="ja-JP" altLang="en-US" sz="1800" smtClean="0"/>
              <a:t>キロで、この</a:t>
            </a:r>
            <a:r>
              <a:rPr lang="en-US" altLang="ja-JP" sz="1800" smtClean="0"/>
              <a:t>0.86</a:t>
            </a:r>
            <a:r>
              <a:rPr lang="ja-JP" altLang="en-US" sz="1800" smtClean="0"/>
              <a:t>が実質為替レートである。</a:t>
            </a:r>
          </a:p>
        </p:txBody>
      </p:sp>
      <p:sp>
        <p:nvSpPr>
          <p:cNvPr id="180227" name="テキスト ボックス 3"/>
          <p:cNvSpPr txBox="1">
            <a:spLocks noChangeArrowheads="1"/>
          </p:cNvSpPr>
          <p:nvPr/>
        </p:nvSpPr>
        <p:spPr bwMode="auto">
          <a:xfrm>
            <a:off x="1214438" y="1000125"/>
            <a:ext cx="7572375" cy="1016000"/>
          </a:xfrm>
          <a:prstGeom prst="rect">
            <a:avLst/>
          </a:prstGeom>
          <a:noFill/>
          <a:ln w="9525">
            <a:noFill/>
            <a:miter lim="800000"/>
            <a:headEnd/>
            <a:tailEnd/>
          </a:ln>
        </p:spPr>
        <p:txBody>
          <a:bodyPr>
            <a:spAutoFit/>
          </a:bodyPr>
          <a:lstStyle/>
          <a:p>
            <a:r>
              <a:rPr kumimoji="0" lang="ja-JP" altLang="en-US">
                <a:solidFill>
                  <a:srgbClr val="FF0000"/>
                </a:solidFill>
                <a:ea typeface="HGｺﾞｼｯｸE" pitchFamily="49" charset="-128"/>
              </a:rPr>
              <a:t>実質為替レート</a:t>
            </a:r>
            <a:r>
              <a:rPr kumimoji="0" lang="ja-JP" altLang="en-US">
                <a:ea typeface="HGｺﾞｼｯｸE" pitchFamily="49" charset="-128"/>
              </a:rPr>
              <a:t>：アメリカの財</a:t>
            </a:r>
            <a:r>
              <a:rPr kumimoji="0" lang="en-US" altLang="ja-JP">
                <a:ea typeface="HGｺﾞｼｯｸE" pitchFamily="49" charset="-128"/>
              </a:rPr>
              <a:t>1</a:t>
            </a:r>
            <a:r>
              <a:rPr kumimoji="0" lang="ja-JP" altLang="en-US">
                <a:ea typeface="HGｺﾞｼｯｸE" pitchFamily="49" charset="-128"/>
              </a:rPr>
              <a:t>単位で手に入れること</a:t>
            </a:r>
          </a:p>
          <a:p>
            <a:r>
              <a:rPr kumimoji="0" lang="ja-JP" altLang="en-US">
                <a:ea typeface="HGｺﾞｼｯｸE" pitchFamily="49" charset="-128"/>
              </a:rPr>
              <a:t>　　　　　　　　のできる日本の財の量</a:t>
            </a:r>
          </a:p>
          <a:p>
            <a:endParaRPr lang="ja-JP" altLang="en-US">
              <a:ea typeface="HGｺﾞｼｯｸE" pitchFamily="49" charset="-128"/>
            </a:endParaRPr>
          </a:p>
        </p:txBody>
      </p:sp>
      <p:sp>
        <p:nvSpPr>
          <p:cNvPr id="6" name="テキスト ボックス 5"/>
          <p:cNvSpPr txBox="1"/>
          <p:nvPr/>
        </p:nvSpPr>
        <p:spPr>
          <a:xfrm>
            <a:off x="1643042" y="1857364"/>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日本</a:t>
            </a:r>
            <a:endParaRPr lang="ja-JP" altLang="en-US" dirty="0">
              <a:ea typeface="+mn-ea"/>
            </a:endParaRPr>
          </a:p>
        </p:txBody>
      </p:sp>
      <p:sp>
        <p:nvSpPr>
          <p:cNvPr id="7" name="テキスト ボックス 6"/>
          <p:cNvSpPr txBox="1"/>
          <p:nvPr/>
        </p:nvSpPr>
        <p:spPr>
          <a:xfrm>
            <a:off x="1500166" y="2500306"/>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アメリカ</a:t>
            </a:r>
            <a:endParaRPr lang="ja-JP" altLang="en-US" dirty="0">
              <a:ea typeface="+mn-ea"/>
            </a:endParaRPr>
          </a:p>
        </p:txBody>
      </p:sp>
      <p:sp>
        <p:nvSpPr>
          <p:cNvPr id="180234" name="テキスト ボックス 7"/>
          <p:cNvSpPr txBox="1">
            <a:spLocks noChangeArrowheads="1"/>
          </p:cNvSpPr>
          <p:nvPr/>
        </p:nvSpPr>
        <p:spPr bwMode="auto">
          <a:xfrm>
            <a:off x="2928938" y="1928813"/>
            <a:ext cx="1571625" cy="400050"/>
          </a:xfrm>
          <a:prstGeom prst="rect">
            <a:avLst/>
          </a:prstGeom>
          <a:noFill/>
          <a:ln w="9525">
            <a:noFill/>
            <a:miter lim="800000"/>
            <a:headEnd/>
            <a:tailEnd/>
          </a:ln>
        </p:spPr>
        <p:txBody>
          <a:bodyPr>
            <a:spAutoFit/>
          </a:bodyPr>
          <a:lstStyle/>
          <a:p>
            <a:r>
              <a:rPr lang="ja-JP" altLang="en-US">
                <a:ea typeface="HGｺﾞｼｯｸE" pitchFamily="49" charset="-128"/>
              </a:rPr>
              <a:t>米の値段</a:t>
            </a:r>
          </a:p>
        </p:txBody>
      </p:sp>
      <p:sp>
        <p:nvSpPr>
          <p:cNvPr id="180235" name="テキスト ボックス 8"/>
          <p:cNvSpPr txBox="1">
            <a:spLocks noChangeArrowheads="1"/>
          </p:cNvSpPr>
          <p:nvPr/>
        </p:nvSpPr>
        <p:spPr bwMode="auto">
          <a:xfrm>
            <a:off x="2928938" y="2500313"/>
            <a:ext cx="1571625" cy="400050"/>
          </a:xfrm>
          <a:prstGeom prst="rect">
            <a:avLst/>
          </a:prstGeom>
          <a:noFill/>
          <a:ln w="9525">
            <a:noFill/>
            <a:miter lim="800000"/>
            <a:headEnd/>
            <a:tailEnd/>
          </a:ln>
        </p:spPr>
        <p:txBody>
          <a:bodyPr>
            <a:spAutoFit/>
          </a:bodyPr>
          <a:lstStyle/>
          <a:p>
            <a:r>
              <a:rPr lang="ja-JP" altLang="en-US">
                <a:ea typeface="HGｺﾞｼｯｸE" pitchFamily="49" charset="-128"/>
              </a:rPr>
              <a:t>米の値段</a:t>
            </a:r>
          </a:p>
        </p:txBody>
      </p:sp>
      <p:sp>
        <p:nvSpPr>
          <p:cNvPr id="10" name="テキスト ボックス 9"/>
          <p:cNvSpPr txBox="1"/>
          <p:nvPr/>
        </p:nvSpPr>
        <p:spPr>
          <a:xfrm>
            <a:off x="5143504" y="2000240"/>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en-US" altLang="ja-JP" dirty="0">
                <a:solidFill>
                  <a:schemeClr val="tx1"/>
                </a:solidFill>
              </a:rPr>
              <a:t>1</a:t>
            </a:r>
            <a:r>
              <a:rPr lang="ja-JP" altLang="en-US" dirty="0">
                <a:solidFill>
                  <a:schemeClr val="tx1"/>
                </a:solidFill>
              </a:rPr>
              <a:t>キロ＝</a:t>
            </a:r>
            <a:r>
              <a:rPr lang="en-US" altLang="ja-JP" dirty="0">
                <a:solidFill>
                  <a:schemeClr val="tx1"/>
                </a:solidFill>
              </a:rPr>
              <a:t>1400</a:t>
            </a:r>
            <a:r>
              <a:rPr lang="ja-JP" altLang="en-US" dirty="0">
                <a:solidFill>
                  <a:schemeClr val="tx1"/>
                </a:solidFill>
              </a:rPr>
              <a:t>円</a:t>
            </a:r>
            <a:endParaRPr lang="ja-JP" altLang="en-US" dirty="0">
              <a:solidFill>
                <a:schemeClr val="tx1"/>
              </a:solidFill>
            </a:endParaRPr>
          </a:p>
        </p:txBody>
      </p:sp>
      <p:sp>
        <p:nvSpPr>
          <p:cNvPr id="11" name="テキスト ボックス 10"/>
          <p:cNvSpPr txBox="1"/>
          <p:nvPr/>
        </p:nvSpPr>
        <p:spPr>
          <a:xfrm>
            <a:off x="5143504" y="2571744"/>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en-US" altLang="ja-JP" dirty="0">
                <a:solidFill>
                  <a:schemeClr val="tx1"/>
                </a:solidFill>
              </a:rPr>
              <a:t>1</a:t>
            </a:r>
            <a:r>
              <a:rPr lang="ja-JP" altLang="en-US" dirty="0">
                <a:solidFill>
                  <a:schemeClr val="tx1"/>
                </a:solidFill>
              </a:rPr>
              <a:t>キロ＝</a:t>
            </a:r>
            <a:r>
              <a:rPr lang="en-US" altLang="ja-JP" dirty="0">
                <a:solidFill>
                  <a:schemeClr val="tx1"/>
                </a:solidFill>
              </a:rPr>
              <a:t>10</a:t>
            </a:r>
            <a:r>
              <a:rPr lang="ja-JP" altLang="en-US" dirty="0">
                <a:solidFill>
                  <a:schemeClr val="tx1"/>
                </a:solidFill>
              </a:rPr>
              <a:t>ドル</a:t>
            </a:r>
            <a:endParaRPr lang="ja-JP" altLang="en-US" dirty="0">
              <a:solidFill>
                <a:schemeClr val="tx1"/>
              </a:solidFill>
            </a:endParaRPr>
          </a:p>
        </p:txBody>
      </p:sp>
      <p:sp>
        <p:nvSpPr>
          <p:cNvPr id="14" name="テキスト ボックス 13"/>
          <p:cNvSpPr txBox="1"/>
          <p:nvPr/>
        </p:nvSpPr>
        <p:spPr>
          <a:xfrm>
            <a:off x="1071563" y="3214688"/>
            <a:ext cx="7643812" cy="369887"/>
          </a:xfrm>
          <a:prstGeom prst="rect">
            <a:avLst/>
          </a:prstGeom>
          <a:noFill/>
        </p:spPr>
        <p:txBody>
          <a:bodyPr>
            <a:spAutoFit/>
          </a:bodyPr>
          <a:lstStyle/>
          <a:p>
            <a:pPr>
              <a:defRPr/>
            </a:pPr>
            <a:r>
              <a:rPr kumimoji="0" lang="ja-JP" altLang="en-US" sz="1800" dirty="0">
                <a:ea typeface="+mn-ea"/>
              </a:rPr>
              <a:t>アメリカで米を</a:t>
            </a:r>
            <a:r>
              <a:rPr kumimoji="0" lang="en-US" altLang="ja-JP" sz="1800" dirty="0">
                <a:ea typeface="+mn-ea"/>
              </a:rPr>
              <a:t>1</a:t>
            </a:r>
            <a:r>
              <a:rPr kumimoji="0" lang="ja-JP" altLang="en-US" sz="1800" dirty="0">
                <a:ea typeface="+mn-ea"/>
              </a:rPr>
              <a:t>キロ売って</a:t>
            </a:r>
            <a:r>
              <a:rPr kumimoji="0" lang="en-US" altLang="ja-JP" sz="1800" dirty="0">
                <a:latin typeface="+mn-lt"/>
                <a:ea typeface="+mn-ea"/>
              </a:rPr>
              <a:t>10</a:t>
            </a:r>
            <a:r>
              <a:rPr kumimoji="0" lang="ja-JP" altLang="en-US" sz="1800" dirty="0">
                <a:ea typeface="+mn-ea"/>
              </a:rPr>
              <a:t>ドル手に入れ、日本の米を買うとする。</a:t>
            </a:r>
            <a:endParaRPr kumimoji="0" lang="ja-JP" altLang="en-US" sz="1800" dirty="0">
              <a:ea typeface="+mn-ea"/>
            </a:endParaRPr>
          </a:p>
        </p:txBody>
      </p:sp>
      <p:sp>
        <p:nvSpPr>
          <p:cNvPr id="15" name="テキスト ボックス 14"/>
          <p:cNvSpPr txBox="1"/>
          <p:nvPr/>
        </p:nvSpPr>
        <p:spPr>
          <a:xfrm>
            <a:off x="2286000" y="3714750"/>
            <a:ext cx="2143125" cy="400050"/>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ja-JP" altLang="en-US" dirty="0"/>
              <a:t>名目為替レート</a:t>
            </a:r>
            <a:endParaRPr lang="ja-JP" altLang="en-US" dirty="0"/>
          </a:p>
        </p:txBody>
      </p:sp>
      <p:sp>
        <p:nvSpPr>
          <p:cNvPr id="16" name="テキスト ボックス 15"/>
          <p:cNvSpPr txBox="1"/>
          <p:nvPr/>
        </p:nvSpPr>
        <p:spPr>
          <a:xfrm>
            <a:off x="4857752" y="3714752"/>
            <a:ext cx="1857388" cy="400110"/>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8100000" scaled="1"/>
            <a:tileRect/>
          </a:gradFill>
          <a:ln>
            <a:solidFill>
              <a:srgbClr val="FF0000"/>
            </a:solidFill>
          </a:ln>
          <a:effectLst>
            <a:glow rad="228600">
              <a:srgbClr val="FF0000">
                <a:alpha val="40000"/>
              </a:srgbClr>
            </a:glow>
          </a:effectLst>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en-US" altLang="ja-JP" dirty="0">
                <a:solidFill>
                  <a:schemeClr val="tx1"/>
                </a:solidFill>
              </a:rPr>
              <a:t>1</a:t>
            </a:r>
            <a:r>
              <a:rPr lang="ja-JP" altLang="en-US" dirty="0">
                <a:solidFill>
                  <a:schemeClr val="tx1"/>
                </a:solidFill>
              </a:rPr>
              <a:t>ドル＝</a:t>
            </a:r>
            <a:r>
              <a:rPr lang="en-US" altLang="ja-JP" dirty="0">
                <a:solidFill>
                  <a:schemeClr val="tx1"/>
                </a:solidFill>
              </a:rPr>
              <a:t>120</a:t>
            </a:r>
            <a:r>
              <a:rPr lang="ja-JP" altLang="en-US" dirty="0">
                <a:solidFill>
                  <a:schemeClr val="tx1"/>
                </a:solidFill>
              </a:rPr>
              <a:t>円</a:t>
            </a:r>
            <a:endParaRPr lang="ja-JP" altLang="en-US" dirty="0">
              <a:solidFill>
                <a:schemeClr val="tx1"/>
              </a:solidFill>
            </a:endParaRPr>
          </a:p>
        </p:txBody>
      </p:sp>
      <p:sp>
        <p:nvSpPr>
          <p:cNvPr id="180247" name="正方形/長方形 16"/>
          <p:cNvSpPr>
            <a:spLocks noChangeArrowheads="1"/>
          </p:cNvSpPr>
          <p:nvPr/>
        </p:nvSpPr>
        <p:spPr bwMode="auto">
          <a:xfrm>
            <a:off x="1143000" y="4357688"/>
            <a:ext cx="7786688" cy="646112"/>
          </a:xfrm>
          <a:prstGeom prst="rect">
            <a:avLst/>
          </a:prstGeom>
          <a:noFill/>
          <a:ln w="9525">
            <a:noFill/>
            <a:miter lim="800000"/>
            <a:headEnd/>
            <a:tailEnd/>
          </a:ln>
        </p:spPr>
        <p:txBody>
          <a:bodyPr>
            <a:spAutoFit/>
          </a:bodyPr>
          <a:lstStyle/>
          <a:p>
            <a:r>
              <a:rPr kumimoji="0" lang="en-US" altLang="ja-JP" sz="1800">
                <a:ea typeface="HGｺﾞｼｯｸE" pitchFamily="49" charset="-128"/>
              </a:rPr>
              <a:t>10</a:t>
            </a:r>
            <a:r>
              <a:rPr kumimoji="0" lang="ja-JP" altLang="en-US" sz="1800">
                <a:ea typeface="HGｺﾞｼｯｸE" pitchFamily="49" charset="-128"/>
              </a:rPr>
              <a:t>ドル</a:t>
            </a:r>
            <a:r>
              <a:rPr kumimoji="0" lang="en-US" altLang="ja-JP" sz="1800">
                <a:ea typeface="HGｺﾞｼｯｸE" pitchFamily="49" charset="-128"/>
              </a:rPr>
              <a:t>×120</a:t>
            </a:r>
            <a:r>
              <a:rPr kumimoji="0" lang="ja-JP" altLang="en-US" sz="1800">
                <a:ea typeface="HGｺﾞｼｯｸE" pitchFamily="49" charset="-128"/>
              </a:rPr>
              <a:t>（円</a:t>
            </a:r>
            <a:r>
              <a:rPr kumimoji="0" lang="en-US" altLang="ja-JP" sz="1800">
                <a:ea typeface="HGｺﾞｼｯｸE" pitchFamily="49" charset="-128"/>
              </a:rPr>
              <a:t>/</a:t>
            </a:r>
            <a:r>
              <a:rPr kumimoji="0" lang="ja-JP" altLang="en-US" sz="1800">
                <a:ea typeface="HGｺﾞｼｯｸE" pitchFamily="49" charset="-128"/>
              </a:rPr>
              <a:t>ドル）＝</a:t>
            </a:r>
            <a:r>
              <a:rPr kumimoji="0" lang="en-US" altLang="ja-JP" sz="1800">
                <a:ea typeface="HGｺﾞｼｯｸE" pitchFamily="49" charset="-128"/>
              </a:rPr>
              <a:t>1200</a:t>
            </a:r>
            <a:r>
              <a:rPr kumimoji="0" lang="ja-JP" altLang="en-US" sz="1800">
                <a:ea typeface="HGｺﾞｼｯｸE" pitchFamily="49" charset="-128"/>
              </a:rPr>
              <a:t>円だから、</a:t>
            </a:r>
          </a:p>
          <a:p>
            <a:r>
              <a:rPr kumimoji="0" lang="ja-JP" altLang="en-US" sz="1800">
                <a:ea typeface="HGｺﾞｼｯｸE" pitchFamily="49" charset="-128"/>
              </a:rPr>
              <a:t>アメリカで米を</a:t>
            </a:r>
            <a:r>
              <a:rPr kumimoji="0" lang="en-US" altLang="ja-JP" sz="1800">
                <a:ea typeface="HGｺﾞｼｯｸE" pitchFamily="49" charset="-128"/>
              </a:rPr>
              <a:t>1</a:t>
            </a:r>
            <a:r>
              <a:rPr kumimoji="0" lang="ja-JP" altLang="en-US" sz="1800">
                <a:ea typeface="HGｺﾞｼｯｸE" pitchFamily="49" charset="-128"/>
              </a:rPr>
              <a:t>キロ売って手に入る日本円は</a:t>
            </a:r>
            <a:r>
              <a:rPr kumimoji="0" lang="en-US" altLang="ja-JP" sz="1800">
                <a:ea typeface="HGｺﾞｼｯｸE" pitchFamily="49" charset="-128"/>
              </a:rPr>
              <a:t>1200</a:t>
            </a:r>
            <a:r>
              <a:rPr kumimoji="0" lang="ja-JP" altLang="en-US" sz="1800">
                <a:ea typeface="HGｺﾞｼｯｸE" pitchFamily="49" charset="-128"/>
              </a:rPr>
              <a:t>円である。</a:t>
            </a:r>
          </a:p>
        </p:txBody>
      </p:sp>
      <p:sp>
        <p:nvSpPr>
          <p:cNvPr id="180248" name="テキスト ボックス 17"/>
          <p:cNvSpPr txBox="1">
            <a:spLocks noChangeArrowheads="1"/>
          </p:cNvSpPr>
          <p:nvPr/>
        </p:nvSpPr>
        <p:spPr bwMode="auto">
          <a:xfrm>
            <a:off x="1143000" y="1571625"/>
            <a:ext cx="714375" cy="400050"/>
          </a:xfrm>
          <a:prstGeom prst="rect">
            <a:avLst/>
          </a:prstGeom>
          <a:noFill/>
          <a:ln w="9525">
            <a:noFill/>
            <a:miter lim="800000"/>
            <a:headEnd/>
            <a:tailEnd/>
          </a:ln>
        </p:spPr>
        <p:txBody>
          <a:bodyPr>
            <a:spAutoFit/>
          </a:bodyPr>
          <a:lstStyle/>
          <a:p>
            <a:r>
              <a:rPr lang="ja-JP" altLang="en-US">
                <a:ea typeface="HGｺﾞｼｯｸE" pitchFamily="49" charset="-128"/>
              </a:rPr>
              <a:t>例</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円/楕円 24"/>
          <p:cNvSpPr/>
          <p:nvPr/>
        </p:nvSpPr>
        <p:spPr>
          <a:xfrm>
            <a:off x="6643688" y="5715000"/>
            <a:ext cx="714375" cy="357188"/>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p>
        </p:txBody>
      </p:sp>
      <p:sp>
        <p:nvSpPr>
          <p:cNvPr id="22" name="円/楕円 21"/>
          <p:cNvSpPr/>
          <p:nvPr/>
        </p:nvSpPr>
        <p:spPr>
          <a:xfrm>
            <a:off x="6643688" y="5214938"/>
            <a:ext cx="714375" cy="357187"/>
          </a:xfrm>
          <a:prstGeom prst="ellipse">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ja-JP" altLang="en-US"/>
          </a:p>
        </p:txBody>
      </p:sp>
      <p:sp>
        <p:nvSpPr>
          <p:cNvPr id="8" name="正方形/長方形 7"/>
          <p:cNvSpPr/>
          <p:nvPr/>
        </p:nvSpPr>
        <p:spPr>
          <a:xfrm>
            <a:off x="1071538" y="3429000"/>
            <a:ext cx="5929354" cy="1285884"/>
          </a:xfrm>
          <a:prstGeom prst="rect">
            <a:avLst/>
          </a:prstGeom>
          <a:solidFill>
            <a:srgbClr val="FF9933"/>
          </a:solidFill>
          <a:ln>
            <a:noFill/>
          </a:ln>
          <a:effectLst>
            <a:glow rad="1397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 name="正方形/長方形 6"/>
          <p:cNvSpPr/>
          <p:nvPr/>
        </p:nvSpPr>
        <p:spPr>
          <a:xfrm>
            <a:off x="1071538" y="857232"/>
            <a:ext cx="7358114" cy="1000132"/>
          </a:xfrm>
          <a:prstGeom prst="rect">
            <a:avLst/>
          </a:prstGeom>
          <a:solidFill>
            <a:srgbClr val="FF9933"/>
          </a:solidFill>
          <a:ln>
            <a:noFill/>
          </a:ln>
          <a:effectLst>
            <a:glow rad="1397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7539" name="Text Box 4"/>
          <p:cNvSpPr txBox="1">
            <a:spLocks noChangeArrowheads="1"/>
          </p:cNvSpPr>
          <p:nvPr/>
        </p:nvSpPr>
        <p:spPr bwMode="auto">
          <a:xfrm>
            <a:off x="1000125" y="285750"/>
            <a:ext cx="5832475" cy="366713"/>
          </a:xfrm>
          <a:prstGeom prst="rect">
            <a:avLst/>
          </a:prstGeom>
          <a:noFill/>
          <a:ln w="9525">
            <a:noFill/>
            <a:miter lim="800000"/>
            <a:headEnd/>
            <a:tailEnd/>
          </a:ln>
        </p:spPr>
        <p:txBody>
          <a:bodyPr>
            <a:spAutoFit/>
          </a:bodyPr>
          <a:lstStyle/>
          <a:p>
            <a:pPr>
              <a:spcBef>
                <a:spcPct val="50000"/>
              </a:spcBef>
            </a:pPr>
            <a:r>
              <a:rPr kumimoji="0" lang="ja-JP" altLang="en-US" sz="1800"/>
              <a:t>一般的に定義すると次のようになる。</a:t>
            </a:r>
          </a:p>
        </p:txBody>
      </p:sp>
      <p:graphicFrame>
        <p:nvGraphicFramePr>
          <p:cNvPr id="107525" name="Object 5"/>
          <p:cNvGraphicFramePr>
            <a:graphicFrameLocks noChangeAspect="1"/>
          </p:cNvGraphicFramePr>
          <p:nvPr/>
        </p:nvGraphicFramePr>
        <p:xfrm>
          <a:off x="1366838" y="1000125"/>
          <a:ext cx="5961062" cy="703263"/>
        </p:xfrm>
        <a:graphic>
          <a:graphicData uri="http://schemas.openxmlformats.org/presentationml/2006/ole">
            <p:oleObj spid="_x0000_s107525" name="数式" r:id="rId4" imgW="3555720" imgH="419040" progId="Equation.3">
              <p:embed/>
            </p:oleObj>
          </a:graphicData>
        </a:graphic>
      </p:graphicFrame>
      <p:sp>
        <p:nvSpPr>
          <p:cNvPr id="107540" name="Text Box 6"/>
          <p:cNvSpPr txBox="1">
            <a:spLocks noChangeArrowheads="1"/>
          </p:cNvSpPr>
          <p:nvPr/>
        </p:nvSpPr>
        <p:spPr bwMode="auto">
          <a:xfrm>
            <a:off x="1000125" y="1928813"/>
            <a:ext cx="3816350" cy="366712"/>
          </a:xfrm>
          <a:prstGeom prst="rect">
            <a:avLst/>
          </a:prstGeom>
          <a:noFill/>
          <a:ln w="9525">
            <a:noFill/>
            <a:miter lim="800000"/>
            <a:headEnd/>
            <a:tailEnd/>
          </a:ln>
        </p:spPr>
        <p:txBody>
          <a:bodyPr>
            <a:spAutoFit/>
          </a:bodyPr>
          <a:lstStyle/>
          <a:p>
            <a:pPr>
              <a:spcBef>
                <a:spcPct val="50000"/>
              </a:spcBef>
            </a:pPr>
            <a:r>
              <a:rPr kumimoji="0" lang="ja-JP" altLang="en-US" sz="1800"/>
              <a:t>記号を使って書くと、</a:t>
            </a:r>
          </a:p>
        </p:txBody>
      </p:sp>
      <p:graphicFrame>
        <p:nvGraphicFramePr>
          <p:cNvPr id="107527" name="Object 7"/>
          <p:cNvGraphicFramePr>
            <a:graphicFrameLocks noChangeAspect="1"/>
          </p:cNvGraphicFramePr>
          <p:nvPr/>
        </p:nvGraphicFramePr>
        <p:xfrm>
          <a:off x="1500188" y="2357438"/>
          <a:ext cx="2789237" cy="2212975"/>
        </p:xfrm>
        <a:graphic>
          <a:graphicData uri="http://schemas.openxmlformats.org/presentationml/2006/ole">
            <p:oleObj spid="_x0000_s107527" name="数式" r:id="rId5" imgW="1726920" imgH="1371600" progId="Equation.3">
              <p:embed/>
            </p:oleObj>
          </a:graphicData>
        </a:graphic>
      </p:graphicFrame>
      <p:sp>
        <p:nvSpPr>
          <p:cNvPr id="107541" name="テキスト ボックス 10"/>
          <p:cNvSpPr txBox="1">
            <a:spLocks noChangeArrowheads="1"/>
          </p:cNvSpPr>
          <p:nvPr/>
        </p:nvSpPr>
        <p:spPr bwMode="auto">
          <a:xfrm>
            <a:off x="4572000" y="3500438"/>
            <a:ext cx="2357438" cy="400050"/>
          </a:xfrm>
          <a:prstGeom prst="rect">
            <a:avLst/>
          </a:prstGeom>
          <a:noFill/>
          <a:ln w="9525">
            <a:noFill/>
            <a:miter lim="800000"/>
            <a:headEnd/>
            <a:tailEnd/>
          </a:ln>
        </p:spPr>
        <p:txBody>
          <a:bodyPr>
            <a:spAutoFit/>
          </a:bodyPr>
          <a:lstStyle/>
          <a:p>
            <a:r>
              <a:rPr lang="en-US" altLang="ja-JP">
                <a:ea typeface="HGｺﾞｼｯｸE" pitchFamily="49" charset="-128"/>
              </a:rPr>
              <a:t>1</a:t>
            </a:r>
            <a:r>
              <a:rPr lang="ja-JP" altLang="en-US">
                <a:ea typeface="HGｺﾞｼｯｸE" pitchFamily="49" charset="-128"/>
              </a:rPr>
              <a:t>ドルが</a:t>
            </a:r>
            <a:r>
              <a:rPr lang="en-US" altLang="ja-JP">
                <a:ea typeface="HGｺﾞｼｯｸE" pitchFamily="49" charset="-128"/>
              </a:rPr>
              <a:t>e</a:t>
            </a:r>
            <a:r>
              <a:rPr lang="ja-JP" altLang="en-US">
                <a:ea typeface="HGｺﾞｼｯｸE" pitchFamily="49" charset="-128"/>
              </a:rPr>
              <a:t>円である</a:t>
            </a:r>
          </a:p>
        </p:txBody>
      </p:sp>
      <p:sp>
        <p:nvSpPr>
          <p:cNvPr id="107542" name="テキスト ボックス 14"/>
          <p:cNvSpPr txBox="1">
            <a:spLocks noChangeArrowheads="1"/>
          </p:cNvSpPr>
          <p:nvPr/>
        </p:nvSpPr>
        <p:spPr bwMode="auto">
          <a:xfrm>
            <a:off x="1428750" y="5000625"/>
            <a:ext cx="3357563" cy="400050"/>
          </a:xfrm>
          <a:prstGeom prst="rect">
            <a:avLst/>
          </a:prstGeom>
          <a:noFill/>
          <a:ln w="9525">
            <a:noFill/>
            <a:miter lim="800000"/>
            <a:headEnd/>
            <a:tailEnd/>
          </a:ln>
        </p:spPr>
        <p:txBody>
          <a:bodyPr>
            <a:spAutoFit/>
          </a:bodyPr>
          <a:lstStyle/>
          <a:p>
            <a:r>
              <a:rPr lang="ja-JP" altLang="en-US">
                <a:ea typeface="HGｺﾞｼｯｸE" pitchFamily="49" charset="-128"/>
              </a:rPr>
              <a:t>アメリカで米を買うと，</a:t>
            </a:r>
          </a:p>
        </p:txBody>
      </p:sp>
      <p:sp>
        <p:nvSpPr>
          <p:cNvPr id="107543" name="テキスト ボックス 15"/>
          <p:cNvSpPr txBox="1">
            <a:spLocks noChangeArrowheads="1"/>
          </p:cNvSpPr>
          <p:nvPr/>
        </p:nvSpPr>
        <p:spPr bwMode="auto">
          <a:xfrm>
            <a:off x="4286250" y="5000625"/>
            <a:ext cx="928688" cy="400050"/>
          </a:xfrm>
          <a:prstGeom prst="rect">
            <a:avLst/>
          </a:prstGeom>
          <a:noFill/>
          <a:ln w="9525">
            <a:noFill/>
            <a:miter lim="800000"/>
            <a:headEnd/>
            <a:tailEnd/>
          </a:ln>
        </p:spPr>
        <p:txBody>
          <a:bodyPr>
            <a:spAutoFit/>
          </a:bodyPr>
          <a:lstStyle/>
          <a:p>
            <a:r>
              <a:rPr lang="en-US" altLang="ja-JP">
                <a:ea typeface="HGｺﾞｼｯｸE" pitchFamily="49" charset="-128"/>
              </a:rPr>
              <a:t>e×P</a:t>
            </a:r>
            <a:r>
              <a:rPr lang="en-US" altLang="ja-JP" baseline="30000">
                <a:ea typeface="HGｺﾞｼｯｸE" pitchFamily="49" charset="-128"/>
              </a:rPr>
              <a:t>$</a:t>
            </a:r>
            <a:endParaRPr lang="ja-JP" altLang="en-US" baseline="30000">
              <a:ea typeface="HGｺﾞｼｯｸE" pitchFamily="49" charset="-128"/>
            </a:endParaRPr>
          </a:p>
        </p:txBody>
      </p:sp>
      <p:sp>
        <p:nvSpPr>
          <p:cNvPr id="107544" name="テキスト ボックス 17"/>
          <p:cNvSpPr txBox="1">
            <a:spLocks noChangeArrowheads="1"/>
          </p:cNvSpPr>
          <p:nvPr/>
        </p:nvSpPr>
        <p:spPr bwMode="auto">
          <a:xfrm>
            <a:off x="5214938" y="5000625"/>
            <a:ext cx="500062" cy="400050"/>
          </a:xfrm>
          <a:prstGeom prst="rect">
            <a:avLst/>
          </a:prstGeom>
          <a:noFill/>
          <a:ln w="9525">
            <a:noFill/>
            <a:miter lim="800000"/>
            <a:headEnd/>
            <a:tailEnd/>
          </a:ln>
        </p:spPr>
        <p:txBody>
          <a:bodyPr>
            <a:spAutoFit/>
          </a:bodyPr>
          <a:lstStyle/>
          <a:p>
            <a:r>
              <a:rPr lang="ja-JP" altLang="en-US">
                <a:ea typeface="HGｺﾞｼｯｸE" pitchFamily="49" charset="-128"/>
              </a:rPr>
              <a:t>円</a:t>
            </a:r>
          </a:p>
        </p:txBody>
      </p:sp>
      <p:sp>
        <p:nvSpPr>
          <p:cNvPr id="107545" name="テキスト ボックス 18"/>
          <p:cNvSpPr txBox="1">
            <a:spLocks noChangeArrowheads="1"/>
          </p:cNvSpPr>
          <p:nvPr/>
        </p:nvSpPr>
        <p:spPr bwMode="auto">
          <a:xfrm>
            <a:off x="1428750" y="5715000"/>
            <a:ext cx="3357563" cy="400050"/>
          </a:xfrm>
          <a:prstGeom prst="rect">
            <a:avLst/>
          </a:prstGeom>
          <a:noFill/>
          <a:ln w="9525">
            <a:noFill/>
            <a:miter lim="800000"/>
            <a:headEnd/>
            <a:tailEnd/>
          </a:ln>
        </p:spPr>
        <p:txBody>
          <a:bodyPr>
            <a:spAutoFit/>
          </a:bodyPr>
          <a:lstStyle/>
          <a:p>
            <a:r>
              <a:rPr lang="ja-JP" altLang="en-US">
                <a:ea typeface="HGｺﾞｼｯｸE" pitchFamily="49" charset="-128"/>
              </a:rPr>
              <a:t>日本で米を買うと，</a:t>
            </a:r>
          </a:p>
        </p:txBody>
      </p:sp>
      <p:sp>
        <p:nvSpPr>
          <p:cNvPr id="107546" name="テキスト ボックス 19"/>
          <p:cNvSpPr txBox="1">
            <a:spLocks noChangeArrowheads="1"/>
          </p:cNvSpPr>
          <p:nvPr/>
        </p:nvSpPr>
        <p:spPr bwMode="auto">
          <a:xfrm>
            <a:off x="4071938" y="5715000"/>
            <a:ext cx="1143000" cy="400050"/>
          </a:xfrm>
          <a:prstGeom prst="rect">
            <a:avLst/>
          </a:prstGeom>
          <a:noFill/>
          <a:ln w="9525">
            <a:noFill/>
            <a:miter lim="800000"/>
            <a:headEnd/>
            <a:tailEnd/>
          </a:ln>
        </p:spPr>
        <p:txBody>
          <a:bodyPr>
            <a:spAutoFit/>
          </a:bodyPr>
          <a:lstStyle/>
          <a:p>
            <a:r>
              <a:rPr lang="en-US" altLang="ja-JP">
                <a:ea typeface="HGｺﾞｼｯｸE" pitchFamily="49" charset="-128"/>
              </a:rPr>
              <a:t>P</a:t>
            </a:r>
            <a:r>
              <a:rPr lang="ja-JP" altLang="en-US">
                <a:ea typeface="HGｺﾞｼｯｸE" pitchFamily="49" charset="-128"/>
              </a:rPr>
              <a:t>　円</a:t>
            </a:r>
            <a:endParaRPr lang="ja-JP" altLang="en-US" baseline="30000">
              <a:ea typeface="HGｺﾞｼｯｸE" pitchFamily="49" charset="-128"/>
            </a:endParaRPr>
          </a:p>
        </p:txBody>
      </p:sp>
      <p:graphicFrame>
        <p:nvGraphicFramePr>
          <p:cNvPr id="107530" name="Object 8"/>
          <p:cNvGraphicFramePr>
            <a:graphicFrameLocks noChangeAspect="1"/>
          </p:cNvGraphicFramePr>
          <p:nvPr/>
        </p:nvGraphicFramePr>
        <p:xfrm>
          <a:off x="6286500" y="5214938"/>
          <a:ext cx="1143000" cy="827087"/>
        </p:xfrm>
        <a:graphic>
          <a:graphicData uri="http://schemas.openxmlformats.org/presentationml/2006/ole">
            <p:oleObj spid="_x0000_s107530" name="数式" r:id="rId6" imgW="533160" imgH="419040" progId="Equation.3">
              <p:embed/>
            </p:oleObj>
          </a:graphicData>
        </a:graphic>
      </p:graphicFrame>
      <p:sp>
        <p:nvSpPr>
          <p:cNvPr id="107547" name="テキスト ボックス 25"/>
          <p:cNvSpPr txBox="1">
            <a:spLocks noChangeArrowheads="1"/>
          </p:cNvSpPr>
          <p:nvPr/>
        </p:nvSpPr>
        <p:spPr bwMode="auto">
          <a:xfrm>
            <a:off x="7358063" y="4857750"/>
            <a:ext cx="1928812" cy="584200"/>
          </a:xfrm>
          <a:prstGeom prst="rect">
            <a:avLst/>
          </a:prstGeom>
          <a:noFill/>
          <a:ln w="9525">
            <a:noFill/>
            <a:miter lim="800000"/>
            <a:headEnd/>
            <a:tailEnd/>
          </a:ln>
        </p:spPr>
        <p:txBody>
          <a:bodyPr>
            <a:spAutoFit/>
          </a:bodyPr>
          <a:lstStyle/>
          <a:p>
            <a:r>
              <a:rPr lang="ja-JP" altLang="en-US" sz="1600">
                <a:ea typeface="HGｺﾞｼｯｸE" pitchFamily="49" charset="-128"/>
              </a:rPr>
              <a:t>アメリカの米を円で換算した値段</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1500166" y="4143380"/>
            <a:ext cx="6215106" cy="2286016"/>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20" name="正方形/長方形 19"/>
          <p:cNvSpPr/>
          <p:nvPr/>
        </p:nvSpPr>
        <p:spPr>
          <a:xfrm>
            <a:off x="1357290" y="357166"/>
            <a:ext cx="7215238" cy="300039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08558" name="Text Box 4"/>
          <p:cNvSpPr txBox="1">
            <a:spLocks noChangeArrowheads="1"/>
          </p:cNvSpPr>
          <p:nvPr/>
        </p:nvSpPr>
        <p:spPr bwMode="auto">
          <a:xfrm>
            <a:off x="1785938" y="3857625"/>
            <a:ext cx="5688012" cy="1266825"/>
          </a:xfrm>
          <a:prstGeom prst="rect">
            <a:avLst/>
          </a:prstGeom>
          <a:noFill/>
          <a:ln w="9525">
            <a:noFill/>
            <a:miter lim="800000"/>
            <a:headEnd/>
            <a:tailEnd/>
          </a:ln>
        </p:spPr>
        <p:txBody>
          <a:bodyPr>
            <a:spAutoFit/>
          </a:bodyPr>
          <a:lstStyle/>
          <a:p>
            <a:pPr>
              <a:spcBef>
                <a:spcPct val="50000"/>
              </a:spcBef>
            </a:pPr>
            <a:endParaRPr kumimoji="0" lang="ja-JP" altLang="en-US"/>
          </a:p>
          <a:p>
            <a:pPr>
              <a:spcBef>
                <a:spcPct val="50000"/>
              </a:spcBef>
            </a:pPr>
            <a:r>
              <a:rPr kumimoji="0" lang="ja-JP" altLang="en-US"/>
              <a:t>　　　　</a:t>
            </a:r>
            <a:r>
              <a:rPr kumimoji="0" lang="ja-JP" altLang="en-US" sz="1800"/>
              <a:t>：アメリカの米の方が相対的に価値が低い</a:t>
            </a:r>
          </a:p>
          <a:p>
            <a:pPr>
              <a:spcBef>
                <a:spcPct val="50000"/>
              </a:spcBef>
            </a:pPr>
            <a:r>
              <a:rPr kumimoji="0" lang="ja-JP" altLang="en-US" sz="1800"/>
              <a:t>　　　　　（日本の米の方が相対的に価値が高い）</a:t>
            </a:r>
            <a:endParaRPr kumimoji="0" lang="ja-JP" altLang="en-US"/>
          </a:p>
        </p:txBody>
      </p:sp>
      <p:graphicFrame>
        <p:nvGraphicFramePr>
          <p:cNvPr id="108549" name="Object 5"/>
          <p:cNvGraphicFramePr>
            <a:graphicFrameLocks noChangeAspect="1"/>
          </p:cNvGraphicFramePr>
          <p:nvPr/>
        </p:nvGraphicFramePr>
        <p:xfrm>
          <a:off x="1852613" y="4351338"/>
          <a:ext cx="576262" cy="311150"/>
        </p:xfrm>
        <a:graphic>
          <a:graphicData uri="http://schemas.openxmlformats.org/presentationml/2006/ole">
            <p:oleObj spid="_x0000_s108549" name="数式" r:id="rId4" imgW="330120" imgH="177480" progId="Equation.3">
              <p:embed/>
            </p:oleObj>
          </a:graphicData>
        </a:graphic>
      </p:graphicFrame>
      <p:graphicFrame>
        <p:nvGraphicFramePr>
          <p:cNvPr id="108550" name="Object 6"/>
          <p:cNvGraphicFramePr>
            <a:graphicFrameLocks noChangeAspect="1"/>
          </p:cNvGraphicFramePr>
          <p:nvPr/>
        </p:nvGraphicFramePr>
        <p:xfrm>
          <a:off x="1852613" y="5286375"/>
          <a:ext cx="596900" cy="311150"/>
        </p:xfrm>
        <a:graphic>
          <a:graphicData uri="http://schemas.openxmlformats.org/presentationml/2006/ole">
            <p:oleObj spid="_x0000_s108550" name="数式" r:id="rId5" imgW="342720" imgH="177480" progId="Equation.3">
              <p:embed/>
            </p:oleObj>
          </a:graphicData>
        </a:graphic>
      </p:graphicFrame>
      <p:sp>
        <p:nvSpPr>
          <p:cNvPr id="108559" name="Text Box 7"/>
          <p:cNvSpPr txBox="1">
            <a:spLocks noChangeArrowheads="1"/>
          </p:cNvSpPr>
          <p:nvPr/>
        </p:nvSpPr>
        <p:spPr bwMode="auto">
          <a:xfrm>
            <a:off x="2428875" y="5214938"/>
            <a:ext cx="4608513" cy="779462"/>
          </a:xfrm>
          <a:prstGeom prst="rect">
            <a:avLst/>
          </a:prstGeom>
          <a:noFill/>
          <a:ln w="9525">
            <a:noFill/>
            <a:miter lim="800000"/>
            <a:headEnd/>
            <a:tailEnd/>
          </a:ln>
        </p:spPr>
        <p:txBody>
          <a:bodyPr>
            <a:spAutoFit/>
          </a:bodyPr>
          <a:lstStyle/>
          <a:p>
            <a:pPr>
              <a:spcBef>
                <a:spcPct val="50000"/>
              </a:spcBef>
            </a:pPr>
            <a:r>
              <a:rPr kumimoji="0" lang="ja-JP" altLang="en-US" sz="1800"/>
              <a:t>：日本の米の方が相対的に価値が低い</a:t>
            </a:r>
          </a:p>
          <a:p>
            <a:pPr>
              <a:spcBef>
                <a:spcPct val="50000"/>
              </a:spcBef>
            </a:pPr>
            <a:r>
              <a:rPr kumimoji="0" lang="ja-JP" altLang="en-US" sz="1800"/>
              <a:t>（アメリカの米の方が相対的に価値が高い）</a:t>
            </a:r>
          </a:p>
        </p:txBody>
      </p:sp>
      <p:sp>
        <p:nvSpPr>
          <p:cNvPr id="7" name="円/楕円 6"/>
          <p:cNvSpPr/>
          <p:nvPr/>
        </p:nvSpPr>
        <p:spPr>
          <a:xfrm>
            <a:off x="2714625" y="1500188"/>
            <a:ext cx="714375" cy="357187"/>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p>
        </p:txBody>
      </p:sp>
      <p:sp>
        <p:nvSpPr>
          <p:cNvPr id="8" name="円/楕円 7"/>
          <p:cNvSpPr/>
          <p:nvPr/>
        </p:nvSpPr>
        <p:spPr>
          <a:xfrm>
            <a:off x="2714625" y="1000125"/>
            <a:ext cx="714375" cy="357188"/>
          </a:xfrm>
          <a:prstGeom prst="ellipse">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ja-JP" altLang="en-US"/>
          </a:p>
        </p:txBody>
      </p:sp>
      <p:graphicFrame>
        <p:nvGraphicFramePr>
          <p:cNvPr id="108551" name="Object 8"/>
          <p:cNvGraphicFramePr>
            <a:graphicFrameLocks noChangeAspect="1"/>
          </p:cNvGraphicFramePr>
          <p:nvPr/>
        </p:nvGraphicFramePr>
        <p:xfrm>
          <a:off x="2273300" y="1000125"/>
          <a:ext cx="1169988" cy="827088"/>
        </p:xfrm>
        <a:graphic>
          <a:graphicData uri="http://schemas.openxmlformats.org/presentationml/2006/ole">
            <p:oleObj spid="_x0000_s108551" name="数式" r:id="rId6" imgW="545760" imgH="419040" progId="Equation.3">
              <p:embed/>
            </p:oleObj>
          </a:graphicData>
        </a:graphic>
      </p:graphicFrame>
      <p:sp>
        <p:nvSpPr>
          <p:cNvPr id="108562" name="テキスト ボックス 9"/>
          <p:cNvSpPr txBox="1">
            <a:spLocks noChangeArrowheads="1"/>
          </p:cNvSpPr>
          <p:nvPr/>
        </p:nvSpPr>
        <p:spPr bwMode="auto">
          <a:xfrm>
            <a:off x="3429000" y="642938"/>
            <a:ext cx="1928813" cy="584200"/>
          </a:xfrm>
          <a:prstGeom prst="rect">
            <a:avLst/>
          </a:prstGeom>
          <a:noFill/>
          <a:ln w="9525">
            <a:noFill/>
            <a:miter lim="800000"/>
            <a:headEnd/>
            <a:tailEnd/>
          </a:ln>
        </p:spPr>
        <p:txBody>
          <a:bodyPr>
            <a:spAutoFit/>
          </a:bodyPr>
          <a:lstStyle/>
          <a:p>
            <a:r>
              <a:rPr lang="ja-JP" altLang="en-US" sz="1600">
                <a:ea typeface="HGｺﾞｼｯｸE" pitchFamily="49" charset="-128"/>
              </a:rPr>
              <a:t>アメリカの米を円で換算した値段</a:t>
            </a:r>
          </a:p>
        </p:txBody>
      </p:sp>
      <p:sp>
        <p:nvSpPr>
          <p:cNvPr id="108563" name="正方形/長方形 10"/>
          <p:cNvSpPr>
            <a:spLocks noChangeArrowheads="1"/>
          </p:cNvSpPr>
          <p:nvPr/>
        </p:nvSpPr>
        <p:spPr bwMode="auto">
          <a:xfrm>
            <a:off x="1357313" y="3571875"/>
            <a:ext cx="5929312" cy="400050"/>
          </a:xfrm>
          <a:prstGeom prst="rect">
            <a:avLst/>
          </a:prstGeom>
          <a:noFill/>
          <a:ln w="9525">
            <a:noFill/>
            <a:miter lim="800000"/>
            <a:headEnd/>
            <a:tailEnd/>
          </a:ln>
        </p:spPr>
        <p:txBody>
          <a:bodyPr>
            <a:spAutoFit/>
          </a:bodyPr>
          <a:lstStyle/>
          <a:p>
            <a:pPr>
              <a:spcBef>
                <a:spcPct val="50000"/>
              </a:spcBef>
            </a:pPr>
            <a:r>
              <a:rPr kumimoji="0" lang="ja-JP" altLang="en-US"/>
              <a:t>この実質為替レートは経済的に次のことを示す。</a:t>
            </a:r>
          </a:p>
        </p:txBody>
      </p:sp>
      <p:sp>
        <p:nvSpPr>
          <p:cNvPr id="108564" name="テキスト ボックス 14"/>
          <p:cNvSpPr txBox="1">
            <a:spLocks noChangeArrowheads="1"/>
          </p:cNvSpPr>
          <p:nvPr/>
        </p:nvSpPr>
        <p:spPr bwMode="auto">
          <a:xfrm>
            <a:off x="3714750" y="2071688"/>
            <a:ext cx="3357563" cy="400050"/>
          </a:xfrm>
          <a:prstGeom prst="rect">
            <a:avLst/>
          </a:prstGeom>
          <a:noFill/>
          <a:ln w="9525">
            <a:noFill/>
            <a:miter lim="800000"/>
            <a:headEnd/>
            <a:tailEnd/>
          </a:ln>
        </p:spPr>
        <p:txBody>
          <a:bodyPr>
            <a:spAutoFit/>
          </a:bodyPr>
          <a:lstStyle/>
          <a:p>
            <a:r>
              <a:rPr lang="ja-JP" altLang="en-US">
                <a:ea typeface="HGｺﾞｼｯｸE" pitchFamily="49" charset="-128"/>
              </a:rPr>
              <a:t>アメリカで米を買うと，</a:t>
            </a:r>
          </a:p>
        </p:txBody>
      </p:sp>
      <p:sp>
        <p:nvSpPr>
          <p:cNvPr id="108565" name="テキスト ボックス 15"/>
          <p:cNvSpPr txBox="1">
            <a:spLocks noChangeArrowheads="1"/>
          </p:cNvSpPr>
          <p:nvPr/>
        </p:nvSpPr>
        <p:spPr bwMode="auto">
          <a:xfrm>
            <a:off x="6572250" y="2071688"/>
            <a:ext cx="928688" cy="400050"/>
          </a:xfrm>
          <a:prstGeom prst="rect">
            <a:avLst/>
          </a:prstGeom>
          <a:noFill/>
          <a:ln w="9525">
            <a:noFill/>
            <a:miter lim="800000"/>
            <a:headEnd/>
            <a:tailEnd/>
          </a:ln>
        </p:spPr>
        <p:txBody>
          <a:bodyPr>
            <a:spAutoFit/>
          </a:bodyPr>
          <a:lstStyle/>
          <a:p>
            <a:r>
              <a:rPr lang="en-US" altLang="ja-JP">
                <a:ea typeface="HGｺﾞｼｯｸE" pitchFamily="49" charset="-128"/>
              </a:rPr>
              <a:t>e×P</a:t>
            </a:r>
            <a:r>
              <a:rPr lang="en-US" altLang="ja-JP" baseline="30000">
                <a:ea typeface="HGｺﾞｼｯｸE" pitchFamily="49" charset="-128"/>
              </a:rPr>
              <a:t>$</a:t>
            </a:r>
            <a:endParaRPr lang="ja-JP" altLang="en-US" baseline="30000">
              <a:ea typeface="HGｺﾞｼｯｸE" pitchFamily="49" charset="-128"/>
            </a:endParaRPr>
          </a:p>
        </p:txBody>
      </p:sp>
      <p:sp>
        <p:nvSpPr>
          <p:cNvPr id="108566" name="テキスト ボックス 16"/>
          <p:cNvSpPr txBox="1">
            <a:spLocks noChangeArrowheads="1"/>
          </p:cNvSpPr>
          <p:nvPr/>
        </p:nvSpPr>
        <p:spPr bwMode="auto">
          <a:xfrm>
            <a:off x="7500938" y="2071688"/>
            <a:ext cx="500062" cy="400050"/>
          </a:xfrm>
          <a:prstGeom prst="rect">
            <a:avLst/>
          </a:prstGeom>
          <a:noFill/>
          <a:ln w="9525">
            <a:noFill/>
            <a:miter lim="800000"/>
            <a:headEnd/>
            <a:tailEnd/>
          </a:ln>
        </p:spPr>
        <p:txBody>
          <a:bodyPr>
            <a:spAutoFit/>
          </a:bodyPr>
          <a:lstStyle/>
          <a:p>
            <a:r>
              <a:rPr lang="ja-JP" altLang="en-US">
                <a:ea typeface="HGｺﾞｼｯｸE" pitchFamily="49" charset="-128"/>
              </a:rPr>
              <a:t>円</a:t>
            </a:r>
          </a:p>
        </p:txBody>
      </p:sp>
      <p:sp>
        <p:nvSpPr>
          <p:cNvPr id="108567" name="テキスト ボックス 17"/>
          <p:cNvSpPr txBox="1">
            <a:spLocks noChangeArrowheads="1"/>
          </p:cNvSpPr>
          <p:nvPr/>
        </p:nvSpPr>
        <p:spPr bwMode="auto">
          <a:xfrm>
            <a:off x="3714750" y="2786063"/>
            <a:ext cx="3357563" cy="400050"/>
          </a:xfrm>
          <a:prstGeom prst="rect">
            <a:avLst/>
          </a:prstGeom>
          <a:noFill/>
          <a:ln w="9525">
            <a:noFill/>
            <a:miter lim="800000"/>
            <a:headEnd/>
            <a:tailEnd/>
          </a:ln>
        </p:spPr>
        <p:txBody>
          <a:bodyPr>
            <a:spAutoFit/>
          </a:bodyPr>
          <a:lstStyle/>
          <a:p>
            <a:r>
              <a:rPr lang="ja-JP" altLang="en-US">
                <a:ea typeface="HGｺﾞｼｯｸE" pitchFamily="49" charset="-128"/>
              </a:rPr>
              <a:t>日本で米を買うと，</a:t>
            </a:r>
          </a:p>
        </p:txBody>
      </p:sp>
      <p:sp>
        <p:nvSpPr>
          <p:cNvPr id="108568" name="テキスト ボックス 18"/>
          <p:cNvSpPr txBox="1">
            <a:spLocks noChangeArrowheads="1"/>
          </p:cNvSpPr>
          <p:nvPr/>
        </p:nvSpPr>
        <p:spPr bwMode="auto">
          <a:xfrm>
            <a:off x="6357938" y="2786063"/>
            <a:ext cx="1143000" cy="400050"/>
          </a:xfrm>
          <a:prstGeom prst="rect">
            <a:avLst/>
          </a:prstGeom>
          <a:noFill/>
          <a:ln w="9525">
            <a:noFill/>
            <a:miter lim="800000"/>
            <a:headEnd/>
            <a:tailEnd/>
          </a:ln>
        </p:spPr>
        <p:txBody>
          <a:bodyPr>
            <a:spAutoFit/>
          </a:bodyPr>
          <a:lstStyle/>
          <a:p>
            <a:r>
              <a:rPr lang="en-US" altLang="ja-JP">
                <a:ea typeface="HGｺﾞｼｯｸE" pitchFamily="49" charset="-128"/>
              </a:rPr>
              <a:t>P</a:t>
            </a:r>
            <a:r>
              <a:rPr lang="ja-JP" altLang="en-US">
                <a:ea typeface="HGｺﾞｼｯｸE" pitchFamily="49" charset="-128"/>
              </a:rPr>
              <a:t>　円</a:t>
            </a:r>
            <a:endParaRPr lang="ja-JP" altLang="en-US" baseline="30000">
              <a:ea typeface="HGｺﾞｼｯｸE" pitchFamily="49"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431925" y="360363"/>
            <a:ext cx="7407275" cy="1471612"/>
          </a:xfrm>
        </p:spPr>
        <p:txBody>
          <a:bodyPr/>
          <a:lstStyle/>
          <a:p>
            <a:pPr fontAlgn="auto">
              <a:spcAft>
                <a:spcPts val="0"/>
              </a:spcAft>
              <a:defRPr/>
            </a:pPr>
            <a:r>
              <a:rPr lang="ja-JP" altLang="en-US" dirty="0">
                <a:solidFill>
                  <a:schemeClr val="tx2">
                    <a:satMod val="130000"/>
                  </a:schemeClr>
                </a:solidFill>
              </a:rPr>
              <a:t>第</a:t>
            </a:r>
            <a:r>
              <a:rPr lang="en-US" altLang="ja-JP" dirty="0">
                <a:solidFill>
                  <a:schemeClr val="tx2">
                    <a:satMod val="130000"/>
                  </a:schemeClr>
                </a:solidFill>
              </a:rPr>
              <a:t>9</a:t>
            </a:r>
            <a:r>
              <a:rPr lang="ja-JP" altLang="en-US" dirty="0">
                <a:solidFill>
                  <a:schemeClr val="tx2">
                    <a:satMod val="130000"/>
                  </a:schemeClr>
                </a:solidFill>
              </a:rPr>
              <a:t>章　開放マクロ経済学</a:t>
            </a:r>
          </a:p>
        </p:txBody>
      </p:sp>
      <p:sp>
        <p:nvSpPr>
          <p:cNvPr id="2051" name="Rectangle 3"/>
          <p:cNvSpPr>
            <a:spLocks noGrp="1" noChangeArrowheads="1"/>
          </p:cNvSpPr>
          <p:nvPr>
            <p:ph type="subTitle" idx="1"/>
          </p:nvPr>
        </p:nvSpPr>
        <p:spPr>
          <a:xfrm>
            <a:off x="1431925" y="1849438"/>
            <a:ext cx="7407275" cy="1752600"/>
          </a:xfrm>
        </p:spPr>
        <p:txBody>
          <a:bodyPr>
            <a:normAutofit/>
          </a:bodyPr>
          <a:lstStyle/>
          <a:p>
            <a:pPr fontAlgn="auto">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1214414" y="1928802"/>
            <a:ext cx="6786610" cy="1143008"/>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aphicFrame>
        <p:nvGraphicFramePr>
          <p:cNvPr id="22" name="図表 21"/>
          <p:cNvGraphicFramePr/>
          <p:nvPr/>
        </p:nvGraphicFramePr>
        <p:xfrm>
          <a:off x="1285852" y="142852"/>
          <a:ext cx="7086600" cy="10715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3" name="図表 22"/>
          <p:cNvGraphicFramePr/>
          <p:nvPr/>
        </p:nvGraphicFramePr>
        <p:xfrm>
          <a:off x="1285852" y="1214422"/>
          <a:ext cx="4935549" cy="57150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151554" name="Object 2"/>
          <p:cNvGraphicFramePr>
            <a:graphicFrameLocks noChangeAspect="1"/>
          </p:cNvGraphicFramePr>
          <p:nvPr>
            <p:ph sz="half" idx="2"/>
          </p:nvPr>
        </p:nvGraphicFramePr>
        <p:xfrm>
          <a:off x="4791075" y="2060575"/>
          <a:ext cx="2443163" cy="371475"/>
        </p:xfrm>
        <a:graphic>
          <a:graphicData uri="http://schemas.openxmlformats.org/presentationml/2006/ole">
            <p:oleObj spid="_x0000_s151554" name="数式" r:id="rId14" imgW="1587240" imgH="241200" progId="Equation.3">
              <p:embed/>
            </p:oleObj>
          </a:graphicData>
        </a:graphic>
      </p:graphicFrame>
      <p:sp>
        <p:nvSpPr>
          <p:cNvPr id="151560" name="Rectangle 4"/>
          <p:cNvSpPr>
            <a:spLocks noChangeArrowheads="1"/>
          </p:cNvSpPr>
          <p:nvPr/>
        </p:nvSpPr>
        <p:spPr bwMode="auto">
          <a:xfrm>
            <a:off x="1403350" y="2060575"/>
            <a:ext cx="7240588" cy="3970338"/>
          </a:xfrm>
          <a:prstGeom prst="rect">
            <a:avLst/>
          </a:prstGeom>
          <a:noFill/>
          <a:ln w="9525">
            <a:noFill/>
            <a:miter lim="800000"/>
            <a:headEnd/>
            <a:tailEnd/>
          </a:ln>
        </p:spPr>
        <p:txBody>
          <a:bodyPr>
            <a:spAutoFit/>
          </a:bodyPr>
          <a:lstStyle/>
          <a:p>
            <a:r>
              <a:rPr kumimoji="0" lang="en-US" altLang="ja-JP" sz="1800"/>
              <a:t>(Y-C-T)+(T-G)=I+</a:t>
            </a:r>
            <a:r>
              <a:rPr kumimoji="0" lang="ja-JP" altLang="en-US" sz="1800"/>
              <a:t>⊿</a:t>
            </a:r>
            <a:r>
              <a:rPr kumimoji="0" lang="en-US" altLang="ja-JP" sz="1800"/>
              <a:t>FA</a:t>
            </a:r>
            <a:endParaRPr kumimoji="0" lang="ja-JP" altLang="en-US" sz="1800"/>
          </a:p>
          <a:p>
            <a:r>
              <a:rPr kumimoji="0" lang="ja-JP" altLang="en-US" sz="1800"/>
              <a:t>　　　</a:t>
            </a:r>
            <a:endParaRPr kumimoji="0" lang="en-US" altLang="ja-JP" sz="1800"/>
          </a:p>
          <a:p>
            <a:r>
              <a:rPr kumimoji="0" lang="ja-JP" altLang="en-US" sz="1800"/>
              <a:t>国内貯蓄＝国内投資＋対外純資産の増加</a:t>
            </a:r>
          </a:p>
          <a:p>
            <a:endParaRPr kumimoji="0" lang="ja-JP" altLang="en-US" sz="1800"/>
          </a:p>
          <a:p>
            <a:r>
              <a:rPr kumimoji="0" lang="ja-JP" altLang="en-US" sz="1800"/>
              <a:t>⊿ＦＡ＝０、つまり外国との取引がないときの資金市場の均衡は</a:t>
            </a:r>
            <a:r>
              <a:rPr kumimoji="0" lang="en-US" altLang="ja-JP" sz="1800"/>
              <a:t>5.3</a:t>
            </a:r>
            <a:r>
              <a:rPr kumimoji="0" lang="ja-JP" altLang="en-US" sz="1800"/>
              <a:t>節で考察した。</a:t>
            </a:r>
            <a:r>
              <a:rPr kumimoji="0" lang="ja-JP" altLang="en-US" sz="1800">
                <a:solidFill>
                  <a:srgbClr val="FF0000"/>
                </a:solidFill>
              </a:rPr>
              <a:t>資金の需要と供給が一致する均衡で実質利子率が決まる</a:t>
            </a:r>
            <a:r>
              <a:rPr kumimoji="0" lang="ja-JP" altLang="en-US" sz="1800"/>
              <a:t>というのが、結論だった。</a:t>
            </a:r>
          </a:p>
          <a:p>
            <a:endParaRPr kumimoji="0" lang="ja-JP" altLang="en-US" sz="1800"/>
          </a:p>
          <a:p>
            <a:r>
              <a:rPr kumimoji="0" lang="ja-JP" altLang="en-US" sz="1800"/>
              <a:t>では、海外との取引が存在し、対外資産の変化があるときに資金市場の均衡はどのように記述されるか？？</a:t>
            </a:r>
          </a:p>
          <a:p>
            <a:endParaRPr kumimoji="0" lang="ja-JP" altLang="en-US" sz="1800"/>
          </a:p>
          <a:p>
            <a:r>
              <a:rPr kumimoji="0" lang="ja-JP" altLang="en-US" sz="1800"/>
              <a:t>国内貯蓄と国内投資はこれまでと同じ関係が成り立つ。</a:t>
            </a:r>
          </a:p>
          <a:p>
            <a:endParaRPr kumimoji="0" lang="ja-JP" altLang="en-US" sz="1800"/>
          </a:p>
          <a:p>
            <a:r>
              <a:rPr kumimoji="0" lang="ja-JP" altLang="en-US" sz="1800"/>
              <a:t>国内の実質利子率　（　　）</a:t>
            </a:r>
          </a:p>
        </p:txBody>
      </p:sp>
      <p:sp>
        <p:nvSpPr>
          <p:cNvPr id="151561" name="Line 5"/>
          <p:cNvSpPr>
            <a:spLocks noChangeShapeType="1"/>
          </p:cNvSpPr>
          <p:nvPr/>
        </p:nvSpPr>
        <p:spPr bwMode="auto">
          <a:xfrm>
            <a:off x="3995738" y="2205038"/>
            <a:ext cx="720725" cy="0"/>
          </a:xfrm>
          <a:prstGeom prst="line">
            <a:avLst/>
          </a:prstGeom>
          <a:noFill/>
          <a:ln w="9525">
            <a:solidFill>
              <a:schemeClr val="tx1"/>
            </a:solidFill>
            <a:round/>
            <a:headEnd type="triangle" w="med" len="med"/>
            <a:tailEnd type="triangle" w="med" len="med"/>
          </a:ln>
        </p:spPr>
        <p:txBody>
          <a:bodyPr/>
          <a:lstStyle/>
          <a:p>
            <a:endParaRPr lang="ja-JP" altLang="en-US"/>
          </a:p>
        </p:txBody>
      </p:sp>
      <p:sp>
        <p:nvSpPr>
          <p:cNvPr id="151562" name="Text Box 6"/>
          <p:cNvSpPr txBox="1">
            <a:spLocks noChangeArrowheads="1"/>
          </p:cNvSpPr>
          <p:nvPr/>
        </p:nvSpPr>
        <p:spPr bwMode="auto">
          <a:xfrm>
            <a:off x="4787900" y="1916113"/>
            <a:ext cx="2160588" cy="366712"/>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151563" name="Oval 9"/>
          <p:cNvSpPr>
            <a:spLocks noChangeArrowheads="1"/>
          </p:cNvSpPr>
          <p:nvPr/>
        </p:nvSpPr>
        <p:spPr bwMode="auto">
          <a:xfrm>
            <a:off x="4643438" y="2060575"/>
            <a:ext cx="504825" cy="288925"/>
          </a:xfrm>
          <a:prstGeom prst="ellipse">
            <a:avLst/>
          </a:prstGeom>
          <a:noFill/>
          <a:ln w="9525">
            <a:solidFill>
              <a:srgbClr val="FF6600"/>
            </a:solidFill>
            <a:round/>
            <a:headEnd/>
            <a:tailEnd/>
          </a:ln>
        </p:spPr>
        <p:txBody>
          <a:bodyPr wrap="none" anchor="ctr"/>
          <a:lstStyle/>
          <a:p>
            <a:endParaRPr kumimoji="0" lang="ja-JP" altLang="en-US">
              <a:ea typeface="HGｺﾞｼｯｸE" pitchFamily="49" charset="-128"/>
            </a:endParaRPr>
          </a:p>
        </p:txBody>
      </p:sp>
      <p:sp>
        <p:nvSpPr>
          <p:cNvPr id="151564" name="Text Box 10"/>
          <p:cNvSpPr txBox="1">
            <a:spLocks noChangeArrowheads="1"/>
          </p:cNvSpPr>
          <p:nvPr/>
        </p:nvSpPr>
        <p:spPr bwMode="auto">
          <a:xfrm>
            <a:off x="4214813" y="2357438"/>
            <a:ext cx="1152525" cy="304800"/>
          </a:xfrm>
          <a:prstGeom prst="rect">
            <a:avLst/>
          </a:prstGeom>
          <a:noFill/>
          <a:ln w="9525">
            <a:noFill/>
            <a:miter lim="800000"/>
            <a:headEnd/>
            <a:tailEnd/>
          </a:ln>
        </p:spPr>
        <p:txBody>
          <a:bodyPr>
            <a:spAutoFit/>
          </a:bodyPr>
          <a:lstStyle/>
          <a:p>
            <a:pPr>
              <a:spcBef>
                <a:spcPct val="50000"/>
              </a:spcBef>
            </a:pPr>
            <a:r>
              <a:rPr kumimoji="0" lang="ja-JP" altLang="en-US" sz="1400">
                <a:solidFill>
                  <a:srgbClr val="FF6600"/>
                </a:solidFill>
              </a:rPr>
              <a:t>民間貯蓄</a:t>
            </a:r>
          </a:p>
        </p:txBody>
      </p:sp>
      <p:sp>
        <p:nvSpPr>
          <p:cNvPr id="8204" name="AutoShape 12"/>
          <p:cNvSpPr>
            <a:spLocks noChangeArrowheads="1"/>
          </p:cNvSpPr>
          <p:nvPr/>
        </p:nvSpPr>
        <p:spPr bwMode="auto">
          <a:xfrm>
            <a:off x="4071938" y="5715000"/>
            <a:ext cx="360362" cy="144463"/>
          </a:xfrm>
          <a:prstGeom prst="rightArrow">
            <a:avLst>
              <a:gd name="adj1" fmla="val 50000"/>
              <a:gd name="adj2" fmla="val 62362"/>
            </a:avLst>
          </a:prstGeom>
          <a:solidFill>
            <a:schemeClr val="accent1"/>
          </a:solidFill>
          <a:ln w="9525">
            <a:solidFill>
              <a:schemeClr val="tx1"/>
            </a:solidFill>
            <a:miter lim="800000"/>
            <a:headEnd/>
            <a:tailEnd/>
          </a:ln>
        </p:spPr>
        <p:txBody>
          <a:bodyPr wrap="none" anchor="ctr"/>
          <a:lstStyle/>
          <a:p>
            <a:endParaRPr kumimoji="0" lang="ja-JP" altLang="en-US">
              <a:ea typeface="HGｺﾞｼｯｸE" pitchFamily="49" charset="-128"/>
            </a:endParaRPr>
          </a:p>
        </p:txBody>
      </p:sp>
      <p:sp>
        <p:nvSpPr>
          <p:cNvPr id="8205" name="Text Box 13"/>
          <p:cNvSpPr txBox="1">
            <a:spLocks noChangeArrowheads="1"/>
          </p:cNvSpPr>
          <p:nvPr/>
        </p:nvSpPr>
        <p:spPr bwMode="auto">
          <a:xfrm>
            <a:off x="4427538" y="5373688"/>
            <a:ext cx="2232025" cy="779462"/>
          </a:xfrm>
          <a:prstGeom prst="rect">
            <a:avLst/>
          </a:prstGeom>
          <a:noFill/>
          <a:ln w="9525">
            <a:noFill/>
            <a:miter lim="800000"/>
            <a:headEnd/>
            <a:tailEnd/>
          </a:ln>
        </p:spPr>
        <p:txBody>
          <a:bodyPr>
            <a:spAutoFit/>
          </a:bodyPr>
          <a:lstStyle/>
          <a:p>
            <a:pPr>
              <a:spcBef>
                <a:spcPct val="50000"/>
              </a:spcBef>
            </a:pPr>
            <a:r>
              <a:rPr kumimoji="0" lang="ja-JP" altLang="en-US" sz="1800"/>
              <a:t>国内貯蓄　（　）、</a:t>
            </a:r>
          </a:p>
          <a:p>
            <a:pPr>
              <a:spcBef>
                <a:spcPct val="50000"/>
              </a:spcBef>
            </a:pPr>
            <a:r>
              <a:rPr kumimoji="0" lang="ja-JP" altLang="en-US" sz="1800"/>
              <a:t>国内投資　（　）</a:t>
            </a:r>
          </a:p>
        </p:txBody>
      </p:sp>
      <p:cxnSp>
        <p:nvCxnSpPr>
          <p:cNvPr id="151567" name="直線矢印コネクタ 12"/>
          <p:cNvCxnSpPr>
            <a:cxnSpLocks noChangeShapeType="1"/>
          </p:cNvCxnSpPr>
          <p:nvPr/>
        </p:nvCxnSpPr>
        <p:spPr bwMode="auto">
          <a:xfrm rot="5400000" flipH="1" flipV="1">
            <a:off x="3465513" y="5821363"/>
            <a:ext cx="357187" cy="1587"/>
          </a:xfrm>
          <a:prstGeom prst="straightConnector1">
            <a:avLst/>
          </a:prstGeom>
          <a:noFill/>
          <a:ln w="9525" algn="ctr">
            <a:solidFill>
              <a:srgbClr val="FF0000"/>
            </a:solidFill>
            <a:round/>
            <a:headEnd/>
            <a:tailEnd type="arrow" w="med" len="med"/>
          </a:ln>
        </p:spPr>
      </p:cxnSp>
      <p:cxnSp>
        <p:nvCxnSpPr>
          <p:cNvPr id="151568" name="直線矢印コネクタ 14"/>
          <p:cNvCxnSpPr>
            <a:cxnSpLocks noChangeShapeType="1"/>
          </p:cNvCxnSpPr>
          <p:nvPr/>
        </p:nvCxnSpPr>
        <p:spPr bwMode="auto">
          <a:xfrm rot="5400000" flipH="1" flipV="1">
            <a:off x="3608388" y="5821363"/>
            <a:ext cx="357187" cy="1587"/>
          </a:xfrm>
          <a:prstGeom prst="straightConnector1">
            <a:avLst/>
          </a:prstGeom>
          <a:noFill/>
          <a:ln w="9525" algn="ctr">
            <a:solidFill>
              <a:srgbClr val="FF0000"/>
            </a:solidFill>
            <a:round/>
            <a:headEnd type="arrow" w="med" len="med"/>
            <a:tailEnd/>
          </a:ln>
        </p:spPr>
      </p:cxnSp>
      <p:cxnSp>
        <p:nvCxnSpPr>
          <p:cNvPr id="151569" name="直線矢印コネクタ 15"/>
          <p:cNvCxnSpPr>
            <a:cxnSpLocks noChangeShapeType="1"/>
          </p:cNvCxnSpPr>
          <p:nvPr/>
        </p:nvCxnSpPr>
        <p:spPr bwMode="auto">
          <a:xfrm rot="5400000" flipH="1" flipV="1">
            <a:off x="5322888" y="5535613"/>
            <a:ext cx="357187" cy="1587"/>
          </a:xfrm>
          <a:prstGeom prst="straightConnector1">
            <a:avLst/>
          </a:prstGeom>
          <a:noFill/>
          <a:ln w="9525" algn="ctr">
            <a:solidFill>
              <a:srgbClr val="FF0000"/>
            </a:solidFill>
            <a:round/>
            <a:headEnd/>
            <a:tailEnd type="arrow" w="med" len="med"/>
          </a:ln>
        </p:spPr>
      </p:cxnSp>
      <p:cxnSp>
        <p:nvCxnSpPr>
          <p:cNvPr id="151570" name="直線矢印コネクタ 16"/>
          <p:cNvCxnSpPr>
            <a:cxnSpLocks noChangeShapeType="1"/>
          </p:cNvCxnSpPr>
          <p:nvPr/>
        </p:nvCxnSpPr>
        <p:spPr bwMode="auto">
          <a:xfrm rot="5400000" flipH="1" flipV="1">
            <a:off x="5618163" y="5983288"/>
            <a:ext cx="357187" cy="1587"/>
          </a:xfrm>
          <a:prstGeom prst="straightConnector1">
            <a:avLst/>
          </a:prstGeom>
          <a:noFill/>
          <a:ln w="9525" algn="ctr">
            <a:solidFill>
              <a:srgbClr val="FF0000"/>
            </a:solidFill>
            <a:round/>
            <a:headEnd/>
            <a:tailEnd type="arrow" w="med" len="med"/>
          </a:ln>
        </p:spPr>
      </p:cxnSp>
      <p:cxnSp>
        <p:nvCxnSpPr>
          <p:cNvPr id="151571" name="直線矢印コネクタ 17"/>
          <p:cNvCxnSpPr>
            <a:cxnSpLocks noChangeShapeType="1"/>
          </p:cNvCxnSpPr>
          <p:nvPr/>
        </p:nvCxnSpPr>
        <p:spPr bwMode="auto">
          <a:xfrm rot="5400000" flipH="1" flipV="1">
            <a:off x="5618163" y="5551488"/>
            <a:ext cx="357187" cy="1587"/>
          </a:xfrm>
          <a:prstGeom prst="straightConnector1">
            <a:avLst/>
          </a:prstGeom>
          <a:noFill/>
          <a:ln w="9525" algn="ctr">
            <a:solidFill>
              <a:srgbClr val="FF0000"/>
            </a:solidFill>
            <a:round/>
            <a:headEnd type="arrow" w="med" len="med"/>
            <a:tailEnd/>
          </a:ln>
        </p:spPr>
      </p:cxnSp>
      <p:cxnSp>
        <p:nvCxnSpPr>
          <p:cNvPr id="151572" name="直線矢印コネクタ 18"/>
          <p:cNvCxnSpPr>
            <a:cxnSpLocks noChangeShapeType="1"/>
          </p:cNvCxnSpPr>
          <p:nvPr/>
        </p:nvCxnSpPr>
        <p:spPr bwMode="auto">
          <a:xfrm rot="5400000" flipH="1" flipV="1">
            <a:off x="5322888" y="5964238"/>
            <a:ext cx="357187" cy="1587"/>
          </a:xfrm>
          <a:prstGeom prst="straightConnector1">
            <a:avLst/>
          </a:prstGeom>
          <a:noFill/>
          <a:ln w="9525" algn="ctr">
            <a:solidFill>
              <a:srgbClr val="FF0000"/>
            </a:solidFill>
            <a:round/>
            <a:headEnd type="arrow" w="med" len="med"/>
            <a:tailE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8204"/>
                                        </p:tgtEl>
                                        <p:attrNameLst>
                                          <p:attrName>style.visibility</p:attrName>
                                        </p:attrNameLst>
                                      </p:cBhvr>
                                      <p:to>
                                        <p:strVal val="visible"/>
                                      </p:to>
                                    </p:set>
                                    <p:anim calcmode="lin" valueType="num">
                                      <p:cBhvr>
                                        <p:cTn id="7" dur="500" fill="hold"/>
                                        <p:tgtEl>
                                          <p:spTgt spid="8204"/>
                                        </p:tgtEl>
                                        <p:attrNameLst>
                                          <p:attrName>ppt_w</p:attrName>
                                        </p:attrNameLst>
                                      </p:cBhvr>
                                      <p:tavLst>
                                        <p:tav tm="0">
                                          <p:val>
                                            <p:fltVal val="0"/>
                                          </p:val>
                                        </p:tav>
                                        <p:tav tm="100000">
                                          <p:val>
                                            <p:strVal val="#ppt_w"/>
                                          </p:val>
                                        </p:tav>
                                      </p:tavLst>
                                    </p:anim>
                                    <p:anim calcmode="lin" valueType="num">
                                      <p:cBhvr>
                                        <p:cTn id="8" dur="500" fill="hold"/>
                                        <p:tgtEl>
                                          <p:spTgt spid="820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8205"/>
                                        </p:tgtEl>
                                        <p:attrNameLst>
                                          <p:attrName>style.visibility</p:attrName>
                                        </p:attrNameLst>
                                      </p:cBhvr>
                                      <p:to>
                                        <p:strVal val="visible"/>
                                      </p:to>
                                    </p:set>
                                    <p:animEffect transition="in" filter="diamond(in)">
                                      <p:cBhvr>
                                        <p:cTn id="13" dur="2000"/>
                                        <p:tgtEl>
                                          <p:spTgt spid="8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4" grpId="0" animBg="1"/>
      <p:bldP spid="820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nvGraphicFramePr>
        <p:xfrm>
          <a:off x="1214414" y="214290"/>
          <a:ext cx="7498080" cy="928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4211" name="Rectangle 3"/>
          <p:cNvSpPr>
            <a:spLocks noGrp="1" noChangeArrowheads="1"/>
          </p:cNvSpPr>
          <p:nvPr>
            <p:ph idx="1"/>
          </p:nvPr>
        </p:nvSpPr>
        <p:spPr>
          <a:xfrm>
            <a:off x="1285875" y="1643063"/>
            <a:ext cx="7150100" cy="4641850"/>
          </a:xfrm>
        </p:spPr>
        <p:txBody>
          <a:bodyPr>
            <a:normAutofit/>
          </a:bodyPr>
          <a:lstStyle/>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２つ</a:t>
            </a:r>
            <a:r>
              <a:rPr lang="ja-JP" altLang="en-US" sz="1800" dirty="0"/>
              <a:t>のもので構成される</a:t>
            </a:r>
            <a:r>
              <a:rPr lang="ja-JP" altLang="en-US" sz="1800" dirty="0" smtClean="0"/>
              <a:t>。</a:t>
            </a:r>
            <a:endParaRPr lang="en-US" altLang="ja-JP" sz="1800" dirty="0" smtClean="0"/>
          </a:p>
          <a:p>
            <a:pPr marL="365760" indent="-283464" fontAlgn="auto">
              <a:spcAft>
                <a:spcPts val="0"/>
              </a:spcAft>
              <a:buFontTx/>
              <a:buNone/>
              <a:defRPr/>
            </a:pPr>
            <a:endParaRPr lang="ja-JP" altLang="en-US" sz="1800" dirty="0"/>
          </a:p>
          <a:p>
            <a:pPr marL="425196" indent="-342900" fontAlgn="auto">
              <a:spcAft>
                <a:spcPts val="0"/>
              </a:spcAft>
              <a:buFont typeface="+mj-ea"/>
              <a:buAutoNum type="circleNumDbPlain"/>
              <a:defRPr/>
            </a:pPr>
            <a:r>
              <a:rPr lang="ja-JP" altLang="en-US" sz="1800" dirty="0"/>
              <a:t>日本から海外への財・サービスの流れ＝財・サービスの輸出</a:t>
            </a:r>
          </a:p>
          <a:p>
            <a:pPr marL="425196" indent="-342900" fontAlgn="auto">
              <a:spcAft>
                <a:spcPts val="0"/>
              </a:spcAft>
              <a:buFont typeface="+mj-ea"/>
              <a:buAutoNum type="circleNumDbPlain"/>
              <a:defRPr/>
            </a:pPr>
            <a:r>
              <a:rPr lang="ja-JP" altLang="en-US" sz="1800" dirty="0"/>
              <a:t>海外から日本への財・サービスの流れ</a:t>
            </a:r>
            <a:r>
              <a:rPr lang="ja-JP" altLang="en-US" sz="1800" dirty="0" smtClean="0"/>
              <a:t>＝財・サービスの輸入</a:t>
            </a:r>
            <a:endParaRPr lang="ja-JP" altLang="en-US" sz="1800" dirty="0"/>
          </a:p>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以下</a:t>
            </a:r>
            <a:r>
              <a:rPr lang="ja-JP" altLang="en-US" sz="1800" dirty="0"/>
              <a:t>では海外の特定の国として、アメリカを海外の代表とする。</a:t>
            </a:r>
          </a:p>
          <a:p>
            <a:pPr marL="365760" indent="-283464" fontAlgn="auto">
              <a:spcAft>
                <a:spcPts val="0"/>
              </a:spcAft>
              <a:buFontTx/>
              <a:buNone/>
              <a:defRPr/>
            </a:pPr>
            <a:endParaRPr lang="ja-JP" altLang="en-US" sz="1800" dirty="0"/>
          </a:p>
          <a:p>
            <a:pPr marL="365760" indent="-283464" fontAlgn="auto">
              <a:spcAft>
                <a:spcPts val="0"/>
              </a:spcAft>
              <a:buFont typeface="Wingdings" pitchFamily="2" charset="2"/>
              <a:buChar char="Ø"/>
              <a:defRPr/>
            </a:pPr>
            <a:r>
              <a:rPr lang="ja-JP" altLang="en-US" sz="1800" dirty="0">
                <a:solidFill>
                  <a:srgbClr val="FF0000"/>
                </a:solidFill>
              </a:rPr>
              <a:t>財・サービスの輸出</a:t>
            </a:r>
            <a:r>
              <a:rPr lang="ja-JP" altLang="en-US" sz="1800" dirty="0"/>
              <a:t>：日本の企業がアメリカの経済</a:t>
            </a:r>
            <a:r>
              <a:rPr lang="ja-JP" altLang="en-US" sz="1800" dirty="0" smtClean="0"/>
              <a:t>主体へ　　</a:t>
            </a:r>
            <a:endParaRPr lang="en-US" altLang="ja-JP" sz="1800" dirty="0" smtClean="0"/>
          </a:p>
          <a:p>
            <a:pPr marL="365760" indent="-283464" fontAlgn="auto">
              <a:spcAft>
                <a:spcPts val="0"/>
              </a:spcAft>
              <a:buFont typeface="Wingdings 2"/>
              <a:buNone/>
              <a:defRPr/>
            </a:pPr>
            <a:r>
              <a:rPr lang="ja-JP" altLang="en-US" sz="1800" dirty="0" smtClean="0"/>
              <a:t>　　　　　　　　　　　 財</a:t>
            </a:r>
            <a:r>
              <a:rPr lang="ja-JP" altLang="en-US" sz="1800" dirty="0"/>
              <a:t>・サービスを販売すること。</a:t>
            </a:r>
          </a:p>
          <a:p>
            <a:pPr marL="365760" indent="-283464" fontAlgn="auto">
              <a:spcAft>
                <a:spcPts val="0"/>
              </a:spcAft>
              <a:buFont typeface="Wingdings" pitchFamily="2" charset="2"/>
              <a:buChar char="Ø"/>
              <a:defRPr/>
            </a:pPr>
            <a:r>
              <a:rPr lang="ja-JP" altLang="en-US" sz="1800" dirty="0">
                <a:solidFill>
                  <a:srgbClr val="FF0000"/>
                </a:solidFill>
              </a:rPr>
              <a:t>財・サービスの輸入</a:t>
            </a:r>
            <a:r>
              <a:rPr lang="ja-JP" altLang="en-US" sz="1800" dirty="0"/>
              <a:t>：日本の企業がアメリカの経済主体</a:t>
            </a:r>
            <a:r>
              <a:rPr lang="ja-JP" altLang="en-US" sz="1800" dirty="0" smtClean="0"/>
              <a:t>から　　　</a:t>
            </a:r>
            <a:endParaRPr lang="en-US" altLang="ja-JP" sz="1800" dirty="0" smtClean="0"/>
          </a:p>
          <a:p>
            <a:pPr marL="365760" indent="-283464" fontAlgn="auto">
              <a:spcAft>
                <a:spcPts val="0"/>
              </a:spcAft>
              <a:buFont typeface="Wingdings 2"/>
              <a:buNone/>
              <a:defRPr/>
            </a:pPr>
            <a:r>
              <a:rPr lang="ja-JP" altLang="en-US" sz="1800" dirty="0" smtClean="0"/>
              <a:t>　　　　　　　　　　　 財</a:t>
            </a:r>
            <a:r>
              <a:rPr lang="ja-JP" altLang="en-US" sz="1800" dirty="0"/>
              <a:t>・サービスを購入すること。</a:t>
            </a:r>
          </a:p>
        </p:txBody>
      </p:sp>
      <p:graphicFrame>
        <p:nvGraphicFramePr>
          <p:cNvPr id="8" name="図表 7"/>
          <p:cNvGraphicFramePr/>
          <p:nvPr/>
        </p:nvGraphicFramePr>
        <p:xfrm>
          <a:off x="1357290" y="1285860"/>
          <a:ext cx="3929090" cy="5715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Text Box 4"/>
          <p:cNvSpPr txBox="1">
            <a:spLocks noChangeArrowheads="1"/>
          </p:cNvSpPr>
          <p:nvPr/>
        </p:nvSpPr>
        <p:spPr bwMode="auto">
          <a:xfrm>
            <a:off x="1042988" y="620713"/>
            <a:ext cx="7743825" cy="5078412"/>
          </a:xfrm>
          <a:prstGeom prst="rect">
            <a:avLst/>
          </a:prstGeom>
          <a:noFill/>
          <a:ln w="9525">
            <a:noFill/>
            <a:miter lim="800000"/>
            <a:headEnd/>
            <a:tailEnd/>
          </a:ln>
        </p:spPr>
        <p:txBody>
          <a:bodyPr>
            <a:spAutoFit/>
          </a:bodyPr>
          <a:lstStyle/>
          <a:p>
            <a:pPr>
              <a:spcBef>
                <a:spcPct val="50000"/>
              </a:spcBef>
            </a:pPr>
            <a:r>
              <a:rPr kumimoji="0" lang="ja-JP" altLang="en-US" sz="1800"/>
              <a:t>では対外資産の変化はどのような影響を受けるだろうか。</a:t>
            </a:r>
          </a:p>
          <a:p>
            <a:pPr>
              <a:spcBef>
                <a:spcPct val="50000"/>
              </a:spcBef>
            </a:pPr>
            <a:r>
              <a:rPr kumimoji="0" lang="ja-JP" altLang="en-US" sz="1800"/>
              <a:t>これに影響を与えるものとして次の要因を挙げることができる。</a:t>
            </a:r>
          </a:p>
          <a:p>
            <a:pPr>
              <a:spcBef>
                <a:spcPct val="50000"/>
              </a:spcBef>
            </a:pPr>
            <a:r>
              <a:rPr kumimoji="0" lang="en-US" altLang="ja-JP" sz="1800"/>
              <a:t>(a)</a:t>
            </a:r>
            <a:r>
              <a:rPr kumimoji="0" lang="ja-JP" altLang="en-US" sz="1800"/>
              <a:t>外国資産（債券・株式）に支払われる実質利子率。</a:t>
            </a:r>
          </a:p>
          <a:p>
            <a:pPr>
              <a:spcBef>
                <a:spcPct val="50000"/>
              </a:spcBef>
            </a:pPr>
            <a:r>
              <a:rPr kumimoji="0" lang="en-US" altLang="ja-JP" sz="1800"/>
              <a:t>(b)</a:t>
            </a:r>
            <a:r>
              <a:rPr kumimoji="0" lang="ja-JP" altLang="en-US" sz="1800"/>
              <a:t>自国資産（債券・株式）に支払われる実質利子率</a:t>
            </a:r>
          </a:p>
          <a:p>
            <a:pPr>
              <a:spcBef>
                <a:spcPct val="50000"/>
              </a:spcBef>
            </a:pPr>
            <a:r>
              <a:rPr kumimoji="0" lang="en-US" altLang="ja-JP" sz="1800"/>
              <a:t>(c)</a:t>
            </a:r>
            <a:r>
              <a:rPr kumimoji="0" lang="ja-JP" altLang="en-US" sz="1800"/>
              <a:t>外国資産保有のリスク</a:t>
            </a:r>
          </a:p>
          <a:p>
            <a:pPr>
              <a:spcBef>
                <a:spcPct val="50000"/>
              </a:spcBef>
            </a:pPr>
            <a:r>
              <a:rPr kumimoji="0" lang="ja-JP" altLang="en-US" sz="1800"/>
              <a:t>　債務不履行に陥る国もある（過去の例、メキシコ）</a:t>
            </a:r>
          </a:p>
          <a:p>
            <a:pPr>
              <a:spcBef>
                <a:spcPct val="50000"/>
              </a:spcBef>
            </a:pPr>
            <a:r>
              <a:rPr kumimoji="0" lang="en-US" altLang="ja-JP" sz="1800"/>
              <a:t>(d)</a:t>
            </a:r>
            <a:r>
              <a:rPr kumimoji="0" lang="ja-JP" altLang="en-US" sz="1800"/>
              <a:t>外国人の自国資産保有の自由度</a:t>
            </a:r>
          </a:p>
          <a:p>
            <a:pPr>
              <a:spcBef>
                <a:spcPct val="50000"/>
              </a:spcBef>
            </a:pPr>
            <a:endParaRPr kumimoji="0" lang="ja-JP" altLang="en-US" sz="1800"/>
          </a:p>
          <a:p>
            <a:pPr>
              <a:spcBef>
                <a:spcPct val="50000"/>
              </a:spcBef>
            </a:pPr>
            <a:r>
              <a:rPr kumimoji="0" lang="ja-JP" altLang="en-US" sz="1800"/>
              <a:t>まず、</a:t>
            </a:r>
            <a:r>
              <a:rPr kumimoji="0" lang="en-US" altLang="ja-JP" sz="1800"/>
              <a:t>(a)</a:t>
            </a:r>
            <a:r>
              <a:rPr kumimoji="0" lang="ja-JP" altLang="en-US" sz="1800"/>
              <a:t>と</a:t>
            </a:r>
            <a:r>
              <a:rPr kumimoji="0" lang="en-US" altLang="ja-JP" sz="1800"/>
              <a:t>(b)</a:t>
            </a:r>
            <a:r>
              <a:rPr kumimoji="0" lang="ja-JP" altLang="en-US" sz="1800"/>
              <a:t>の要因について考える。</a:t>
            </a:r>
          </a:p>
          <a:p>
            <a:pPr>
              <a:spcBef>
                <a:spcPct val="50000"/>
              </a:spcBef>
            </a:pPr>
            <a:r>
              <a:rPr kumimoji="0" lang="ja-JP" altLang="en-US" sz="1800"/>
              <a:t>外国への投資は、国内貯蓄をどのように運用するのが一番もうけが大きいかという考慮により決まる。</a:t>
            </a:r>
          </a:p>
          <a:p>
            <a:pPr>
              <a:spcBef>
                <a:spcPct val="50000"/>
              </a:spcBef>
            </a:pPr>
            <a:r>
              <a:rPr kumimoji="0" lang="ja-JP" altLang="en-US" sz="1800"/>
              <a:t>国内貯蓄は、国内での資金余剰で、その資金は収益率がより高い資産に流れてゆく。</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Text Box 4"/>
          <p:cNvSpPr txBox="1">
            <a:spLocks noChangeArrowheads="1"/>
          </p:cNvSpPr>
          <p:nvPr/>
        </p:nvSpPr>
        <p:spPr bwMode="auto">
          <a:xfrm>
            <a:off x="1285875" y="571500"/>
            <a:ext cx="7672388" cy="5216525"/>
          </a:xfrm>
          <a:prstGeom prst="rect">
            <a:avLst/>
          </a:prstGeom>
          <a:noFill/>
          <a:ln w="9525">
            <a:noFill/>
            <a:miter lim="800000"/>
            <a:headEnd/>
            <a:tailEnd/>
          </a:ln>
        </p:spPr>
        <p:txBody>
          <a:bodyPr>
            <a:spAutoFit/>
          </a:bodyPr>
          <a:lstStyle/>
          <a:p>
            <a:pPr>
              <a:spcBef>
                <a:spcPct val="50000"/>
              </a:spcBef>
            </a:pPr>
            <a:r>
              <a:rPr kumimoji="0" lang="ja-JP" altLang="en-US" sz="1800"/>
              <a:t>国内で貯蓄された資金の運用方法は</a:t>
            </a:r>
            <a:r>
              <a:rPr kumimoji="0" lang="en-US" altLang="ja-JP" sz="1800"/>
              <a:t>2</a:t>
            </a:r>
            <a:r>
              <a:rPr kumimoji="0" lang="ja-JP" altLang="en-US" sz="1800"/>
              <a:t>つある。</a:t>
            </a:r>
          </a:p>
          <a:p>
            <a:pPr>
              <a:spcBef>
                <a:spcPct val="50000"/>
              </a:spcBef>
            </a:pPr>
            <a:r>
              <a:rPr kumimoji="0" lang="en-US" altLang="ja-JP" sz="1800"/>
              <a:t>ⅰ</a:t>
            </a:r>
            <a:r>
              <a:rPr kumimoji="0" lang="ja-JP" altLang="en-US" sz="1800"/>
              <a:t>：国内の債券を買う（</a:t>
            </a:r>
            <a:r>
              <a:rPr kumimoji="0" lang="ja-JP" altLang="en-US" sz="1800">
                <a:solidFill>
                  <a:srgbClr val="FF0066"/>
                </a:solidFill>
              </a:rPr>
              <a:t>国内の実質利子率</a:t>
            </a:r>
            <a:r>
              <a:rPr kumimoji="0" lang="ja-JP" altLang="en-US" sz="1800"/>
              <a:t>がもうけの尺度）</a:t>
            </a:r>
          </a:p>
          <a:p>
            <a:pPr>
              <a:spcBef>
                <a:spcPct val="50000"/>
              </a:spcBef>
            </a:pPr>
            <a:r>
              <a:rPr kumimoji="0" lang="en-US" altLang="ja-JP" sz="1800"/>
              <a:t>ⅱ</a:t>
            </a:r>
            <a:r>
              <a:rPr kumimoji="0" lang="ja-JP" altLang="en-US" sz="1800"/>
              <a:t>：外国の債券を買う（</a:t>
            </a:r>
            <a:r>
              <a:rPr kumimoji="0" lang="ja-JP" altLang="en-US" sz="1800">
                <a:solidFill>
                  <a:srgbClr val="003399"/>
                </a:solidFill>
              </a:rPr>
              <a:t>外国の実質利子率</a:t>
            </a:r>
            <a:r>
              <a:rPr kumimoji="0" lang="ja-JP" altLang="en-US" sz="1800"/>
              <a:t>がもうけの尺度）</a:t>
            </a:r>
          </a:p>
          <a:p>
            <a:pPr>
              <a:spcBef>
                <a:spcPct val="50000"/>
              </a:spcBef>
            </a:pPr>
            <a:r>
              <a:rPr kumimoji="0" lang="ja-JP" altLang="en-US" sz="1800"/>
              <a:t>したがって、</a:t>
            </a:r>
          </a:p>
          <a:p>
            <a:pPr>
              <a:spcBef>
                <a:spcPct val="50000"/>
              </a:spcBef>
            </a:pPr>
            <a:r>
              <a:rPr kumimoji="0" lang="ja-JP" altLang="en-US" sz="1800">
                <a:solidFill>
                  <a:srgbClr val="FF0066"/>
                </a:solidFill>
              </a:rPr>
              <a:t>国内の実質利子率</a:t>
            </a:r>
            <a:r>
              <a:rPr kumimoji="0" lang="ja-JP" altLang="en-US" sz="1800"/>
              <a:t>が高いときは、国内債券に資金が流れ、</a:t>
            </a:r>
            <a:r>
              <a:rPr kumimoji="0" lang="ja-JP" altLang="en-US" sz="1800">
                <a:solidFill>
                  <a:srgbClr val="003399"/>
                </a:solidFill>
              </a:rPr>
              <a:t>外国の実質利子率</a:t>
            </a:r>
            <a:r>
              <a:rPr kumimoji="0" lang="ja-JP" altLang="en-US" sz="1800"/>
              <a:t>が高いときは、外国債券へ資金が流れる。</a:t>
            </a:r>
          </a:p>
          <a:p>
            <a:pPr>
              <a:spcBef>
                <a:spcPct val="50000"/>
              </a:spcBef>
            </a:pPr>
            <a:r>
              <a:rPr kumimoji="0" lang="ja-JP" altLang="en-US" sz="1800">
                <a:solidFill>
                  <a:schemeClr val="tx2"/>
                </a:solidFill>
              </a:rPr>
              <a:t>つまり</a:t>
            </a:r>
          </a:p>
          <a:p>
            <a:pPr>
              <a:spcBef>
                <a:spcPct val="50000"/>
              </a:spcBef>
            </a:pPr>
            <a:r>
              <a:rPr kumimoji="0" lang="ja-JP" altLang="en-US" sz="1800">
                <a:solidFill>
                  <a:schemeClr val="tx2"/>
                </a:solidFill>
              </a:rPr>
              <a:t>（</a:t>
            </a:r>
            <a:r>
              <a:rPr kumimoji="0" lang="ja-JP" altLang="en-US" sz="1800">
                <a:solidFill>
                  <a:srgbClr val="FF0066"/>
                </a:solidFill>
              </a:rPr>
              <a:t>国内の実質利子率</a:t>
            </a:r>
            <a:r>
              <a:rPr kumimoji="0" lang="ja-JP" altLang="en-US" sz="1800">
                <a:solidFill>
                  <a:schemeClr val="tx2"/>
                </a:solidFill>
              </a:rPr>
              <a:t>）－（</a:t>
            </a:r>
            <a:r>
              <a:rPr kumimoji="0" lang="ja-JP" altLang="en-US" sz="1800">
                <a:solidFill>
                  <a:srgbClr val="003399"/>
                </a:solidFill>
              </a:rPr>
              <a:t>外国の実質利率</a:t>
            </a:r>
            <a:r>
              <a:rPr kumimoji="0" lang="ja-JP" altLang="en-US" sz="1800">
                <a:solidFill>
                  <a:schemeClr val="tx2"/>
                </a:solidFill>
              </a:rPr>
              <a:t>）　（　）</a:t>
            </a:r>
          </a:p>
          <a:p>
            <a:pPr>
              <a:spcBef>
                <a:spcPct val="50000"/>
              </a:spcBef>
            </a:pPr>
            <a:r>
              <a:rPr kumimoji="0" lang="ja-JP" altLang="en-US" sz="1800">
                <a:solidFill>
                  <a:schemeClr val="tx2"/>
                </a:solidFill>
              </a:rPr>
              <a:t>→対外純資産（資本流出－資本流入）の増加　　（　）</a:t>
            </a:r>
          </a:p>
          <a:p>
            <a:pPr>
              <a:spcBef>
                <a:spcPct val="50000"/>
              </a:spcBef>
            </a:pPr>
            <a:r>
              <a:rPr kumimoji="0" lang="ja-JP" altLang="en-US" sz="1800">
                <a:solidFill>
                  <a:schemeClr val="tx2"/>
                </a:solidFill>
              </a:rPr>
              <a:t>という関係がある。</a:t>
            </a:r>
          </a:p>
          <a:p>
            <a:pPr>
              <a:spcBef>
                <a:spcPct val="50000"/>
              </a:spcBef>
            </a:pPr>
            <a:endParaRPr kumimoji="0" lang="ja-JP" altLang="en-US" sz="1800">
              <a:solidFill>
                <a:schemeClr val="tx2"/>
              </a:solidFill>
            </a:endParaRPr>
          </a:p>
          <a:p>
            <a:pPr>
              <a:spcBef>
                <a:spcPct val="50000"/>
              </a:spcBef>
            </a:pPr>
            <a:endParaRPr kumimoji="0" lang="ja-JP" altLang="en-US" sz="1800">
              <a:solidFill>
                <a:schemeClr val="tx2"/>
              </a:solidFill>
            </a:endParaRPr>
          </a:p>
          <a:p>
            <a:pPr>
              <a:spcBef>
                <a:spcPct val="50000"/>
              </a:spcBef>
            </a:pPr>
            <a:endParaRPr kumimoji="0" lang="ja-JP" altLang="en-US" sz="1800">
              <a:solidFill>
                <a:schemeClr val="tx2"/>
              </a:solidFill>
            </a:endParaRPr>
          </a:p>
        </p:txBody>
      </p:sp>
      <p:cxnSp>
        <p:nvCxnSpPr>
          <p:cNvPr id="187394" name="直線矢印コネクタ 3"/>
          <p:cNvCxnSpPr>
            <a:cxnSpLocks noChangeShapeType="1"/>
          </p:cNvCxnSpPr>
          <p:nvPr/>
        </p:nvCxnSpPr>
        <p:spPr bwMode="auto">
          <a:xfrm rot="5400000" flipH="1" flipV="1">
            <a:off x="5422900" y="3486150"/>
            <a:ext cx="357188" cy="1588"/>
          </a:xfrm>
          <a:prstGeom prst="straightConnector1">
            <a:avLst/>
          </a:prstGeom>
          <a:noFill/>
          <a:ln w="9525" algn="ctr">
            <a:solidFill>
              <a:srgbClr val="FF0000"/>
            </a:solidFill>
            <a:round/>
            <a:headEnd/>
            <a:tailEnd type="arrow" w="med" len="med"/>
          </a:ln>
        </p:spPr>
      </p:cxnSp>
      <p:cxnSp>
        <p:nvCxnSpPr>
          <p:cNvPr id="187395" name="直線矢印コネクタ 5"/>
          <p:cNvCxnSpPr>
            <a:cxnSpLocks noChangeShapeType="1"/>
          </p:cNvCxnSpPr>
          <p:nvPr/>
        </p:nvCxnSpPr>
        <p:spPr bwMode="auto">
          <a:xfrm rot="5400000">
            <a:off x="5637213" y="3486150"/>
            <a:ext cx="357188" cy="1587"/>
          </a:xfrm>
          <a:prstGeom prst="straightConnector1">
            <a:avLst/>
          </a:prstGeom>
          <a:noFill/>
          <a:ln w="9525" algn="ctr">
            <a:solidFill>
              <a:srgbClr val="FF0000"/>
            </a:solidFill>
            <a:round/>
            <a:headEnd/>
            <a:tailEnd type="arrow" w="med" len="med"/>
          </a:ln>
        </p:spPr>
      </p:cxnSp>
      <p:cxnSp>
        <p:nvCxnSpPr>
          <p:cNvPr id="187396" name="直線矢印コネクタ 7"/>
          <p:cNvCxnSpPr>
            <a:cxnSpLocks noChangeShapeType="1"/>
          </p:cNvCxnSpPr>
          <p:nvPr/>
        </p:nvCxnSpPr>
        <p:spPr bwMode="auto">
          <a:xfrm rot="5400000">
            <a:off x="5708650" y="3914775"/>
            <a:ext cx="357188" cy="1588"/>
          </a:xfrm>
          <a:prstGeom prst="straightConnector1">
            <a:avLst/>
          </a:prstGeom>
          <a:noFill/>
          <a:ln w="9525" algn="ctr">
            <a:solidFill>
              <a:srgbClr val="FF0000"/>
            </a:solidFill>
            <a:round/>
            <a:headEnd/>
            <a:tailEnd type="arrow" w="med" len="med"/>
          </a:ln>
        </p:spPr>
      </p:cxnSp>
      <p:cxnSp>
        <p:nvCxnSpPr>
          <p:cNvPr id="187397" name="直線矢印コネクタ 8"/>
          <p:cNvCxnSpPr>
            <a:cxnSpLocks noChangeShapeType="1"/>
          </p:cNvCxnSpPr>
          <p:nvPr/>
        </p:nvCxnSpPr>
        <p:spPr bwMode="auto">
          <a:xfrm rot="5400000" flipH="1" flipV="1">
            <a:off x="5994400" y="3843338"/>
            <a:ext cx="357187" cy="1588"/>
          </a:xfrm>
          <a:prstGeom prst="straightConnector1">
            <a:avLst/>
          </a:prstGeom>
          <a:noFill/>
          <a:ln w="9525" algn="ctr">
            <a:solidFill>
              <a:srgbClr val="FF0000"/>
            </a:solidFill>
            <a:round/>
            <a:headEnd/>
            <a:tailEnd type="arrow" w="med" len="med"/>
          </a:ln>
        </p:spPr>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000100" y="214290"/>
            <a:ext cx="7929618" cy="328614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52584" name="Text Box 4"/>
          <p:cNvSpPr txBox="1">
            <a:spLocks noChangeArrowheads="1"/>
          </p:cNvSpPr>
          <p:nvPr/>
        </p:nvSpPr>
        <p:spPr bwMode="auto">
          <a:xfrm>
            <a:off x="1285875" y="3714750"/>
            <a:ext cx="6762750" cy="1338263"/>
          </a:xfrm>
          <a:prstGeom prst="rect">
            <a:avLst/>
          </a:prstGeom>
          <a:noFill/>
          <a:ln w="9525">
            <a:noFill/>
            <a:miter lim="800000"/>
            <a:headEnd/>
            <a:tailEnd/>
          </a:ln>
        </p:spPr>
        <p:txBody>
          <a:bodyPr>
            <a:spAutoFit/>
          </a:bodyPr>
          <a:lstStyle/>
          <a:p>
            <a:pPr>
              <a:spcBef>
                <a:spcPct val="50000"/>
              </a:spcBef>
            </a:pPr>
            <a:r>
              <a:rPr kumimoji="0" lang="ja-JP" altLang="en-US" sz="1800"/>
              <a:t>投資家はリスクもコストも考慮する必要がないから、国内利子率＞外国利子率の場合、外国債券を誰も持とうとしない。</a:t>
            </a:r>
          </a:p>
          <a:p>
            <a:pPr>
              <a:spcBef>
                <a:spcPct val="50000"/>
              </a:spcBef>
            </a:pPr>
            <a:r>
              <a:rPr kumimoji="0" lang="ja-JP" altLang="en-US" sz="1800"/>
              <a:t>逆の場合、外国債券へ資金が流れる。ここでも投資家はリスクもコストも考慮する必要が無いため、国内債券を誰も持たない。</a:t>
            </a:r>
          </a:p>
        </p:txBody>
      </p:sp>
      <p:graphicFrame>
        <p:nvGraphicFramePr>
          <p:cNvPr id="152579" name="Object 3"/>
          <p:cNvGraphicFramePr>
            <a:graphicFrameLocks noChangeAspect="1"/>
          </p:cNvGraphicFramePr>
          <p:nvPr/>
        </p:nvGraphicFramePr>
        <p:xfrm>
          <a:off x="5715000" y="1357313"/>
          <a:ext cx="428625" cy="493712"/>
        </p:xfrm>
        <a:graphic>
          <a:graphicData uri="http://schemas.openxmlformats.org/presentationml/2006/ole">
            <p:oleObj spid="_x0000_s152579" name="数式" r:id="rId4" imgW="164880" imgH="190440" progId="Equation.3">
              <p:embed/>
            </p:oleObj>
          </a:graphicData>
        </a:graphic>
      </p:graphicFrame>
      <p:sp>
        <p:nvSpPr>
          <p:cNvPr id="7" name="テキスト ボックス 6"/>
          <p:cNvSpPr txBox="1"/>
          <p:nvPr/>
        </p:nvSpPr>
        <p:spPr>
          <a:xfrm>
            <a:off x="1071538" y="2285992"/>
            <a:ext cx="928694" cy="400110"/>
          </a:xfrm>
          <a:prstGeom prst="rect">
            <a:avLst/>
          </a:prstGeom>
          <a:solidFill>
            <a:schemeClr val="accent1">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仮定</a:t>
            </a:r>
            <a:r>
              <a:rPr lang="en-US" altLang="ja-JP" dirty="0">
                <a:ea typeface="+mn-ea"/>
              </a:rPr>
              <a:t>2</a:t>
            </a:r>
            <a:endParaRPr lang="ja-JP" altLang="en-US" dirty="0">
              <a:ea typeface="+mn-ea"/>
            </a:endParaRPr>
          </a:p>
        </p:txBody>
      </p:sp>
      <p:sp>
        <p:nvSpPr>
          <p:cNvPr id="152588" name="正方形/長方形 7"/>
          <p:cNvSpPr>
            <a:spLocks noChangeArrowheads="1"/>
          </p:cNvSpPr>
          <p:nvPr/>
        </p:nvSpPr>
        <p:spPr bwMode="auto">
          <a:xfrm>
            <a:off x="2214563" y="500063"/>
            <a:ext cx="6929437" cy="862012"/>
          </a:xfrm>
          <a:prstGeom prst="rect">
            <a:avLst/>
          </a:prstGeom>
          <a:noFill/>
          <a:ln w="9525">
            <a:noFill/>
            <a:miter lim="800000"/>
            <a:headEnd/>
            <a:tailEnd/>
          </a:ln>
        </p:spPr>
        <p:txBody>
          <a:bodyPr>
            <a:spAutoFit/>
          </a:bodyPr>
          <a:lstStyle/>
          <a:p>
            <a:pPr>
              <a:spcBef>
                <a:spcPct val="50000"/>
              </a:spcBef>
            </a:pPr>
            <a:r>
              <a:rPr kumimoji="0" lang="ja-JP" altLang="en-US"/>
              <a:t>自国は</a:t>
            </a:r>
            <a:r>
              <a:rPr kumimoji="0" lang="ja-JP" altLang="en-US" b="1">
                <a:solidFill>
                  <a:srgbClr val="FF0000"/>
                </a:solidFill>
              </a:rPr>
              <a:t>小国</a:t>
            </a:r>
            <a:r>
              <a:rPr kumimoji="0" lang="ja-JP" altLang="en-US"/>
              <a:t>である。</a:t>
            </a:r>
            <a:endParaRPr kumimoji="0" lang="en-US" altLang="ja-JP"/>
          </a:p>
          <a:p>
            <a:pPr>
              <a:spcBef>
                <a:spcPct val="50000"/>
              </a:spcBef>
            </a:pPr>
            <a:r>
              <a:rPr kumimoji="0" lang="ja-JP" altLang="en-US"/>
              <a:t>すなわち、自国の貯蓄や投資が外国利子率に影響しない。</a:t>
            </a:r>
          </a:p>
        </p:txBody>
      </p:sp>
      <p:sp>
        <p:nvSpPr>
          <p:cNvPr id="152589" name="テキスト ボックス 8"/>
          <p:cNvSpPr txBox="1">
            <a:spLocks noChangeArrowheads="1"/>
          </p:cNvSpPr>
          <p:nvPr/>
        </p:nvSpPr>
        <p:spPr bwMode="auto">
          <a:xfrm>
            <a:off x="3143250" y="1428750"/>
            <a:ext cx="2857500" cy="400050"/>
          </a:xfrm>
          <a:prstGeom prst="rect">
            <a:avLst/>
          </a:prstGeom>
          <a:noFill/>
          <a:ln w="9525">
            <a:noFill/>
            <a:miter lim="800000"/>
            <a:headEnd/>
            <a:tailEnd/>
          </a:ln>
        </p:spPr>
        <p:txBody>
          <a:bodyPr>
            <a:spAutoFit/>
          </a:bodyPr>
          <a:lstStyle/>
          <a:p>
            <a:r>
              <a:rPr lang="ja-JP" altLang="en-US">
                <a:ea typeface="HGｺﾞｼｯｸE" pitchFamily="49" charset="-128"/>
              </a:rPr>
              <a:t>外国の利子率（一定）</a:t>
            </a:r>
          </a:p>
        </p:txBody>
      </p:sp>
      <p:sp>
        <p:nvSpPr>
          <p:cNvPr id="152590" name="正方形/長方形 9"/>
          <p:cNvSpPr>
            <a:spLocks noChangeArrowheads="1"/>
          </p:cNvSpPr>
          <p:nvPr/>
        </p:nvSpPr>
        <p:spPr bwMode="auto">
          <a:xfrm>
            <a:off x="2286000" y="2143125"/>
            <a:ext cx="6429375" cy="1016000"/>
          </a:xfrm>
          <a:prstGeom prst="rect">
            <a:avLst/>
          </a:prstGeom>
          <a:noFill/>
          <a:ln w="9525">
            <a:noFill/>
            <a:miter lim="800000"/>
            <a:headEnd/>
            <a:tailEnd/>
          </a:ln>
        </p:spPr>
        <p:txBody>
          <a:bodyPr>
            <a:spAutoFit/>
          </a:bodyPr>
          <a:lstStyle/>
          <a:p>
            <a:r>
              <a:rPr kumimoji="0" lang="ja-JP" altLang="en-US" b="1">
                <a:solidFill>
                  <a:srgbClr val="FF0000"/>
                </a:solidFill>
              </a:rPr>
              <a:t>資本市場は完全</a:t>
            </a:r>
            <a:r>
              <a:rPr kumimoji="0" lang="ja-JP" altLang="en-US"/>
              <a:t>である。</a:t>
            </a:r>
            <a:endParaRPr kumimoji="0" lang="en-US" altLang="ja-JP"/>
          </a:p>
          <a:p>
            <a:r>
              <a:rPr kumimoji="0" lang="ja-JP" altLang="en-US"/>
              <a:t>資本移動はコストやリスク（貸した資金が返済されない）なしに行われる。</a:t>
            </a:r>
            <a:endParaRPr kumimoji="0" lang="ja-JP" altLang="en-US">
              <a:ea typeface="HGｺﾞｼｯｸE" pitchFamily="49" charset="-128"/>
            </a:endParaRPr>
          </a:p>
        </p:txBody>
      </p:sp>
      <p:sp>
        <p:nvSpPr>
          <p:cNvPr id="11" name="テキスト ボックス 10"/>
          <p:cNvSpPr txBox="1"/>
          <p:nvPr/>
        </p:nvSpPr>
        <p:spPr>
          <a:xfrm>
            <a:off x="1071538" y="571480"/>
            <a:ext cx="928694" cy="400110"/>
          </a:xfrm>
          <a:prstGeom prst="rect">
            <a:avLst/>
          </a:prstGeom>
          <a:solidFill>
            <a:schemeClr val="accent1">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仮定</a:t>
            </a:r>
            <a:r>
              <a:rPr lang="en-US" altLang="ja-JP" dirty="0">
                <a:ea typeface="+mn-ea"/>
              </a:rPr>
              <a:t>1</a:t>
            </a:r>
            <a:endParaRPr lang="ja-JP" altLang="en-US" dirty="0">
              <a:ea typeface="+mn-ea"/>
            </a:endParaRPr>
          </a:p>
        </p:txBody>
      </p:sp>
      <p:sp>
        <p:nvSpPr>
          <p:cNvPr id="152594" name="Rectangle 4"/>
          <p:cNvSpPr>
            <a:spLocks noChangeArrowheads="1"/>
          </p:cNvSpPr>
          <p:nvPr/>
        </p:nvSpPr>
        <p:spPr bwMode="auto">
          <a:xfrm>
            <a:off x="1143000" y="5286375"/>
            <a:ext cx="6977063" cy="369888"/>
          </a:xfrm>
          <a:prstGeom prst="rect">
            <a:avLst/>
          </a:prstGeom>
          <a:noFill/>
          <a:ln w="9525">
            <a:noFill/>
            <a:miter lim="800000"/>
            <a:headEnd/>
            <a:tailEnd/>
          </a:ln>
        </p:spPr>
        <p:txBody>
          <a:bodyPr wrap="none">
            <a:spAutoFit/>
          </a:bodyPr>
          <a:lstStyle/>
          <a:p>
            <a:pPr>
              <a:spcBef>
                <a:spcPct val="50000"/>
              </a:spcBef>
            </a:pPr>
            <a:r>
              <a:rPr kumimoji="0" lang="ja-JP" altLang="en-US" sz="1800" b="1"/>
              <a:t>したがって、次の式が均衡（両方の資産が持たれる状態）で成立する。</a:t>
            </a:r>
          </a:p>
        </p:txBody>
      </p:sp>
      <p:graphicFrame>
        <p:nvGraphicFramePr>
          <p:cNvPr id="152580" name="Object 4"/>
          <p:cNvGraphicFramePr>
            <a:graphicFrameLocks noChangeAspect="1"/>
          </p:cNvGraphicFramePr>
          <p:nvPr/>
        </p:nvGraphicFramePr>
        <p:xfrm>
          <a:off x="4143375" y="5786438"/>
          <a:ext cx="1152525" cy="557212"/>
        </p:xfrm>
        <a:graphic>
          <a:graphicData uri="http://schemas.openxmlformats.org/presentationml/2006/ole">
            <p:oleObj spid="_x0000_s152580" name="数式" r:id="rId5" imgW="393480" imgH="19044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142976" y="3571876"/>
            <a:ext cx="5929354" cy="164307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89444" name="Text Box 6"/>
          <p:cNvSpPr txBox="1">
            <a:spLocks noChangeArrowheads="1"/>
          </p:cNvSpPr>
          <p:nvPr/>
        </p:nvSpPr>
        <p:spPr bwMode="auto">
          <a:xfrm>
            <a:off x="1214438" y="1500188"/>
            <a:ext cx="7561262" cy="4154487"/>
          </a:xfrm>
          <a:prstGeom prst="rect">
            <a:avLst/>
          </a:prstGeom>
          <a:noFill/>
          <a:ln w="9525">
            <a:noFill/>
            <a:miter lim="800000"/>
            <a:headEnd/>
            <a:tailEnd/>
          </a:ln>
        </p:spPr>
        <p:txBody>
          <a:bodyPr>
            <a:spAutoFit/>
          </a:bodyPr>
          <a:lstStyle/>
          <a:p>
            <a:pPr>
              <a:spcBef>
                <a:spcPct val="50000"/>
              </a:spcBef>
            </a:pPr>
            <a:r>
              <a:rPr kumimoji="0" lang="ja-JP" altLang="en-US" sz="1800"/>
              <a:t>外国為替市場では</a:t>
            </a:r>
            <a:endParaRPr kumimoji="0" lang="en-US" altLang="ja-JP" sz="1800"/>
          </a:p>
          <a:p>
            <a:pPr>
              <a:spcBef>
                <a:spcPct val="50000"/>
              </a:spcBef>
            </a:pPr>
            <a:r>
              <a:rPr kumimoji="0" lang="ja-JP" altLang="en-US" sz="1800"/>
              <a:t>円と外国通貨（以下、ドルを代表とする）との交換が行われる。</a:t>
            </a:r>
          </a:p>
          <a:p>
            <a:pPr>
              <a:spcBef>
                <a:spcPct val="50000"/>
              </a:spcBef>
            </a:pPr>
            <a:endParaRPr kumimoji="0" lang="en-US" altLang="ja-JP" sz="1800"/>
          </a:p>
          <a:p>
            <a:pPr>
              <a:spcBef>
                <a:spcPct val="50000"/>
              </a:spcBef>
            </a:pPr>
            <a:r>
              <a:rPr kumimoji="0" lang="ja-JP" altLang="en-US" sz="1800"/>
              <a:t>この市場を考える出発点は、ＣＡ（経常収支）≡⊿ＦＡ（対外純資産の増加）</a:t>
            </a:r>
          </a:p>
          <a:p>
            <a:pPr>
              <a:spcBef>
                <a:spcPct val="50000"/>
              </a:spcBef>
            </a:pPr>
            <a:r>
              <a:rPr kumimoji="0" lang="ja-JP" altLang="en-US" sz="1800" b="1"/>
              <a:t>輸出と輸入について資金の流れ</a:t>
            </a:r>
            <a:r>
              <a:rPr kumimoji="0" lang="ja-JP" altLang="en-US" sz="1800"/>
              <a:t>の面から見ておく。</a:t>
            </a:r>
          </a:p>
          <a:p>
            <a:pPr>
              <a:spcBef>
                <a:spcPct val="50000"/>
              </a:spcBef>
            </a:pPr>
            <a:r>
              <a:rPr kumimoji="0" lang="ja-JP" altLang="en-US" sz="1800" b="1">
                <a:solidFill>
                  <a:srgbClr val="FF0000"/>
                </a:solidFill>
              </a:rPr>
              <a:t>輸出</a:t>
            </a:r>
            <a:r>
              <a:rPr kumimoji="0" lang="ja-JP" altLang="en-US" sz="1800"/>
              <a:t>：アメリカ人による日本の財の購入</a:t>
            </a:r>
          </a:p>
          <a:p>
            <a:pPr>
              <a:spcBef>
                <a:spcPct val="50000"/>
              </a:spcBef>
            </a:pPr>
            <a:r>
              <a:rPr kumimoji="0" lang="ja-JP" altLang="en-US" sz="1800"/>
              <a:t>＝アメリカ人によるドルの支払い＝アメリカからドルが流入</a:t>
            </a:r>
          </a:p>
          <a:p>
            <a:pPr>
              <a:spcBef>
                <a:spcPct val="50000"/>
              </a:spcBef>
            </a:pPr>
            <a:r>
              <a:rPr kumimoji="0" lang="ja-JP" altLang="en-US" sz="1800"/>
              <a:t>日本にいる経済主体はこのドルを円に交換する</a:t>
            </a:r>
          </a:p>
          <a:p>
            <a:pPr>
              <a:spcBef>
                <a:spcPct val="50000"/>
              </a:spcBef>
            </a:pPr>
            <a:r>
              <a:rPr kumimoji="0" lang="ja-JP" altLang="en-US" sz="1800"/>
              <a:t>　　　　</a:t>
            </a:r>
            <a:r>
              <a:rPr kumimoji="0" lang="ja-JP" altLang="en-US" sz="1800" b="1">
                <a:solidFill>
                  <a:srgbClr val="FF0000"/>
                </a:solidFill>
              </a:rPr>
              <a:t>日本国内でドルの供給が増える。</a:t>
            </a:r>
          </a:p>
          <a:p>
            <a:pPr>
              <a:spcBef>
                <a:spcPct val="50000"/>
              </a:spcBef>
            </a:pPr>
            <a:endParaRPr kumimoji="0" lang="ja-JP" altLang="en-US"/>
          </a:p>
        </p:txBody>
      </p:sp>
      <p:cxnSp>
        <p:nvCxnSpPr>
          <p:cNvPr id="189445" name="直線矢印コネクタ 4"/>
          <p:cNvCxnSpPr>
            <a:cxnSpLocks noChangeShapeType="1"/>
          </p:cNvCxnSpPr>
          <p:nvPr/>
        </p:nvCxnSpPr>
        <p:spPr bwMode="auto">
          <a:xfrm>
            <a:off x="1285875" y="5000625"/>
            <a:ext cx="571500" cy="1588"/>
          </a:xfrm>
          <a:prstGeom prst="straightConnector1">
            <a:avLst/>
          </a:prstGeom>
          <a:noFill/>
          <a:ln w="9525" algn="ctr">
            <a:solidFill>
              <a:srgbClr val="FF0000"/>
            </a:solidFill>
            <a:round/>
            <a:headEnd/>
            <a:tailEnd type="arrow" w="med" len="med"/>
          </a:ln>
        </p:spPr>
      </p:cxnSp>
      <p:graphicFrame>
        <p:nvGraphicFramePr>
          <p:cNvPr id="20" name="図表 19"/>
          <p:cNvGraphicFramePr/>
          <p:nvPr/>
        </p:nvGraphicFramePr>
        <p:xfrm>
          <a:off x="1071538" y="214290"/>
          <a:ext cx="6858048" cy="1285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円/楕円 6"/>
          <p:cNvSpPr/>
          <p:nvPr/>
        </p:nvSpPr>
        <p:spPr>
          <a:xfrm>
            <a:off x="4071938" y="5715000"/>
            <a:ext cx="2143125" cy="10001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テキスト ボックス 7"/>
          <p:cNvSpPr txBox="1"/>
          <p:nvPr/>
        </p:nvSpPr>
        <p:spPr>
          <a:xfrm>
            <a:off x="7572396" y="6000768"/>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日本</a:t>
            </a:r>
            <a:endParaRPr lang="ja-JP" altLang="en-US" dirty="0">
              <a:ea typeface="+mn-ea"/>
            </a:endParaRPr>
          </a:p>
        </p:txBody>
      </p:sp>
      <p:sp>
        <p:nvSpPr>
          <p:cNvPr id="9" name="テキスト ボックス 8"/>
          <p:cNvSpPr txBox="1"/>
          <p:nvPr/>
        </p:nvSpPr>
        <p:spPr>
          <a:xfrm>
            <a:off x="7429520" y="3643314"/>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アメリカ</a:t>
            </a:r>
            <a:endParaRPr lang="ja-JP" altLang="en-US" dirty="0">
              <a:ea typeface="+mn-ea"/>
            </a:endParaRPr>
          </a:p>
        </p:txBody>
      </p:sp>
      <p:cxnSp>
        <p:nvCxnSpPr>
          <p:cNvPr id="11" name="直線矢印コネクタ 10"/>
          <p:cNvCxnSpPr/>
          <p:nvPr/>
        </p:nvCxnSpPr>
        <p:spPr>
          <a:xfrm rot="5400000">
            <a:off x="6858016" y="5000636"/>
            <a:ext cx="171451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rot="5400000" flipH="1" flipV="1">
            <a:off x="7285850" y="5000636"/>
            <a:ext cx="1715306"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9456" name="テキスト ボックス 14"/>
          <p:cNvSpPr txBox="1">
            <a:spLocks noChangeArrowheads="1"/>
          </p:cNvSpPr>
          <p:nvPr/>
        </p:nvSpPr>
        <p:spPr bwMode="auto">
          <a:xfrm>
            <a:off x="8358188" y="4143375"/>
            <a:ext cx="492125" cy="1714500"/>
          </a:xfrm>
          <a:prstGeom prst="rect">
            <a:avLst/>
          </a:prstGeom>
          <a:noFill/>
          <a:ln w="9525">
            <a:noFill/>
            <a:miter lim="800000"/>
            <a:headEnd/>
            <a:tailEnd/>
          </a:ln>
        </p:spPr>
        <p:txBody>
          <a:bodyPr vert="eaVert">
            <a:spAutoFit/>
          </a:bodyPr>
          <a:lstStyle/>
          <a:p>
            <a:r>
              <a:rPr lang="ja-JP" altLang="en-US">
                <a:ea typeface="HGｺﾞｼｯｸE" pitchFamily="49" charset="-128"/>
              </a:rPr>
              <a:t>財・サービス</a:t>
            </a:r>
          </a:p>
        </p:txBody>
      </p:sp>
      <p:sp>
        <p:nvSpPr>
          <p:cNvPr id="189457" name="テキスト ボックス 15"/>
          <p:cNvSpPr txBox="1">
            <a:spLocks noChangeArrowheads="1"/>
          </p:cNvSpPr>
          <p:nvPr/>
        </p:nvSpPr>
        <p:spPr bwMode="auto">
          <a:xfrm>
            <a:off x="7143750" y="4714875"/>
            <a:ext cx="492125" cy="714375"/>
          </a:xfrm>
          <a:prstGeom prst="rect">
            <a:avLst/>
          </a:prstGeom>
          <a:noFill/>
          <a:ln w="9525">
            <a:noFill/>
            <a:miter lim="800000"/>
            <a:headEnd/>
            <a:tailEnd/>
          </a:ln>
        </p:spPr>
        <p:txBody>
          <a:bodyPr vert="eaVert">
            <a:spAutoFit/>
          </a:bodyPr>
          <a:lstStyle/>
          <a:p>
            <a:r>
              <a:rPr lang="ja-JP" altLang="en-US">
                <a:ea typeface="HGｺﾞｼｯｸE" pitchFamily="49" charset="-128"/>
              </a:rPr>
              <a:t>ドル</a:t>
            </a:r>
          </a:p>
        </p:txBody>
      </p:sp>
      <p:sp>
        <p:nvSpPr>
          <p:cNvPr id="17" name="テキスト ボックス 16"/>
          <p:cNvSpPr txBox="1"/>
          <p:nvPr/>
        </p:nvSpPr>
        <p:spPr>
          <a:xfrm>
            <a:off x="4286250" y="5643563"/>
            <a:ext cx="1785938"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外国為替市場</a:t>
            </a:r>
            <a:endParaRPr lang="ja-JP" altLang="en-US" dirty="0"/>
          </a:p>
        </p:txBody>
      </p:sp>
      <p:cxnSp>
        <p:nvCxnSpPr>
          <p:cNvPr id="19" name="直線矢印コネクタ 18"/>
          <p:cNvCxnSpPr/>
          <p:nvPr/>
        </p:nvCxnSpPr>
        <p:spPr>
          <a:xfrm rot="10800000">
            <a:off x="6072198" y="6429396"/>
            <a:ext cx="135732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テキスト ボックス 21"/>
          <p:cNvSpPr txBox="1"/>
          <p:nvPr/>
        </p:nvSpPr>
        <p:spPr>
          <a:xfrm>
            <a:off x="6357950" y="6457890"/>
            <a:ext cx="1214446" cy="400110"/>
          </a:xfrm>
          <a:prstGeom prst="rect">
            <a:avLst/>
          </a:prstGeom>
          <a:noFill/>
          <a:scene3d>
            <a:camera prst="orthographicFront"/>
            <a:lightRig rig="threePt" dir="t"/>
          </a:scene3d>
          <a:sp3d>
            <a:bevelT w="165100" prst="coolSlant"/>
          </a:sp3d>
        </p:spPr>
        <p:txBody>
          <a:bodyPr>
            <a:spAutoFit/>
          </a:bodyPr>
          <a:lstStyle/>
          <a:p>
            <a:pPr>
              <a:defRPr/>
            </a:pPr>
            <a:r>
              <a:rPr lang="ja-JP" altLang="en-US" dirty="0">
                <a:ea typeface="+mn-ea"/>
              </a:rPr>
              <a:t>ドル</a:t>
            </a:r>
            <a:endParaRPr lang="ja-JP" altLang="en-US" dirty="0">
              <a:ea typeface="+mn-ea"/>
            </a:endParaRPr>
          </a:p>
        </p:txBody>
      </p:sp>
      <p:cxnSp>
        <p:nvCxnSpPr>
          <p:cNvPr id="24" name="直線矢印コネクタ 23"/>
          <p:cNvCxnSpPr>
            <a:stCxn id="7" idx="6"/>
          </p:cNvCxnSpPr>
          <p:nvPr/>
        </p:nvCxnSpPr>
        <p:spPr>
          <a:xfrm>
            <a:off x="6215074" y="6215082"/>
            <a:ext cx="1214446"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テキスト ボックス 24"/>
          <p:cNvSpPr txBox="1"/>
          <p:nvPr/>
        </p:nvSpPr>
        <p:spPr>
          <a:xfrm>
            <a:off x="6429388" y="5715016"/>
            <a:ext cx="1214446" cy="400110"/>
          </a:xfrm>
          <a:prstGeom prst="rect">
            <a:avLst/>
          </a:prstGeom>
          <a:noFill/>
          <a:scene3d>
            <a:camera prst="orthographicFront"/>
            <a:lightRig rig="threePt" dir="t"/>
          </a:scene3d>
          <a:sp3d>
            <a:bevelT w="165100" prst="coolSlant"/>
          </a:sp3d>
        </p:spPr>
        <p:txBody>
          <a:bodyPr>
            <a:spAutoFit/>
          </a:bodyPr>
          <a:lstStyle/>
          <a:p>
            <a:pPr>
              <a:defRPr/>
            </a:pPr>
            <a:r>
              <a:rPr lang="ja-JP" altLang="en-US" dirty="0">
                <a:ea typeface="+mn-ea"/>
              </a:rPr>
              <a:t>円</a:t>
            </a:r>
            <a:endParaRPr lang="ja-JP" altLang="en-US" dirty="0">
              <a:ea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071538" y="2500306"/>
            <a:ext cx="5786478" cy="85725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6" name="正方形/長方形 15"/>
          <p:cNvSpPr/>
          <p:nvPr/>
        </p:nvSpPr>
        <p:spPr>
          <a:xfrm>
            <a:off x="1071538" y="500042"/>
            <a:ext cx="7143800" cy="128588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90471" name="Text Box 4"/>
          <p:cNvSpPr txBox="1">
            <a:spLocks noChangeArrowheads="1"/>
          </p:cNvSpPr>
          <p:nvPr/>
        </p:nvSpPr>
        <p:spPr bwMode="auto">
          <a:xfrm>
            <a:off x="1042988" y="620713"/>
            <a:ext cx="6913562" cy="4800600"/>
          </a:xfrm>
          <a:prstGeom prst="rect">
            <a:avLst/>
          </a:prstGeom>
          <a:noFill/>
          <a:ln w="9525">
            <a:noFill/>
            <a:miter lim="800000"/>
            <a:headEnd/>
            <a:tailEnd/>
          </a:ln>
        </p:spPr>
        <p:txBody>
          <a:bodyPr>
            <a:spAutoFit/>
          </a:bodyPr>
          <a:lstStyle/>
          <a:p>
            <a:pPr>
              <a:spcBef>
                <a:spcPct val="50000"/>
              </a:spcBef>
            </a:pPr>
            <a:r>
              <a:rPr kumimoji="0" lang="ja-JP" altLang="en-US" sz="1800" b="1">
                <a:solidFill>
                  <a:srgbClr val="FF0000"/>
                </a:solidFill>
              </a:rPr>
              <a:t>輸入</a:t>
            </a:r>
            <a:r>
              <a:rPr kumimoji="0" lang="ja-JP" altLang="en-US" sz="1800"/>
              <a:t>：日本人によるアメリカの財の購入＝アメリカへのドルの支払い</a:t>
            </a:r>
          </a:p>
          <a:p>
            <a:pPr>
              <a:spcBef>
                <a:spcPct val="50000"/>
              </a:spcBef>
            </a:pPr>
            <a:r>
              <a:rPr kumimoji="0" lang="ja-JP" altLang="en-US" sz="1800"/>
              <a:t>日本の経済主体はアメリカ人にドルを支払うためにドルを手に入れる必要が生じる　　　　　</a:t>
            </a:r>
            <a:r>
              <a:rPr kumimoji="0" lang="ja-JP" altLang="en-US" sz="1800" b="1">
                <a:solidFill>
                  <a:srgbClr val="FF0000"/>
                </a:solidFill>
              </a:rPr>
              <a:t>ドルに対する需要が増える。</a:t>
            </a:r>
          </a:p>
          <a:p>
            <a:pPr>
              <a:spcBef>
                <a:spcPct val="50000"/>
              </a:spcBef>
            </a:pPr>
            <a:endParaRPr kumimoji="0" lang="en-US" altLang="ja-JP" sz="1800"/>
          </a:p>
          <a:p>
            <a:pPr>
              <a:spcBef>
                <a:spcPct val="50000"/>
              </a:spcBef>
            </a:pPr>
            <a:r>
              <a:rPr kumimoji="0" lang="ja-JP" altLang="en-US" sz="1800"/>
              <a:t>よって、次のようにまとめることができる。</a:t>
            </a:r>
          </a:p>
          <a:p>
            <a:pPr>
              <a:spcBef>
                <a:spcPct val="50000"/>
              </a:spcBef>
            </a:pPr>
            <a:r>
              <a:rPr kumimoji="0" lang="ja-JP" altLang="en-US" sz="1800" b="1">
                <a:solidFill>
                  <a:srgbClr val="FF0000"/>
                </a:solidFill>
              </a:rPr>
              <a:t>貿易収支</a:t>
            </a:r>
            <a:r>
              <a:rPr kumimoji="0" lang="ja-JP" altLang="en-US" sz="1800"/>
              <a:t>＝輸出－輸入＝ドルの供給－ドルの需要</a:t>
            </a:r>
          </a:p>
          <a:p>
            <a:pPr>
              <a:spcBef>
                <a:spcPct val="50000"/>
              </a:spcBef>
            </a:pPr>
            <a:r>
              <a:rPr kumimoji="0" lang="ja-JP" altLang="en-US" sz="1800"/>
              <a:t>　　　　　　＝</a:t>
            </a:r>
            <a:r>
              <a:rPr kumimoji="0" lang="ja-JP" altLang="en-US" sz="1800" b="1">
                <a:solidFill>
                  <a:srgbClr val="FF0000"/>
                </a:solidFill>
              </a:rPr>
              <a:t>財の取引でのドルの超過供給</a:t>
            </a:r>
          </a:p>
          <a:p>
            <a:pPr>
              <a:spcBef>
                <a:spcPct val="50000"/>
              </a:spcBef>
            </a:pPr>
            <a:r>
              <a:rPr kumimoji="0" lang="ja-JP" altLang="en-US" sz="1800"/>
              <a:t>つまり輸出が輸入を上回る貿易黒字の状態では、</a:t>
            </a:r>
          </a:p>
          <a:p>
            <a:pPr>
              <a:spcBef>
                <a:spcPct val="50000"/>
              </a:spcBef>
            </a:pPr>
            <a:r>
              <a:rPr kumimoji="0" lang="ja-JP" altLang="en-US" sz="1800"/>
              <a:t>外国為替市場でドルの供給がドルの需要を上回る、</a:t>
            </a:r>
          </a:p>
          <a:p>
            <a:pPr>
              <a:spcBef>
                <a:spcPct val="50000"/>
              </a:spcBef>
            </a:pPr>
            <a:r>
              <a:rPr kumimoji="0" lang="ja-JP" altLang="en-US" sz="1800"/>
              <a:t>ドルの超過供給が起きている。</a:t>
            </a:r>
          </a:p>
          <a:p>
            <a:pPr>
              <a:spcBef>
                <a:spcPct val="50000"/>
              </a:spcBef>
            </a:pPr>
            <a:r>
              <a:rPr kumimoji="0" lang="ja-JP" altLang="en-US" sz="1800" b="1"/>
              <a:t>これは所得収支についても同じことが成り立つ。</a:t>
            </a:r>
          </a:p>
          <a:p>
            <a:pPr>
              <a:spcBef>
                <a:spcPct val="50000"/>
              </a:spcBef>
            </a:pPr>
            <a:endParaRPr kumimoji="0" lang="ja-JP" altLang="en-US" sz="1800"/>
          </a:p>
        </p:txBody>
      </p:sp>
      <p:cxnSp>
        <p:nvCxnSpPr>
          <p:cNvPr id="190472" name="直線矢印コネクタ 2"/>
          <p:cNvCxnSpPr>
            <a:cxnSpLocks noChangeShapeType="1"/>
          </p:cNvCxnSpPr>
          <p:nvPr/>
        </p:nvCxnSpPr>
        <p:spPr bwMode="auto">
          <a:xfrm>
            <a:off x="2500313" y="1500188"/>
            <a:ext cx="571500" cy="1587"/>
          </a:xfrm>
          <a:prstGeom prst="straightConnector1">
            <a:avLst/>
          </a:prstGeom>
          <a:noFill/>
          <a:ln w="9525" algn="ctr">
            <a:solidFill>
              <a:srgbClr val="FF0000"/>
            </a:solidFill>
            <a:round/>
            <a:headEnd/>
            <a:tailEnd type="arrow" w="med" len="med"/>
          </a:ln>
        </p:spPr>
      </p:cxnSp>
      <p:sp>
        <p:nvSpPr>
          <p:cNvPr id="4" name="円/楕円 3"/>
          <p:cNvSpPr/>
          <p:nvPr/>
        </p:nvSpPr>
        <p:spPr>
          <a:xfrm>
            <a:off x="4143375" y="5429250"/>
            <a:ext cx="2143125" cy="10001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 name="テキスト ボックス 4"/>
          <p:cNvSpPr txBox="1"/>
          <p:nvPr/>
        </p:nvSpPr>
        <p:spPr>
          <a:xfrm>
            <a:off x="7643834" y="5715016"/>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日本</a:t>
            </a:r>
            <a:endParaRPr lang="ja-JP" altLang="en-US" dirty="0">
              <a:ea typeface="+mn-ea"/>
            </a:endParaRPr>
          </a:p>
        </p:txBody>
      </p:sp>
      <p:sp>
        <p:nvSpPr>
          <p:cNvPr id="6" name="テキスト ボックス 5"/>
          <p:cNvSpPr txBox="1"/>
          <p:nvPr/>
        </p:nvSpPr>
        <p:spPr>
          <a:xfrm>
            <a:off x="7500958" y="3357562"/>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アメリカ</a:t>
            </a:r>
            <a:endParaRPr lang="ja-JP" altLang="en-US" dirty="0">
              <a:ea typeface="+mn-ea"/>
            </a:endParaRPr>
          </a:p>
        </p:txBody>
      </p:sp>
      <p:cxnSp>
        <p:nvCxnSpPr>
          <p:cNvPr id="7" name="直線矢印コネクタ 6"/>
          <p:cNvCxnSpPr/>
          <p:nvPr/>
        </p:nvCxnSpPr>
        <p:spPr>
          <a:xfrm rot="5400000">
            <a:off x="7358876" y="4714090"/>
            <a:ext cx="171451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直線矢印コネクタ 7"/>
          <p:cNvCxnSpPr/>
          <p:nvPr/>
        </p:nvCxnSpPr>
        <p:spPr>
          <a:xfrm rot="5400000" flipH="1" flipV="1">
            <a:off x="7000892" y="4714884"/>
            <a:ext cx="1715306"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90482" name="テキスト ボックス 8"/>
          <p:cNvSpPr txBox="1">
            <a:spLocks noChangeArrowheads="1"/>
          </p:cNvSpPr>
          <p:nvPr/>
        </p:nvSpPr>
        <p:spPr bwMode="auto">
          <a:xfrm>
            <a:off x="8429625" y="3857625"/>
            <a:ext cx="492125" cy="1714500"/>
          </a:xfrm>
          <a:prstGeom prst="rect">
            <a:avLst/>
          </a:prstGeom>
          <a:noFill/>
          <a:ln w="9525">
            <a:noFill/>
            <a:miter lim="800000"/>
            <a:headEnd/>
            <a:tailEnd/>
          </a:ln>
        </p:spPr>
        <p:txBody>
          <a:bodyPr vert="eaVert">
            <a:spAutoFit/>
          </a:bodyPr>
          <a:lstStyle/>
          <a:p>
            <a:r>
              <a:rPr lang="ja-JP" altLang="en-US">
                <a:ea typeface="HGｺﾞｼｯｸE" pitchFamily="49" charset="-128"/>
              </a:rPr>
              <a:t>財・サービス</a:t>
            </a:r>
          </a:p>
        </p:txBody>
      </p:sp>
      <p:sp>
        <p:nvSpPr>
          <p:cNvPr id="190483" name="テキスト ボックス 9"/>
          <p:cNvSpPr txBox="1">
            <a:spLocks noChangeArrowheads="1"/>
          </p:cNvSpPr>
          <p:nvPr/>
        </p:nvSpPr>
        <p:spPr bwMode="auto">
          <a:xfrm>
            <a:off x="7215188" y="4429125"/>
            <a:ext cx="492125" cy="714375"/>
          </a:xfrm>
          <a:prstGeom prst="rect">
            <a:avLst/>
          </a:prstGeom>
          <a:noFill/>
          <a:ln w="9525">
            <a:noFill/>
            <a:miter lim="800000"/>
            <a:headEnd/>
            <a:tailEnd/>
          </a:ln>
        </p:spPr>
        <p:txBody>
          <a:bodyPr vert="eaVert">
            <a:spAutoFit/>
          </a:bodyPr>
          <a:lstStyle/>
          <a:p>
            <a:r>
              <a:rPr lang="ja-JP" altLang="en-US">
                <a:ea typeface="HGｺﾞｼｯｸE" pitchFamily="49" charset="-128"/>
              </a:rPr>
              <a:t>ドル</a:t>
            </a:r>
          </a:p>
        </p:txBody>
      </p:sp>
      <p:sp>
        <p:nvSpPr>
          <p:cNvPr id="11" name="テキスト ボックス 10"/>
          <p:cNvSpPr txBox="1"/>
          <p:nvPr/>
        </p:nvSpPr>
        <p:spPr>
          <a:xfrm>
            <a:off x="4357688" y="5357813"/>
            <a:ext cx="1785937"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外国為替市場</a:t>
            </a:r>
            <a:endParaRPr lang="ja-JP" altLang="en-US" dirty="0"/>
          </a:p>
        </p:txBody>
      </p:sp>
      <p:cxnSp>
        <p:nvCxnSpPr>
          <p:cNvPr id="12" name="直線矢印コネクタ 11"/>
          <p:cNvCxnSpPr/>
          <p:nvPr/>
        </p:nvCxnSpPr>
        <p:spPr>
          <a:xfrm rot="10800000">
            <a:off x="6215074" y="5929330"/>
            <a:ext cx="135732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テキスト ボックス 12"/>
          <p:cNvSpPr txBox="1"/>
          <p:nvPr/>
        </p:nvSpPr>
        <p:spPr>
          <a:xfrm>
            <a:off x="6429388" y="6215082"/>
            <a:ext cx="1214446" cy="400110"/>
          </a:xfrm>
          <a:prstGeom prst="rect">
            <a:avLst/>
          </a:prstGeom>
          <a:noFill/>
          <a:scene3d>
            <a:camera prst="orthographicFront"/>
            <a:lightRig rig="threePt" dir="t"/>
          </a:scene3d>
          <a:sp3d>
            <a:bevelT w="165100" prst="coolSlant"/>
          </a:sp3d>
        </p:spPr>
        <p:txBody>
          <a:bodyPr>
            <a:spAutoFit/>
          </a:bodyPr>
          <a:lstStyle/>
          <a:p>
            <a:pPr>
              <a:defRPr/>
            </a:pPr>
            <a:r>
              <a:rPr lang="ja-JP" altLang="en-US" dirty="0">
                <a:ea typeface="+mn-ea"/>
              </a:rPr>
              <a:t>ドル</a:t>
            </a:r>
            <a:endParaRPr lang="ja-JP" altLang="en-US" dirty="0">
              <a:ea typeface="+mn-ea"/>
            </a:endParaRPr>
          </a:p>
        </p:txBody>
      </p:sp>
      <p:cxnSp>
        <p:nvCxnSpPr>
          <p:cNvPr id="14" name="直線矢印コネクタ 13"/>
          <p:cNvCxnSpPr/>
          <p:nvPr/>
        </p:nvCxnSpPr>
        <p:spPr>
          <a:xfrm>
            <a:off x="6286512" y="6072206"/>
            <a:ext cx="1214446"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テキスト ボックス 14"/>
          <p:cNvSpPr txBox="1"/>
          <p:nvPr/>
        </p:nvSpPr>
        <p:spPr>
          <a:xfrm>
            <a:off x="6500826" y="5429264"/>
            <a:ext cx="1214446" cy="400110"/>
          </a:xfrm>
          <a:prstGeom prst="rect">
            <a:avLst/>
          </a:prstGeom>
          <a:noFill/>
          <a:scene3d>
            <a:camera prst="orthographicFront"/>
            <a:lightRig rig="threePt" dir="t"/>
          </a:scene3d>
          <a:sp3d>
            <a:bevelT w="165100" prst="coolSlant"/>
          </a:sp3d>
        </p:spPr>
        <p:txBody>
          <a:bodyPr>
            <a:spAutoFit/>
          </a:bodyPr>
          <a:lstStyle/>
          <a:p>
            <a:pPr>
              <a:defRPr/>
            </a:pPr>
            <a:r>
              <a:rPr lang="ja-JP" altLang="en-US" dirty="0">
                <a:ea typeface="+mn-ea"/>
              </a:rPr>
              <a:t>円</a:t>
            </a:r>
            <a:endParaRPr lang="ja-JP" altLang="en-US" dirty="0">
              <a:ea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142976" y="5072074"/>
            <a:ext cx="7072362" cy="121444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5" name="正方形/長方形 4"/>
          <p:cNvSpPr/>
          <p:nvPr/>
        </p:nvSpPr>
        <p:spPr>
          <a:xfrm>
            <a:off x="1071538" y="1071546"/>
            <a:ext cx="7643866" cy="3714776"/>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191495" name="Text Box 4"/>
          <p:cNvSpPr txBox="1">
            <a:spLocks noChangeArrowheads="1"/>
          </p:cNvSpPr>
          <p:nvPr/>
        </p:nvSpPr>
        <p:spPr bwMode="auto">
          <a:xfrm>
            <a:off x="1116013" y="620713"/>
            <a:ext cx="7200900" cy="5770562"/>
          </a:xfrm>
          <a:prstGeom prst="rect">
            <a:avLst/>
          </a:prstGeom>
          <a:noFill/>
          <a:ln w="9525">
            <a:noFill/>
            <a:miter lim="800000"/>
            <a:headEnd/>
            <a:tailEnd/>
          </a:ln>
        </p:spPr>
        <p:txBody>
          <a:bodyPr>
            <a:spAutoFit/>
          </a:bodyPr>
          <a:lstStyle/>
          <a:p>
            <a:pPr>
              <a:spcBef>
                <a:spcPct val="50000"/>
              </a:spcBef>
            </a:pPr>
            <a:r>
              <a:rPr kumimoji="0" lang="ja-JP" altLang="en-US" sz="1800"/>
              <a:t>次に</a:t>
            </a:r>
            <a:r>
              <a:rPr kumimoji="0" lang="ja-JP" altLang="en-US" sz="1800" b="1"/>
              <a:t>対外純資産の増加</a:t>
            </a:r>
            <a:r>
              <a:rPr kumimoji="0" lang="ja-JP" altLang="en-US" sz="1800"/>
              <a:t>について見てみよう。</a:t>
            </a:r>
          </a:p>
          <a:p>
            <a:pPr>
              <a:spcBef>
                <a:spcPct val="50000"/>
              </a:spcBef>
            </a:pPr>
            <a:r>
              <a:rPr kumimoji="0" lang="ja-JP" altLang="en-US" sz="1800" b="1">
                <a:solidFill>
                  <a:srgbClr val="FF0000"/>
                </a:solidFill>
              </a:rPr>
              <a:t>資本流出</a:t>
            </a:r>
            <a:r>
              <a:rPr kumimoji="0" lang="ja-JP" altLang="en-US" sz="1800"/>
              <a:t>：アメリカの資産の購入（アメリカへの貸し）</a:t>
            </a:r>
          </a:p>
          <a:p>
            <a:pPr>
              <a:spcBef>
                <a:spcPct val="50000"/>
              </a:spcBef>
            </a:pPr>
            <a:r>
              <a:rPr kumimoji="0" lang="ja-JP" altLang="en-US" sz="1800"/>
              <a:t>　　　　＝アメリカの債券を買うためにドルが必要　　　　</a:t>
            </a:r>
            <a:r>
              <a:rPr kumimoji="0" lang="ja-JP" altLang="en-US" sz="1800" b="1">
                <a:solidFill>
                  <a:srgbClr val="FF0000"/>
                </a:solidFill>
              </a:rPr>
              <a:t>ドルに対する需要</a:t>
            </a:r>
          </a:p>
          <a:p>
            <a:pPr>
              <a:spcBef>
                <a:spcPct val="50000"/>
              </a:spcBef>
            </a:pPr>
            <a:r>
              <a:rPr kumimoji="0" lang="ja-JP" altLang="en-US" sz="1800" b="1">
                <a:solidFill>
                  <a:srgbClr val="FF0000"/>
                </a:solidFill>
              </a:rPr>
              <a:t>資本流入</a:t>
            </a:r>
            <a:r>
              <a:rPr kumimoji="0" lang="ja-JP" altLang="en-US" sz="1800"/>
              <a:t>：アメリカ人に日本の債券を売る（アメリカからの借り）</a:t>
            </a:r>
          </a:p>
          <a:p>
            <a:pPr>
              <a:spcBef>
                <a:spcPct val="50000"/>
              </a:spcBef>
            </a:pPr>
            <a:r>
              <a:rPr kumimoji="0" lang="ja-JP" altLang="en-US" sz="1800"/>
              <a:t>　　　　＝アメリカ人は日本の債券を買うためにドルを円に換える必要　　　　　　　　　　　　　　　</a:t>
            </a:r>
          </a:p>
          <a:p>
            <a:pPr>
              <a:spcBef>
                <a:spcPct val="50000"/>
              </a:spcBef>
            </a:pPr>
            <a:r>
              <a:rPr kumimoji="0" lang="ja-JP" altLang="en-US" sz="1800"/>
              <a:t>　　　　　　がある。</a:t>
            </a:r>
          </a:p>
          <a:p>
            <a:pPr>
              <a:spcBef>
                <a:spcPct val="50000"/>
              </a:spcBef>
            </a:pPr>
            <a:r>
              <a:rPr kumimoji="0" lang="ja-JP" altLang="en-US" sz="1800"/>
              <a:t>　　　　　　　　</a:t>
            </a:r>
            <a:r>
              <a:rPr kumimoji="0" lang="en-US" altLang="ja-JP" sz="1800"/>
              <a:t>or</a:t>
            </a:r>
          </a:p>
          <a:p>
            <a:pPr>
              <a:spcBef>
                <a:spcPct val="50000"/>
              </a:spcBef>
            </a:pPr>
            <a:r>
              <a:rPr kumimoji="0" lang="en-US" altLang="ja-JP" sz="1800"/>
              <a:t>             </a:t>
            </a:r>
            <a:r>
              <a:rPr kumimoji="0" lang="ja-JP" altLang="en-US" sz="1800"/>
              <a:t>日本人がドル債券を発行し、ドルで借りてきて</a:t>
            </a:r>
          </a:p>
          <a:p>
            <a:pPr>
              <a:spcBef>
                <a:spcPct val="50000"/>
              </a:spcBef>
            </a:pPr>
            <a:r>
              <a:rPr kumimoji="0" lang="ja-JP" altLang="en-US" sz="1800"/>
              <a:t>　　　　　（ドル資金を手に入れて）、円と交換する。</a:t>
            </a:r>
          </a:p>
          <a:p>
            <a:pPr>
              <a:spcBef>
                <a:spcPct val="50000"/>
              </a:spcBef>
            </a:pPr>
            <a:r>
              <a:rPr kumimoji="0" lang="ja-JP" altLang="en-US" sz="1800"/>
              <a:t>　　　　　　　　　　　</a:t>
            </a:r>
            <a:r>
              <a:rPr kumimoji="0" lang="ja-JP" altLang="en-US" sz="1800" b="1">
                <a:solidFill>
                  <a:srgbClr val="FF0000"/>
                </a:solidFill>
              </a:rPr>
              <a:t>ドルの供給</a:t>
            </a:r>
          </a:p>
          <a:p>
            <a:pPr>
              <a:spcBef>
                <a:spcPct val="50000"/>
              </a:spcBef>
            </a:pPr>
            <a:r>
              <a:rPr kumimoji="0" lang="ja-JP" altLang="en-US" sz="1800"/>
              <a:t>よって、</a:t>
            </a:r>
          </a:p>
          <a:p>
            <a:pPr>
              <a:spcBef>
                <a:spcPct val="50000"/>
              </a:spcBef>
            </a:pPr>
            <a:r>
              <a:rPr kumimoji="0" lang="ja-JP" altLang="en-US" sz="1800">
                <a:solidFill>
                  <a:srgbClr val="FF0000"/>
                </a:solidFill>
              </a:rPr>
              <a:t>資本収支</a:t>
            </a:r>
            <a:r>
              <a:rPr kumimoji="0" lang="ja-JP" altLang="en-US" sz="1800"/>
              <a:t>＝資本流入－資本流出＝ドルの供給－ドルの需要</a:t>
            </a:r>
          </a:p>
          <a:p>
            <a:pPr>
              <a:spcBef>
                <a:spcPct val="50000"/>
              </a:spcBef>
            </a:pPr>
            <a:r>
              <a:rPr kumimoji="0" lang="ja-JP" altLang="en-US" sz="1800"/>
              <a:t>　　　　　　＝</a:t>
            </a:r>
            <a:r>
              <a:rPr kumimoji="0" lang="ja-JP" altLang="en-US" sz="1800">
                <a:solidFill>
                  <a:srgbClr val="FF0000"/>
                </a:solidFill>
              </a:rPr>
              <a:t>資本取引でのドルの超過供給</a:t>
            </a:r>
          </a:p>
          <a:p>
            <a:pPr>
              <a:spcBef>
                <a:spcPct val="50000"/>
              </a:spcBef>
            </a:pPr>
            <a:endParaRPr kumimoji="0" lang="ja-JP" altLang="en-US" sz="1800"/>
          </a:p>
        </p:txBody>
      </p:sp>
      <p:cxnSp>
        <p:nvCxnSpPr>
          <p:cNvPr id="191496" name="直線矢印コネクタ 2"/>
          <p:cNvCxnSpPr>
            <a:cxnSpLocks noChangeShapeType="1"/>
          </p:cNvCxnSpPr>
          <p:nvPr/>
        </p:nvCxnSpPr>
        <p:spPr bwMode="auto">
          <a:xfrm>
            <a:off x="5786438" y="1643063"/>
            <a:ext cx="571500" cy="1587"/>
          </a:xfrm>
          <a:prstGeom prst="straightConnector1">
            <a:avLst/>
          </a:prstGeom>
          <a:noFill/>
          <a:ln w="9525" algn="ctr">
            <a:solidFill>
              <a:srgbClr val="FF0000"/>
            </a:solidFill>
            <a:round/>
            <a:headEnd/>
            <a:tailEnd type="arrow" w="med" len="med"/>
          </a:ln>
        </p:spPr>
      </p:cxnSp>
      <p:cxnSp>
        <p:nvCxnSpPr>
          <p:cNvPr id="191497" name="直線矢印コネクタ 3"/>
          <p:cNvCxnSpPr>
            <a:cxnSpLocks noChangeShapeType="1"/>
          </p:cNvCxnSpPr>
          <p:nvPr/>
        </p:nvCxnSpPr>
        <p:spPr bwMode="auto">
          <a:xfrm>
            <a:off x="2071688" y="4500563"/>
            <a:ext cx="571500" cy="1587"/>
          </a:xfrm>
          <a:prstGeom prst="straightConnector1">
            <a:avLst/>
          </a:prstGeom>
          <a:noFill/>
          <a:ln w="9525" algn="ctr">
            <a:solidFill>
              <a:srgbClr val="FF0000"/>
            </a:solidFill>
            <a:round/>
            <a:headEnd/>
            <a:tailEnd type="arrow" w="med" len="med"/>
          </a:ln>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1538" y="2857496"/>
            <a:ext cx="7358114" cy="200026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3" name="正方形/長方形 2"/>
          <p:cNvSpPr/>
          <p:nvPr/>
        </p:nvSpPr>
        <p:spPr>
          <a:xfrm>
            <a:off x="1071538" y="1142984"/>
            <a:ext cx="7286676" cy="10715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192519" name="Text Box 4"/>
          <p:cNvSpPr txBox="1">
            <a:spLocks noChangeArrowheads="1"/>
          </p:cNvSpPr>
          <p:nvPr/>
        </p:nvSpPr>
        <p:spPr bwMode="auto">
          <a:xfrm>
            <a:off x="1116013" y="549275"/>
            <a:ext cx="6985000" cy="5770563"/>
          </a:xfrm>
          <a:prstGeom prst="rect">
            <a:avLst/>
          </a:prstGeom>
          <a:noFill/>
          <a:ln w="9525">
            <a:noFill/>
            <a:miter lim="800000"/>
            <a:headEnd/>
            <a:tailEnd/>
          </a:ln>
        </p:spPr>
        <p:txBody>
          <a:bodyPr>
            <a:spAutoFit/>
          </a:bodyPr>
          <a:lstStyle/>
          <a:p>
            <a:pPr>
              <a:spcBef>
                <a:spcPct val="50000"/>
              </a:spcBef>
            </a:pPr>
            <a:r>
              <a:rPr kumimoji="0" lang="ja-JP" altLang="en-US" sz="1800"/>
              <a:t>対外純資産の増加の面から見ると、次のようになる。</a:t>
            </a:r>
          </a:p>
          <a:p>
            <a:pPr>
              <a:spcBef>
                <a:spcPct val="50000"/>
              </a:spcBef>
            </a:pPr>
            <a:endParaRPr kumimoji="0" lang="en-US" altLang="ja-JP" sz="1800">
              <a:solidFill>
                <a:srgbClr val="FF0000"/>
              </a:solidFill>
            </a:endParaRPr>
          </a:p>
          <a:p>
            <a:pPr>
              <a:spcBef>
                <a:spcPct val="50000"/>
              </a:spcBef>
            </a:pPr>
            <a:r>
              <a:rPr kumimoji="0" lang="ja-JP" altLang="en-US" sz="1800">
                <a:solidFill>
                  <a:srgbClr val="FF0000"/>
                </a:solidFill>
              </a:rPr>
              <a:t>対外純資産の増加</a:t>
            </a:r>
            <a:r>
              <a:rPr kumimoji="0" lang="ja-JP" altLang="en-US" sz="1800"/>
              <a:t>＝資本流出－資本流入＝ドルの需要－ドルの供給</a:t>
            </a:r>
          </a:p>
          <a:p>
            <a:pPr>
              <a:spcBef>
                <a:spcPct val="50000"/>
              </a:spcBef>
            </a:pPr>
            <a:r>
              <a:rPr kumimoji="0" lang="ja-JP" altLang="en-US" sz="1800"/>
              <a:t>　　　　　　　　　　　　＝</a:t>
            </a:r>
            <a:r>
              <a:rPr kumimoji="0" lang="ja-JP" altLang="en-US" sz="1800">
                <a:solidFill>
                  <a:srgbClr val="FF0000"/>
                </a:solidFill>
              </a:rPr>
              <a:t>資本取引でのドルの超過需要</a:t>
            </a:r>
          </a:p>
          <a:p>
            <a:pPr>
              <a:spcBef>
                <a:spcPct val="50000"/>
              </a:spcBef>
            </a:pPr>
            <a:r>
              <a:rPr kumimoji="0" lang="ja-JP" altLang="en-US" sz="1800"/>
              <a:t>したがって、</a:t>
            </a:r>
          </a:p>
          <a:p>
            <a:pPr>
              <a:spcBef>
                <a:spcPct val="50000"/>
              </a:spcBef>
            </a:pPr>
            <a:endParaRPr kumimoji="0" lang="en-US" altLang="ja-JP" sz="1800"/>
          </a:p>
          <a:p>
            <a:pPr>
              <a:spcBef>
                <a:spcPct val="50000"/>
              </a:spcBef>
            </a:pPr>
            <a:r>
              <a:rPr kumimoji="0" lang="ja-JP" altLang="en-US" sz="1800"/>
              <a:t>経常収支（ＣＡ）＝対外純資産の増加（⊿ＦＡ）は、</a:t>
            </a:r>
          </a:p>
          <a:p>
            <a:pPr>
              <a:spcBef>
                <a:spcPct val="50000"/>
              </a:spcBef>
            </a:pPr>
            <a:r>
              <a:rPr kumimoji="0" lang="ja-JP" altLang="en-US" sz="1800">
                <a:solidFill>
                  <a:srgbClr val="FF0000"/>
                </a:solidFill>
              </a:rPr>
              <a:t>ＣＡ（ドルの超過供給）＝⊿ＦＡ（ドルの超過需要）</a:t>
            </a:r>
          </a:p>
          <a:p>
            <a:pPr>
              <a:spcBef>
                <a:spcPct val="50000"/>
              </a:spcBef>
            </a:pPr>
            <a:r>
              <a:rPr kumimoji="0" lang="ja-JP" altLang="en-US" sz="1800"/>
              <a:t>ＣＡ（財などの取引でのドルの供給－財などの取引でのドルの需要）</a:t>
            </a:r>
          </a:p>
          <a:p>
            <a:pPr>
              <a:spcBef>
                <a:spcPct val="50000"/>
              </a:spcBef>
            </a:pPr>
            <a:r>
              <a:rPr kumimoji="0" lang="ja-JP" altLang="en-US" sz="1800"/>
              <a:t>＝⊿ＦＡ（資本取引でのドルの需要－資本取引でのドルの供給）</a:t>
            </a:r>
          </a:p>
          <a:p>
            <a:pPr>
              <a:spcBef>
                <a:spcPct val="50000"/>
              </a:spcBef>
            </a:pPr>
            <a:endParaRPr kumimoji="0" lang="en-US" altLang="ja-JP" sz="1800"/>
          </a:p>
          <a:p>
            <a:pPr>
              <a:spcBef>
                <a:spcPct val="50000"/>
              </a:spcBef>
            </a:pPr>
            <a:r>
              <a:rPr kumimoji="0" lang="ja-JP" altLang="en-US" sz="1800"/>
              <a:t>を意味する。</a:t>
            </a:r>
          </a:p>
          <a:p>
            <a:pPr>
              <a:spcBef>
                <a:spcPct val="50000"/>
              </a:spcBef>
            </a:pPr>
            <a:r>
              <a:rPr kumimoji="0" lang="ja-JP" altLang="en-US" sz="1800"/>
              <a:t>全体として、ドルの需要と供給の一致を表す式になっている。</a:t>
            </a:r>
          </a:p>
          <a:p>
            <a:pPr>
              <a:spcBef>
                <a:spcPct val="50000"/>
              </a:spcBef>
            </a:pPr>
            <a:endParaRPr kumimoji="0" lang="ja-JP" altLang="en-US" sz="1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図表 17"/>
          <p:cNvGraphicFramePr/>
          <p:nvPr/>
        </p:nvGraphicFramePr>
        <p:xfrm>
          <a:off x="1142976" y="357166"/>
          <a:ext cx="8001024" cy="811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3538" name="Text Box 4"/>
          <p:cNvSpPr txBox="1">
            <a:spLocks noChangeArrowheads="1"/>
          </p:cNvSpPr>
          <p:nvPr/>
        </p:nvSpPr>
        <p:spPr bwMode="auto">
          <a:xfrm>
            <a:off x="1350963" y="2197100"/>
            <a:ext cx="5040312" cy="457200"/>
          </a:xfrm>
          <a:prstGeom prst="rect">
            <a:avLst/>
          </a:prstGeom>
          <a:noFill/>
          <a:ln w="9525">
            <a:noFill/>
            <a:miter lim="800000"/>
            <a:headEnd/>
            <a:tailEnd/>
          </a:ln>
        </p:spPr>
        <p:txBody>
          <a:bodyPr>
            <a:spAutoFit/>
          </a:bodyPr>
          <a:lstStyle/>
          <a:p>
            <a:pPr>
              <a:spcBef>
                <a:spcPct val="50000"/>
              </a:spcBef>
            </a:pPr>
            <a:r>
              <a:rPr kumimoji="0" lang="en-US" altLang="ja-JP" sz="2400">
                <a:ea typeface="HGｺﾞｼｯｸE" pitchFamily="49" charset="-128"/>
              </a:rPr>
              <a:t>(Y</a:t>
            </a:r>
            <a:r>
              <a:rPr kumimoji="0" lang="ja-JP" altLang="en-US" sz="2400">
                <a:ea typeface="HGｺﾞｼｯｸE" pitchFamily="49" charset="-128"/>
              </a:rPr>
              <a:t>－</a:t>
            </a:r>
            <a:r>
              <a:rPr kumimoji="0" lang="en-US" altLang="ja-JP" sz="2400">
                <a:ea typeface="HGｺﾞｼｯｸE" pitchFamily="49" charset="-128"/>
              </a:rPr>
              <a:t>C</a:t>
            </a:r>
            <a:r>
              <a:rPr kumimoji="0" lang="ja-JP" altLang="en-US" sz="2400">
                <a:ea typeface="HGｺﾞｼｯｸE" pitchFamily="49" charset="-128"/>
              </a:rPr>
              <a:t>－</a:t>
            </a:r>
            <a:r>
              <a:rPr kumimoji="0" lang="en-US" altLang="ja-JP" sz="2400">
                <a:ea typeface="HGｺﾞｼｯｸE" pitchFamily="49" charset="-128"/>
              </a:rPr>
              <a:t>T)</a:t>
            </a:r>
            <a:r>
              <a:rPr kumimoji="0" lang="ja-JP" altLang="en-US" sz="2400">
                <a:ea typeface="HGｺﾞｼｯｸE" pitchFamily="49" charset="-128"/>
              </a:rPr>
              <a:t>＋</a:t>
            </a:r>
            <a:r>
              <a:rPr kumimoji="0" lang="en-US" altLang="ja-JP" sz="2400">
                <a:ea typeface="HGｺﾞｼｯｸE" pitchFamily="49" charset="-128"/>
              </a:rPr>
              <a:t>(T</a:t>
            </a:r>
            <a:r>
              <a:rPr kumimoji="0" lang="ja-JP" altLang="en-US" sz="2400">
                <a:ea typeface="HGｺﾞｼｯｸE" pitchFamily="49" charset="-128"/>
              </a:rPr>
              <a:t>－</a:t>
            </a:r>
            <a:r>
              <a:rPr kumimoji="0" lang="en-US" altLang="ja-JP" sz="2400">
                <a:ea typeface="HGｺﾞｼｯｸE" pitchFamily="49" charset="-128"/>
              </a:rPr>
              <a:t>G)</a:t>
            </a:r>
            <a:r>
              <a:rPr kumimoji="0" lang="ja-JP" altLang="en-US" sz="2400">
                <a:ea typeface="HGｺﾞｼｯｸE" pitchFamily="49" charset="-128"/>
              </a:rPr>
              <a:t>＝</a:t>
            </a:r>
            <a:r>
              <a:rPr kumimoji="0" lang="en-US" altLang="ja-JP" sz="2400">
                <a:solidFill>
                  <a:srgbClr val="FF3300"/>
                </a:solidFill>
                <a:ea typeface="HGｺﾞｼｯｸE" pitchFamily="49" charset="-128"/>
              </a:rPr>
              <a:t>I</a:t>
            </a:r>
            <a:r>
              <a:rPr kumimoji="0" lang="ja-JP" altLang="en-US" sz="2400">
                <a:ea typeface="HGｺﾞｼｯｸE" pitchFamily="49" charset="-128"/>
              </a:rPr>
              <a:t>＋</a:t>
            </a:r>
            <a:r>
              <a:rPr kumimoji="0" lang="ja-JP" altLang="en-US" sz="2400">
                <a:solidFill>
                  <a:srgbClr val="33CC33"/>
                </a:solidFill>
                <a:ea typeface="HGｺﾞｼｯｸE" pitchFamily="49" charset="-128"/>
              </a:rPr>
              <a:t>⊿</a:t>
            </a:r>
            <a:r>
              <a:rPr kumimoji="0" lang="en-US" altLang="ja-JP" sz="2400">
                <a:solidFill>
                  <a:srgbClr val="33CC33"/>
                </a:solidFill>
                <a:ea typeface="HGｺﾞｼｯｸE" pitchFamily="49" charset="-128"/>
              </a:rPr>
              <a:t>FA</a:t>
            </a:r>
          </a:p>
        </p:txBody>
      </p:sp>
      <p:sp>
        <p:nvSpPr>
          <p:cNvPr id="7174" name="AutoShape 6"/>
          <p:cNvSpPr>
            <a:spLocks/>
          </p:cNvSpPr>
          <p:nvPr/>
        </p:nvSpPr>
        <p:spPr bwMode="auto">
          <a:xfrm rot="16200000">
            <a:off x="2035175" y="2089150"/>
            <a:ext cx="215900" cy="1295400"/>
          </a:xfrm>
          <a:prstGeom prst="leftBrace">
            <a:avLst>
              <a:gd name="adj1" fmla="val 50000"/>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kumimoji="0" lang="ja-JP" altLang="en-US"/>
          </a:p>
        </p:txBody>
      </p:sp>
      <p:sp>
        <p:nvSpPr>
          <p:cNvPr id="7175" name="AutoShape 7"/>
          <p:cNvSpPr>
            <a:spLocks/>
          </p:cNvSpPr>
          <p:nvPr/>
        </p:nvSpPr>
        <p:spPr bwMode="auto">
          <a:xfrm rot="16200000">
            <a:off x="3547269" y="2304256"/>
            <a:ext cx="215900" cy="865188"/>
          </a:xfrm>
          <a:prstGeom prst="leftBrace">
            <a:avLst>
              <a:gd name="adj1" fmla="val 33395"/>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kumimoji="0" lang="ja-JP" altLang="en-US"/>
          </a:p>
        </p:txBody>
      </p:sp>
      <p:sp>
        <p:nvSpPr>
          <p:cNvPr id="7176" name="Text Box 8"/>
          <p:cNvSpPr txBox="1">
            <a:spLocks noChangeArrowheads="1"/>
          </p:cNvSpPr>
          <p:nvPr/>
        </p:nvSpPr>
        <p:spPr bwMode="auto">
          <a:xfrm>
            <a:off x="1495425" y="2917825"/>
            <a:ext cx="1598613"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ja-JP" altLang="en-US"/>
              <a:t>民間貯蓄</a:t>
            </a:r>
            <a:r>
              <a:rPr kumimoji="0" lang="en-US" altLang="ja-JP"/>
              <a:t>Sp</a:t>
            </a:r>
          </a:p>
        </p:txBody>
      </p:sp>
      <p:sp>
        <p:nvSpPr>
          <p:cNvPr id="7177" name="Text Box 9"/>
          <p:cNvSpPr txBox="1">
            <a:spLocks noChangeArrowheads="1"/>
          </p:cNvSpPr>
          <p:nvPr/>
        </p:nvSpPr>
        <p:spPr bwMode="auto">
          <a:xfrm>
            <a:off x="3151188" y="2917825"/>
            <a:ext cx="1223962" cy="376238"/>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ja-JP" altLang="en-US"/>
              <a:t>公的貯蓄</a:t>
            </a:r>
          </a:p>
        </p:txBody>
      </p:sp>
      <p:sp>
        <p:nvSpPr>
          <p:cNvPr id="7178" name="AutoShape 10"/>
          <p:cNvSpPr>
            <a:spLocks/>
          </p:cNvSpPr>
          <p:nvPr/>
        </p:nvSpPr>
        <p:spPr bwMode="auto">
          <a:xfrm rot="16200000">
            <a:off x="4914900" y="2089150"/>
            <a:ext cx="215900" cy="1295400"/>
          </a:xfrm>
          <a:prstGeom prst="leftBrace">
            <a:avLst>
              <a:gd name="adj1" fmla="val 50000"/>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kumimoji="0" lang="ja-JP" altLang="en-US"/>
          </a:p>
        </p:txBody>
      </p:sp>
      <p:sp>
        <p:nvSpPr>
          <p:cNvPr id="7179" name="Text Box 11"/>
          <p:cNvSpPr txBox="1">
            <a:spLocks noChangeArrowheads="1"/>
          </p:cNvSpPr>
          <p:nvPr/>
        </p:nvSpPr>
        <p:spPr bwMode="auto">
          <a:xfrm>
            <a:off x="4591050" y="2917825"/>
            <a:ext cx="3289300"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ja-JP" altLang="en-US">
                <a:solidFill>
                  <a:srgbClr val="FF3300"/>
                </a:solidFill>
              </a:rPr>
              <a:t>国内投資</a:t>
            </a:r>
            <a:r>
              <a:rPr kumimoji="0" lang="ja-JP" altLang="en-US"/>
              <a:t>＋</a:t>
            </a:r>
            <a:r>
              <a:rPr kumimoji="0" lang="ja-JP" altLang="en-US">
                <a:solidFill>
                  <a:srgbClr val="33CC33"/>
                </a:solidFill>
              </a:rPr>
              <a:t>対外資産の増加</a:t>
            </a:r>
          </a:p>
        </p:txBody>
      </p:sp>
      <p:sp>
        <p:nvSpPr>
          <p:cNvPr id="7181" name="AutoShape 13"/>
          <p:cNvSpPr>
            <a:spLocks/>
          </p:cNvSpPr>
          <p:nvPr/>
        </p:nvSpPr>
        <p:spPr bwMode="auto">
          <a:xfrm rot="16200000">
            <a:off x="2754313" y="2809875"/>
            <a:ext cx="215900" cy="1295400"/>
          </a:xfrm>
          <a:prstGeom prst="leftBrace">
            <a:avLst>
              <a:gd name="adj1" fmla="val 50000"/>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kumimoji="0" lang="ja-JP" altLang="en-US"/>
          </a:p>
        </p:txBody>
      </p:sp>
      <p:sp>
        <p:nvSpPr>
          <p:cNvPr id="193546" name="Text Box 14"/>
          <p:cNvSpPr txBox="1">
            <a:spLocks noChangeArrowheads="1"/>
          </p:cNvSpPr>
          <p:nvPr/>
        </p:nvSpPr>
        <p:spPr bwMode="auto">
          <a:xfrm>
            <a:off x="2071688" y="3636963"/>
            <a:ext cx="1379537" cy="4000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国内貯蓄</a:t>
            </a:r>
          </a:p>
        </p:txBody>
      </p:sp>
      <p:sp>
        <p:nvSpPr>
          <p:cNvPr id="193547" name="Text Box 15"/>
          <p:cNvSpPr txBox="1">
            <a:spLocks noChangeArrowheads="1"/>
          </p:cNvSpPr>
          <p:nvPr/>
        </p:nvSpPr>
        <p:spPr bwMode="auto">
          <a:xfrm>
            <a:off x="4067175" y="3429000"/>
            <a:ext cx="4608513" cy="519113"/>
          </a:xfrm>
          <a:prstGeom prst="rect">
            <a:avLst/>
          </a:prstGeom>
          <a:noFill/>
          <a:ln w="9525">
            <a:noFill/>
            <a:miter lim="800000"/>
            <a:headEnd/>
            <a:tailEnd/>
          </a:ln>
        </p:spPr>
        <p:txBody>
          <a:bodyPr>
            <a:spAutoFit/>
          </a:bodyPr>
          <a:lstStyle/>
          <a:p>
            <a:pPr>
              <a:spcBef>
                <a:spcPct val="50000"/>
              </a:spcBef>
            </a:pPr>
            <a:r>
              <a:rPr kumimoji="0" lang="en-US" altLang="ja-JP" sz="2800">
                <a:ea typeface="HGｺﾞｼｯｸE" pitchFamily="49" charset="-128"/>
              </a:rPr>
              <a:t>Sp</a:t>
            </a:r>
            <a:r>
              <a:rPr kumimoji="0" lang="ja-JP" altLang="en-US" sz="2800">
                <a:ea typeface="HGｺﾞｼｯｸE" pitchFamily="49" charset="-128"/>
              </a:rPr>
              <a:t>＋</a:t>
            </a:r>
            <a:r>
              <a:rPr kumimoji="0" lang="en-US" altLang="ja-JP" sz="2800">
                <a:ea typeface="HGｺﾞｼｯｸE" pitchFamily="49" charset="-128"/>
              </a:rPr>
              <a:t>(T</a:t>
            </a:r>
            <a:r>
              <a:rPr kumimoji="0" lang="ja-JP" altLang="en-US" sz="2800">
                <a:ea typeface="HGｺﾞｼｯｸE" pitchFamily="49" charset="-128"/>
              </a:rPr>
              <a:t>－</a:t>
            </a:r>
            <a:r>
              <a:rPr kumimoji="0" lang="en-US" altLang="ja-JP" sz="2800">
                <a:ea typeface="HGｺﾞｼｯｸE" pitchFamily="49" charset="-128"/>
              </a:rPr>
              <a:t>C)</a:t>
            </a:r>
            <a:r>
              <a:rPr kumimoji="0" lang="ja-JP" altLang="en-US" sz="2800">
                <a:ea typeface="HGｺﾞｼｯｸE" pitchFamily="49" charset="-128"/>
              </a:rPr>
              <a:t>＝</a:t>
            </a:r>
            <a:r>
              <a:rPr kumimoji="0" lang="en-US" altLang="ja-JP" sz="2800">
                <a:ea typeface="HGｺﾞｼｯｸE" pitchFamily="49" charset="-128"/>
              </a:rPr>
              <a:t>I</a:t>
            </a:r>
            <a:r>
              <a:rPr kumimoji="0" lang="ja-JP" altLang="en-US" sz="2800">
                <a:ea typeface="HGｺﾞｼｯｸE" pitchFamily="49" charset="-128"/>
              </a:rPr>
              <a:t>＋⊿</a:t>
            </a:r>
            <a:r>
              <a:rPr kumimoji="0" lang="en-US" altLang="ja-JP" sz="2800">
                <a:ea typeface="HGｺﾞｼｯｸE" pitchFamily="49" charset="-128"/>
              </a:rPr>
              <a:t>FA</a:t>
            </a:r>
          </a:p>
        </p:txBody>
      </p:sp>
      <p:sp>
        <p:nvSpPr>
          <p:cNvPr id="193548" name="AutoShape 16"/>
          <p:cNvSpPr>
            <a:spLocks noChangeArrowheads="1"/>
          </p:cNvSpPr>
          <p:nvPr/>
        </p:nvSpPr>
        <p:spPr bwMode="auto">
          <a:xfrm>
            <a:off x="3500438" y="3571875"/>
            <a:ext cx="433387" cy="217488"/>
          </a:xfrm>
          <a:prstGeom prst="leftRightArrow">
            <a:avLst>
              <a:gd name="adj1" fmla="val 50000"/>
              <a:gd name="adj2" fmla="val 39854"/>
            </a:avLst>
          </a:prstGeom>
          <a:solidFill>
            <a:schemeClr val="accent1"/>
          </a:solidFill>
          <a:ln w="9525">
            <a:solidFill>
              <a:schemeClr val="tx1"/>
            </a:solidFill>
            <a:miter lim="800000"/>
            <a:headEnd/>
            <a:tailEnd/>
          </a:ln>
        </p:spPr>
        <p:txBody>
          <a:bodyPr wrap="none" anchor="ctr"/>
          <a:lstStyle/>
          <a:p>
            <a:endParaRPr kumimoji="0" lang="ja-JP" altLang="en-US">
              <a:ea typeface="HGｺﾞｼｯｸE" pitchFamily="49" charset="-128"/>
            </a:endParaRPr>
          </a:p>
        </p:txBody>
      </p:sp>
      <p:sp>
        <p:nvSpPr>
          <p:cNvPr id="193549" name="AutoShape 17"/>
          <p:cNvSpPr>
            <a:spLocks noChangeArrowheads="1"/>
          </p:cNvSpPr>
          <p:nvPr/>
        </p:nvSpPr>
        <p:spPr bwMode="auto">
          <a:xfrm>
            <a:off x="1422400" y="4357688"/>
            <a:ext cx="433388" cy="217487"/>
          </a:xfrm>
          <a:prstGeom prst="leftRightArrow">
            <a:avLst>
              <a:gd name="adj1" fmla="val 50000"/>
              <a:gd name="adj2" fmla="val 39854"/>
            </a:avLst>
          </a:prstGeom>
          <a:solidFill>
            <a:schemeClr val="accent1"/>
          </a:solidFill>
          <a:ln w="9525">
            <a:solidFill>
              <a:schemeClr val="tx1"/>
            </a:solidFill>
            <a:miter lim="800000"/>
            <a:headEnd/>
            <a:tailEnd/>
          </a:ln>
        </p:spPr>
        <p:txBody>
          <a:bodyPr wrap="none" anchor="ctr"/>
          <a:lstStyle/>
          <a:p>
            <a:endParaRPr kumimoji="0" lang="ja-JP" altLang="en-US">
              <a:ea typeface="HGｺﾞｼｯｸE" pitchFamily="49" charset="-128"/>
            </a:endParaRPr>
          </a:p>
        </p:txBody>
      </p:sp>
      <p:sp>
        <p:nvSpPr>
          <p:cNvPr id="7186" name="Text Box 18"/>
          <p:cNvSpPr txBox="1">
            <a:spLocks noChangeArrowheads="1"/>
          </p:cNvSpPr>
          <p:nvPr/>
        </p:nvSpPr>
        <p:spPr bwMode="auto">
          <a:xfrm>
            <a:off x="2214546" y="4286256"/>
            <a:ext cx="4032250" cy="51911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defRPr/>
            </a:pPr>
            <a:r>
              <a:rPr kumimoji="0" lang="en-US" altLang="ja-JP" sz="2800" dirty="0"/>
              <a:t>Sp</a:t>
            </a:r>
            <a:r>
              <a:rPr kumimoji="0" lang="ja-JP" altLang="en-US" sz="2800" dirty="0"/>
              <a:t>＋</a:t>
            </a:r>
            <a:r>
              <a:rPr kumimoji="0" lang="en-US" altLang="ja-JP" sz="2800" dirty="0"/>
              <a:t>(T</a:t>
            </a:r>
            <a:r>
              <a:rPr kumimoji="0" lang="ja-JP" altLang="en-US" sz="2800" dirty="0"/>
              <a:t>－</a:t>
            </a:r>
            <a:r>
              <a:rPr kumimoji="0" lang="en-US" altLang="ja-JP" sz="2800" dirty="0"/>
              <a:t>G)</a:t>
            </a:r>
            <a:r>
              <a:rPr kumimoji="0" lang="ja-JP" altLang="en-US" sz="2800" dirty="0"/>
              <a:t>－</a:t>
            </a:r>
            <a:r>
              <a:rPr kumimoji="0" lang="en-US" altLang="ja-JP" sz="2800" dirty="0"/>
              <a:t>I</a:t>
            </a:r>
            <a:r>
              <a:rPr kumimoji="0" lang="ja-JP" altLang="en-US" sz="2800" dirty="0"/>
              <a:t>＝⊿</a:t>
            </a:r>
            <a:r>
              <a:rPr kumimoji="0" lang="en-US" altLang="ja-JP" sz="2800" dirty="0"/>
              <a:t>FA</a:t>
            </a:r>
          </a:p>
        </p:txBody>
      </p:sp>
      <p:sp>
        <p:nvSpPr>
          <p:cNvPr id="7187" name="Text Box 19"/>
          <p:cNvSpPr txBox="1">
            <a:spLocks noChangeArrowheads="1"/>
          </p:cNvSpPr>
          <p:nvPr/>
        </p:nvSpPr>
        <p:spPr bwMode="auto">
          <a:xfrm>
            <a:off x="2214563" y="4862513"/>
            <a:ext cx="5143500" cy="400050"/>
          </a:xfrm>
          <a:prstGeom prst="rect">
            <a:avLst/>
          </a:prstGeom>
          <a:noFill/>
          <a:ln w="9525">
            <a:noFill/>
            <a:miter lim="800000"/>
            <a:headEnd/>
            <a:tailEnd/>
          </a:ln>
          <a:effectLst/>
        </p:spPr>
        <p:txBody>
          <a:bodyPr>
            <a:spAutoFit/>
          </a:bodyPr>
          <a:lstStyle/>
          <a:p>
            <a:pPr>
              <a:spcBef>
                <a:spcPct val="50000"/>
              </a:spcBef>
              <a:defRPr/>
            </a:pPr>
            <a:r>
              <a:rPr kumimoji="0" lang="ja-JP" altLang="en-US" b="1" dirty="0">
                <a:effectLst>
                  <a:outerShdw blurRad="38100" dist="38100" dir="2700000" algn="tl">
                    <a:srgbClr val="C0C0C0"/>
                  </a:outerShdw>
                </a:effectLst>
                <a:ea typeface="+mn-ea"/>
              </a:rPr>
              <a:t>国内貯蓄－国内投資＝対外純資産の増加</a:t>
            </a:r>
          </a:p>
        </p:txBody>
      </p:sp>
      <p:sp>
        <p:nvSpPr>
          <p:cNvPr id="193554" name="Text Box 23"/>
          <p:cNvSpPr txBox="1">
            <a:spLocks noChangeArrowheads="1"/>
          </p:cNvSpPr>
          <p:nvPr/>
        </p:nvSpPr>
        <p:spPr bwMode="auto">
          <a:xfrm>
            <a:off x="1214438" y="1357313"/>
            <a:ext cx="6121400" cy="579437"/>
          </a:xfrm>
          <a:prstGeom prst="rect">
            <a:avLst/>
          </a:prstGeom>
          <a:noFill/>
          <a:ln w="9525">
            <a:noFill/>
            <a:miter lim="800000"/>
            <a:headEnd/>
            <a:tailEnd/>
          </a:ln>
        </p:spPr>
        <p:txBody>
          <a:bodyPr>
            <a:spAutoFit/>
          </a:bodyPr>
          <a:lstStyle/>
          <a:p>
            <a:pPr>
              <a:spcBef>
                <a:spcPct val="50000"/>
              </a:spcBef>
              <a:buFont typeface="Wingdings" pitchFamily="2" charset="2"/>
              <a:buChar char="n"/>
            </a:pPr>
            <a:r>
              <a:rPr kumimoji="0" lang="ja-JP" altLang="en-US" sz="3200">
                <a:ea typeface="HGｺﾞｼｯｸE" pitchFamily="49" charset="-128"/>
              </a:rPr>
              <a:t>資金市場の需給一致の条件式</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428596" y="357166"/>
            <a:ext cx="4032250" cy="51911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defRPr/>
            </a:pPr>
            <a:r>
              <a:rPr kumimoji="0" lang="en-US" altLang="ja-JP" sz="2800" dirty="0"/>
              <a:t>Sp</a:t>
            </a:r>
            <a:r>
              <a:rPr kumimoji="0" lang="ja-JP" altLang="en-US" sz="2800" dirty="0"/>
              <a:t>＋</a:t>
            </a:r>
            <a:r>
              <a:rPr kumimoji="0" lang="en-US" altLang="ja-JP" sz="2800" dirty="0"/>
              <a:t>(T</a:t>
            </a:r>
            <a:r>
              <a:rPr kumimoji="0" lang="ja-JP" altLang="en-US" sz="2800" dirty="0"/>
              <a:t>－</a:t>
            </a:r>
            <a:r>
              <a:rPr kumimoji="0" lang="en-US" altLang="ja-JP" sz="2800" dirty="0"/>
              <a:t>G)</a:t>
            </a:r>
            <a:r>
              <a:rPr kumimoji="0" lang="ja-JP" altLang="en-US" sz="2800" dirty="0"/>
              <a:t>－</a:t>
            </a:r>
            <a:r>
              <a:rPr kumimoji="0" lang="en-US" altLang="ja-JP" sz="2800" dirty="0"/>
              <a:t>I</a:t>
            </a:r>
            <a:r>
              <a:rPr kumimoji="0" lang="ja-JP" altLang="en-US" sz="2800" dirty="0"/>
              <a:t>＝⊿</a:t>
            </a:r>
            <a:r>
              <a:rPr kumimoji="0" lang="en-US" altLang="ja-JP" sz="2800" dirty="0"/>
              <a:t>FA</a:t>
            </a:r>
          </a:p>
        </p:txBody>
      </p:sp>
      <p:sp>
        <p:nvSpPr>
          <p:cNvPr id="8197" name="Text Box 5"/>
          <p:cNvSpPr txBox="1">
            <a:spLocks noChangeArrowheads="1"/>
          </p:cNvSpPr>
          <p:nvPr/>
        </p:nvSpPr>
        <p:spPr bwMode="auto">
          <a:xfrm>
            <a:off x="214313" y="1071563"/>
            <a:ext cx="4786312" cy="40005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ja-JP" altLang="en-US" b="1" dirty="0">
                <a:effectLst>
                  <a:outerShdw blurRad="38100" dist="38100" dir="2700000" algn="tl">
                    <a:srgbClr val="C0C0C0"/>
                  </a:outerShdw>
                </a:effectLst>
              </a:rPr>
              <a:t>国内貯蓄－国内投資＝対外純資産の増加</a:t>
            </a:r>
          </a:p>
        </p:txBody>
      </p:sp>
      <p:sp>
        <p:nvSpPr>
          <p:cNvPr id="8198" name="Rectangle 6"/>
          <p:cNvSpPr>
            <a:spLocks noChangeArrowheads="1"/>
          </p:cNvSpPr>
          <p:nvPr/>
        </p:nvSpPr>
        <p:spPr bwMode="auto">
          <a:xfrm>
            <a:off x="179388" y="1916113"/>
            <a:ext cx="4392612" cy="43195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194568" name="Line 7"/>
          <p:cNvSpPr>
            <a:spLocks noChangeShapeType="1"/>
          </p:cNvSpPr>
          <p:nvPr/>
        </p:nvSpPr>
        <p:spPr bwMode="auto">
          <a:xfrm>
            <a:off x="611188" y="5805488"/>
            <a:ext cx="3529012" cy="0"/>
          </a:xfrm>
          <a:prstGeom prst="line">
            <a:avLst/>
          </a:prstGeom>
          <a:noFill/>
          <a:ln w="9525">
            <a:solidFill>
              <a:schemeClr val="tx1"/>
            </a:solidFill>
            <a:round/>
            <a:headEnd/>
            <a:tailEnd type="triangle" w="med" len="med"/>
          </a:ln>
        </p:spPr>
        <p:txBody>
          <a:bodyPr/>
          <a:lstStyle/>
          <a:p>
            <a:endParaRPr lang="ja-JP" altLang="en-US"/>
          </a:p>
        </p:txBody>
      </p:sp>
      <p:sp>
        <p:nvSpPr>
          <p:cNvPr id="194569" name="Line 8"/>
          <p:cNvSpPr>
            <a:spLocks noChangeShapeType="1"/>
          </p:cNvSpPr>
          <p:nvPr/>
        </p:nvSpPr>
        <p:spPr bwMode="auto">
          <a:xfrm flipV="1">
            <a:off x="611188" y="2565400"/>
            <a:ext cx="0" cy="3240088"/>
          </a:xfrm>
          <a:prstGeom prst="line">
            <a:avLst/>
          </a:prstGeom>
          <a:noFill/>
          <a:ln w="9525">
            <a:solidFill>
              <a:schemeClr val="tx1"/>
            </a:solidFill>
            <a:round/>
            <a:headEnd/>
            <a:tailEnd type="triangle" w="med" len="med"/>
          </a:ln>
        </p:spPr>
        <p:txBody>
          <a:bodyPr/>
          <a:lstStyle/>
          <a:p>
            <a:endParaRPr lang="ja-JP" altLang="en-US"/>
          </a:p>
        </p:txBody>
      </p:sp>
      <p:sp>
        <p:nvSpPr>
          <p:cNvPr id="194570" name="Text Box 10"/>
          <p:cNvSpPr txBox="1">
            <a:spLocks noChangeArrowheads="1"/>
          </p:cNvSpPr>
          <p:nvPr/>
        </p:nvSpPr>
        <p:spPr bwMode="auto">
          <a:xfrm>
            <a:off x="468313" y="5805488"/>
            <a:ext cx="311150" cy="366712"/>
          </a:xfrm>
          <a:prstGeom prst="rect">
            <a:avLst/>
          </a:prstGeom>
          <a:noFill/>
          <a:ln w="9525">
            <a:noFill/>
            <a:miter lim="800000"/>
            <a:headEnd/>
            <a:tailEnd/>
          </a:ln>
        </p:spPr>
        <p:txBody>
          <a:bodyPr wrap="none">
            <a:spAutoFit/>
          </a:bodyPr>
          <a:lstStyle/>
          <a:p>
            <a:r>
              <a:rPr kumimoji="0" lang="en-US" altLang="ja-JP">
                <a:ea typeface="HGｺﾞｼｯｸE" pitchFamily="49" charset="-128"/>
              </a:rPr>
              <a:t>0</a:t>
            </a:r>
          </a:p>
        </p:txBody>
      </p:sp>
      <p:sp>
        <p:nvSpPr>
          <p:cNvPr id="194571" name="Line 16"/>
          <p:cNvSpPr>
            <a:spLocks noChangeShapeType="1"/>
          </p:cNvSpPr>
          <p:nvPr/>
        </p:nvSpPr>
        <p:spPr bwMode="auto">
          <a:xfrm flipV="1">
            <a:off x="971550" y="2852738"/>
            <a:ext cx="2592388" cy="2447925"/>
          </a:xfrm>
          <a:prstGeom prst="line">
            <a:avLst/>
          </a:prstGeom>
          <a:noFill/>
          <a:ln w="57150">
            <a:solidFill>
              <a:schemeClr val="tx1"/>
            </a:solidFill>
            <a:round/>
            <a:headEnd/>
            <a:tailEnd/>
          </a:ln>
        </p:spPr>
        <p:txBody>
          <a:bodyPr/>
          <a:lstStyle/>
          <a:p>
            <a:endParaRPr lang="ja-JP" altLang="en-US"/>
          </a:p>
        </p:txBody>
      </p:sp>
      <p:sp>
        <p:nvSpPr>
          <p:cNvPr id="194572" name="Text Box 19"/>
          <p:cNvSpPr txBox="1">
            <a:spLocks noChangeArrowheads="1"/>
          </p:cNvSpPr>
          <p:nvPr/>
        </p:nvSpPr>
        <p:spPr bwMode="auto">
          <a:xfrm>
            <a:off x="4786313" y="428625"/>
            <a:ext cx="4572000" cy="4000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民間貯蓄</a:t>
            </a:r>
            <a:r>
              <a:rPr kumimoji="0" lang="en-US" altLang="ja-JP">
                <a:ea typeface="HGｺﾞｼｯｸE" pitchFamily="49" charset="-128"/>
              </a:rPr>
              <a:t>Sp</a:t>
            </a:r>
            <a:r>
              <a:rPr kumimoji="0" lang="ja-JP" altLang="en-US">
                <a:ea typeface="HGｺﾞｼｯｸE" pitchFamily="49" charset="-128"/>
              </a:rPr>
              <a:t>；実質利子率</a:t>
            </a:r>
            <a:r>
              <a:rPr kumimoji="0" lang="en-US" altLang="ja-JP">
                <a:ea typeface="HGｺﾞｼｯｸE" pitchFamily="49" charset="-128"/>
              </a:rPr>
              <a:t>r</a:t>
            </a:r>
            <a:r>
              <a:rPr kumimoji="0" lang="ja-JP" altLang="en-US">
                <a:ea typeface="HGｺﾞｼｯｸE" pitchFamily="49" charset="-128"/>
              </a:rPr>
              <a:t>と正の相関　　　　</a:t>
            </a:r>
          </a:p>
        </p:txBody>
      </p:sp>
      <p:sp>
        <p:nvSpPr>
          <p:cNvPr id="194573" name="Text Box 20"/>
          <p:cNvSpPr txBox="1">
            <a:spLocks noChangeArrowheads="1"/>
          </p:cNvSpPr>
          <p:nvPr/>
        </p:nvSpPr>
        <p:spPr bwMode="auto">
          <a:xfrm>
            <a:off x="5219700" y="857250"/>
            <a:ext cx="3924300" cy="366713"/>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投資</a:t>
            </a:r>
            <a:r>
              <a:rPr kumimoji="0" lang="en-US" altLang="ja-JP">
                <a:ea typeface="HGｺﾞｼｯｸE" pitchFamily="49" charset="-128"/>
              </a:rPr>
              <a:t>I</a:t>
            </a:r>
            <a:r>
              <a:rPr kumimoji="0" lang="ja-JP" altLang="en-US">
                <a:ea typeface="HGｺﾞｼｯｸE" pitchFamily="49" charset="-128"/>
              </a:rPr>
              <a:t>；実質利子率</a:t>
            </a:r>
            <a:r>
              <a:rPr kumimoji="0" lang="en-US" altLang="ja-JP">
                <a:ea typeface="HGｺﾞｼｯｸE" pitchFamily="49" charset="-128"/>
              </a:rPr>
              <a:t>r</a:t>
            </a:r>
            <a:r>
              <a:rPr kumimoji="0" lang="ja-JP" altLang="en-US">
                <a:ea typeface="HGｺﾞｼｯｸE" pitchFamily="49" charset="-128"/>
              </a:rPr>
              <a:t>と負の相関　　　</a:t>
            </a:r>
          </a:p>
        </p:txBody>
      </p:sp>
      <p:sp>
        <p:nvSpPr>
          <p:cNvPr id="194574" name="Text Box 21"/>
          <p:cNvSpPr txBox="1">
            <a:spLocks noChangeArrowheads="1"/>
          </p:cNvSpPr>
          <p:nvPr/>
        </p:nvSpPr>
        <p:spPr bwMode="auto">
          <a:xfrm>
            <a:off x="3059113" y="2349500"/>
            <a:ext cx="1512887"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Sp</a:t>
            </a:r>
            <a:r>
              <a:rPr kumimoji="0" lang="ja-JP" altLang="en-US">
                <a:ea typeface="HGｺﾞｼｯｸE" pitchFamily="49" charset="-128"/>
              </a:rPr>
              <a:t>＋</a:t>
            </a:r>
            <a:r>
              <a:rPr kumimoji="0" lang="en-US" altLang="ja-JP">
                <a:ea typeface="HGｺﾞｼｯｸE" pitchFamily="49" charset="-128"/>
              </a:rPr>
              <a:t>(T</a:t>
            </a:r>
            <a:r>
              <a:rPr kumimoji="0" lang="ja-JP" altLang="en-US">
                <a:ea typeface="HGｺﾞｼｯｸE" pitchFamily="49" charset="-128"/>
              </a:rPr>
              <a:t>－</a:t>
            </a:r>
            <a:r>
              <a:rPr kumimoji="0" lang="en-US" altLang="ja-JP">
                <a:ea typeface="HGｺﾞｼｯｸE" pitchFamily="49" charset="-128"/>
              </a:rPr>
              <a:t>C)</a:t>
            </a:r>
          </a:p>
        </p:txBody>
      </p:sp>
      <p:sp>
        <p:nvSpPr>
          <p:cNvPr id="194575" name="AutoShape 23"/>
          <p:cNvSpPr>
            <a:spLocks/>
          </p:cNvSpPr>
          <p:nvPr/>
        </p:nvSpPr>
        <p:spPr bwMode="auto">
          <a:xfrm rot="-5400000">
            <a:off x="4031456" y="2456657"/>
            <a:ext cx="144463" cy="647700"/>
          </a:xfrm>
          <a:prstGeom prst="leftBrace">
            <a:avLst>
              <a:gd name="adj1" fmla="val 37363"/>
              <a:gd name="adj2" fmla="val 50000"/>
            </a:avLst>
          </a:prstGeom>
          <a:noFill/>
          <a:ln w="9525">
            <a:solidFill>
              <a:srgbClr val="FF3300"/>
            </a:solidFill>
            <a:round/>
            <a:headEnd/>
            <a:tailEnd/>
          </a:ln>
        </p:spPr>
        <p:txBody>
          <a:bodyPr wrap="none" anchor="ctr"/>
          <a:lstStyle/>
          <a:p>
            <a:endParaRPr kumimoji="0" lang="ja-JP" altLang="en-US">
              <a:ea typeface="HGｺﾞｼｯｸE" pitchFamily="49" charset="-128"/>
            </a:endParaRPr>
          </a:p>
        </p:txBody>
      </p:sp>
      <p:sp>
        <p:nvSpPr>
          <p:cNvPr id="194576" name="Text Box 25"/>
          <p:cNvSpPr txBox="1">
            <a:spLocks noChangeArrowheads="1"/>
          </p:cNvSpPr>
          <p:nvPr/>
        </p:nvSpPr>
        <p:spPr bwMode="auto">
          <a:xfrm>
            <a:off x="3851275" y="2852738"/>
            <a:ext cx="641350" cy="366712"/>
          </a:xfrm>
          <a:prstGeom prst="rect">
            <a:avLst/>
          </a:prstGeom>
          <a:noFill/>
          <a:ln w="9525">
            <a:noFill/>
            <a:miter lim="800000"/>
            <a:headEnd/>
            <a:tailEnd/>
          </a:ln>
        </p:spPr>
        <p:txBody>
          <a:bodyPr wrap="none">
            <a:spAutoFit/>
          </a:bodyPr>
          <a:lstStyle/>
          <a:p>
            <a:r>
              <a:rPr kumimoji="0" lang="ja-JP" altLang="en-US">
                <a:ea typeface="HGｺﾞｼｯｸE" pitchFamily="49" charset="-128"/>
              </a:rPr>
              <a:t>一定</a:t>
            </a:r>
          </a:p>
        </p:txBody>
      </p:sp>
      <p:sp>
        <p:nvSpPr>
          <p:cNvPr id="194577" name="Line 26"/>
          <p:cNvSpPr>
            <a:spLocks noChangeShapeType="1"/>
          </p:cNvSpPr>
          <p:nvPr/>
        </p:nvSpPr>
        <p:spPr bwMode="auto">
          <a:xfrm>
            <a:off x="971550" y="2997200"/>
            <a:ext cx="3024188" cy="2447925"/>
          </a:xfrm>
          <a:prstGeom prst="line">
            <a:avLst/>
          </a:prstGeom>
          <a:noFill/>
          <a:ln w="57150">
            <a:solidFill>
              <a:srgbClr val="FF3300"/>
            </a:solidFill>
            <a:round/>
            <a:headEnd/>
            <a:tailEnd/>
          </a:ln>
        </p:spPr>
        <p:txBody>
          <a:bodyPr/>
          <a:lstStyle/>
          <a:p>
            <a:endParaRPr lang="ja-JP" altLang="en-US"/>
          </a:p>
        </p:txBody>
      </p:sp>
      <p:sp>
        <p:nvSpPr>
          <p:cNvPr id="8219" name="Line 27"/>
          <p:cNvSpPr>
            <a:spLocks noChangeShapeType="1"/>
          </p:cNvSpPr>
          <p:nvPr/>
        </p:nvSpPr>
        <p:spPr bwMode="auto">
          <a:xfrm>
            <a:off x="611188" y="4076700"/>
            <a:ext cx="1657350" cy="0"/>
          </a:xfrm>
          <a:prstGeom prst="line">
            <a:avLst/>
          </a:prstGeom>
          <a:noFill/>
          <a:ln w="38100" cap="rnd">
            <a:solidFill>
              <a:schemeClr val="tx1"/>
            </a:solidFill>
            <a:prstDash val="sysDot"/>
            <a:round/>
            <a:headEnd/>
            <a:tailEnd/>
          </a:ln>
        </p:spPr>
        <p:txBody>
          <a:bodyPr/>
          <a:lstStyle/>
          <a:p>
            <a:endParaRPr lang="ja-JP" altLang="en-US"/>
          </a:p>
        </p:txBody>
      </p:sp>
      <p:sp>
        <p:nvSpPr>
          <p:cNvPr id="194579" name="Line 28"/>
          <p:cNvSpPr>
            <a:spLocks noChangeShapeType="1"/>
          </p:cNvSpPr>
          <p:nvPr/>
        </p:nvSpPr>
        <p:spPr bwMode="auto">
          <a:xfrm>
            <a:off x="2268538" y="4076700"/>
            <a:ext cx="0" cy="1728788"/>
          </a:xfrm>
          <a:prstGeom prst="line">
            <a:avLst/>
          </a:prstGeom>
          <a:noFill/>
          <a:ln w="38100" cap="rnd">
            <a:solidFill>
              <a:schemeClr val="tx1"/>
            </a:solidFill>
            <a:prstDash val="sysDot"/>
            <a:round/>
            <a:headEnd/>
            <a:tailEnd/>
          </a:ln>
        </p:spPr>
        <p:txBody>
          <a:bodyPr/>
          <a:lstStyle/>
          <a:p>
            <a:endParaRPr lang="ja-JP" altLang="en-US"/>
          </a:p>
        </p:txBody>
      </p:sp>
      <p:sp>
        <p:nvSpPr>
          <p:cNvPr id="8221" name="Text Box 29"/>
          <p:cNvSpPr txBox="1">
            <a:spLocks noChangeArrowheads="1"/>
          </p:cNvSpPr>
          <p:nvPr/>
        </p:nvSpPr>
        <p:spPr bwMode="auto">
          <a:xfrm>
            <a:off x="2484438" y="3860800"/>
            <a:ext cx="1230312" cy="40005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⊿FA=0</a:t>
            </a:r>
          </a:p>
        </p:txBody>
      </p:sp>
      <p:sp>
        <p:nvSpPr>
          <p:cNvPr id="8222" name="Text Box 30"/>
          <p:cNvSpPr txBox="1">
            <a:spLocks noChangeArrowheads="1"/>
          </p:cNvSpPr>
          <p:nvPr/>
        </p:nvSpPr>
        <p:spPr bwMode="auto">
          <a:xfrm>
            <a:off x="684213" y="4292600"/>
            <a:ext cx="1511300" cy="346075"/>
          </a:xfrm>
          <a:prstGeom prst="rect">
            <a:avLst/>
          </a:prstGeom>
          <a:solidFill>
            <a:schemeClr val="bg1"/>
          </a:solidFill>
          <a:ln w="9525">
            <a:solidFill>
              <a:schemeClr val="tx1"/>
            </a:solidFill>
            <a:miter lim="800000"/>
            <a:headEnd/>
            <a:tailEnd/>
          </a:ln>
        </p:spPr>
        <p:txBody>
          <a:bodyPr>
            <a:spAutoFit/>
          </a:bodyPr>
          <a:lstStyle/>
          <a:p>
            <a:pPr>
              <a:spcBef>
                <a:spcPct val="50000"/>
              </a:spcBef>
            </a:pPr>
            <a:r>
              <a:rPr kumimoji="0" lang="en-US" altLang="ja-JP" sz="1600">
                <a:ea typeface="HGｺﾞｼｯｸE" pitchFamily="49" charset="-128"/>
              </a:rPr>
              <a:t>Sp</a:t>
            </a:r>
            <a:r>
              <a:rPr kumimoji="0" lang="ja-JP" altLang="en-US" sz="1600">
                <a:ea typeface="HGｺﾞｼｯｸE" pitchFamily="49" charset="-128"/>
              </a:rPr>
              <a:t>＋</a:t>
            </a:r>
            <a:r>
              <a:rPr kumimoji="0" lang="en-US" altLang="ja-JP" sz="1600">
                <a:ea typeface="HGｺﾞｼｯｸE" pitchFamily="49" charset="-128"/>
              </a:rPr>
              <a:t>(T-G)</a:t>
            </a:r>
            <a:r>
              <a:rPr kumimoji="0" lang="ja-JP" altLang="en-US" sz="1600">
                <a:ea typeface="HGｺﾞｼｯｸE" pitchFamily="49" charset="-128"/>
              </a:rPr>
              <a:t>＝</a:t>
            </a:r>
            <a:r>
              <a:rPr kumimoji="0" lang="en-US" altLang="ja-JP" sz="1600">
                <a:ea typeface="HGｺﾞｼｯｸE" pitchFamily="49" charset="-128"/>
              </a:rPr>
              <a:t>I</a:t>
            </a:r>
          </a:p>
        </p:txBody>
      </p:sp>
      <p:sp>
        <p:nvSpPr>
          <p:cNvPr id="8223" name="AutoShape 31"/>
          <p:cNvSpPr>
            <a:spLocks/>
          </p:cNvSpPr>
          <p:nvPr/>
        </p:nvSpPr>
        <p:spPr bwMode="auto">
          <a:xfrm rot="-5400000">
            <a:off x="1368425" y="3392488"/>
            <a:ext cx="142875" cy="1657350"/>
          </a:xfrm>
          <a:prstGeom prst="leftBrace">
            <a:avLst>
              <a:gd name="adj1" fmla="val 96667"/>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pPr>
              <a:defRPr/>
            </a:pPr>
            <a:endParaRPr kumimoji="0" lang="ja-JP" altLang="en-US"/>
          </a:p>
        </p:txBody>
      </p:sp>
      <p:sp>
        <p:nvSpPr>
          <p:cNvPr id="194583" name="Text Box 32"/>
          <p:cNvSpPr txBox="1">
            <a:spLocks noChangeArrowheads="1"/>
          </p:cNvSpPr>
          <p:nvPr/>
        </p:nvSpPr>
        <p:spPr bwMode="auto">
          <a:xfrm>
            <a:off x="5148263" y="6165850"/>
            <a:ext cx="719137" cy="366713"/>
          </a:xfrm>
          <a:prstGeom prst="rect">
            <a:avLst/>
          </a:prstGeom>
          <a:noFill/>
          <a:ln w="9525">
            <a:noFill/>
            <a:miter lim="800000"/>
            <a:headEnd/>
            <a:tailEnd/>
          </a:ln>
        </p:spPr>
        <p:txBody>
          <a:bodyPr>
            <a:spAutoFit/>
          </a:bodyPr>
          <a:lstStyle/>
          <a:p>
            <a:pPr>
              <a:spcBef>
                <a:spcPct val="50000"/>
              </a:spcBef>
            </a:pPr>
            <a:endParaRPr kumimoji="0" lang="ja-JP" altLang="ja-JP">
              <a:ea typeface="HGｺﾞｼｯｸE" pitchFamily="49" charset="-128"/>
            </a:endParaRPr>
          </a:p>
        </p:txBody>
      </p:sp>
      <p:sp>
        <p:nvSpPr>
          <p:cNvPr id="8225" name="Text Box 33"/>
          <p:cNvSpPr txBox="1">
            <a:spLocks noChangeArrowheads="1"/>
          </p:cNvSpPr>
          <p:nvPr/>
        </p:nvSpPr>
        <p:spPr bwMode="auto">
          <a:xfrm>
            <a:off x="115888" y="3871913"/>
            <a:ext cx="463550" cy="400050"/>
          </a:xfrm>
          <a:prstGeom prst="rect">
            <a:avLst/>
          </a:prstGeom>
          <a:solidFill>
            <a:srgbClr val="66FF33"/>
          </a:solidFill>
          <a:ln w="9525">
            <a:solidFill>
              <a:schemeClr val="tx1"/>
            </a:solidFill>
            <a:miter lim="800000"/>
            <a:headEnd/>
            <a:tailEnd/>
          </a:ln>
        </p:spPr>
        <p:txBody>
          <a:bodyPr>
            <a:spAutoFit/>
          </a:bodyPr>
          <a:lstStyle/>
          <a:p>
            <a:pPr>
              <a:spcBef>
                <a:spcPct val="50000"/>
              </a:spcBef>
            </a:pPr>
            <a:r>
              <a:rPr kumimoji="0" lang="en-US" altLang="ja-JP">
                <a:ea typeface="HGｺﾞｼｯｸE" pitchFamily="49" charset="-128"/>
              </a:rPr>
              <a:t>r*</a:t>
            </a:r>
          </a:p>
        </p:txBody>
      </p:sp>
      <p:sp>
        <p:nvSpPr>
          <p:cNvPr id="8226" name="Text Box 34"/>
          <p:cNvSpPr txBox="1">
            <a:spLocks noChangeArrowheads="1"/>
          </p:cNvSpPr>
          <p:nvPr/>
        </p:nvSpPr>
        <p:spPr bwMode="auto">
          <a:xfrm>
            <a:off x="115888" y="4625975"/>
            <a:ext cx="463550" cy="400050"/>
          </a:xfrm>
          <a:prstGeom prst="rect">
            <a:avLst/>
          </a:prstGeom>
          <a:solidFill>
            <a:srgbClr val="FF5050"/>
          </a:solidFill>
          <a:ln w="9525">
            <a:solidFill>
              <a:schemeClr val="tx1"/>
            </a:solidFill>
            <a:miter lim="800000"/>
            <a:headEnd/>
            <a:tailEnd/>
          </a:ln>
        </p:spPr>
        <p:txBody>
          <a:bodyPr>
            <a:spAutoFit/>
          </a:bodyPr>
          <a:lstStyle/>
          <a:p>
            <a:pPr>
              <a:spcBef>
                <a:spcPct val="50000"/>
              </a:spcBef>
            </a:pPr>
            <a:r>
              <a:rPr kumimoji="0" lang="en-US" altLang="ja-JP">
                <a:ea typeface="HGｺﾞｼｯｸE" pitchFamily="49" charset="-128"/>
              </a:rPr>
              <a:t>r</a:t>
            </a:r>
            <a:r>
              <a:rPr kumimoji="0" lang="ja-JP" altLang="en-US" baseline="30000">
                <a:ea typeface="HGｺﾞｼｯｸE" pitchFamily="49" charset="-128"/>
              </a:rPr>
              <a:t>ｂ</a:t>
            </a:r>
          </a:p>
        </p:txBody>
      </p:sp>
      <p:sp>
        <p:nvSpPr>
          <p:cNvPr id="8227" name="Text Box 35"/>
          <p:cNvSpPr txBox="1">
            <a:spLocks noChangeArrowheads="1"/>
          </p:cNvSpPr>
          <p:nvPr/>
        </p:nvSpPr>
        <p:spPr bwMode="auto">
          <a:xfrm>
            <a:off x="150813" y="3282950"/>
            <a:ext cx="463550" cy="400050"/>
          </a:xfrm>
          <a:prstGeom prst="rect">
            <a:avLst/>
          </a:prstGeom>
          <a:solidFill>
            <a:srgbClr val="FFFF00"/>
          </a:solidFill>
          <a:ln w="9525">
            <a:solidFill>
              <a:schemeClr val="tx1"/>
            </a:solidFill>
            <a:miter lim="800000"/>
            <a:headEnd/>
            <a:tailEnd/>
          </a:ln>
        </p:spPr>
        <p:txBody>
          <a:bodyPr>
            <a:spAutoFit/>
          </a:bodyPr>
          <a:lstStyle/>
          <a:p>
            <a:pPr>
              <a:spcBef>
                <a:spcPct val="50000"/>
              </a:spcBef>
            </a:pPr>
            <a:r>
              <a:rPr kumimoji="0" lang="en-US" altLang="ja-JP">
                <a:ea typeface="HGｺﾞｼｯｸE" pitchFamily="49" charset="-128"/>
              </a:rPr>
              <a:t>r</a:t>
            </a:r>
            <a:r>
              <a:rPr kumimoji="0" lang="en-US" altLang="ja-JP" baseline="30000">
                <a:ea typeface="HGｺﾞｼｯｸE" pitchFamily="49" charset="-128"/>
              </a:rPr>
              <a:t>a</a:t>
            </a:r>
          </a:p>
        </p:txBody>
      </p:sp>
      <p:sp>
        <p:nvSpPr>
          <p:cNvPr id="194587" name="Text Box 37"/>
          <p:cNvSpPr txBox="1">
            <a:spLocks noChangeArrowheads="1"/>
          </p:cNvSpPr>
          <p:nvPr/>
        </p:nvSpPr>
        <p:spPr bwMode="auto">
          <a:xfrm>
            <a:off x="4140200" y="5229225"/>
            <a:ext cx="360363"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I</a:t>
            </a:r>
          </a:p>
        </p:txBody>
      </p:sp>
      <p:sp>
        <p:nvSpPr>
          <p:cNvPr id="8230" name="Line 38"/>
          <p:cNvSpPr>
            <a:spLocks noChangeShapeType="1"/>
          </p:cNvSpPr>
          <p:nvPr/>
        </p:nvSpPr>
        <p:spPr bwMode="auto">
          <a:xfrm>
            <a:off x="611188" y="3429000"/>
            <a:ext cx="2305050" cy="0"/>
          </a:xfrm>
          <a:prstGeom prst="line">
            <a:avLst/>
          </a:prstGeom>
          <a:noFill/>
          <a:ln w="38100" cap="rnd">
            <a:solidFill>
              <a:schemeClr val="tx1"/>
            </a:solidFill>
            <a:prstDash val="sysDot"/>
            <a:round/>
            <a:headEnd/>
            <a:tailEnd/>
          </a:ln>
        </p:spPr>
        <p:txBody>
          <a:bodyPr/>
          <a:lstStyle/>
          <a:p>
            <a:endParaRPr lang="ja-JP" altLang="en-US"/>
          </a:p>
        </p:txBody>
      </p:sp>
      <p:sp>
        <p:nvSpPr>
          <p:cNvPr id="194589" name="AutoShape 40"/>
          <p:cNvSpPr>
            <a:spLocks noChangeArrowheads="1"/>
          </p:cNvSpPr>
          <p:nvPr/>
        </p:nvSpPr>
        <p:spPr bwMode="auto">
          <a:xfrm>
            <a:off x="1403350" y="3357563"/>
            <a:ext cx="142875" cy="144462"/>
          </a:xfrm>
          <a:prstGeom prst="flowChartConnector">
            <a:avLst/>
          </a:prstGeom>
          <a:solidFill>
            <a:schemeClr val="bg1"/>
          </a:solid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194590" name="AutoShape 41"/>
          <p:cNvSpPr>
            <a:spLocks noChangeArrowheads="1"/>
          </p:cNvSpPr>
          <p:nvPr/>
        </p:nvSpPr>
        <p:spPr bwMode="auto">
          <a:xfrm>
            <a:off x="2916238" y="3357563"/>
            <a:ext cx="142875" cy="144462"/>
          </a:xfrm>
          <a:prstGeom prst="flowChartConnector">
            <a:avLst/>
          </a:prstGeom>
          <a:solidFill>
            <a:schemeClr val="bg1"/>
          </a:solid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194591" name="AutoShape 42"/>
          <p:cNvSpPr>
            <a:spLocks noChangeArrowheads="1"/>
          </p:cNvSpPr>
          <p:nvPr/>
        </p:nvSpPr>
        <p:spPr bwMode="auto">
          <a:xfrm>
            <a:off x="2195513" y="4005263"/>
            <a:ext cx="142875" cy="144462"/>
          </a:xfrm>
          <a:prstGeom prst="flowChartConnector">
            <a:avLst/>
          </a:prstGeom>
          <a:solidFill>
            <a:schemeClr val="bg1"/>
          </a:solid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8235" name="AutoShape 43"/>
          <p:cNvSpPr>
            <a:spLocks/>
          </p:cNvSpPr>
          <p:nvPr/>
        </p:nvSpPr>
        <p:spPr bwMode="auto">
          <a:xfrm rot="-5400000">
            <a:off x="971551" y="3140075"/>
            <a:ext cx="144462" cy="865187"/>
          </a:xfrm>
          <a:prstGeom prst="leftBrace">
            <a:avLst>
              <a:gd name="adj1" fmla="val 49909"/>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pPr>
              <a:defRPr/>
            </a:pPr>
            <a:endParaRPr kumimoji="0" lang="ja-JP" altLang="en-US"/>
          </a:p>
        </p:txBody>
      </p:sp>
      <p:sp>
        <p:nvSpPr>
          <p:cNvPr id="8236" name="Text Box 44"/>
          <p:cNvSpPr txBox="1">
            <a:spLocks noChangeArrowheads="1"/>
          </p:cNvSpPr>
          <p:nvPr/>
        </p:nvSpPr>
        <p:spPr bwMode="auto">
          <a:xfrm>
            <a:off x="971550" y="3644900"/>
            <a:ext cx="287338" cy="346075"/>
          </a:xfrm>
          <a:prstGeom prst="rect">
            <a:avLst/>
          </a:prstGeom>
          <a:solidFill>
            <a:srgbClr val="FF9900"/>
          </a:solidFill>
          <a:ln w="9525">
            <a:solidFill>
              <a:schemeClr val="tx1"/>
            </a:solidFill>
            <a:miter lim="800000"/>
            <a:headEnd/>
            <a:tailEnd/>
          </a:ln>
        </p:spPr>
        <p:txBody>
          <a:bodyPr>
            <a:spAutoFit/>
          </a:bodyPr>
          <a:lstStyle/>
          <a:p>
            <a:pPr>
              <a:spcBef>
                <a:spcPct val="50000"/>
              </a:spcBef>
            </a:pPr>
            <a:r>
              <a:rPr kumimoji="0" lang="en-US" altLang="ja-JP" sz="1600">
                <a:ea typeface="HGｺﾞｼｯｸE" pitchFamily="49" charset="-128"/>
              </a:rPr>
              <a:t>I</a:t>
            </a:r>
          </a:p>
        </p:txBody>
      </p:sp>
      <p:sp>
        <p:nvSpPr>
          <p:cNvPr id="8237" name="AutoShape 45"/>
          <p:cNvSpPr>
            <a:spLocks/>
          </p:cNvSpPr>
          <p:nvPr/>
        </p:nvSpPr>
        <p:spPr bwMode="auto">
          <a:xfrm rot="5400000" flipV="1">
            <a:off x="1690688" y="1701800"/>
            <a:ext cx="217488" cy="2376487"/>
          </a:xfrm>
          <a:prstGeom prst="leftBrace">
            <a:avLst>
              <a:gd name="adj1" fmla="val 91058"/>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pPr>
              <a:defRPr/>
            </a:pPr>
            <a:endParaRPr kumimoji="0" lang="ja-JP" altLang="en-US"/>
          </a:p>
        </p:txBody>
      </p:sp>
      <p:sp>
        <p:nvSpPr>
          <p:cNvPr id="8238" name="Text Box 46"/>
          <p:cNvSpPr txBox="1">
            <a:spLocks noChangeArrowheads="1"/>
          </p:cNvSpPr>
          <p:nvPr/>
        </p:nvSpPr>
        <p:spPr bwMode="auto">
          <a:xfrm>
            <a:off x="1331913" y="2420938"/>
            <a:ext cx="1152525" cy="346075"/>
          </a:xfrm>
          <a:prstGeom prst="rect">
            <a:avLst/>
          </a:prstGeom>
          <a:solidFill>
            <a:schemeClr val="tx1"/>
          </a:solidFill>
          <a:ln w="9525">
            <a:solidFill>
              <a:schemeClr val="tx1"/>
            </a:solidFill>
            <a:miter lim="800000"/>
            <a:headEnd/>
            <a:tailEnd/>
          </a:ln>
        </p:spPr>
        <p:txBody>
          <a:bodyPr>
            <a:spAutoFit/>
          </a:bodyPr>
          <a:lstStyle/>
          <a:p>
            <a:pPr>
              <a:spcBef>
                <a:spcPct val="50000"/>
              </a:spcBef>
            </a:pPr>
            <a:r>
              <a:rPr kumimoji="0" lang="en-US" altLang="ja-JP" sz="1600">
                <a:solidFill>
                  <a:schemeClr val="bg1"/>
                </a:solidFill>
                <a:ea typeface="HGｺﾞｼｯｸE" pitchFamily="49" charset="-128"/>
              </a:rPr>
              <a:t>Sp</a:t>
            </a:r>
            <a:r>
              <a:rPr kumimoji="0" lang="ja-JP" altLang="en-US" sz="1600">
                <a:solidFill>
                  <a:schemeClr val="bg1"/>
                </a:solidFill>
                <a:ea typeface="HGｺﾞｼｯｸE" pitchFamily="49" charset="-128"/>
              </a:rPr>
              <a:t>＋</a:t>
            </a:r>
            <a:r>
              <a:rPr kumimoji="0" lang="en-US" altLang="ja-JP" sz="1600">
                <a:solidFill>
                  <a:schemeClr val="bg1"/>
                </a:solidFill>
                <a:ea typeface="HGｺﾞｼｯｸE" pitchFamily="49" charset="-128"/>
              </a:rPr>
              <a:t>(T-G)</a:t>
            </a:r>
          </a:p>
        </p:txBody>
      </p:sp>
      <p:sp>
        <p:nvSpPr>
          <p:cNvPr id="8239" name="AutoShape 47"/>
          <p:cNvSpPr>
            <a:spLocks/>
          </p:cNvSpPr>
          <p:nvPr/>
        </p:nvSpPr>
        <p:spPr bwMode="auto">
          <a:xfrm rot="5400000" flipV="1">
            <a:off x="2159794" y="2601119"/>
            <a:ext cx="144463" cy="1368425"/>
          </a:xfrm>
          <a:prstGeom prst="leftBrace">
            <a:avLst>
              <a:gd name="adj1" fmla="val 78937"/>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pPr>
              <a:defRPr/>
            </a:pPr>
            <a:endParaRPr kumimoji="0" lang="ja-JP" altLang="en-US"/>
          </a:p>
        </p:txBody>
      </p:sp>
      <p:sp>
        <p:nvSpPr>
          <p:cNvPr id="8240" name="Text Box 48"/>
          <p:cNvSpPr txBox="1">
            <a:spLocks noChangeArrowheads="1"/>
          </p:cNvSpPr>
          <p:nvPr/>
        </p:nvSpPr>
        <p:spPr bwMode="auto">
          <a:xfrm>
            <a:off x="1763713" y="2924175"/>
            <a:ext cx="1236662" cy="40005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⊿FA&gt;0</a:t>
            </a:r>
          </a:p>
        </p:txBody>
      </p:sp>
      <p:sp>
        <p:nvSpPr>
          <p:cNvPr id="8241" name="Line 49"/>
          <p:cNvSpPr>
            <a:spLocks noChangeShapeType="1"/>
          </p:cNvSpPr>
          <p:nvPr/>
        </p:nvSpPr>
        <p:spPr bwMode="auto">
          <a:xfrm>
            <a:off x="611188" y="4797425"/>
            <a:ext cx="2592387" cy="0"/>
          </a:xfrm>
          <a:prstGeom prst="line">
            <a:avLst/>
          </a:prstGeom>
          <a:noFill/>
          <a:ln w="38100" cap="rnd">
            <a:solidFill>
              <a:schemeClr val="tx1"/>
            </a:solidFill>
            <a:prstDash val="sysDot"/>
            <a:round/>
            <a:headEnd/>
            <a:tailEnd/>
          </a:ln>
        </p:spPr>
        <p:txBody>
          <a:bodyPr/>
          <a:lstStyle/>
          <a:p>
            <a:endParaRPr lang="ja-JP" altLang="en-US"/>
          </a:p>
        </p:txBody>
      </p:sp>
      <p:sp>
        <p:nvSpPr>
          <p:cNvPr id="8247" name="Text Box 55"/>
          <p:cNvSpPr txBox="1">
            <a:spLocks noChangeArrowheads="1"/>
          </p:cNvSpPr>
          <p:nvPr/>
        </p:nvSpPr>
        <p:spPr bwMode="auto">
          <a:xfrm>
            <a:off x="2339975" y="5013325"/>
            <a:ext cx="1231900" cy="40005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⊿FA&lt;0</a:t>
            </a:r>
          </a:p>
        </p:txBody>
      </p:sp>
      <p:sp>
        <p:nvSpPr>
          <p:cNvPr id="8248" name="AutoShape 56"/>
          <p:cNvSpPr>
            <a:spLocks/>
          </p:cNvSpPr>
          <p:nvPr/>
        </p:nvSpPr>
        <p:spPr bwMode="auto">
          <a:xfrm rot="-5400000">
            <a:off x="2305050" y="4111626"/>
            <a:ext cx="142875" cy="1657350"/>
          </a:xfrm>
          <a:prstGeom prst="leftBrace">
            <a:avLst>
              <a:gd name="adj1" fmla="val 96667"/>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pPr>
              <a:defRPr/>
            </a:pPr>
            <a:endParaRPr kumimoji="0" lang="ja-JP" altLang="en-US"/>
          </a:p>
        </p:txBody>
      </p:sp>
      <p:sp>
        <p:nvSpPr>
          <p:cNvPr id="194601" name="Text Box 57"/>
          <p:cNvSpPr txBox="1">
            <a:spLocks noChangeArrowheads="1"/>
          </p:cNvSpPr>
          <p:nvPr/>
        </p:nvSpPr>
        <p:spPr bwMode="auto">
          <a:xfrm>
            <a:off x="2411413" y="5805488"/>
            <a:ext cx="2127250" cy="366712"/>
          </a:xfrm>
          <a:prstGeom prst="rect">
            <a:avLst/>
          </a:prstGeom>
          <a:noFill/>
          <a:ln w="9525">
            <a:noFill/>
            <a:miter lim="800000"/>
            <a:headEnd/>
            <a:tailEnd/>
          </a:ln>
        </p:spPr>
        <p:txBody>
          <a:bodyPr wrap="none">
            <a:spAutoFit/>
          </a:bodyPr>
          <a:lstStyle/>
          <a:p>
            <a:r>
              <a:rPr kumimoji="0" lang="ja-JP" altLang="en-US">
                <a:ea typeface="HGｺﾞｼｯｸE" pitchFamily="49" charset="-128"/>
              </a:rPr>
              <a:t>資金供給・資金需要</a:t>
            </a:r>
          </a:p>
        </p:txBody>
      </p:sp>
      <p:sp>
        <p:nvSpPr>
          <p:cNvPr id="194602" name="Text Box 58"/>
          <p:cNvSpPr txBox="1">
            <a:spLocks noChangeArrowheads="1"/>
          </p:cNvSpPr>
          <p:nvPr/>
        </p:nvSpPr>
        <p:spPr bwMode="auto">
          <a:xfrm>
            <a:off x="468313" y="2133600"/>
            <a:ext cx="260350"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r</a:t>
            </a:r>
          </a:p>
        </p:txBody>
      </p:sp>
      <p:sp>
        <p:nvSpPr>
          <p:cNvPr id="194603" name="Text Box 60"/>
          <p:cNvSpPr txBox="1">
            <a:spLocks noChangeArrowheads="1"/>
          </p:cNvSpPr>
          <p:nvPr/>
        </p:nvSpPr>
        <p:spPr bwMode="auto">
          <a:xfrm>
            <a:off x="4859338" y="1773238"/>
            <a:ext cx="3960812" cy="1004887"/>
          </a:xfrm>
          <a:prstGeom prst="rect">
            <a:avLst/>
          </a:prstGeom>
          <a:noFill/>
          <a:ln w="57150" cmpd="thickThin">
            <a:solidFill>
              <a:schemeClr val="tx1"/>
            </a:solidFill>
            <a:miter lim="800000"/>
            <a:headEnd/>
            <a:tailEnd/>
          </a:ln>
        </p:spPr>
        <p:txBody>
          <a:bodyPr>
            <a:spAutoFit/>
          </a:bodyPr>
          <a:lstStyle/>
          <a:p>
            <a:pPr>
              <a:spcBef>
                <a:spcPct val="50000"/>
              </a:spcBef>
              <a:buFont typeface="Wingdings" pitchFamily="2" charset="2"/>
              <a:buChar char="n"/>
            </a:pPr>
            <a:r>
              <a:rPr kumimoji="0" lang="ja-JP" altLang="en-US" sz="1600">
                <a:ea typeface="HGｺﾞｼｯｸE" pitchFamily="49" charset="-128"/>
              </a:rPr>
              <a:t>国内利子率＝外国の利子率＝</a:t>
            </a:r>
            <a:r>
              <a:rPr kumimoji="0" lang="en-US" altLang="ja-JP" sz="1600">
                <a:ea typeface="HGｺﾞｼｯｸE" pitchFamily="49" charset="-128"/>
              </a:rPr>
              <a:t>r*</a:t>
            </a:r>
            <a:r>
              <a:rPr kumimoji="0" lang="ja-JP" altLang="en-US" sz="1600">
                <a:ea typeface="HGｺﾞｼｯｸE" pitchFamily="49" charset="-128"/>
              </a:rPr>
              <a:t>のとき、</a:t>
            </a:r>
          </a:p>
          <a:p>
            <a:pPr>
              <a:spcBef>
                <a:spcPct val="50000"/>
              </a:spcBef>
            </a:pPr>
            <a:r>
              <a:rPr kumimoji="0" lang="ja-JP" altLang="en-US" sz="1600">
                <a:ea typeface="HGｺﾞｼｯｸE" pitchFamily="49" charset="-128"/>
              </a:rPr>
              <a:t>国内の投資が国内の貯蓄でまかなわれている状態　　⇒　　</a:t>
            </a:r>
            <a:r>
              <a:rPr kumimoji="0" lang="en-US" altLang="ja-JP" sz="1600">
                <a:ea typeface="HGｺﾞｼｯｸE" pitchFamily="49" charset="-128"/>
              </a:rPr>
              <a:t>FA</a:t>
            </a:r>
            <a:r>
              <a:rPr kumimoji="0" lang="ja-JP" altLang="en-US" sz="1600">
                <a:ea typeface="HGｺﾞｼｯｸE" pitchFamily="49" charset="-128"/>
              </a:rPr>
              <a:t>＝</a:t>
            </a:r>
            <a:r>
              <a:rPr kumimoji="0" lang="en-US" altLang="ja-JP" sz="1600">
                <a:ea typeface="HGｺﾞｼｯｸE" pitchFamily="49" charset="-128"/>
              </a:rPr>
              <a:t>0</a:t>
            </a:r>
          </a:p>
        </p:txBody>
      </p:sp>
      <p:sp>
        <p:nvSpPr>
          <p:cNvPr id="194604" name="Text Box 64"/>
          <p:cNvSpPr txBox="1">
            <a:spLocks noChangeArrowheads="1"/>
          </p:cNvSpPr>
          <p:nvPr/>
        </p:nvSpPr>
        <p:spPr bwMode="auto">
          <a:xfrm>
            <a:off x="4859338" y="2924175"/>
            <a:ext cx="3960812" cy="1860550"/>
          </a:xfrm>
          <a:prstGeom prst="rect">
            <a:avLst/>
          </a:prstGeom>
          <a:noFill/>
          <a:ln w="57150" cmpd="thinThick">
            <a:solidFill>
              <a:schemeClr val="tx1"/>
            </a:solidFill>
            <a:miter lim="800000"/>
            <a:headEnd/>
            <a:tailEnd/>
          </a:ln>
        </p:spPr>
        <p:txBody>
          <a:bodyPr>
            <a:spAutoFit/>
          </a:bodyPr>
          <a:lstStyle/>
          <a:p>
            <a:pPr>
              <a:spcBef>
                <a:spcPct val="50000"/>
              </a:spcBef>
              <a:buFont typeface="Wingdings" pitchFamily="2" charset="2"/>
              <a:buChar char="n"/>
            </a:pPr>
            <a:r>
              <a:rPr kumimoji="0" lang="ja-JP" altLang="en-US" sz="1600">
                <a:ea typeface="HGｺﾞｼｯｸE" pitchFamily="49" charset="-128"/>
              </a:rPr>
              <a:t>国内利子率＜外国の利子率</a:t>
            </a:r>
            <a:r>
              <a:rPr kumimoji="0" lang="en-US" altLang="ja-JP" sz="1600">
                <a:ea typeface="HGｺﾞｼｯｸE" pitchFamily="49" charset="-128"/>
              </a:rPr>
              <a:t>r</a:t>
            </a:r>
            <a:r>
              <a:rPr kumimoji="0" lang="en-US" altLang="ja-JP" sz="1600" baseline="30000">
                <a:ea typeface="HGｺﾞｼｯｸE" pitchFamily="49" charset="-128"/>
              </a:rPr>
              <a:t>a</a:t>
            </a:r>
            <a:r>
              <a:rPr kumimoji="0" lang="ja-JP" altLang="en-US" sz="1600">
                <a:ea typeface="HGｺﾞｼｯｸE" pitchFamily="49" charset="-128"/>
              </a:rPr>
              <a:t>のとき、</a:t>
            </a:r>
          </a:p>
          <a:p>
            <a:pPr>
              <a:spcBef>
                <a:spcPct val="50000"/>
              </a:spcBef>
            </a:pPr>
            <a:r>
              <a:rPr kumimoji="0" lang="ja-JP" altLang="en-US" sz="1600">
                <a:ea typeface="HGｺﾞｼｯｸE" pitchFamily="49" charset="-128"/>
              </a:rPr>
              <a:t>国内の投資＜国内の貯蓄より</a:t>
            </a:r>
          </a:p>
          <a:p>
            <a:pPr>
              <a:spcBef>
                <a:spcPct val="50000"/>
              </a:spcBef>
            </a:pPr>
            <a:r>
              <a:rPr kumimoji="0" lang="ja-JP" altLang="en-US" sz="1600">
                <a:ea typeface="HGｺﾞｼｯｸE" pitchFamily="49" charset="-128"/>
              </a:rPr>
              <a:t>　　⇒　外国へ資金を貸し付ける　</a:t>
            </a:r>
            <a:r>
              <a:rPr kumimoji="0" lang="en-US" altLang="ja-JP" sz="1600">
                <a:ea typeface="HGｺﾞｼｯｸE" pitchFamily="49" charset="-128"/>
              </a:rPr>
              <a:t>FA&gt;0</a:t>
            </a:r>
          </a:p>
          <a:p>
            <a:pPr>
              <a:spcBef>
                <a:spcPct val="50000"/>
              </a:spcBef>
            </a:pPr>
            <a:r>
              <a:rPr kumimoji="0" lang="ja-JP" altLang="en-US" sz="1600">
                <a:ea typeface="HGｺﾞｼｯｸE" pitchFamily="49" charset="-128"/>
              </a:rPr>
              <a:t>　　⇒国内利子率↑</a:t>
            </a:r>
          </a:p>
          <a:p>
            <a:pPr>
              <a:spcBef>
                <a:spcPct val="50000"/>
              </a:spcBef>
            </a:pPr>
            <a:r>
              <a:rPr kumimoji="0" lang="ja-JP" altLang="en-US" sz="1600">
                <a:ea typeface="HGｺﾞｼｯｸE" pitchFamily="49" charset="-128"/>
              </a:rPr>
              <a:t>　　⇒国内利子率＝外国の利子率</a:t>
            </a:r>
            <a:r>
              <a:rPr kumimoji="0" lang="en-US" altLang="ja-JP" sz="1600">
                <a:ea typeface="HGｺﾞｼｯｸE" pitchFamily="49" charset="-128"/>
              </a:rPr>
              <a:t>r</a:t>
            </a:r>
            <a:r>
              <a:rPr kumimoji="0" lang="en-US" altLang="ja-JP" sz="1600" baseline="30000">
                <a:ea typeface="HGｺﾞｼｯｸE" pitchFamily="49" charset="-128"/>
              </a:rPr>
              <a:t>a</a:t>
            </a:r>
          </a:p>
        </p:txBody>
      </p:sp>
      <p:sp>
        <p:nvSpPr>
          <p:cNvPr id="194605" name="Text Box 65"/>
          <p:cNvSpPr txBox="1">
            <a:spLocks noChangeArrowheads="1"/>
          </p:cNvSpPr>
          <p:nvPr/>
        </p:nvSpPr>
        <p:spPr bwMode="auto">
          <a:xfrm>
            <a:off x="4859338" y="4881563"/>
            <a:ext cx="4146550" cy="1816100"/>
          </a:xfrm>
          <a:prstGeom prst="rect">
            <a:avLst/>
          </a:prstGeom>
          <a:noFill/>
          <a:ln w="57150" cmpd="thickThin">
            <a:solidFill>
              <a:schemeClr val="tx1"/>
            </a:solidFill>
            <a:miter lim="800000"/>
            <a:headEnd/>
            <a:tailEnd/>
          </a:ln>
        </p:spPr>
        <p:txBody>
          <a:bodyPr>
            <a:spAutoFit/>
          </a:bodyPr>
          <a:lstStyle/>
          <a:p>
            <a:pPr>
              <a:spcBef>
                <a:spcPct val="50000"/>
              </a:spcBef>
              <a:buFont typeface="Wingdings" pitchFamily="2" charset="2"/>
              <a:buChar char="n"/>
            </a:pPr>
            <a:r>
              <a:rPr kumimoji="0" lang="ja-JP" altLang="en-US" sz="1600">
                <a:ea typeface="HGｺﾞｼｯｸE" pitchFamily="49" charset="-128"/>
              </a:rPr>
              <a:t>国内利子率＞外国の利子率</a:t>
            </a:r>
            <a:r>
              <a:rPr kumimoji="0" lang="en-US" altLang="ja-JP" sz="1600">
                <a:ea typeface="HGｺﾞｼｯｸE" pitchFamily="49" charset="-128"/>
              </a:rPr>
              <a:t>r</a:t>
            </a:r>
            <a:r>
              <a:rPr kumimoji="0" lang="en-US" altLang="ja-JP" sz="1600" baseline="30000">
                <a:ea typeface="HGｺﾞｼｯｸE" pitchFamily="49" charset="-128"/>
              </a:rPr>
              <a:t>b</a:t>
            </a:r>
            <a:r>
              <a:rPr kumimoji="0" lang="ja-JP" altLang="en-US" sz="1600">
                <a:ea typeface="HGｺﾞｼｯｸE" pitchFamily="49" charset="-128"/>
              </a:rPr>
              <a:t>のとき、</a:t>
            </a:r>
          </a:p>
          <a:p>
            <a:pPr>
              <a:spcBef>
                <a:spcPct val="50000"/>
              </a:spcBef>
            </a:pPr>
            <a:r>
              <a:rPr kumimoji="0" lang="ja-JP" altLang="en-US" sz="1600">
                <a:ea typeface="HGｺﾞｼｯｸE" pitchFamily="49" charset="-128"/>
              </a:rPr>
              <a:t>国内の投資＞国内の貯蓄より</a:t>
            </a:r>
          </a:p>
          <a:p>
            <a:pPr>
              <a:spcBef>
                <a:spcPct val="50000"/>
              </a:spcBef>
            </a:pPr>
            <a:r>
              <a:rPr kumimoji="0" lang="ja-JP" altLang="en-US" sz="1600">
                <a:ea typeface="HGｺﾞｼｯｸE" pitchFamily="49" charset="-128"/>
              </a:rPr>
              <a:t>　　⇒　外国から資金を借り入れる。</a:t>
            </a:r>
            <a:r>
              <a:rPr kumimoji="0" lang="en-US" altLang="ja-JP" sz="1600">
                <a:ea typeface="HGｺﾞｼｯｸE" pitchFamily="49" charset="-128"/>
              </a:rPr>
              <a:t>FA&gt;0</a:t>
            </a:r>
          </a:p>
          <a:p>
            <a:pPr>
              <a:spcBef>
                <a:spcPct val="50000"/>
              </a:spcBef>
            </a:pPr>
            <a:r>
              <a:rPr kumimoji="0" lang="ja-JP" altLang="en-US" sz="1600">
                <a:ea typeface="HGｺﾞｼｯｸE" pitchFamily="49" charset="-128"/>
              </a:rPr>
              <a:t>　　⇒国内利子率↓</a:t>
            </a:r>
          </a:p>
          <a:p>
            <a:pPr>
              <a:spcBef>
                <a:spcPct val="50000"/>
              </a:spcBef>
            </a:pPr>
            <a:r>
              <a:rPr kumimoji="0" lang="ja-JP" altLang="en-US" sz="1600">
                <a:ea typeface="HGｺﾞｼｯｸE" pitchFamily="49" charset="-128"/>
              </a:rPr>
              <a:t>　　⇒国内利子率＝外国の利子率</a:t>
            </a:r>
            <a:r>
              <a:rPr kumimoji="0" lang="en-US" altLang="ja-JP" sz="1600">
                <a:ea typeface="HGｺﾞｼｯｸE" pitchFamily="49" charset="-128"/>
              </a:rPr>
              <a:t>r</a:t>
            </a:r>
            <a:r>
              <a:rPr kumimoji="0" lang="en-US" altLang="ja-JP" sz="1600" baseline="30000">
                <a:ea typeface="HGｺﾞｼｯｸE" pitchFamily="49" charset="-128"/>
              </a:rPr>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219"/>
                                        </p:tgtEl>
                                        <p:attrNameLst>
                                          <p:attrName>style.visibility</p:attrName>
                                        </p:attrNameLst>
                                      </p:cBhvr>
                                      <p:to>
                                        <p:strVal val="visible"/>
                                      </p:to>
                                    </p:set>
                                    <p:animEffect transition="in" filter="box(in)">
                                      <p:cBhvr>
                                        <p:cTn id="7" dur="500"/>
                                        <p:tgtEl>
                                          <p:spTgt spid="82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225"/>
                                        </p:tgtEl>
                                        <p:attrNameLst>
                                          <p:attrName>style.visibility</p:attrName>
                                        </p:attrNameLst>
                                      </p:cBhvr>
                                      <p:to>
                                        <p:strVal val="visible"/>
                                      </p:to>
                                    </p:set>
                                    <p:animEffect transition="in" filter="fade">
                                      <p:cBhvr>
                                        <p:cTn id="12" dur="1000"/>
                                        <p:tgtEl>
                                          <p:spTgt spid="822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223"/>
                                        </p:tgtEl>
                                        <p:attrNameLst>
                                          <p:attrName>style.visibility</p:attrName>
                                        </p:attrNameLst>
                                      </p:cBhvr>
                                      <p:to>
                                        <p:strVal val="visible"/>
                                      </p:to>
                                    </p:set>
                                    <p:animEffect transition="in" filter="box(in)">
                                      <p:cBhvr>
                                        <p:cTn id="17" dur="500"/>
                                        <p:tgtEl>
                                          <p:spTgt spid="822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222"/>
                                        </p:tgtEl>
                                        <p:attrNameLst>
                                          <p:attrName>style.visibility</p:attrName>
                                        </p:attrNameLst>
                                      </p:cBhvr>
                                      <p:to>
                                        <p:strVal val="visible"/>
                                      </p:to>
                                    </p:set>
                                    <p:animEffect transition="in" filter="box(in)">
                                      <p:cBhvr>
                                        <p:cTn id="22" dur="500"/>
                                        <p:tgtEl>
                                          <p:spTgt spid="82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221"/>
                                        </p:tgtEl>
                                        <p:attrNameLst>
                                          <p:attrName>style.visibility</p:attrName>
                                        </p:attrNameLst>
                                      </p:cBhvr>
                                      <p:to>
                                        <p:strVal val="visible"/>
                                      </p:to>
                                    </p:set>
                                    <p:animEffect transition="in" filter="fade">
                                      <p:cBhvr>
                                        <p:cTn id="27" dur="1000"/>
                                        <p:tgtEl>
                                          <p:spTgt spid="82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227"/>
                                        </p:tgtEl>
                                        <p:attrNameLst>
                                          <p:attrName>style.visibility</p:attrName>
                                        </p:attrNameLst>
                                      </p:cBhvr>
                                      <p:to>
                                        <p:strVal val="visible"/>
                                      </p:to>
                                    </p:set>
                                    <p:animEffect transition="in" filter="fade">
                                      <p:cBhvr>
                                        <p:cTn id="32" dur="1000"/>
                                        <p:tgtEl>
                                          <p:spTgt spid="8227"/>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8230"/>
                                        </p:tgtEl>
                                        <p:attrNameLst>
                                          <p:attrName>style.visibility</p:attrName>
                                        </p:attrNameLst>
                                      </p:cBhvr>
                                      <p:to>
                                        <p:strVal val="visible"/>
                                      </p:to>
                                    </p:set>
                                    <p:animEffect transition="in" filter="box(in)">
                                      <p:cBhvr>
                                        <p:cTn id="37" dur="500"/>
                                        <p:tgtEl>
                                          <p:spTgt spid="823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8235"/>
                                        </p:tgtEl>
                                        <p:attrNameLst>
                                          <p:attrName>style.visibility</p:attrName>
                                        </p:attrNameLst>
                                      </p:cBhvr>
                                      <p:to>
                                        <p:strVal val="visible"/>
                                      </p:to>
                                    </p:set>
                                    <p:animEffect transition="in" filter="box(in)">
                                      <p:cBhvr>
                                        <p:cTn id="42" dur="500"/>
                                        <p:tgtEl>
                                          <p:spTgt spid="823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236"/>
                                        </p:tgtEl>
                                        <p:attrNameLst>
                                          <p:attrName>style.visibility</p:attrName>
                                        </p:attrNameLst>
                                      </p:cBhvr>
                                      <p:to>
                                        <p:strVal val="visible"/>
                                      </p:to>
                                    </p:set>
                                    <p:animEffect transition="in" filter="fade">
                                      <p:cBhvr>
                                        <p:cTn id="47" dur="1000"/>
                                        <p:tgtEl>
                                          <p:spTgt spid="8236"/>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8237"/>
                                        </p:tgtEl>
                                        <p:attrNameLst>
                                          <p:attrName>style.visibility</p:attrName>
                                        </p:attrNameLst>
                                      </p:cBhvr>
                                      <p:to>
                                        <p:strVal val="visible"/>
                                      </p:to>
                                    </p:set>
                                    <p:animEffect transition="in" filter="box(in)">
                                      <p:cBhvr>
                                        <p:cTn id="52" dur="500"/>
                                        <p:tgtEl>
                                          <p:spTgt spid="823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238"/>
                                        </p:tgtEl>
                                        <p:attrNameLst>
                                          <p:attrName>style.visibility</p:attrName>
                                        </p:attrNameLst>
                                      </p:cBhvr>
                                      <p:to>
                                        <p:strVal val="visible"/>
                                      </p:to>
                                    </p:set>
                                    <p:animEffect transition="in" filter="fade">
                                      <p:cBhvr>
                                        <p:cTn id="57" dur="1000"/>
                                        <p:tgtEl>
                                          <p:spTgt spid="8238"/>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8239"/>
                                        </p:tgtEl>
                                        <p:attrNameLst>
                                          <p:attrName>style.visibility</p:attrName>
                                        </p:attrNameLst>
                                      </p:cBhvr>
                                      <p:to>
                                        <p:strVal val="visible"/>
                                      </p:to>
                                    </p:set>
                                    <p:animEffect transition="in" filter="box(in)">
                                      <p:cBhvr>
                                        <p:cTn id="62" dur="500"/>
                                        <p:tgtEl>
                                          <p:spTgt spid="823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240"/>
                                        </p:tgtEl>
                                        <p:attrNameLst>
                                          <p:attrName>style.visibility</p:attrName>
                                        </p:attrNameLst>
                                      </p:cBhvr>
                                      <p:to>
                                        <p:strVal val="visible"/>
                                      </p:to>
                                    </p:set>
                                    <p:animEffect transition="in" filter="fade">
                                      <p:cBhvr>
                                        <p:cTn id="67" dur="1000"/>
                                        <p:tgtEl>
                                          <p:spTgt spid="824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226"/>
                                        </p:tgtEl>
                                        <p:attrNameLst>
                                          <p:attrName>style.visibility</p:attrName>
                                        </p:attrNameLst>
                                      </p:cBhvr>
                                      <p:to>
                                        <p:strVal val="visible"/>
                                      </p:to>
                                    </p:set>
                                    <p:animEffect transition="in" filter="fade">
                                      <p:cBhvr>
                                        <p:cTn id="72" dur="1000"/>
                                        <p:tgtEl>
                                          <p:spTgt spid="8226"/>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8241"/>
                                        </p:tgtEl>
                                        <p:attrNameLst>
                                          <p:attrName>style.visibility</p:attrName>
                                        </p:attrNameLst>
                                      </p:cBhvr>
                                      <p:to>
                                        <p:strVal val="visible"/>
                                      </p:to>
                                    </p:set>
                                    <p:animEffect transition="in" filter="box(in)">
                                      <p:cBhvr>
                                        <p:cTn id="77" dur="500"/>
                                        <p:tgtEl>
                                          <p:spTgt spid="8241"/>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8248"/>
                                        </p:tgtEl>
                                        <p:attrNameLst>
                                          <p:attrName>style.visibility</p:attrName>
                                        </p:attrNameLst>
                                      </p:cBhvr>
                                      <p:to>
                                        <p:strVal val="visible"/>
                                      </p:to>
                                    </p:set>
                                    <p:animEffect transition="in" filter="box(in)">
                                      <p:cBhvr>
                                        <p:cTn id="82" dur="500"/>
                                        <p:tgtEl>
                                          <p:spTgt spid="824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8247"/>
                                        </p:tgtEl>
                                        <p:attrNameLst>
                                          <p:attrName>style.visibility</p:attrName>
                                        </p:attrNameLst>
                                      </p:cBhvr>
                                      <p:to>
                                        <p:strVal val="visible"/>
                                      </p:to>
                                    </p:set>
                                    <p:animEffect transition="in" filter="fade">
                                      <p:cBhvr>
                                        <p:cTn id="87" dur="1000"/>
                                        <p:tgtEl>
                                          <p:spTgt spid="8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9" grpId="0" animBg="1"/>
      <p:bldP spid="8221" grpId="0"/>
      <p:bldP spid="8222" grpId="0" animBg="1"/>
      <p:bldP spid="8223" grpId="0" animBg="1"/>
      <p:bldP spid="8225" grpId="0" animBg="1"/>
      <p:bldP spid="8226" grpId="0" animBg="1"/>
      <p:bldP spid="8227" grpId="0" animBg="1"/>
      <p:bldP spid="8230" grpId="0" animBg="1"/>
      <p:bldP spid="8235" grpId="0" animBg="1"/>
      <p:bldP spid="8236" grpId="0" animBg="1"/>
      <p:bldP spid="8237" grpId="0" animBg="1"/>
      <p:bldP spid="8238" grpId="0" animBg="1"/>
      <p:bldP spid="8239" grpId="0" animBg="1"/>
      <p:bldP spid="8240" grpId="0"/>
      <p:bldP spid="8241" grpId="0" animBg="1"/>
      <p:bldP spid="8247" grpId="0"/>
      <p:bldP spid="824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5586" name="Rectangle 3"/>
          <p:cNvSpPr>
            <a:spLocks noGrp="1" noChangeArrowheads="1"/>
          </p:cNvSpPr>
          <p:nvPr>
            <p:ph type="body" idx="1"/>
          </p:nvPr>
        </p:nvSpPr>
        <p:spPr>
          <a:xfrm>
            <a:off x="914400" y="1571625"/>
            <a:ext cx="8229600" cy="800100"/>
          </a:xfrm>
        </p:spPr>
        <p:txBody>
          <a:bodyPr/>
          <a:lstStyle/>
          <a:p>
            <a:r>
              <a:rPr lang="ja-JP" altLang="en-US" sz="2800" smtClean="0"/>
              <a:t>経常収支を決定する要因；</a:t>
            </a:r>
          </a:p>
        </p:txBody>
      </p:sp>
      <p:sp>
        <p:nvSpPr>
          <p:cNvPr id="195587" name="Text Box 4"/>
          <p:cNvSpPr txBox="1">
            <a:spLocks noChangeArrowheads="1"/>
          </p:cNvSpPr>
          <p:nvPr/>
        </p:nvSpPr>
        <p:spPr bwMode="auto">
          <a:xfrm>
            <a:off x="1285875" y="3071813"/>
            <a:ext cx="7002463" cy="1739900"/>
          </a:xfrm>
          <a:prstGeom prst="rect">
            <a:avLst/>
          </a:prstGeom>
          <a:noFill/>
          <a:ln w="9525">
            <a:noFill/>
            <a:miter lim="800000"/>
            <a:headEnd/>
            <a:tailEnd/>
          </a:ln>
        </p:spPr>
        <p:txBody>
          <a:bodyPr wrap="none">
            <a:spAutoFit/>
          </a:bodyPr>
          <a:lstStyle/>
          <a:p>
            <a:r>
              <a:rPr kumimoji="0" lang="en-US" altLang="ja-JP">
                <a:ea typeface="HGｺﾞｼｯｸE" pitchFamily="49" charset="-128"/>
              </a:rPr>
              <a:t>(a)</a:t>
            </a:r>
            <a:r>
              <a:rPr kumimoji="0" lang="ja-JP" altLang="en-US">
                <a:ea typeface="HGｺﾞｼｯｸE" pitchFamily="49" charset="-128"/>
              </a:rPr>
              <a:t>両国の物価水準</a:t>
            </a:r>
          </a:p>
          <a:p>
            <a:r>
              <a:rPr kumimoji="0" lang="en-US" altLang="ja-JP">
                <a:ea typeface="HGｺﾞｼｯｸE" pitchFamily="49" charset="-128"/>
              </a:rPr>
              <a:t>(b)</a:t>
            </a:r>
            <a:r>
              <a:rPr kumimoji="0" lang="ja-JP" altLang="en-US">
                <a:ea typeface="HGｺﾞｼｯｸE" pitchFamily="49" charset="-128"/>
              </a:rPr>
              <a:t>名目為替レート</a:t>
            </a:r>
          </a:p>
          <a:p>
            <a:r>
              <a:rPr kumimoji="0" lang="en-US" altLang="ja-JP">
                <a:ea typeface="HGｺﾞｼｯｸE" pitchFamily="49" charset="-128"/>
              </a:rPr>
              <a:t>(c)</a:t>
            </a:r>
            <a:r>
              <a:rPr kumimoji="0" lang="ja-JP" altLang="en-US">
                <a:ea typeface="HGｺﾞｼｯｸE" pitchFamily="49" charset="-128"/>
              </a:rPr>
              <a:t>名目為替レートの予想</a:t>
            </a:r>
          </a:p>
          <a:p>
            <a:r>
              <a:rPr kumimoji="0" lang="en-US" altLang="ja-JP">
                <a:ea typeface="HGｺﾞｼｯｸE" pitchFamily="49" charset="-128"/>
              </a:rPr>
              <a:t>(d)</a:t>
            </a:r>
            <a:r>
              <a:rPr kumimoji="0" lang="ja-JP" altLang="en-US">
                <a:ea typeface="HGｺﾞｼｯｸE" pitchFamily="49" charset="-128"/>
              </a:rPr>
              <a:t>輸送費</a:t>
            </a:r>
          </a:p>
          <a:p>
            <a:r>
              <a:rPr kumimoji="0" lang="en-US" altLang="ja-JP">
                <a:ea typeface="HGｺﾞｼｯｸE" pitchFamily="49" charset="-128"/>
              </a:rPr>
              <a:t>(e)</a:t>
            </a:r>
            <a:r>
              <a:rPr kumimoji="0" lang="ja-JP" altLang="en-US">
                <a:ea typeface="HGｺﾞｼｯｸE" pitchFamily="49" charset="-128"/>
              </a:rPr>
              <a:t>各国の経済主体の需要</a:t>
            </a:r>
          </a:p>
          <a:p>
            <a:r>
              <a:rPr kumimoji="0" lang="en-US" altLang="ja-JP">
                <a:ea typeface="HGｺﾞｼｯｸE" pitchFamily="49" charset="-128"/>
              </a:rPr>
              <a:t>(f)</a:t>
            </a:r>
            <a:r>
              <a:rPr kumimoji="0" lang="ja-JP" altLang="en-US">
                <a:ea typeface="HGｺﾞｼｯｸE" pitchFamily="49" charset="-128"/>
              </a:rPr>
              <a:t>財政政策や国際貿易に対する政府の政策</a:t>
            </a:r>
            <a:r>
              <a:rPr kumimoji="0" lang="en-US" altLang="ja-JP">
                <a:ea typeface="HGｺﾞｼｯｸE" pitchFamily="49" charset="-128"/>
              </a:rPr>
              <a:t>(</a:t>
            </a:r>
            <a:r>
              <a:rPr kumimoji="0" lang="ja-JP" altLang="en-US">
                <a:ea typeface="HGｺﾞｼｯｸE" pitchFamily="49" charset="-128"/>
              </a:rPr>
              <a:t>輸出自主規制、関税など</a:t>
            </a:r>
            <a:r>
              <a:rPr kumimoji="0" lang="en-US" altLang="ja-JP">
                <a:ea typeface="HGｺﾞｼｯｸE" pitchFamily="49" charset="-128"/>
              </a:rPr>
              <a:t>)</a:t>
            </a:r>
          </a:p>
        </p:txBody>
      </p:sp>
      <p:sp>
        <p:nvSpPr>
          <p:cNvPr id="195588" name="Text Box 5"/>
          <p:cNvSpPr txBox="1">
            <a:spLocks noChangeArrowheads="1"/>
          </p:cNvSpPr>
          <p:nvPr/>
        </p:nvSpPr>
        <p:spPr bwMode="auto">
          <a:xfrm>
            <a:off x="5715000" y="1500188"/>
            <a:ext cx="2809875" cy="579437"/>
          </a:xfrm>
          <a:prstGeom prst="rect">
            <a:avLst/>
          </a:prstGeom>
          <a:noFill/>
          <a:ln w="9525">
            <a:noFill/>
            <a:miter lim="800000"/>
            <a:headEnd/>
            <a:tailEnd/>
          </a:ln>
        </p:spPr>
        <p:txBody>
          <a:bodyPr wrap="none">
            <a:spAutoFit/>
          </a:bodyPr>
          <a:lstStyle/>
          <a:p>
            <a:r>
              <a:rPr kumimoji="0" lang="ja-JP" altLang="en-US" sz="3200">
                <a:solidFill>
                  <a:srgbClr val="FF3300"/>
                </a:solidFill>
                <a:ea typeface="HGｺﾞｼｯｸE" pitchFamily="49" charset="-128"/>
              </a:rPr>
              <a:t>実質為替レート</a:t>
            </a:r>
          </a:p>
        </p:txBody>
      </p:sp>
      <p:sp>
        <p:nvSpPr>
          <p:cNvPr id="195589" name="Text Box 6"/>
          <p:cNvSpPr txBox="1">
            <a:spLocks noChangeArrowheads="1"/>
          </p:cNvSpPr>
          <p:nvPr/>
        </p:nvSpPr>
        <p:spPr bwMode="auto">
          <a:xfrm>
            <a:off x="1071563" y="2428875"/>
            <a:ext cx="1296987" cy="366713"/>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その他</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4"/>
          <p:cNvSpPr txBox="1">
            <a:spLocks noChangeArrowheads="1"/>
          </p:cNvSpPr>
          <p:nvPr/>
        </p:nvSpPr>
        <p:spPr bwMode="auto">
          <a:xfrm>
            <a:off x="1214438" y="357188"/>
            <a:ext cx="7429500" cy="3200400"/>
          </a:xfrm>
          <a:prstGeom prst="rect">
            <a:avLst/>
          </a:prstGeom>
          <a:noFill/>
          <a:ln w="9525">
            <a:noFill/>
            <a:miter lim="800000"/>
            <a:headEnd/>
            <a:tailEnd/>
          </a:ln>
        </p:spPr>
        <p:txBody>
          <a:bodyPr>
            <a:spAutoFit/>
          </a:bodyPr>
          <a:lstStyle/>
          <a:p>
            <a:r>
              <a:rPr kumimoji="0" lang="ja-JP" altLang="en-US" sz="1800"/>
              <a:t>この</a:t>
            </a:r>
            <a:r>
              <a:rPr kumimoji="0" lang="en-US" altLang="ja-JP" sz="1800"/>
              <a:t>2</a:t>
            </a:r>
            <a:r>
              <a:rPr kumimoji="0" lang="ja-JP" altLang="en-US" sz="1800"/>
              <a:t>つはまったく逆の財・サービスの流れになっている</a:t>
            </a:r>
          </a:p>
          <a:p>
            <a:r>
              <a:rPr kumimoji="0" lang="ja-JP" altLang="en-US" sz="1800"/>
              <a:t>ため、この差額を次のように定義する。</a:t>
            </a:r>
          </a:p>
          <a:p>
            <a:endParaRPr kumimoji="0" lang="en-US" altLang="ja-JP" sz="1800" b="1">
              <a:solidFill>
                <a:srgbClr val="FF0000"/>
              </a:solidFill>
            </a:endParaRPr>
          </a:p>
          <a:p>
            <a:r>
              <a:rPr kumimoji="0" lang="ja-JP" altLang="en-US" b="1">
                <a:solidFill>
                  <a:srgbClr val="FF0000"/>
                </a:solidFill>
              </a:rPr>
              <a:t>純輸出</a:t>
            </a:r>
            <a:r>
              <a:rPr kumimoji="0" lang="ja-JP" altLang="en-US" b="1"/>
              <a:t>＝財・サービスの輸出－財・サービスの輸入</a:t>
            </a:r>
            <a:endParaRPr kumimoji="0" lang="en-US" altLang="ja-JP" b="1"/>
          </a:p>
          <a:p>
            <a:endParaRPr kumimoji="0" lang="ja-JP" altLang="en-US" b="1"/>
          </a:p>
          <a:p>
            <a:pPr>
              <a:buFont typeface="Wingdings" pitchFamily="2" charset="2"/>
              <a:buChar char="p"/>
            </a:pPr>
            <a:r>
              <a:rPr kumimoji="0" lang="ja-JP" altLang="en-US" sz="1800" b="1">
                <a:solidFill>
                  <a:srgbClr val="FF0000"/>
                </a:solidFill>
              </a:rPr>
              <a:t>貿易収支</a:t>
            </a:r>
            <a:r>
              <a:rPr kumimoji="0" lang="ja-JP" altLang="en-US" sz="1800"/>
              <a:t>＝財の輸出－財の輸入</a:t>
            </a:r>
          </a:p>
          <a:p>
            <a:pPr>
              <a:buFont typeface="Wingdings" pitchFamily="2" charset="2"/>
              <a:buChar char="p"/>
            </a:pPr>
            <a:r>
              <a:rPr kumimoji="0" lang="ja-JP" altLang="en-US" sz="1800" b="1">
                <a:solidFill>
                  <a:srgbClr val="FF0000"/>
                </a:solidFill>
              </a:rPr>
              <a:t>サービス収支</a:t>
            </a:r>
            <a:r>
              <a:rPr kumimoji="0" lang="ja-JP" altLang="en-US" sz="1800"/>
              <a:t>＝サービスの輸出－サービスの輸入</a:t>
            </a:r>
          </a:p>
          <a:p>
            <a:endParaRPr kumimoji="0" lang="ja-JP" altLang="en-US" sz="1800"/>
          </a:p>
          <a:p>
            <a:r>
              <a:rPr kumimoji="0" lang="ja-JP" altLang="en-US" sz="1800"/>
              <a:t>純輸出は財とサービスの両方を含む考え方。</a:t>
            </a:r>
          </a:p>
          <a:p>
            <a:r>
              <a:rPr kumimoji="0" lang="ja-JP" altLang="en-US" sz="1800"/>
              <a:t>これを財の取引についてだけ見たものが貿易収支、</a:t>
            </a:r>
          </a:p>
          <a:p>
            <a:r>
              <a:rPr kumimoji="0" lang="ja-JP" altLang="en-US" sz="1800"/>
              <a:t>サービスだけについてみたものをサービス収支という。</a:t>
            </a:r>
            <a:endParaRPr kumimoji="0" lang="ja-JP" altLang="en-US" sz="1800" b="1"/>
          </a:p>
        </p:txBody>
      </p:sp>
      <p:sp>
        <p:nvSpPr>
          <p:cNvPr id="34818" name="正方形/長方形 19"/>
          <p:cNvSpPr>
            <a:spLocks noChangeArrowheads="1"/>
          </p:cNvSpPr>
          <p:nvPr/>
        </p:nvSpPr>
        <p:spPr bwMode="auto">
          <a:xfrm>
            <a:off x="1071563" y="4214813"/>
            <a:ext cx="7715250" cy="2370137"/>
          </a:xfrm>
          <a:prstGeom prst="rect">
            <a:avLst/>
          </a:prstGeom>
          <a:noFill/>
          <a:ln w="9525">
            <a:noFill/>
            <a:miter lim="800000"/>
            <a:headEnd/>
            <a:tailEnd/>
          </a:ln>
        </p:spPr>
        <p:txBody>
          <a:bodyPr>
            <a:spAutoFit/>
          </a:bodyPr>
          <a:lstStyle/>
          <a:p>
            <a:endParaRPr kumimoji="0" lang="ja-JP" altLang="en-US" sz="2800">
              <a:ea typeface="HGｺﾞｼｯｸE" pitchFamily="49" charset="-128"/>
            </a:endParaRPr>
          </a:p>
          <a:p>
            <a:r>
              <a:rPr kumimoji="0" lang="ja-JP" altLang="en-US"/>
              <a:t>第２章で国内総生産に海外からの所得の受け取りと海外への所得支払い差額を足すと国民総生産になるということがわかった。</a:t>
            </a:r>
          </a:p>
          <a:p>
            <a:r>
              <a:rPr kumimoji="0" lang="ja-JP" altLang="en-US"/>
              <a:t>これも海外との資金の受け渡し。</a:t>
            </a:r>
          </a:p>
          <a:p>
            <a:r>
              <a:rPr kumimoji="0" lang="ja-JP" altLang="en-US"/>
              <a:t>この差額を次のように定義する。</a:t>
            </a:r>
          </a:p>
          <a:p>
            <a:endParaRPr kumimoji="0" lang="en-US" altLang="ja-JP" b="1">
              <a:solidFill>
                <a:srgbClr val="FF0000"/>
              </a:solidFill>
            </a:endParaRPr>
          </a:p>
          <a:p>
            <a:pPr>
              <a:buFont typeface="Wingdings" pitchFamily="2" charset="2"/>
              <a:buChar char="p"/>
            </a:pPr>
            <a:r>
              <a:rPr kumimoji="0" lang="ja-JP" altLang="en-US" b="1">
                <a:solidFill>
                  <a:srgbClr val="FF0000"/>
                </a:solidFill>
              </a:rPr>
              <a:t>所得収支</a:t>
            </a:r>
            <a:r>
              <a:rPr kumimoji="0" lang="ja-JP" altLang="en-US" b="1"/>
              <a:t>＝海外からの所得の受取－海外への所得の支払</a:t>
            </a:r>
          </a:p>
        </p:txBody>
      </p:sp>
      <p:graphicFrame>
        <p:nvGraphicFramePr>
          <p:cNvPr id="6" name="図表 5"/>
          <p:cNvGraphicFramePr/>
          <p:nvPr/>
        </p:nvGraphicFramePr>
        <p:xfrm>
          <a:off x="1142976" y="3714752"/>
          <a:ext cx="4000528" cy="714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左中かっこ 4"/>
          <p:cNvSpPr/>
          <p:nvPr/>
        </p:nvSpPr>
        <p:spPr>
          <a:xfrm>
            <a:off x="1143000" y="1785938"/>
            <a:ext cx="71438" cy="642937"/>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ja-JP"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1285852" y="4429132"/>
            <a:ext cx="7286676" cy="157163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238600" name="Rectangle 4"/>
          <p:cNvSpPr>
            <a:spLocks noGrp="1" noChangeArrowheads="1"/>
          </p:cNvSpPr>
          <p:nvPr>
            <p:ph type="body" sz="half" idx="1"/>
          </p:nvPr>
        </p:nvSpPr>
        <p:spPr>
          <a:xfrm>
            <a:off x="1000125" y="571500"/>
            <a:ext cx="4978400" cy="655638"/>
          </a:xfrm>
        </p:spPr>
        <p:txBody>
          <a:bodyPr/>
          <a:lstStyle/>
          <a:p>
            <a:r>
              <a:rPr lang="ja-JP" altLang="en-US" sz="2800" smtClean="0"/>
              <a:t>経常収支を決定する要因；</a:t>
            </a:r>
          </a:p>
        </p:txBody>
      </p:sp>
      <p:sp>
        <p:nvSpPr>
          <p:cNvPr id="238601" name="Text Box 5"/>
          <p:cNvSpPr txBox="1">
            <a:spLocks noChangeArrowheads="1"/>
          </p:cNvSpPr>
          <p:nvPr/>
        </p:nvSpPr>
        <p:spPr bwMode="auto">
          <a:xfrm>
            <a:off x="2000250" y="1428750"/>
            <a:ext cx="2809875" cy="579438"/>
          </a:xfrm>
          <a:prstGeom prst="rect">
            <a:avLst/>
          </a:prstGeom>
          <a:noFill/>
          <a:ln w="9525">
            <a:noFill/>
            <a:miter lim="800000"/>
            <a:headEnd/>
            <a:tailEnd/>
          </a:ln>
        </p:spPr>
        <p:txBody>
          <a:bodyPr wrap="none">
            <a:spAutoFit/>
          </a:bodyPr>
          <a:lstStyle/>
          <a:p>
            <a:r>
              <a:rPr kumimoji="0" lang="ja-JP" altLang="en-US" sz="3200">
                <a:solidFill>
                  <a:srgbClr val="FF3300"/>
                </a:solidFill>
                <a:ea typeface="HGｺﾞｼｯｸE" pitchFamily="49" charset="-128"/>
              </a:rPr>
              <a:t>実質為替レート</a:t>
            </a:r>
          </a:p>
        </p:txBody>
      </p:sp>
      <p:graphicFrame>
        <p:nvGraphicFramePr>
          <p:cNvPr id="238594" name="Object 2"/>
          <p:cNvGraphicFramePr>
            <a:graphicFrameLocks noChangeAspect="1"/>
          </p:cNvGraphicFramePr>
          <p:nvPr>
            <p:ph sz="half" idx="2"/>
          </p:nvPr>
        </p:nvGraphicFramePr>
        <p:xfrm>
          <a:off x="5286375" y="1285875"/>
          <a:ext cx="1441450" cy="1117600"/>
        </p:xfrm>
        <a:graphic>
          <a:graphicData uri="http://schemas.openxmlformats.org/presentationml/2006/ole">
            <p:oleObj spid="_x0000_s238594" name="数式" r:id="rId4" imgW="507960" imgH="393480" progId="Equation.3">
              <p:embed/>
            </p:oleObj>
          </a:graphicData>
        </a:graphic>
      </p:graphicFrame>
      <p:sp>
        <p:nvSpPr>
          <p:cNvPr id="238602" name="Text Box 10"/>
          <p:cNvSpPr txBox="1">
            <a:spLocks noChangeArrowheads="1"/>
          </p:cNvSpPr>
          <p:nvPr/>
        </p:nvSpPr>
        <p:spPr bwMode="auto">
          <a:xfrm>
            <a:off x="1214438" y="2571750"/>
            <a:ext cx="1901825"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e</a:t>
            </a:r>
            <a:r>
              <a:rPr kumimoji="0" lang="ja-JP" altLang="en-US">
                <a:ea typeface="HGｺﾞｼｯｸE" pitchFamily="49" charset="-128"/>
              </a:rPr>
              <a:t>；名目為替レート</a:t>
            </a:r>
          </a:p>
        </p:txBody>
      </p:sp>
      <p:sp>
        <p:nvSpPr>
          <p:cNvPr id="238603" name="Text Box 11"/>
          <p:cNvSpPr txBox="1">
            <a:spLocks noChangeArrowheads="1"/>
          </p:cNvSpPr>
          <p:nvPr/>
        </p:nvSpPr>
        <p:spPr bwMode="auto">
          <a:xfrm>
            <a:off x="3714750" y="2571750"/>
            <a:ext cx="2406650"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P</a:t>
            </a:r>
            <a:r>
              <a:rPr kumimoji="0" lang="en-US" altLang="ja-JP" baseline="30000">
                <a:ea typeface="HGｺﾞｼｯｸE" pitchFamily="49" charset="-128"/>
              </a:rPr>
              <a:t>$</a:t>
            </a:r>
            <a:r>
              <a:rPr kumimoji="0" lang="ja-JP" altLang="en-US">
                <a:ea typeface="HGｺﾞｼｯｸE" pitchFamily="49" charset="-128"/>
              </a:rPr>
              <a:t>；アメリカの物価水準</a:t>
            </a:r>
          </a:p>
        </p:txBody>
      </p:sp>
      <p:sp>
        <p:nvSpPr>
          <p:cNvPr id="238604" name="Text Box 12"/>
          <p:cNvSpPr txBox="1">
            <a:spLocks noChangeArrowheads="1"/>
          </p:cNvSpPr>
          <p:nvPr/>
        </p:nvSpPr>
        <p:spPr bwMode="auto">
          <a:xfrm>
            <a:off x="6786563" y="2571750"/>
            <a:ext cx="2051050"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P</a:t>
            </a:r>
            <a:r>
              <a:rPr kumimoji="0" lang="ja-JP" altLang="en-US">
                <a:ea typeface="HGｺﾞｼｯｸE" pitchFamily="49" charset="-128"/>
              </a:rPr>
              <a:t>；日本の物価水準</a:t>
            </a:r>
          </a:p>
        </p:txBody>
      </p:sp>
      <p:sp>
        <p:nvSpPr>
          <p:cNvPr id="238605" name="Text Box 14"/>
          <p:cNvSpPr txBox="1">
            <a:spLocks noChangeArrowheads="1"/>
          </p:cNvSpPr>
          <p:nvPr/>
        </p:nvSpPr>
        <p:spPr bwMode="auto">
          <a:xfrm>
            <a:off x="1000125" y="3357563"/>
            <a:ext cx="2982913" cy="366712"/>
          </a:xfrm>
          <a:prstGeom prst="rect">
            <a:avLst/>
          </a:prstGeom>
          <a:noFill/>
          <a:ln w="9525">
            <a:noFill/>
            <a:miter lim="800000"/>
            <a:headEnd/>
            <a:tailEnd/>
          </a:ln>
        </p:spPr>
        <p:txBody>
          <a:bodyPr wrap="none">
            <a:spAutoFit/>
          </a:bodyPr>
          <a:lstStyle/>
          <a:p>
            <a:r>
              <a:rPr kumimoji="0" lang="ja-JP" altLang="en-US">
                <a:ea typeface="HGｺﾞｼｯｸE" pitchFamily="49" charset="-128"/>
              </a:rPr>
              <a:t>アメリカの自動車を買ったら、</a:t>
            </a:r>
          </a:p>
        </p:txBody>
      </p:sp>
      <p:graphicFrame>
        <p:nvGraphicFramePr>
          <p:cNvPr id="238595" name="Object 3"/>
          <p:cNvGraphicFramePr>
            <a:graphicFrameLocks noChangeAspect="1"/>
          </p:cNvGraphicFramePr>
          <p:nvPr/>
        </p:nvGraphicFramePr>
        <p:xfrm>
          <a:off x="4500563" y="3286125"/>
          <a:ext cx="4346575" cy="519113"/>
        </p:xfrm>
        <a:graphic>
          <a:graphicData uri="http://schemas.openxmlformats.org/presentationml/2006/ole">
            <p:oleObj spid="_x0000_s238595" name="数式" r:id="rId5" imgW="1498320" imgH="203040" progId="Equation.3">
              <p:embed/>
            </p:oleObj>
          </a:graphicData>
        </a:graphic>
      </p:graphicFrame>
      <p:sp>
        <p:nvSpPr>
          <p:cNvPr id="238606" name="Text Box 16"/>
          <p:cNvSpPr txBox="1">
            <a:spLocks noChangeArrowheads="1"/>
          </p:cNvSpPr>
          <p:nvPr/>
        </p:nvSpPr>
        <p:spPr bwMode="auto">
          <a:xfrm>
            <a:off x="1000125" y="3857625"/>
            <a:ext cx="2711450" cy="366713"/>
          </a:xfrm>
          <a:prstGeom prst="rect">
            <a:avLst/>
          </a:prstGeom>
          <a:noFill/>
          <a:ln w="9525">
            <a:noFill/>
            <a:miter lim="800000"/>
            <a:headEnd/>
            <a:tailEnd/>
          </a:ln>
        </p:spPr>
        <p:txBody>
          <a:bodyPr wrap="none">
            <a:spAutoFit/>
          </a:bodyPr>
          <a:lstStyle/>
          <a:p>
            <a:r>
              <a:rPr kumimoji="0" lang="ja-JP" altLang="en-US">
                <a:ea typeface="HGｺﾞｼｯｸE" pitchFamily="49" charset="-128"/>
              </a:rPr>
              <a:t>日本の自動車を買ったら、</a:t>
            </a:r>
          </a:p>
        </p:txBody>
      </p:sp>
      <p:graphicFrame>
        <p:nvGraphicFramePr>
          <p:cNvPr id="238596" name="Object 4"/>
          <p:cNvGraphicFramePr>
            <a:graphicFrameLocks noChangeAspect="1"/>
          </p:cNvGraphicFramePr>
          <p:nvPr/>
        </p:nvGraphicFramePr>
        <p:xfrm>
          <a:off x="5000625" y="3857625"/>
          <a:ext cx="773113" cy="446088"/>
        </p:xfrm>
        <a:graphic>
          <a:graphicData uri="http://schemas.openxmlformats.org/presentationml/2006/ole">
            <p:oleObj spid="_x0000_s238596" name="数式" r:id="rId6" imgW="266400" imgH="177480" progId="Equation.3">
              <p:embed/>
            </p:oleObj>
          </a:graphicData>
        </a:graphic>
      </p:graphicFrame>
      <p:sp>
        <p:nvSpPr>
          <p:cNvPr id="238607" name="Text Box 18"/>
          <p:cNvSpPr txBox="1">
            <a:spLocks noChangeArrowheads="1"/>
          </p:cNvSpPr>
          <p:nvPr/>
        </p:nvSpPr>
        <p:spPr bwMode="auto">
          <a:xfrm>
            <a:off x="1557338" y="4724400"/>
            <a:ext cx="1441450" cy="366713"/>
          </a:xfrm>
          <a:prstGeom prst="rect">
            <a:avLst/>
          </a:prstGeom>
          <a:noFill/>
          <a:ln w="9525">
            <a:noFill/>
            <a:miter lim="800000"/>
            <a:headEnd/>
            <a:tailEnd/>
          </a:ln>
        </p:spPr>
        <p:txBody>
          <a:bodyPr>
            <a:spAutoFit/>
          </a:bodyPr>
          <a:lstStyle/>
          <a:p>
            <a:pPr>
              <a:spcBef>
                <a:spcPct val="50000"/>
              </a:spcBef>
            </a:pPr>
            <a:r>
              <a:rPr kumimoji="0" lang="en-US" altLang="ja-JP" sz="1800">
                <a:ea typeface="HGｺﾞｼｯｸE" pitchFamily="49" charset="-128"/>
              </a:rPr>
              <a:t>ε&lt;1</a:t>
            </a:r>
            <a:r>
              <a:rPr kumimoji="0" lang="ja-JP" altLang="en-US" sz="1800">
                <a:ea typeface="HGｺﾞｼｯｸE" pitchFamily="49" charset="-128"/>
              </a:rPr>
              <a:t>のとき</a:t>
            </a:r>
          </a:p>
        </p:txBody>
      </p:sp>
      <p:sp>
        <p:nvSpPr>
          <p:cNvPr id="238608" name="Text Box 19"/>
          <p:cNvSpPr txBox="1">
            <a:spLocks noChangeArrowheads="1"/>
          </p:cNvSpPr>
          <p:nvPr/>
        </p:nvSpPr>
        <p:spPr bwMode="auto">
          <a:xfrm>
            <a:off x="1557338" y="5229225"/>
            <a:ext cx="1441450" cy="366713"/>
          </a:xfrm>
          <a:prstGeom prst="rect">
            <a:avLst/>
          </a:prstGeom>
          <a:noFill/>
          <a:ln w="9525">
            <a:noFill/>
            <a:miter lim="800000"/>
            <a:headEnd/>
            <a:tailEnd/>
          </a:ln>
        </p:spPr>
        <p:txBody>
          <a:bodyPr>
            <a:spAutoFit/>
          </a:bodyPr>
          <a:lstStyle/>
          <a:p>
            <a:pPr>
              <a:spcBef>
                <a:spcPct val="50000"/>
              </a:spcBef>
            </a:pPr>
            <a:r>
              <a:rPr kumimoji="0" lang="en-US" altLang="ja-JP" sz="1800">
                <a:ea typeface="HGｺﾞｼｯｸE" pitchFamily="49" charset="-128"/>
              </a:rPr>
              <a:t>ε&gt;1</a:t>
            </a:r>
            <a:r>
              <a:rPr kumimoji="0" lang="ja-JP" altLang="en-US" sz="1800">
                <a:ea typeface="HGｺﾞｼｯｸE" pitchFamily="49" charset="-128"/>
              </a:rPr>
              <a:t>のとき</a:t>
            </a:r>
          </a:p>
        </p:txBody>
      </p:sp>
      <p:sp>
        <p:nvSpPr>
          <p:cNvPr id="238609" name="Text Box 20"/>
          <p:cNvSpPr txBox="1">
            <a:spLocks noChangeArrowheads="1"/>
          </p:cNvSpPr>
          <p:nvPr/>
        </p:nvSpPr>
        <p:spPr bwMode="auto">
          <a:xfrm>
            <a:off x="3214688" y="4710113"/>
            <a:ext cx="4824412" cy="366712"/>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アメリカの財のほうが相対的に安い。</a:t>
            </a:r>
          </a:p>
        </p:txBody>
      </p:sp>
      <p:sp>
        <p:nvSpPr>
          <p:cNvPr id="238610" name="Text Box 21"/>
          <p:cNvSpPr txBox="1">
            <a:spLocks noChangeArrowheads="1"/>
          </p:cNvSpPr>
          <p:nvPr/>
        </p:nvSpPr>
        <p:spPr bwMode="auto">
          <a:xfrm>
            <a:off x="3214688" y="5214938"/>
            <a:ext cx="4824412" cy="366712"/>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日本の財のほうが相対的に安い。</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1142976" y="571480"/>
            <a:ext cx="7643866" cy="321471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242692" name="Text Box 4"/>
          <p:cNvSpPr txBox="1">
            <a:spLocks noChangeArrowheads="1"/>
          </p:cNvSpPr>
          <p:nvPr/>
        </p:nvSpPr>
        <p:spPr bwMode="auto">
          <a:xfrm>
            <a:off x="1387475" y="758825"/>
            <a:ext cx="5856288" cy="366713"/>
          </a:xfrm>
          <a:prstGeom prst="rect">
            <a:avLst/>
          </a:prstGeom>
          <a:noFill/>
          <a:ln w="9525">
            <a:noFill/>
            <a:miter lim="800000"/>
            <a:headEnd/>
            <a:tailEnd/>
          </a:ln>
        </p:spPr>
        <p:txBody>
          <a:bodyPr wrap="none">
            <a:spAutoFit/>
          </a:bodyPr>
          <a:lstStyle/>
          <a:p>
            <a:pPr>
              <a:buFont typeface="Wingdings" pitchFamily="2" charset="2"/>
              <a:buChar char="n"/>
            </a:pPr>
            <a:r>
              <a:rPr kumimoji="0" lang="en-US" altLang="ja-JP">
                <a:ea typeface="HGｺﾞｼｯｸE" pitchFamily="49" charset="-128"/>
              </a:rPr>
              <a:t>ε</a:t>
            </a:r>
            <a:r>
              <a:rPr kumimoji="0" lang="ja-JP" altLang="en-US">
                <a:ea typeface="HGｺﾞｼｯｸE" pitchFamily="49" charset="-128"/>
              </a:rPr>
              <a:t>が低いとき、安いアメリカの財の輸入↑（ドルの需要↑）</a:t>
            </a:r>
          </a:p>
        </p:txBody>
      </p:sp>
      <p:sp>
        <p:nvSpPr>
          <p:cNvPr id="242693" name="Text Box 5"/>
          <p:cNvSpPr txBox="1">
            <a:spLocks noChangeArrowheads="1"/>
          </p:cNvSpPr>
          <p:nvPr/>
        </p:nvSpPr>
        <p:spPr bwMode="auto">
          <a:xfrm>
            <a:off x="2919413" y="1184275"/>
            <a:ext cx="3914775" cy="366713"/>
          </a:xfrm>
          <a:prstGeom prst="rect">
            <a:avLst/>
          </a:prstGeom>
          <a:noFill/>
          <a:ln w="9525">
            <a:noFill/>
            <a:miter lim="800000"/>
            <a:headEnd/>
            <a:tailEnd/>
          </a:ln>
        </p:spPr>
        <p:txBody>
          <a:bodyPr wrap="none">
            <a:spAutoFit/>
          </a:bodyPr>
          <a:lstStyle/>
          <a:p>
            <a:r>
              <a:rPr kumimoji="0" lang="ja-JP" altLang="en-US">
                <a:ea typeface="HGｺﾞｼｯｸE" pitchFamily="49" charset="-128"/>
              </a:rPr>
              <a:t>高い日本の財の輸出↓</a:t>
            </a:r>
            <a:r>
              <a:rPr kumimoji="0" lang="en-US" altLang="ja-JP">
                <a:ea typeface="HGｺﾞｼｯｸE" pitchFamily="49" charset="-128"/>
              </a:rPr>
              <a:t>(</a:t>
            </a:r>
            <a:r>
              <a:rPr kumimoji="0" lang="ja-JP" altLang="en-US">
                <a:ea typeface="HGｺﾞｼｯｸE" pitchFamily="49" charset="-128"/>
              </a:rPr>
              <a:t>ドルの供給↓</a:t>
            </a:r>
            <a:r>
              <a:rPr kumimoji="0" lang="en-US" altLang="ja-JP">
                <a:ea typeface="HGｺﾞｼｯｸE" pitchFamily="49" charset="-128"/>
              </a:rPr>
              <a:t>)</a:t>
            </a:r>
          </a:p>
        </p:txBody>
      </p:sp>
      <p:sp>
        <p:nvSpPr>
          <p:cNvPr id="242694" name="Text Box 6"/>
          <p:cNvSpPr txBox="1">
            <a:spLocks noChangeArrowheads="1"/>
          </p:cNvSpPr>
          <p:nvPr/>
        </p:nvSpPr>
        <p:spPr bwMode="auto">
          <a:xfrm>
            <a:off x="1479550" y="2336800"/>
            <a:ext cx="5856288" cy="366713"/>
          </a:xfrm>
          <a:prstGeom prst="rect">
            <a:avLst/>
          </a:prstGeom>
          <a:noFill/>
          <a:ln w="9525">
            <a:noFill/>
            <a:miter lim="800000"/>
            <a:headEnd/>
            <a:tailEnd/>
          </a:ln>
        </p:spPr>
        <p:txBody>
          <a:bodyPr wrap="none">
            <a:spAutoFit/>
          </a:bodyPr>
          <a:lstStyle/>
          <a:p>
            <a:pPr>
              <a:buFont typeface="Wingdings" pitchFamily="2" charset="2"/>
              <a:buChar char="n"/>
            </a:pPr>
            <a:r>
              <a:rPr kumimoji="0" lang="en-US" altLang="ja-JP">
                <a:ea typeface="HGｺﾞｼｯｸE" pitchFamily="49" charset="-128"/>
              </a:rPr>
              <a:t>ε</a:t>
            </a:r>
            <a:r>
              <a:rPr kumimoji="0" lang="ja-JP" altLang="en-US">
                <a:ea typeface="HGｺﾞｼｯｸE" pitchFamily="49" charset="-128"/>
              </a:rPr>
              <a:t>が高いとき、高いアメリカの財の輸入↓（ドルの需要↓）</a:t>
            </a:r>
          </a:p>
        </p:txBody>
      </p:sp>
      <p:sp>
        <p:nvSpPr>
          <p:cNvPr id="242695" name="Text Box 7"/>
          <p:cNvSpPr txBox="1">
            <a:spLocks noChangeArrowheads="1"/>
          </p:cNvSpPr>
          <p:nvPr/>
        </p:nvSpPr>
        <p:spPr bwMode="auto">
          <a:xfrm>
            <a:off x="3135313" y="2768600"/>
            <a:ext cx="3914775" cy="366713"/>
          </a:xfrm>
          <a:prstGeom prst="rect">
            <a:avLst/>
          </a:prstGeom>
          <a:noFill/>
          <a:ln w="9525">
            <a:noFill/>
            <a:miter lim="800000"/>
            <a:headEnd/>
            <a:tailEnd/>
          </a:ln>
        </p:spPr>
        <p:txBody>
          <a:bodyPr wrap="none">
            <a:spAutoFit/>
          </a:bodyPr>
          <a:lstStyle/>
          <a:p>
            <a:r>
              <a:rPr kumimoji="0" lang="ja-JP" altLang="en-US">
                <a:ea typeface="HGｺﾞｼｯｸE" pitchFamily="49" charset="-128"/>
              </a:rPr>
              <a:t>安い日本の財の輸出↑</a:t>
            </a:r>
            <a:r>
              <a:rPr kumimoji="0" lang="en-US" altLang="ja-JP">
                <a:ea typeface="HGｺﾞｼｯｸE" pitchFamily="49" charset="-128"/>
              </a:rPr>
              <a:t>(</a:t>
            </a:r>
            <a:r>
              <a:rPr kumimoji="0" lang="ja-JP" altLang="en-US">
                <a:ea typeface="HGｺﾞｼｯｸE" pitchFamily="49" charset="-128"/>
              </a:rPr>
              <a:t>ドルの供給↑</a:t>
            </a:r>
            <a:r>
              <a:rPr kumimoji="0" lang="en-US" altLang="ja-JP">
                <a:ea typeface="HGｺﾞｼｯｸE" pitchFamily="49" charset="-128"/>
              </a:rPr>
              <a:t>)</a:t>
            </a:r>
          </a:p>
        </p:txBody>
      </p:sp>
      <p:sp>
        <p:nvSpPr>
          <p:cNvPr id="242696" name="Text Box 8"/>
          <p:cNvSpPr txBox="1">
            <a:spLocks noChangeArrowheads="1"/>
          </p:cNvSpPr>
          <p:nvPr/>
        </p:nvSpPr>
        <p:spPr bwMode="auto">
          <a:xfrm>
            <a:off x="2251075" y="1693863"/>
            <a:ext cx="641350" cy="366712"/>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12297" name="AutoShape 9"/>
          <p:cNvSpPr>
            <a:spLocks noChangeArrowheads="1"/>
          </p:cNvSpPr>
          <p:nvPr/>
        </p:nvSpPr>
        <p:spPr bwMode="auto">
          <a:xfrm>
            <a:off x="3495675" y="1760538"/>
            <a:ext cx="719138" cy="217487"/>
          </a:xfrm>
          <a:prstGeom prst="rightArrow">
            <a:avLst>
              <a:gd name="adj1" fmla="val 50000"/>
              <a:gd name="adj2" fmla="val 82664"/>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defRPr/>
            </a:pPr>
            <a:endParaRPr kumimoji="0" lang="ja-JP" altLang="en-US"/>
          </a:p>
        </p:txBody>
      </p:sp>
      <p:sp>
        <p:nvSpPr>
          <p:cNvPr id="242698" name="Text Box 10"/>
          <p:cNvSpPr txBox="1">
            <a:spLocks noChangeArrowheads="1"/>
          </p:cNvSpPr>
          <p:nvPr/>
        </p:nvSpPr>
        <p:spPr bwMode="auto">
          <a:xfrm>
            <a:off x="4646613" y="1689100"/>
            <a:ext cx="1946275" cy="366713"/>
          </a:xfrm>
          <a:prstGeom prst="rect">
            <a:avLst/>
          </a:prstGeom>
          <a:noFill/>
          <a:ln w="9525">
            <a:noFill/>
            <a:miter lim="800000"/>
            <a:headEnd/>
            <a:tailEnd/>
          </a:ln>
        </p:spPr>
        <p:txBody>
          <a:bodyPr wrap="none">
            <a:spAutoFit/>
          </a:bodyPr>
          <a:lstStyle/>
          <a:p>
            <a:r>
              <a:rPr kumimoji="0" lang="ja-JP" altLang="en-US">
                <a:ea typeface="HGｺﾞｼｯｸE" pitchFamily="49" charset="-128"/>
              </a:rPr>
              <a:t>ドルの超過供給↓</a:t>
            </a:r>
          </a:p>
        </p:txBody>
      </p:sp>
      <p:sp>
        <p:nvSpPr>
          <p:cNvPr id="242699" name="Text Box 11"/>
          <p:cNvSpPr txBox="1">
            <a:spLocks noChangeArrowheads="1"/>
          </p:cNvSpPr>
          <p:nvPr/>
        </p:nvSpPr>
        <p:spPr bwMode="auto">
          <a:xfrm>
            <a:off x="2179638" y="3278188"/>
            <a:ext cx="641350" cy="366712"/>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12300" name="AutoShape 12"/>
          <p:cNvSpPr>
            <a:spLocks noChangeArrowheads="1"/>
          </p:cNvSpPr>
          <p:nvPr/>
        </p:nvSpPr>
        <p:spPr bwMode="auto">
          <a:xfrm>
            <a:off x="3424238" y="3344863"/>
            <a:ext cx="719137" cy="217487"/>
          </a:xfrm>
          <a:prstGeom prst="rightArrow">
            <a:avLst>
              <a:gd name="adj1" fmla="val 50000"/>
              <a:gd name="adj2" fmla="val 82664"/>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defRPr/>
            </a:pPr>
            <a:endParaRPr kumimoji="0" lang="ja-JP" altLang="en-US"/>
          </a:p>
        </p:txBody>
      </p:sp>
      <p:sp>
        <p:nvSpPr>
          <p:cNvPr id="242701" name="Text Box 13"/>
          <p:cNvSpPr txBox="1">
            <a:spLocks noChangeArrowheads="1"/>
          </p:cNvSpPr>
          <p:nvPr/>
        </p:nvSpPr>
        <p:spPr bwMode="auto">
          <a:xfrm>
            <a:off x="4575175" y="3273425"/>
            <a:ext cx="1946275" cy="366713"/>
          </a:xfrm>
          <a:prstGeom prst="rect">
            <a:avLst/>
          </a:prstGeom>
          <a:noFill/>
          <a:ln w="9525">
            <a:noFill/>
            <a:miter lim="800000"/>
            <a:headEnd/>
            <a:tailEnd/>
          </a:ln>
        </p:spPr>
        <p:txBody>
          <a:bodyPr wrap="none">
            <a:spAutoFit/>
          </a:bodyPr>
          <a:lstStyle/>
          <a:p>
            <a:r>
              <a:rPr kumimoji="0" lang="ja-JP" altLang="en-US">
                <a:ea typeface="HGｺﾞｼｯｸE" pitchFamily="49" charset="-128"/>
              </a:rPr>
              <a:t>ドルの超過供給↑</a:t>
            </a:r>
          </a:p>
        </p:txBody>
      </p:sp>
      <p:sp>
        <p:nvSpPr>
          <p:cNvPr id="242702" name="Text Box 15"/>
          <p:cNvSpPr txBox="1">
            <a:spLocks noChangeArrowheads="1"/>
          </p:cNvSpPr>
          <p:nvPr/>
        </p:nvSpPr>
        <p:spPr bwMode="auto">
          <a:xfrm>
            <a:off x="5059363" y="6491288"/>
            <a:ext cx="184150" cy="366712"/>
          </a:xfrm>
          <a:prstGeom prst="rect">
            <a:avLst/>
          </a:prstGeom>
          <a:noFill/>
          <a:ln w="9525">
            <a:noFill/>
            <a:miter lim="800000"/>
            <a:headEnd/>
            <a:tailEnd/>
          </a:ln>
        </p:spPr>
        <p:txBody>
          <a:bodyPr wrap="none">
            <a:spAutoFit/>
          </a:bodyPr>
          <a:lstStyle/>
          <a:p>
            <a:endParaRPr kumimoji="0" lang="ja-JP" altLang="ja-JP">
              <a:ea typeface="HGｺﾞｼｯｸE" pitchFamily="49" charset="-128"/>
            </a:endParaRPr>
          </a:p>
        </p:txBody>
      </p:sp>
      <p:sp>
        <p:nvSpPr>
          <p:cNvPr id="242703" name="Line 16"/>
          <p:cNvSpPr>
            <a:spLocks noChangeShapeType="1"/>
          </p:cNvSpPr>
          <p:nvPr/>
        </p:nvSpPr>
        <p:spPr bwMode="auto">
          <a:xfrm>
            <a:off x="1406525" y="6081713"/>
            <a:ext cx="3455988" cy="0"/>
          </a:xfrm>
          <a:prstGeom prst="line">
            <a:avLst/>
          </a:prstGeom>
          <a:noFill/>
          <a:ln w="9525">
            <a:solidFill>
              <a:schemeClr val="tx1"/>
            </a:solidFill>
            <a:round/>
            <a:headEnd/>
            <a:tailEnd type="triangle" w="med" len="med"/>
          </a:ln>
        </p:spPr>
        <p:txBody>
          <a:bodyPr/>
          <a:lstStyle/>
          <a:p>
            <a:endParaRPr lang="ja-JP" altLang="en-US"/>
          </a:p>
        </p:txBody>
      </p:sp>
      <p:sp>
        <p:nvSpPr>
          <p:cNvPr id="242704" name="Line 17"/>
          <p:cNvSpPr>
            <a:spLocks noChangeShapeType="1"/>
          </p:cNvSpPr>
          <p:nvPr/>
        </p:nvSpPr>
        <p:spPr bwMode="auto">
          <a:xfrm flipV="1">
            <a:off x="2487613" y="3992563"/>
            <a:ext cx="0" cy="2089150"/>
          </a:xfrm>
          <a:prstGeom prst="line">
            <a:avLst/>
          </a:prstGeom>
          <a:noFill/>
          <a:ln w="9525">
            <a:solidFill>
              <a:schemeClr val="tx1"/>
            </a:solidFill>
            <a:round/>
            <a:headEnd/>
            <a:tailEnd type="triangle" w="med" len="med"/>
          </a:ln>
        </p:spPr>
        <p:txBody>
          <a:bodyPr/>
          <a:lstStyle/>
          <a:p>
            <a:endParaRPr lang="ja-JP" altLang="en-US"/>
          </a:p>
        </p:txBody>
      </p:sp>
      <p:sp>
        <p:nvSpPr>
          <p:cNvPr id="242705" name="Text Box 18"/>
          <p:cNvSpPr txBox="1">
            <a:spLocks noChangeArrowheads="1"/>
          </p:cNvSpPr>
          <p:nvPr/>
        </p:nvSpPr>
        <p:spPr bwMode="auto">
          <a:xfrm>
            <a:off x="2054225" y="3849688"/>
            <a:ext cx="412750" cy="366712"/>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242706" name="Line 19"/>
          <p:cNvSpPr>
            <a:spLocks noChangeShapeType="1"/>
          </p:cNvSpPr>
          <p:nvPr/>
        </p:nvSpPr>
        <p:spPr bwMode="auto">
          <a:xfrm flipV="1">
            <a:off x="1766888" y="4137025"/>
            <a:ext cx="2305050" cy="1728788"/>
          </a:xfrm>
          <a:prstGeom prst="line">
            <a:avLst/>
          </a:prstGeom>
          <a:noFill/>
          <a:ln w="38100">
            <a:solidFill>
              <a:schemeClr val="tx1"/>
            </a:solidFill>
            <a:round/>
            <a:headEnd/>
            <a:tailEnd/>
          </a:ln>
        </p:spPr>
        <p:txBody>
          <a:bodyPr/>
          <a:lstStyle/>
          <a:p>
            <a:endParaRPr lang="ja-JP" altLang="en-US"/>
          </a:p>
        </p:txBody>
      </p:sp>
      <p:sp>
        <p:nvSpPr>
          <p:cNvPr id="242707" name="Text Box 20"/>
          <p:cNvSpPr txBox="1">
            <a:spLocks noChangeArrowheads="1"/>
          </p:cNvSpPr>
          <p:nvPr/>
        </p:nvSpPr>
        <p:spPr bwMode="auto">
          <a:xfrm>
            <a:off x="2054225" y="5000625"/>
            <a:ext cx="496888"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r>
              <a:rPr kumimoji="0" lang="en-US" altLang="ja-JP" baseline="-25000">
                <a:ea typeface="HGｺﾞｼｯｸE" pitchFamily="49" charset="-128"/>
              </a:rPr>
              <a:t>0</a:t>
            </a:r>
          </a:p>
        </p:txBody>
      </p:sp>
      <p:sp>
        <p:nvSpPr>
          <p:cNvPr id="12309" name="Text Box 21"/>
          <p:cNvSpPr txBox="1">
            <a:spLocks noChangeArrowheads="1"/>
          </p:cNvSpPr>
          <p:nvPr/>
        </p:nvSpPr>
        <p:spPr bwMode="auto">
          <a:xfrm>
            <a:off x="4143375" y="3921125"/>
            <a:ext cx="4286250" cy="4000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defRPr/>
            </a:pPr>
            <a:r>
              <a:rPr kumimoji="0" lang="en-US" altLang="ja-JP" dirty="0"/>
              <a:t>CA</a:t>
            </a:r>
            <a:r>
              <a:rPr kumimoji="0" lang="ja-JP" altLang="en-US" dirty="0"/>
              <a:t>；経常収支（ドルの超過供給）</a:t>
            </a:r>
          </a:p>
        </p:txBody>
      </p:sp>
      <p:sp>
        <p:nvSpPr>
          <p:cNvPr id="242709" name="Text Box 22"/>
          <p:cNvSpPr txBox="1">
            <a:spLocks noChangeArrowheads="1"/>
          </p:cNvSpPr>
          <p:nvPr/>
        </p:nvSpPr>
        <p:spPr bwMode="auto">
          <a:xfrm>
            <a:off x="5006975" y="5865813"/>
            <a:ext cx="1717675" cy="366712"/>
          </a:xfrm>
          <a:prstGeom prst="rect">
            <a:avLst/>
          </a:prstGeom>
          <a:noFill/>
          <a:ln w="9525">
            <a:noFill/>
            <a:miter lim="800000"/>
            <a:headEnd/>
            <a:tailEnd/>
          </a:ln>
        </p:spPr>
        <p:txBody>
          <a:bodyPr wrap="none">
            <a:spAutoFit/>
          </a:bodyPr>
          <a:lstStyle/>
          <a:p>
            <a:r>
              <a:rPr kumimoji="0" lang="ja-JP" altLang="en-US">
                <a:ea typeface="HGｺﾞｼｯｸE" pitchFamily="49" charset="-128"/>
              </a:rPr>
              <a:t>ドルの超過供給</a:t>
            </a:r>
          </a:p>
        </p:txBody>
      </p:sp>
      <p:sp>
        <p:nvSpPr>
          <p:cNvPr id="242710" name="Text Box 23"/>
          <p:cNvSpPr txBox="1">
            <a:spLocks noChangeArrowheads="1"/>
          </p:cNvSpPr>
          <p:nvPr/>
        </p:nvSpPr>
        <p:spPr bwMode="auto">
          <a:xfrm>
            <a:off x="2393950" y="6153150"/>
            <a:ext cx="184150" cy="366713"/>
          </a:xfrm>
          <a:prstGeom prst="rect">
            <a:avLst/>
          </a:prstGeom>
          <a:noFill/>
          <a:ln w="9525">
            <a:noFill/>
            <a:miter lim="800000"/>
            <a:headEnd/>
            <a:tailEnd/>
          </a:ln>
        </p:spPr>
        <p:txBody>
          <a:bodyPr>
            <a:spAutoFit/>
          </a:bodyPr>
          <a:lstStyle/>
          <a:p>
            <a:pPr>
              <a:spcBef>
                <a:spcPct val="50000"/>
              </a:spcBef>
            </a:pPr>
            <a:endParaRPr kumimoji="0" lang="ja-JP" altLang="ja-JP">
              <a:ea typeface="HGｺﾞｼｯｸE" pitchFamily="49" charset="-128"/>
            </a:endParaRPr>
          </a:p>
        </p:txBody>
      </p:sp>
      <p:sp>
        <p:nvSpPr>
          <p:cNvPr id="242711" name="Text Box 24"/>
          <p:cNvSpPr txBox="1">
            <a:spLocks noChangeArrowheads="1"/>
          </p:cNvSpPr>
          <p:nvPr/>
        </p:nvSpPr>
        <p:spPr bwMode="auto">
          <a:xfrm>
            <a:off x="2343150" y="6153150"/>
            <a:ext cx="311150"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0</a:t>
            </a:r>
          </a:p>
        </p:txBody>
      </p:sp>
      <p:sp>
        <p:nvSpPr>
          <p:cNvPr id="22" name="Text Box 20"/>
          <p:cNvSpPr txBox="1">
            <a:spLocks noChangeArrowheads="1"/>
          </p:cNvSpPr>
          <p:nvPr/>
        </p:nvSpPr>
        <p:spPr bwMode="auto">
          <a:xfrm>
            <a:off x="4714875" y="4643438"/>
            <a:ext cx="2305050" cy="825500"/>
          </a:xfrm>
          <a:prstGeom prst="rect">
            <a:avLst/>
          </a:prstGeom>
          <a:noFill/>
          <a:ln w="9525">
            <a:noFill/>
            <a:miter lim="800000"/>
            <a:headEnd/>
            <a:tailEnd/>
          </a:ln>
        </p:spPr>
        <p:txBody>
          <a:bodyPr>
            <a:spAutoFit/>
          </a:bodyPr>
          <a:lstStyle/>
          <a:p>
            <a:pPr>
              <a:spcBef>
                <a:spcPct val="50000"/>
              </a:spcBef>
            </a:pPr>
            <a:r>
              <a:rPr kumimoji="0" lang="ja-JP" altLang="en-US" sz="1600"/>
              <a:t>ここでドルの超過供給がゼロになり、経常収支がゼロになる。</a:t>
            </a:r>
          </a:p>
        </p:txBody>
      </p:sp>
      <p:cxnSp>
        <p:nvCxnSpPr>
          <p:cNvPr id="23" name="AutoShape 19"/>
          <p:cNvCxnSpPr>
            <a:cxnSpLocks noChangeShapeType="1"/>
            <a:stCxn id="22" idx="1"/>
          </p:cNvCxnSpPr>
          <p:nvPr/>
        </p:nvCxnSpPr>
        <p:spPr bwMode="auto">
          <a:xfrm rot="10800000" flipV="1">
            <a:off x="2500313" y="5056188"/>
            <a:ext cx="2214562" cy="311150"/>
          </a:xfrm>
          <a:prstGeom prst="curvedConnector3">
            <a:avLst>
              <a:gd name="adj1" fmla="val 50000"/>
            </a:avLst>
          </a:prstGeom>
          <a:ln>
            <a:headEnd/>
            <a:tailEnd type="triangle" w="med" len="med"/>
          </a:ln>
        </p:spPr>
        <p:style>
          <a:lnRef idx="2">
            <a:schemeClr val="accent3"/>
          </a:lnRef>
          <a:fillRef idx="0">
            <a:schemeClr val="accent3"/>
          </a:fillRef>
          <a:effectRef idx="1">
            <a:schemeClr val="accent3"/>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p:cNvSpPr/>
          <p:nvPr/>
        </p:nvSpPr>
        <p:spPr>
          <a:xfrm>
            <a:off x="0" y="2500306"/>
            <a:ext cx="9144000" cy="414340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42" name="図表 41"/>
          <p:cNvGraphicFramePr/>
          <p:nvPr/>
        </p:nvGraphicFramePr>
        <p:xfrm>
          <a:off x="1142976" y="214290"/>
          <a:ext cx="7858180" cy="8826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765" name="Text Box 4"/>
          <p:cNvSpPr txBox="1">
            <a:spLocks noChangeArrowheads="1"/>
          </p:cNvSpPr>
          <p:nvPr/>
        </p:nvSpPr>
        <p:spPr bwMode="auto">
          <a:xfrm>
            <a:off x="1143000" y="1214438"/>
            <a:ext cx="4608513" cy="519112"/>
          </a:xfrm>
          <a:prstGeom prst="rect">
            <a:avLst/>
          </a:prstGeom>
          <a:noFill/>
          <a:ln w="9525">
            <a:noFill/>
            <a:miter lim="800000"/>
            <a:headEnd/>
            <a:tailEnd/>
          </a:ln>
        </p:spPr>
        <p:txBody>
          <a:bodyPr>
            <a:spAutoFit/>
          </a:bodyPr>
          <a:lstStyle/>
          <a:p>
            <a:pPr>
              <a:spcBef>
                <a:spcPct val="50000"/>
              </a:spcBef>
            </a:pPr>
            <a:r>
              <a:rPr kumimoji="0" lang="en-US" altLang="ja-JP" sz="2800">
                <a:ea typeface="HGｺﾞｼｯｸE" pitchFamily="49" charset="-128"/>
              </a:rPr>
              <a:t>Sp</a:t>
            </a:r>
            <a:r>
              <a:rPr kumimoji="0" lang="ja-JP" altLang="en-US" sz="2800">
                <a:ea typeface="HGｺﾞｼｯｸE" pitchFamily="49" charset="-128"/>
              </a:rPr>
              <a:t>＋</a:t>
            </a:r>
            <a:r>
              <a:rPr kumimoji="0" lang="en-US" altLang="ja-JP" sz="2800">
                <a:ea typeface="HGｺﾞｼｯｸE" pitchFamily="49" charset="-128"/>
              </a:rPr>
              <a:t>(T</a:t>
            </a:r>
            <a:r>
              <a:rPr kumimoji="0" lang="ja-JP" altLang="en-US" sz="2800">
                <a:ea typeface="HGｺﾞｼｯｸE" pitchFamily="49" charset="-128"/>
              </a:rPr>
              <a:t>－</a:t>
            </a:r>
            <a:r>
              <a:rPr kumimoji="0" lang="en-US" altLang="ja-JP" sz="2800">
                <a:ea typeface="HGｺﾞｼｯｸE" pitchFamily="49" charset="-128"/>
              </a:rPr>
              <a:t>G)</a:t>
            </a:r>
            <a:r>
              <a:rPr kumimoji="0" lang="ja-JP" altLang="en-US" sz="2800">
                <a:ea typeface="HGｺﾞｼｯｸE" pitchFamily="49" charset="-128"/>
              </a:rPr>
              <a:t>＝</a:t>
            </a:r>
            <a:r>
              <a:rPr kumimoji="0" lang="en-US" altLang="ja-JP" sz="2800">
                <a:ea typeface="HGｺﾞｼｯｸE" pitchFamily="49" charset="-128"/>
              </a:rPr>
              <a:t>I</a:t>
            </a:r>
            <a:r>
              <a:rPr kumimoji="0" lang="ja-JP" altLang="en-US" sz="2800">
                <a:ea typeface="HGｺﾞｼｯｸE" pitchFamily="49" charset="-128"/>
              </a:rPr>
              <a:t>＋⊿</a:t>
            </a:r>
            <a:r>
              <a:rPr kumimoji="0" lang="en-US" altLang="ja-JP" sz="2800">
                <a:ea typeface="HGｺﾞｼｯｸE" pitchFamily="49" charset="-128"/>
              </a:rPr>
              <a:t>FA</a:t>
            </a:r>
          </a:p>
        </p:txBody>
      </p:sp>
      <p:sp>
        <p:nvSpPr>
          <p:cNvPr id="13317" name="Text Box 5"/>
          <p:cNvSpPr txBox="1">
            <a:spLocks noChangeArrowheads="1"/>
          </p:cNvSpPr>
          <p:nvPr/>
        </p:nvSpPr>
        <p:spPr bwMode="auto">
          <a:xfrm>
            <a:off x="5857875" y="1285875"/>
            <a:ext cx="1223963" cy="37623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kumimoji="0" lang="ja-JP" altLang="en-US" dirty="0"/>
              <a:t>資金市場</a:t>
            </a:r>
          </a:p>
        </p:txBody>
      </p:sp>
      <p:sp>
        <p:nvSpPr>
          <p:cNvPr id="245767" name="Text Box 6"/>
          <p:cNvSpPr txBox="1">
            <a:spLocks noChangeArrowheads="1"/>
          </p:cNvSpPr>
          <p:nvPr/>
        </p:nvSpPr>
        <p:spPr bwMode="auto">
          <a:xfrm>
            <a:off x="1285875" y="1928813"/>
            <a:ext cx="2232025" cy="519112"/>
          </a:xfrm>
          <a:prstGeom prst="rect">
            <a:avLst/>
          </a:prstGeom>
          <a:noFill/>
          <a:ln w="9525">
            <a:noFill/>
            <a:miter lim="800000"/>
            <a:headEnd/>
            <a:tailEnd/>
          </a:ln>
        </p:spPr>
        <p:txBody>
          <a:bodyPr>
            <a:spAutoFit/>
          </a:bodyPr>
          <a:lstStyle/>
          <a:p>
            <a:pPr>
              <a:spcBef>
                <a:spcPct val="50000"/>
              </a:spcBef>
            </a:pPr>
            <a:r>
              <a:rPr kumimoji="0" lang="en-US" altLang="ja-JP" sz="2800">
                <a:ea typeface="HGｺﾞｼｯｸE" pitchFamily="49" charset="-128"/>
              </a:rPr>
              <a:t>CA</a:t>
            </a:r>
            <a:r>
              <a:rPr kumimoji="0" lang="ja-JP" altLang="en-US" sz="2800">
                <a:ea typeface="HGｺﾞｼｯｸE" pitchFamily="49" charset="-128"/>
              </a:rPr>
              <a:t>＝⊿</a:t>
            </a:r>
            <a:r>
              <a:rPr kumimoji="0" lang="en-US" altLang="ja-JP" sz="2800">
                <a:ea typeface="HGｺﾞｼｯｸE" pitchFamily="49" charset="-128"/>
              </a:rPr>
              <a:t>FA</a:t>
            </a:r>
          </a:p>
        </p:txBody>
      </p:sp>
      <p:sp>
        <p:nvSpPr>
          <p:cNvPr id="13319" name="Text Box 7"/>
          <p:cNvSpPr txBox="1">
            <a:spLocks noChangeArrowheads="1"/>
          </p:cNvSpPr>
          <p:nvPr/>
        </p:nvSpPr>
        <p:spPr bwMode="auto">
          <a:xfrm>
            <a:off x="5076825" y="1916113"/>
            <a:ext cx="3567113" cy="40005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spcBef>
                <a:spcPct val="50000"/>
              </a:spcBef>
              <a:defRPr/>
            </a:pPr>
            <a:r>
              <a:rPr kumimoji="0" lang="ja-JP" altLang="en-US"/>
              <a:t>経常収支＝対外純資産の増加</a:t>
            </a:r>
          </a:p>
        </p:txBody>
      </p:sp>
      <p:sp>
        <p:nvSpPr>
          <p:cNvPr id="245769" name="Line 8"/>
          <p:cNvSpPr>
            <a:spLocks noChangeShapeType="1"/>
          </p:cNvSpPr>
          <p:nvPr/>
        </p:nvSpPr>
        <p:spPr bwMode="auto">
          <a:xfrm>
            <a:off x="755650" y="5805488"/>
            <a:ext cx="3455988" cy="0"/>
          </a:xfrm>
          <a:prstGeom prst="line">
            <a:avLst/>
          </a:prstGeom>
          <a:noFill/>
          <a:ln w="9525">
            <a:solidFill>
              <a:schemeClr val="tx1"/>
            </a:solidFill>
            <a:round/>
            <a:headEnd/>
            <a:tailEnd type="triangle" w="med" len="med"/>
          </a:ln>
        </p:spPr>
        <p:txBody>
          <a:bodyPr/>
          <a:lstStyle/>
          <a:p>
            <a:endParaRPr lang="ja-JP" altLang="en-US"/>
          </a:p>
        </p:txBody>
      </p:sp>
      <p:sp>
        <p:nvSpPr>
          <p:cNvPr id="245770" name="Line 9"/>
          <p:cNvSpPr>
            <a:spLocks noChangeShapeType="1"/>
          </p:cNvSpPr>
          <p:nvPr/>
        </p:nvSpPr>
        <p:spPr bwMode="auto">
          <a:xfrm flipV="1">
            <a:off x="755650" y="2997200"/>
            <a:ext cx="0" cy="2808288"/>
          </a:xfrm>
          <a:prstGeom prst="line">
            <a:avLst/>
          </a:prstGeom>
          <a:noFill/>
          <a:ln w="9525">
            <a:solidFill>
              <a:schemeClr val="tx1"/>
            </a:solidFill>
            <a:round/>
            <a:headEnd/>
            <a:tailEnd type="triangle" w="med" len="med"/>
          </a:ln>
        </p:spPr>
        <p:txBody>
          <a:bodyPr/>
          <a:lstStyle/>
          <a:p>
            <a:endParaRPr lang="ja-JP" altLang="en-US"/>
          </a:p>
        </p:txBody>
      </p:sp>
      <p:sp>
        <p:nvSpPr>
          <p:cNvPr id="245771" name="Text Box 10"/>
          <p:cNvSpPr txBox="1">
            <a:spLocks noChangeArrowheads="1"/>
          </p:cNvSpPr>
          <p:nvPr/>
        </p:nvSpPr>
        <p:spPr bwMode="auto">
          <a:xfrm>
            <a:off x="2555875" y="5876925"/>
            <a:ext cx="2444750" cy="4000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資金の供給・需要</a:t>
            </a:r>
          </a:p>
        </p:txBody>
      </p:sp>
      <p:sp>
        <p:nvSpPr>
          <p:cNvPr id="245772" name="Text Box 11"/>
          <p:cNvSpPr txBox="1">
            <a:spLocks noChangeArrowheads="1"/>
          </p:cNvSpPr>
          <p:nvPr/>
        </p:nvSpPr>
        <p:spPr bwMode="auto">
          <a:xfrm>
            <a:off x="395288" y="2636838"/>
            <a:ext cx="576262" cy="366712"/>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r</a:t>
            </a:r>
          </a:p>
        </p:txBody>
      </p:sp>
      <p:sp>
        <p:nvSpPr>
          <p:cNvPr id="245773" name="Line 12"/>
          <p:cNvSpPr>
            <a:spLocks noChangeShapeType="1"/>
          </p:cNvSpPr>
          <p:nvPr/>
        </p:nvSpPr>
        <p:spPr bwMode="auto">
          <a:xfrm flipV="1">
            <a:off x="1042988" y="3213100"/>
            <a:ext cx="2592387" cy="2232025"/>
          </a:xfrm>
          <a:prstGeom prst="line">
            <a:avLst/>
          </a:prstGeom>
          <a:noFill/>
          <a:ln w="57150">
            <a:solidFill>
              <a:schemeClr val="tx1"/>
            </a:solidFill>
            <a:round/>
            <a:headEnd/>
            <a:tailEnd/>
          </a:ln>
        </p:spPr>
        <p:txBody>
          <a:bodyPr/>
          <a:lstStyle/>
          <a:p>
            <a:endParaRPr lang="ja-JP" altLang="en-US"/>
          </a:p>
        </p:txBody>
      </p:sp>
      <p:sp>
        <p:nvSpPr>
          <p:cNvPr id="245774" name="Line 13"/>
          <p:cNvSpPr>
            <a:spLocks noChangeShapeType="1"/>
          </p:cNvSpPr>
          <p:nvPr/>
        </p:nvSpPr>
        <p:spPr bwMode="auto">
          <a:xfrm>
            <a:off x="1042988" y="3573463"/>
            <a:ext cx="2665412" cy="1943100"/>
          </a:xfrm>
          <a:prstGeom prst="line">
            <a:avLst/>
          </a:prstGeom>
          <a:noFill/>
          <a:ln w="57150">
            <a:solidFill>
              <a:schemeClr val="tx1"/>
            </a:solidFill>
            <a:round/>
            <a:headEnd/>
            <a:tailEnd/>
          </a:ln>
        </p:spPr>
        <p:txBody>
          <a:bodyPr/>
          <a:lstStyle/>
          <a:p>
            <a:endParaRPr lang="ja-JP" altLang="en-US"/>
          </a:p>
        </p:txBody>
      </p:sp>
      <p:sp>
        <p:nvSpPr>
          <p:cNvPr id="245775" name="Text Box 14"/>
          <p:cNvSpPr txBox="1">
            <a:spLocks noChangeArrowheads="1"/>
          </p:cNvSpPr>
          <p:nvPr/>
        </p:nvSpPr>
        <p:spPr bwMode="auto">
          <a:xfrm>
            <a:off x="3779838" y="5300663"/>
            <a:ext cx="504825" cy="366712"/>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I</a:t>
            </a:r>
          </a:p>
        </p:txBody>
      </p:sp>
      <p:sp>
        <p:nvSpPr>
          <p:cNvPr id="245776" name="Text Box 16"/>
          <p:cNvSpPr txBox="1">
            <a:spLocks noChangeArrowheads="1"/>
          </p:cNvSpPr>
          <p:nvPr/>
        </p:nvSpPr>
        <p:spPr bwMode="auto">
          <a:xfrm>
            <a:off x="3203575" y="2708275"/>
            <a:ext cx="1654175" cy="40005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Sp</a:t>
            </a:r>
            <a:r>
              <a:rPr kumimoji="0" lang="ja-JP" altLang="en-US">
                <a:ea typeface="HGｺﾞｼｯｸE" pitchFamily="49" charset="-128"/>
              </a:rPr>
              <a:t>＋</a:t>
            </a:r>
            <a:r>
              <a:rPr kumimoji="0" lang="en-US" altLang="ja-JP">
                <a:ea typeface="HGｺﾞｼｯｸE" pitchFamily="49" charset="-128"/>
              </a:rPr>
              <a:t>(T</a:t>
            </a:r>
            <a:r>
              <a:rPr kumimoji="0" lang="ja-JP" altLang="en-US">
                <a:ea typeface="HGｺﾞｼｯｸE" pitchFamily="49" charset="-128"/>
              </a:rPr>
              <a:t>－</a:t>
            </a:r>
            <a:r>
              <a:rPr kumimoji="0" lang="en-US" altLang="ja-JP">
                <a:ea typeface="HGｺﾞｼｯｸE" pitchFamily="49" charset="-128"/>
              </a:rPr>
              <a:t>G)</a:t>
            </a:r>
          </a:p>
        </p:txBody>
      </p:sp>
      <p:sp>
        <p:nvSpPr>
          <p:cNvPr id="13329" name="Text Box 17"/>
          <p:cNvSpPr txBox="1">
            <a:spLocks noChangeArrowheads="1"/>
          </p:cNvSpPr>
          <p:nvPr/>
        </p:nvSpPr>
        <p:spPr bwMode="auto">
          <a:xfrm>
            <a:off x="179388" y="3573463"/>
            <a:ext cx="504825" cy="376237"/>
          </a:xfrm>
          <a:prstGeom prst="rect">
            <a:avLst/>
          </a:prstGeom>
          <a:solidFill>
            <a:srgbClr val="FFFF00"/>
          </a:solidFill>
          <a:ln w="9525">
            <a:solidFill>
              <a:schemeClr val="tx1"/>
            </a:solidFill>
            <a:miter lim="800000"/>
            <a:headEnd/>
            <a:tailEnd/>
          </a:ln>
        </p:spPr>
        <p:txBody>
          <a:bodyPr>
            <a:spAutoFit/>
          </a:bodyPr>
          <a:lstStyle/>
          <a:p>
            <a:pPr>
              <a:spcBef>
                <a:spcPct val="50000"/>
              </a:spcBef>
            </a:pPr>
            <a:r>
              <a:rPr kumimoji="0" lang="en-US" altLang="ja-JP">
                <a:ea typeface="HGｺﾞｼｯｸE" pitchFamily="49" charset="-128"/>
              </a:rPr>
              <a:t>r</a:t>
            </a:r>
            <a:r>
              <a:rPr kumimoji="0" lang="en-US" altLang="ja-JP" baseline="30000">
                <a:ea typeface="HGｺﾞｼｯｸE" pitchFamily="49" charset="-128"/>
              </a:rPr>
              <a:t>$</a:t>
            </a:r>
          </a:p>
        </p:txBody>
      </p:sp>
      <p:sp>
        <p:nvSpPr>
          <p:cNvPr id="13330" name="Line 18"/>
          <p:cNvSpPr>
            <a:spLocks noChangeShapeType="1"/>
          </p:cNvSpPr>
          <p:nvPr/>
        </p:nvSpPr>
        <p:spPr bwMode="auto">
          <a:xfrm>
            <a:off x="755650" y="3933825"/>
            <a:ext cx="2016125" cy="0"/>
          </a:xfrm>
          <a:prstGeom prst="line">
            <a:avLst/>
          </a:prstGeom>
          <a:noFill/>
          <a:ln w="57150" cap="rnd">
            <a:solidFill>
              <a:schemeClr val="tx1"/>
            </a:solidFill>
            <a:prstDash val="sysDot"/>
            <a:round/>
            <a:headEnd/>
            <a:tailEnd/>
          </a:ln>
        </p:spPr>
        <p:txBody>
          <a:bodyPr/>
          <a:lstStyle/>
          <a:p>
            <a:endParaRPr lang="ja-JP" altLang="en-US"/>
          </a:p>
        </p:txBody>
      </p:sp>
      <p:sp>
        <p:nvSpPr>
          <p:cNvPr id="13331" name="Text Box 19"/>
          <p:cNvSpPr txBox="1">
            <a:spLocks noChangeArrowheads="1"/>
          </p:cNvSpPr>
          <p:nvPr/>
        </p:nvSpPr>
        <p:spPr bwMode="auto">
          <a:xfrm>
            <a:off x="1692275" y="2708275"/>
            <a:ext cx="1223963" cy="37623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kumimoji="0" lang="ja-JP" altLang="en-US"/>
              <a:t>資金市場</a:t>
            </a:r>
          </a:p>
        </p:txBody>
      </p:sp>
      <p:sp>
        <p:nvSpPr>
          <p:cNvPr id="13332" name="Line 20"/>
          <p:cNvSpPr>
            <a:spLocks noChangeShapeType="1"/>
          </p:cNvSpPr>
          <p:nvPr/>
        </p:nvSpPr>
        <p:spPr bwMode="auto">
          <a:xfrm>
            <a:off x="1547813" y="3933825"/>
            <a:ext cx="1223962" cy="0"/>
          </a:xfrm>
          <a:prstGeom prst="line">
            <a:avLst/>
          </a:prstGeom>
          <a:noFill/>
          <a:ln w="57150">
            <a:solidFill>
              <a:srgbClr val="FF3300"/>
            </a:solidFill>
            <a:round/>
            <a:headEnd/>
            <a:tailEnd/>
          </a:ln>
        </p:spPr>
        <p:txBody>
          <a:bodyPr/>
          <a:lstStyle/>
          <a:p>
            <a:endParaRPr lang="ja-JP" altLang="en-US"/>
          </a:p>
        </p:txBody>
      </p:sp>
      <p:sp>
        <p:nvSpPr>
          <p:cNvPr id="13333" name="AutoShape 21"/>
          <p:cNvSpPr>
            <a:spLocks/>
          </p:cNvSpPr>
          <p:nvPr/>
        </p:nvSpPr>
        <p:spPr bwMode="auto">
          <a:xfrm rot="5400000">
            <a:off x="2086769" y="3177382"/>
            <a:ext cx="146050" cy="1223962"/>
          </a:xfrm>
          <a:prstGeom prst="leftBrace">
            <a:avLst>
              <a:gd name="adj1" fmla="val 69837"/>
              <a:gd name="adj2" fmla="val 50000"/>
            </a:avLst>
          </a:prstGeom>
          <a:noFill/>
          <a:ln w="38100">
            <a:solidFill>
              <a:schemeClr val="tx1"/>
            </a:solidFill>
            <a:round/>
            <a:headEnd/>
            <a:tailEnd/>
          </a:ln>
        </p:spPr>
        <p:txBody>
          <a:bodyPr wrap="none" anchor="ctr"/>
          <a:lstStyle/>
          <a:p>
            <a:endParaRPr kumimoji="0" lang="ja-JP" altLang="en-US">
              <a:ea typeface="HGｺﾞｼｯｸE" pitchFamily="49" charset="-128"/>
            </a:endParaRPr>
          </a:p>
        </p:txBody>
      </p:sp>
      <p:sp>
        <p:nvSpPr>
          <p:cNvPr id="13334" name="Text Box 22"/>
          <p:cNvSpPr txBox="1">
            <a:spLocks noChangeArrowheads="1"/>
          </p:cNvSpPr>
          <p:nvPr/>
        </p:nvSpPr>
        <p:spPr bwMode="auto">
          <a:xfrm>
            <a:off x="1763713" y="3284538"/>
            <a:ext cx="936625"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a:t>
            </a:r>
          </a:p>
        </p:txBody>
      </p:sp>
      <p:sp>
        <p:nvSpPr>
          <p:cNvPr id="245783" name="Line 23"/>
          <p:cNvSpPr>
            <a:spLocks noChangeShapeType="1"/>
          </p:cNvSpPr>
          <p:nvPr/>
        </p:nvSpPr>
        <p:spPr bwMode="auto">
          <a:xfrm>
            <a:off x="4787900" y="5805488"/>
            <a:ext cx="3168650" cy="0"/>
          </a:xfrm>
          <a:prstGeom prst="line">
            <a:avLst/>
          </a:prstGeom>
          <a:noFill/>
          <a:ln w="9525">
            <a:solidFill>
              <a:schemeClr val="tx1"/>
            </a:solidFill>
            <a:round/>
            <a:headEnd/>
            <a:tailEnd type="triangle" w="med" len="med"/>
          </a:ln>
        </p:spPr>
        <p:txBody>
          <a:bodyPr/>
          <a:lstStyle/>
          <a:p>
            <a:endParaRPr lang="ja-JP" altLang="en-US"/>
          </a:p>
        </p:txBody>
      </p:sp>
      <p:sp>
        <p:nvSpPr>
          <p:cNvPr id="245784" name="Line 24"/>
          <p:cNvSpPr>
            <a:spLocks noChangeShapeType="1"/>
          </p:cNvSpPr>
          <p:nvPr/>
        </p:nvSpPr>
        <p:spPr bwMode="auto">
          <a:xfrm flipH="1" flipV="1">
            <a:off x="5940425" y="3429000"/>
            <a:ext cx="1588" cy="2376488"/>
          </a:xfrm>
          <a:prstGeom prst="line">
            <a:avLst/>
          </a:prstGeom>
          <a:noFill/>
          <a:ln w="9525">
            <a:solidFill>
              <a:schemeClr val="tx1"/>
            </a:solidFill>
            <a:round/>
            <a:headEnd/>
            <a:tailEnd type="triangle" w="med" len="med"/>
          </a:ln>
        </p:spPr>
        <p:txBody>
          <a:bodyPr/>
          <a:lstStyle/>
          <a:p>
            <a:endParaRPr lang="ja-JP" altLang="en-US"/>
          </a:p>
        </p:txBody>
      </p:sp>
      <p:sp>
        <p:nvSpPr>
          <p:cNvPr id="245785" name="Text Box 25"/>
          <p:cNvSpPr txBox="1">
            <a:spLocks noChangeArrowheads="1"/>
          </p:cNvSpPr>
          <p:nvPr/>
        </p:nvSpPr>
        <p:spPr bwMode="auto">
          <a:xfrm>
            <a:off x="5572125" y="3143250"/>
            <a:ext cx="438150" cy="396875"/>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245786" name="Text Box 27"/>
          <p:cNvSpPr txBox="1">
            <a:spLocks noChangeArrowheads="1"/>
          </p:cNvSpPr>
          <p:nvPr/>
        </p:nvSpPr>
        <p:spPr bwMode="auto">
          <a:xfrm>
            <a:off x="5868988" y="5805488"/>
            <a:ext cx="184150" cy="366712"/>
          </a:xfrm>
          <a:prstGeom prst="rect">
            <a:avLst/>
          </a:prstGeom>
          <a:noFill/>
          <a:ln w="9525">
            <a:noFill/>
            <a:miter lim="800000"/>
            <a:headEnd/>
            <a:tailEnd/>
          </a:ln>
        </p:spPr>
        <p:txBody>
          <a:bodyPr>
            <a:spAutoFit/>
          </a:bodyPr>
          <a:lstStyle/>
          <a:p>
            <a:pPr>
              <a:spcBef>
                <a:spcPct val="50000"/>
              </a:spcBef>
            </a:pPr>
            <a:endParaRPr kumimoji="0" lang="ja-JP" altLang="ja-JP">
              <a:ea typeface="HGｺﾞｼｯｸE" pitchFamily="49" charset="-128"/>
            </a:endParaRPr>
          </a:p>
        </p:txBody>
      </p:sp>
      <p:sp>
        <p:nvSpPr>
          <p:cNvPr id="245787" name="Text Box 28"/>
          <p:cNvSpPr txBox="1">
            <a:spLocks noChangeArrowheads="1"/>
          </p:cNvSpPr>
          <p:nvPr/>
        </p:nvSpPr>
        <p:spPr bwMode="auto">
          <a:xfrm>
            <a:off x="5795963" y="5805488"/>
            <a:ext cx="311150" cy="366712"/>
          </a:xfrm>
          <a:prstGeom prst="rect">
            <a:avLst/>
          </a:prstGeom>
          <a:noFill/>
          <a:ln w="9525">
            <a:noFill/>
            <a:miter lim="800000"/>
            <a:headEnd/>
            <a:tailEnd/>
          </a:ln>
        </p:spPr>
        <p:txBody>
          <a:bodyPr wrap="none">
            <a:spAutoFit/>
          </a:bodyPr>
          <a:lstStyle/>
          <a:p>
            <a:r>
              <a:rPr kumimoji="0" lang="en-US" altLang="ja-JP">
                <a:ea typeface="HGｺﾞｼｯｸE" pitchFamily="49" charset="-128"/>
              </a:rPr>
              <a:t>0</a:t>
            </a:r>
          </a:p>
        </p:txBody>
      </p:sp>
      <p:sp>
        <p:nvSpPr>
          <p:cNvPr id="245788" name="Line 29"/>
          <p:cNvSpPr>
            <a:spLocks noChangeShapeType="1"/>
          </p:cNvSpPr>
          <p:nvPr/>
        </p:nvSpPr>
        <p:spPr bwMode="auto">
          <a:xfrm flipV="1">
            <a:off x="5219700" y="3500438"/>
            <a:ext cx="2592388" cy="2233612"/>
          </a:xfrm>
          <a:prstGeom prst="line">
            <a:avLst/>
          </a:prstGeom>
          <a:noFill/>
          <a:ln w="57150">
            <a:solidFill>
              <a:schemeClr val="tx1"/>
            </a:solidFill>
            <a:round/>
            <a:headEnd/>
            <a:tailEnd/>
          </a:ln>
        </p:spPr>
        <p:txBody>
          <a:bodyPr/>
          <a:lstStyle/>
          <a:p>
            <a:endParaRPr lang="ja-JP" altLang="en-US"/>
          </a:p>
        </p:txBody>
      </p:sp>
      <p:sp>
        <p:nvSpPr>
          <p:cNvPr id="13342" name="Line 30"/>
          <p:cNvSpPr>
            <a:spLocks noChangeShapeType="1"/>
          </p:cNvSpPr>
          <p:nvPr/>
        </p:nvSpPr>
        <p:spPr bwMode="auto">
          <a:xfrm>
            <a:off x="5940425" y="5805488"/>
            <a:ext cx="1223963" cy="0"/>
          </a:xfrm>
          <a:prstGeom prst="line">
            <a:avLst/>
          </a:prstGeom>
          <a:noFill/>
          <a:ln w="57150">
            <a:solidFill>
              <a:srgbClr val="FF3300"/>
            </a:solidFill>
            <a:round/>
            <a:headEnd/>
            <a:tailEnd/>
          </a:ln>
        </p:spPr>
        <p:txBody>
          <a:bodyPr/>
          <a:lstStyle/>
          <a:p>
            <a:endParaRPr lang="ja-JP" altLang="en-US"/>
          </a:p>
        </p:txBody>
      </p:sp>
      <p:sp>
        <p:nvSpPr>
          <p:cNvPr id="245790" name="Text Box 31"/>
          <p:cNvSpPr txBox="1">
            <a:spLocks noChangeArrowheads="1"/>
          </p:cNvSpPr>
          <p:nvPr/>
        </p:nvSpPr>
        <p:spPr bwMode="auto">
          <a:xfrm>
            <a:off x="7215188" y="5429250"/>
            <a:ext cx="2143125" cy="400050"/>
          </a:xfrm>
          <a:prstGeom prst="rect">
            <a:avLst/>
          </a:prstGeom>
          <a:noFill/>
          <a:ln w="9525">
            <a:noFill/>
            <a:miter lim="800000"/>
            <a:headEnd/>
            <a:tailEnd/>
          </a:ln>
        </p:spPr>
        <p:txBody>
          <a:bodyPr>
            <a:spAutoFit/>
          </a:bodyPr>
          <a:lstStyle/>
          <a:p>
            <a:r>
              <a:rPr kumimoji="0" lang="ja-JP" altLang="en-US">
                <a:ea typeface="HGｺﾞｼｯｸE" pitchFamily="49" charset="-128"/>
              </a:rPr>
              <a:t>ドルの超過供給</a:t>
            </a:r>
          </a:p>
        </p:txBody>
      </p:sp>
      <p:sp>
        <p:nvSpPr>
          <p:cNvPr id="13344" name="Line 32"/>
          <p:cNvSpPr>
            <a:spLocks noChangeShapeType="1"/>
          </p:cNvSpPr>
          <p:nvPr/>
        </p:nvSpPr>
        <p:spPr bwMode="auto">
          <a:xfrm flipV="1">
            <a:off x="7164388" y="3429000"/>
            <a:ext cx="0" cy="2376488"/>
          </a:xfrm>
          <a:prstGeom prst="line">
            <a:avLst/>
          </a:prstGeom>
          <a:noFill/>
          <a:ln w="38100">
            <a:solidFill>
              <a:schemeClr val="tx1"/>
            </a:solidFill>
            <a:round/>
            <a:headEnd/>
            <a:tailEnd/>
          </a:ln>
        </p:spPr>
        <p:txBody>
          <a:bodyPr/>
          <a:lstStyle/>
          <a:p>
            <a:endParaRPr lang="ja-JP" altLang="en-US"/>
          </a:p>
        </p:txBody>
      </p:sp>
      <p:sp>
        <p:nvSpPr>
          <p:cNvPr id="13345" name="Line 33"/>
          <p:cNvSpPr>
            <a:spLocks noChangeShapeType="1"/>
          </p:cNvSpPr>
          <p:nvPr/>
        </p:nvSpPr>
        <p:spPr bwMode="auto">
          <a:xfrm flipH="1">
            <a:off x="5940425" y="4076700"/>
            <a:ext cx="1223963" cy="0"/>
          </a:xfrm>
          <a:prstGeom prst="line">
            <a:avLst/>
          </a:prstGeom>
          <a:noFill/>
          <a:ln w="57150" cap="rnd">
            <a:solidFill>
              <a:schemeClr val="tx1"/>
            </a:solidFill>
            <a:prstDash val="sysDot"/>
            <a:round/>
            <a:headEnd/>
            <a:tailEnd/>
          </a:ln>
        </p:spPr>
        <p:txBody>
          <a:bodyPr/>
          <a:lstStyle/>
          <a:p>
            <a:endParaRPr lang="ja-JP" altLang="en-US"/>
          </a:p>
        </p:txBody>
      </p:sp>
      <p:sp>
        <p:nvSpPr>
          <p:cNvPr id="13346" name="Text Box 34"/>
          <p:cNvSpPr txBox="1">
            <a:spLocks noChangeArrowheads="1"/>
          </p:cNvSpPr>
          <p:nvPr/>
        </p:nvSpPr>
        <p:spPr bwMode="auto">
          <a:xfrm>
            <a:off x="6732588" y="5805488"/>
            <a:ext cx="936625"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a:t>
            </a:r>
          </a:p>
        </p:txBody>
      </p:sp>
      <p:sp>
        <p:nvSpPr>
          <p:cNvPr id="13347" name="Text Box 35"/>
          <p:cNvSpPr txBox="1">
            <a:spLocks noChangeArrowheads="1"/>
          </p:cNvSpPr>
          <p:nvPr/>
        </p:nvSpPr>
        <p:spPr bwMode="auto">
          <a:xfrm>
            <a:off x="5435600" y="3803650"/>
            <a:ext cx="536575" cy="396875"/>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245795" name="Text Box 36"/>
          <p:cNvSpPr txBox="1">
            <a:spLocks noChangeArrowheads="1"/>
          </p:cNvSpPr>
          <p:nvPr/>
        </p:nvSpPr>
        <p:spPr bwMode="auto">
          <a:xfrm>
            <a:off x="7740650" y="3141663"/>
            <a:ext cx="576263"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CA</a:t>
            </a:r>
          </a:p>
        </p:txBody>
      </p:sp>
      <p:sp>
        <p:nvSpPr>
          <p:cNvPr id="13349" name="Text Box 37"/>
          <p:cNvSpPr txBox="1">
            <a:spLocks noChangeArrowheads="1"/>
          </p:cNvSpPr>
          <p:nvPr/>
        </p:nvSpPr>
        <p:spPr bwMode="auto">
          <a:xfrm>
            <a:off x="5143500" y="2714625"/>
            <a:ext cx="3567113" cy="40005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spcBef>
                <a:spcPct val="50000"/>
              </a:spcBef>
              <a:defRPr/>
            </a:pPr>
            <a:r>
              <a:rPr kumimoji="0" lang="ja-JP" altLang="en-US"/>
              <a:t>経常収支＝対外純資産の増加</a:t>
            </a:r>
          </a:p>
        </p:txBody>
      </p:sp>
      <p:sp>
        <p:nvSpPr>
          <p:cNvPr id="13350" name="Text Box 38"/>
          <p:cNvSpPr txBox="1">
            <a:spLocks noChangeArrowheads="1"/>
          </p:cNvSpPr>
          <p:nvPr/>
        </p:nvSpPr>
        <p:spPr bwMode="auto">
          <a:xfrm>
            <a:off x="6156325" y="3644900"/>
            <a:ext cx="774700" cy="366713"/>
          </a:xfrm>
          <a:prstGeom prst="rect">
            <a:avLst/>
          </a:prstGeom>
          <a:noFill/>
          <a:ln w="9525">
            <a:noFill/>
            <a:miter lim="800000"/>
            <a:headEnd/>
            <a:tailEnd/>
          </a:ln>
        </p:spPr>
        <p:txBody>
          <a:bodyPr wrap="none">
            <a:spAutoFit/>
          </a:bodyPr>
          <a:lstStyle/>
          <a:p>
            <a:r>
              <a:rPr kumimoji="0" lang="en-US" altLang="ja-JP" b="1">
                <a:ea typeface="HGｺﾞｼｯｸE" pitchFamily="49" charset="-128"/>
              </a:rPr>
              <a:t>CA&gt;0</a:t>
            </a:r>
          </a:p>
        </p:txBody>
      </p:sp>
      <p:sp>
        <p:nvSpPr>
          <p:cNvPr id="13351" name="Text Box 39"/>
          <p:cNvSpPr txBox="1">
            <a:spLocks noChangeArrowheads="1"/>
          </p:cNvSpPr>
          <p:nvPr/>
        </p:nvSpPr>
        <p:spPr bwMode="auto">
          <a:xfrm>
            <a:off x="7524750" y="4005263"/>
            <a:ext cx="1333500" cy="400050"/>
          </a:xfrm>
          <a:prstGeom prst="rect">
            <a:avLst/>
          </a:prstGeom>
          <a:noFill/>
          <a:ln w="9525">
            <a:solidFill>
              <a:srgbClr val="FF3300"/>
            </a:solidFill>
            <a:miter lim="800000"/>
            <a:headEnd/>
            <a:tailEnd/>
          </a:ln>
        </p:spPr>
        <p:txBody>
          <a:bodyPr>
            <a:spAutoFit/>
          </a:bodyPr>
          <a:lstStyle/>
          <a:p>
            <a:r>
              <a:rPr kumimoji="0" lang="ja-JP" altLang="en-US">
                <a:ea typeface="HGｺﾞｼｯｸE" pitchFamily="49" charset="-128"/>
              </a:rPr>
              <a:t>貿易黒字</a:t>
            </a:r>
          </a:p>
        </p:txBody>
      </p:sp>
      <p:cxnSp>
        <p:nvCxnSpPr>
          <p:cNvPr id="13353" name="AutoShape 41"/>
          <p:cNvCxnSpPr>
            <a:cxnSpLocks noChangeShapeType="1"/>
            <a:stCxn id="13350" idx="2"/>
            <a:endCxn id="13351" idx="1"/>
          </p:cNvCxnSpPr>
          <p:nvPr/>
        </p:nvCxnSpPr>
        <p:spPr bwMode="auto">
          <a:xfrm rot="16200000" flipH="1">
            <a:off x="6937375" y="3617913"/>
            <a:ext cx="193675" cy="981075"/>
          </a:xfrm>
          <a:prstGeom prst="curvedConnector2">
            <a:avLst/>
          </a:prstGeom>
          <a:noFill/>
          <a:ln w="9525">
            <a:solidFill>
              <a:schemeClr val="tx1"/>
            </a:solidFill>
            <a:round/>
            <a:headEnd/>
            <a:tailEnd type="triangle" w="med" len="med"/>
          </a:ln>
        </p:spPr>
      </p:cxnSp>
      <p:sp>
        <p:nvSpPr>
          <p:cNvPr id="13354" name="AutoShape 42"/>
          <p:cNvSpPr>
            <a:spLocks noChangeArrowheads="1"/>
          </p:cNvSpPr>
          <p:nvPr/>
        </p:nvSpPr>
        <p:spPr bwMode="auto">
          <a:xfrm>
            <a:off x="2771775" y="3860800"/>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13355" name="AutoShape 43"/>
          <p:cNvSpPr>
            <a:spLocks noChangeArrowheads="1"/>
          </p:cNvSpPr>
          <p:nvPr/>
        </p:nvSpPr>
        <p:spPr bwMode="auto">
          <a:xfrm>
            <a:off x="1476375" y="3860800"/>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13356" name="AutoShape 44"/>
          <p:cNvSpPr>
            <a:spLocks noChangeArrowheads="1"/>
          </p:cNvSpPr>
          <p:nvPr/>
        </p:nvSpPr>
        <p:spPr bwMode="auto">
          <a:xfrm>
            <a:off x="7092950" y="4005263"/>
            <a:ext cx="144463" cy="144462"/>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29"/>
                                        </p:tgtEl>
                                        <p:attrNameLst>
                                          <p:attrName>style.visibility</p:attrName>
                                        </p:attrNameLst>
                                      </p:cBhvr>
                                      <p:to>
                                        <p:strVal val="visible"/>
                                      </p:to>
                                    </p:set>
                                    <p:animEffect transition="in" filter="fade">
                                      <p:cBhvr>
                                        <p:cTn id="7" dur="1000"/>
                                        <p:tgtEl>
                                          <p:spTgt spid="1332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330"/>
                                        </p:tgtEl>
                                        <p:attrNameLst>
                                          <p:attrName>style.visibility</p:attrName>
                                        </p:attrNameLst>
                                      </p:cBhvr>
                                      <p:to>
                                        <p:strVal val="visible"/>
                                      </p:to>
                                    </p:set>
                                    <p:animEffect transition="in" filter="box(in)">
                                      <p:cBhvr>
                                        <p:cTn id="12" dur="500"/>
                                        <p:tgtEl>
                                          <p:spTgt spid="1333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332"/>
                                        </p:tgtEl>
                                        <p:attrNameLst>
                                          <p:attrName>style.visibility</p:attrName>
                                        </p:attrNameLst>
                                      </p:cBhvr>
                                      <p:to>
                                        <p:strVal val="visible"/>
                                      </p:to>
                                    </p:set>
                                    <p:animEffect transition="in" filter="box(in)">
                                      <p:cBhvr>
                                        <p:cTn id="17" dur="500"/>
                                        <p:tgtEl>
                                          <p:spTgt spid="133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333"/>
                                        </p:tgtEl>
                                        <p:attrNameLst>
                                          <p:attrName>style.visibility</p:attrName>
                                        </p:attrNameLst>
                                      </p:cBhvr>
                                      <p:to>
                                        <p:strVal val="visible"/>
                                      </p:to>
                                    </p:set>
                                    <p:animEffect transition="in" filter="fade">
                                      <p:cBhvr>
                                        <p:cTn id="22" dur="1000"/>
                                        <p:tgtEl>
                                          <p:spTgt spid="133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334"/>
                                        </p:tgtEl>
                                        <p:attrNameLst>
                                          <p:attrName>style.visibility</p:attrName>
                                        </p:attrNameLst>
                                      </p:cBhvr>
                                      <p:to>
                                        <p:strVal val="visible"/>
                                      </p:to>
                                    </p:set>
                                    <p:animEffect transition="in" filter="fade">
                                      <p:cBhvr>
                                        <p:cTn id="25" dur="1000"/>
                                        <p:tgtEl>
                                          <p:spTgt spid="13334"/>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13342"/>
                                        </p:tgtEl>
                                        <p:attrNameLst>
                                          <p:attrName>style.visibility</p:attrName>
                                        </p:attrNameLst>
                                      </p:cBhvr>
                                      <p:to>
                                        <p:strVal val="visible"/>
                                      </p:to>
                                    </p:set>
                                    <p:animEffect transition="in" filter="box(in)">
                                      <p:cBhvr>
                                        <p:cTn id="30" dur="500"/>
                                        <p:tgtEl>
                                          <p:spTgt spid="1334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346"/>
                                        </p:tgtEl>
                                        <p:attrNameLst>
                                          <p:attrName>style.visibility</p:attrName>
                                        </p:attrNameLst>
                                      </p:cBhvr>
                                      <p:to>
                                        <p:strVal val="visible"/>
                                      </p:to>
                                    </p:set>
                                    <p:animEffect transition="in" filter="fade">
                                      <p:cBhvr>
                                        <p:cTn id="35" dur="1000"/>
                                        <p:tgtEl>
                                          <p:spTgt spid="13346"/>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3344"/>
                                        </p:tgtEl>
                                        <p:attrNameLst>
                                          <p:attrName>style.visibility</p:attrName>
                                        </p:attrNameLst>
                                      </p:cBhvr>
                                      <p:to>
                                        <p:strVal val="visible"/>
                                      </p:to>
                                    </p:set>
                                    <p:anim calcmode="lin" valueType="num">
                                      <p:cBhvr additive="base">
                                        <p:cTn id="40" dur="500" fill="hold"/>
                                        <p:tgtEl>
                                          <p:spTgt spid="13344"/>
                                        </p:tgtEl>
                                        <p:attrNameLst>
                                          <p:attrName>ppt_x</p:attrName>
                                        </p:attrNameLst>
                                      </p:cBhvr>
                                      <p:tavLst>
                                        <p:tav tm="0">
                                          <p:val>
                                            <p:strVal val="#ppt_x"/>
                                          </p:val>
                                        </p:tav>
                                        <p:tav tm="100000">
                                          <p:val>
                                            <p:strVal val="#ppt_x"/>
                                          </p:val>
                                        </p:tav>
                                      </p:tavLst>
                                    </p:anim>
                                    <p:anim calcmode="lin" valueType="num">
                                      <p:cBhvr additive="base">
                                        <p:cTn id="41" dur="500" fill="hold"/>
                                        <p:tgtEl>
                                          <p:spTgt spid="13344"/>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13356"/>
                                        </p:tgtEl>
                                        <p:attrNameLst>
                                          <p:attrName>style.visibility</p:attrName>
                                        </p:attrNameLst>
                                      </p:cBhvr>
                                      <p:to>
                                        <p:strVal val="visible"/>
                                      </p:to>
                                    </p:set>
                                    <p:animEffect transition="in" filter="box(in)">
                                      <p:cBhvr>
                                        <p:cTn id="46" dur="500"/>
                                        <p:tgtEl>
                                          <p:spTgt spid="13356"/>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13345"/>
                                        </p:tgtEl>
                                        <p:attrNameLst>
                                          <p:attrName>style.visibility</p:attrName>
                                        </p:attrNameLst>
                                      </p:cBhvr>
                                      <p:to>
                                        <p:strVal val="visible"/>
                                      </p:to>
                                    </p:set>
                                    <p:animEffect transition="in" filter="box(in)">
                                      <p:cBhvr>
                                        <p:cTn id="51" dur="500"/>
                                        <p:tgtEl>
                                          <p:spTgt spid="1334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3347"/>
                                        </p:tgtEl>
                                        <p:attrNameLst>
                                          <p:attrName>style.visibility</p:attrName>
                                        </p:attrNameLst>
                                      </p:cBhvr>
                                      <p:to>
                                        <p:strVal val="visible"/>
                                      </p:to>
                                    </p:set>
                                    <p:animEffect transition="in" filter="fade">
                                      <p:cBhvr>
                                        <p:cTn id="56" dur="1000"/>
                                        <p:tgtEl>
                                          <p:spTgt spid="13347"/>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13350"/>
                                        </p:tgtEl>
                                        <p:attrNameLst>
                                          <p:attrName>style.visibility</p:attrName>
                                        </p:attrNameLst>
                                      </p:cBhvr>
                                      <p:to>
                                        <p:strVal val="visible"/>
                                      </p:to>
                                    </p:set>
                                    <p:animEffect transition="in" filter="box(in)">
                                      <p:cBhvr>
                                        <p:cTn id="61" dur="500"/>
                                        <p:tgtEl>
                                          <p:spTgt spid="13350"/>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nodeType="clickEffect">
                                  <p:stCondLst>
                                    <p:cond delay="0"/>
                                  </p:stCondLst>
                                  <p:childTnLst>
                                    <p:set>
                                      <p:cBhvr>
                                        <p:cTn id="65" dur="1" fill="hold">
                                          <p:stCondLst>
                                            <p:cond delay="0"/>
                                          </p:stCondLst>
                                        </p:cTn>
                                        <p:tgtEl>
                                          <p:spTgt spid="13353"/>
                                        </p:tgtEl>
                                        <p:attrNameLst>
                                          <p:attrName>style.visibility</p:attrName>
                                        </p:attrNameLst>
                                      </p:cBhvr>
                                      <p:to>
                                        <p:strVal val="visible"/>
                                      </p:to>
                                    </p:set>
                                    <p:animEffect transition="in" filter="box(in)">
                                      <p:cBhvr>
                                        <p:cTn id="66" dur="500"/>
                                        <p:tgtEl>
                                          <p:spTgt spid="13353"/>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13351"/>
                                        </p:tgtEl>
                                        <p:attrNameLst>
                                          <p:attrName>style.visibility</p:attrName>
                                        </p:attrNameLst>
                                      </p:cBhvr>
                                      <p:to>
                                        <p:strVal val="visible"/>
                                      </p:to>
                                    </p:set>
                                    <p:animEffect transition="in" filter="box(in)">
                                      <p:cBhvr>
                                        <p:cTn id="71" dur="500"/>
                                        <p:tgtEl>
                                          <p:spTgt spid="13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9" grpId="0" animBg="1"/>
      <p:bldP spid="13330" grpId="0" animBg="1"/>
      <p:bldP spid="13332" grpId="0" animBg="1"/>
      <p:bldP spid="13333" grpId="0" animBg="1"/>
      <p:bldP spid="13334" grpId="0"/>
      <p:bldP spid="13342" grpId="0" animBg="1"/>
      <p:bldP spid="13344" grpId="0" animBg="1"/>
      <p:bldP spid="13345" grpId="0" animBg="1"/>
      <p:bldP spid="13346" grpId="0"/>
      <p:bldP spid="13347" grpId="0"/>
      <p:bldP spid="13350" grpId="0"/>
      <p:bldP spid="13351" grpId="0" animBg="1"/>
      <p:bldP spid="1335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2" name="Rectangle 16"/>
          <p:cNvSpPr>
            <a:spLocks noChangeArrowheads="1"/>
          </p:cNvSpPr>
          <p:nvPr/>
        </p:nvSpPr>
        <p:spPr bwMode="auto">
          <a:xfrm>
            <a:off x="3857620" y="3481404"/>
            <a:ext cx="3649682" cy="9366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14344" name="Rectangle 8"/>
          <p:cNvSpPr>
            <a:spLocks noChangeArrowheads="1"/>
          </p:cNvSpPr>
          <p:nvPr/>
        </p:nvSpPr>
        <p:spPr bwMode="auto">
          <a:xfrm>
            <a:off x="3857620" y="1681179"/>
            <a:ext cx="3455988" cy="100806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kumimoji="0" lang="ja-JP" altLang="en-US"/>
          </a:p>
        </p:txBody>
      </p:sp>
      <p:sp>
        <p:nvSpPr>
          <p:cNvPr id="14338" name="Rectangle 2"/>
          <p:cNvSpPr>
            <a:spLocks noGrp="1" noChangeArrowheads="1"/>
          </p:cNvSpPr>
          <p:nvPr>
            <p:ph type="title"/>
          </p:nvPr>
        </p:nvSpPr>
        <p:spPr>
          <a:xfrm>
            <a:off x="1143000" y="0"/>
            <a:ext cx="8229600" cy="1371600"/>
          </a:xfrm>
        </p:spPr>
        <p:txBody>
          <a:bodyPr/>
          <a:lstStyle/>
          <a:p>
            <a:pPr fontAlgn="auto">
              <a:spcAft>
                <a:spcPts val="0"/>
              </a:spcAft>
              <a:defRPr/>
            </a:pPr>
            <a:r>
              <a:rPr lang="ja-JP" altLang="en-US" dirty="0">
                <a:solidFill>
                  <a:schemeClr val="tx2">
                    <a:satMod val="130000"/>
                  </a:schemeClr>
                </a:solidFill>
              </a:rPr>
              <a:t>名目為替レート</a:t>
            </a:r>
            <a:r>
              <a:rPr lang="en-US" altLang="ja-JP" dirty="0">
                <a:solidFill>
                  <a:schemeClr val="tx2">
                    <a:satMod val="130000"/>
                  </a:schemeClr>
                </a:solidFill>
              </a:rPr>
              <a:t>(e)</a:t>
            </a:r>
            <a:r>
              <a:rPr lang="ja-JP" altLang="en-US" dirty="0">
                <a:solidFill>
                  <a:schemeClr val="tx2">
                    <a:satMod val="130000"/>
                  </a:schemeClr>
                </a:solidFill>
              </a:rPr>
              <a:t>の決定</a:t>
            </a:r>
          </a:p>
        </p:txBody>
      </p:sp>
      <p:graphicFrame>
        <p:nvGraphicFramePr>
          <p:cNvPr id="239618" name="Object 2"/>
          <p:cNvGraphicFramePr>
            <a:graphicFrameLocks noChangeAspect="1"/>
          </p:cNvGraphicFramePr>
          <p:nvPr>
            <p:ph sz="half" idx="1"/>
          </p:nvPr>
        </p:nvGraphicFramePr>
        <p:xfrm>
          <a:off x="1863725" y="1624013"/>
          <a:ext cx="1584325" cy="1090612"/>
        </p:xfrm>
        <a:graphic>
          <a:graphicData uri="http://schemas.openxmlformats.org/presentationml/2006/ole">
            <p:oleObj spid="_x0000_s239618" name="数式" r:id="rId4" imgW="571320" imgH="393480" progId="Equation.3">
              <p:embed/>
            </p:oleObj>
          </a:graphicData>
        </a:graphic>
      </p:graphicFrame>
      <p:graphicFrame>
        <p:nvGraphicFramePr>
          <p:cNvPr id="239619" name="Object 3"/>
          <p:cNvGraphicFramePr>
            <a:graphicFrameLocks noChangeAspect="1"/>
          </p:cNvGraphicFramePr>
          <p:nvPr>
            <p:ph sz="quarter" idx="2"/>
          </p:nvPr>
        </p:nvGraphicFramePr>
        <p:xfrm>
          <a:off x="4217988" y="3841750"/>
          <a:ext cx="1503362" cy="434975"/>
        </p:xfrm>
        <a:graphic>
          <a:graphicData uri="http://schemas.openxmlformats.org/presentationml/2006/ole">
            <p:oleObj spid="_x0000_s239619" name="数式" r:id="rId5" imgW="571320" imgH="164880" progId="Equation.3">
              <p:embed/>
            </p:oleObj>
          </a:graphicData>
        </a:graphic>
      </p:graphicFrame>
      <p:sp>
        <p:nvSpPr>
          <p:cNvPr id="239630" name="Text Box 6"/>
          <p:cNvSpPr txBox="1">
            <a:spLocks noChangeArrowheads="1"/>
          </p:cNvSpPr>
          <p:nvPr/>
        </p:nvSpPr>
        <p:spPr bwMode="auto">
          <a:xfrm>
            <a:off x="4000500" y="1754188"/>
            <a:ext cx="2078038" cy="4000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小国の仮定；</a:t>
            </a:r>
          </a:p>
        </p:txBody>
      </p:sp>
      <p:sp>
        <p:nvSpPr>
          <p:cNvPr id="239631" name="Text Box 7"/>
          <p:cNvSpPr txBox="1">
            <a:spLocks noChangeArrowheads="1"/>
          </p:cNvSpPr>
          <p:nvPr/>
        </p:nvSpPr>
        <p:spPr bwMode="auto">
          <a:xfrm>
            <a:off x="4000500" y="2185988"/>
            <a:ext cx="3889375" cy="366712"/>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外国の物価；</a:t>
            </a:r>
            <a:r>
              <a:rPr kumimoji="0" lang="en-US" altLang="ja-JP">
                <a:ea typeface="HGｺﾞｼｯｸE" pitchFamily="49" charset="-128"/>
              </a:rPr>
              <a:t>P</a:t>
            </a:r>
            <a:r>
              <a:rPr kumimoji="0" lang="en-US" altLang="ja-JP" baseline="30000">
                <a:ea typeface="HGｺﾞｼｯｸE" pitchFamily="49" charset="-128"/>
              </a:rPr>
              <a:t>$</a:t>
            </a:r>
            <a:r>
              <a:rPr kumimoji="0" lang="ja-JP" altLang="en-US">
                <a:ea typeface="HGｺﾞｼｯｸE" pitchFamily="49" charset="-128"/>
              </a:rPr>
              <a:t>は一定</a:t>
            </a:r>
          </a:p>
        </p:txBody>
      </p:sp>
      <p:sp>
        <p:nvSpPr>
          <p:cNvPr id="14345" name="AutoShape 9"/>
          <p:cNvSpPr>
            <a:spLocks noChangeArrowheads="1"/>
          </p:cNvSpPr>
          <p:nvPr/>
        </p:nvSpPr>
        <p:spPr bwMode="auto">
          <a:xfrm>
            <a:off x="1292225" y="3195638"/>
            <a:ext cx="504825" cy="431800"/>
          </a:xfrm>
          <a:prstGeom prst="rightArrow">
            <a:avLst>
              <a:gd name="adj1" fmla="val 50000"/>
              <a:gd name="adj2" fmla="val 29228"/>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defRPr/>
            </a:pPr>
            <a:endParaRPr kumimoji="0" lang="ja-JP" altLang="en-US"/>
          </a:p>
        </p:txBody>
      </p:sp>
      <p:graphicFrame>
        <p:nvGraphicFramePr>
          <p:cNvPr id="239620" name="Object 4"/>
          <p:cNvGraphicFramePr>
            <a:graphicFrameLocks noChangeAspect="1"/>
          </p:cNvGraphicFramePr>
          <p:nvPr/>
        </p:nvGraphicFramePr>
        <p:xfrm>
          <a:off x="1863725" y="2981325"/>
          <a:ext cx="1435100" cy="1176338"/>
        </p:xfrm>
        <a:graphic>
          <a:graphicData uri="http://schemas.openxmlformats.org/presentationml/2006/ole">
            <p:oleObj spid="_x0000_s239620" name="数式" r:id="rId6" imgW="495000" imgH="406080" progId="Equation.3">
              <p:embed/>
            </p:oleObj>
          </a:graphicData>
        </a:graphic>
      </p:graphicFrame>
      <p:sp>
        <p:nvSpPr>
          <p:cNvPr id="239633" name="Text Box 11"/>
          <p:cNvSpPr txBox="1">
            <a:spLocks noChangeArrowheads="1"/>
          </p:cNvSpPr>
          <p:nvPr/>
        </p:nvSpPr>
        <p:spPr bwMode="auto">
          <a:xfrm>
            <a:off x="3857625" y="2833688"/>
            <a:ext cx="4033838" cy="366712"/>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国内物価</a:t>
            </a:r>
            <a:r>
              <a:rPr kumimoji="0" lang="en-US" altLang="ja-JP">
                <a:ea typeface="HGｺﾞｼｯｸE" pitchFamily="49" charset="-128"/>
              </a:rPr>
              <a:t>P</a:t>
            </a:r>
            <a:r>
              <a:rPr kumimoji="0" lang="ja-JP" altLang="en-US">
                <a:ea typeface="HGｺﾞｼｯｸE" pitchFamily="49" charset="-128"/>
              </a:rPr>
              <a:t>が決まれば</a:t>
            </a:r>
            <a:r>
              <a:rPr kumimoji="0" lang="en-US" altLang="ja-JP">
                <a:ea typeface="HGｺﾞｼｯｸE" pitchFamily="49" charset="-128"/>
              </a:rPr>
              <a:t>e</a:t>
            </a:r>
            <a:r>
              <a:rPr kumimoji="0" lang="ja-JP" altLang="en-US">
                <a:ea typeface="HGｺﾞｼｯｸE" pitchFamily="49" charset="-128"/>
              </a:rPr>
              <a:t>が決まる。</a:t>
            </a:r>
          </a:p>
        </p:txBody>
      </p:sp>
      <p:sp>
        <p:nvSpPr>
          <p:cNvPr id="239634" name="Text Box 12"/>
          <p:cNvSpPr txBox="1">
            <a:spLocks noChangeArrowheads="1"/>
          </p:cNvSpPr>
          <p:nvPr/>
        </p:nvSpPr>
        <p:spPr bwMode="auto">
          <a:xfrm>
            <a:off x="3857625" y="3481388"/>
            <a:ext cx="2578100" cy="4000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＜貨幣の需給一致＞</a:t>
            </a:r>
          </a:p>
        </p:txBody>
      </p:sp>
      <p:sp>
        <p:nvSpPr>
          <p:cNvPr id="239635" name="Text Box 13"/>
          <p:cNvSpPr txBox="1">
            <a:spLocks noChangeArrowheads="1"/>
          </p:cNvSpPr>
          <p:nvPr/>
        </p:nvSpPr>
        <p:spPr bwMode="auto">
          <a:xfrm>
            <a:off x="3784600" y="4346575"/>
            <a:ext cx="3384550" cy="366713"/>
          </a:xfrm>
          <a:prstGeom prst="rect">
            <a:avLst/>
          </a:prstGeom>
          <a:noFill/>
          <a:ln w="9525">
            <a:noFill/>
            <a:miter lim="800000"/>
            <a:headEnd/>
            <a:tailEnd/>
          </a:ln>
        </p:spPr>
        <p:txBody>
          <a:bodyPr>
            <a:spAutoFit/>
          </a:bodyPr>
          <a:lstStyle/>
          <a:p>
            <a:pPr>
              <a:spcBef>
                <a:spcPct val="50000"/>
              </a:spcBef>
            </a:pPr>
            <a:endParaRPr kumimoji="0" lang="ja-JP" altLang="ja-JP">
              <a:ea typeface="HGｺﾞｼｯｸE" pitchFamily="49" charset="-128"/>
            </a:endParaRPr>
          </a:p>
        </p:txBody>
      </p:sp>
      <p:graphicFrame>
        <p:nvGraphicFramePr>
          <p:cNvPr id="239621" name="Object 5"/>
          <p:cNvGraphicFramePr>
            <a:graphicFrameLocks noChangeAspect="1"/>
          </p:cNvGraphicFramePr>
          <p:nvPr>
            <p:ph sz="quarter" idx="3"/>
          </p:nvPr>
        </p:nvGraphicFramePr>
        <p:xfrm>
          <a:off x="4289425" y="4418013"/>
          <a:ext cx="1308100" cy="560387"/>
        </p:xfrm>
        <a:graphic>
          <a:graphicData uri="http://schemas.openxmlformats.org/presentationml/2006/ole">
            <p:oleObj spid="_x0000_s239621" name="数式" r:id="rId7" imgW="444240" imgH="190440" progId="Equation.3">
              <p:embed/>
            </p:oleObj>
          </a:graphicData>
        </a:graphic>
      </p:graphicFrame>
      <p:sp>
        <p:nvSpPr>
          <p:cNvPr id="239636" name="Text Box 20"/>
          <p:cNvSpPr txBox="1">
            <a:spLocks noChangeArrowheads="1"/>
          </p:cNvSpPr>
          <p:nvPr/>
        </p:nvSpPr>
        <p:spPr bwMode="auto">
          <a:xfrm>
            <a:off x="5584825" y="4562475"/>
            <a:ext cx="2279650" cy="4000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（完全雇用</a:t>
            </a:r>
            <a:r>
              <a:rPr kumimoji="0" lang="en-US" altLang="ja-JP">
                <a:ea typeface="HGｺﾞｼｯｸE" pitchFamily="49" charset="-128"/>
              </a:rPr>
              <a:t>GDP</a:t>
            </a:r>
            <a:r>
              <a:rPr kumimoji="0" lang="ja-JP" altLang="en-US">
                <a:ea typeface="HGｺﾞｼｯｸE" pitchFamily="49" charset="-128"/>
              </a:rPr>
              <a:t>）</a:t>
            </a:r>
          </a:p>
        </p:txBody>
      </p:sp>
      <p:graphicFrame>
        <p:nvGraphicFramePr>
          <p:cNvPr id="239622" name="Object 6"/>
          <p:cNvGraphicFramePr>
            <a:graphicFrameLocks noChangeAspect="1"/>
          </p:cNvGraphicFramePr>
          <p:nvPr/>
        </p:nvGraphicFramePr>
        <p:xfrm>
          <a:off x="1408113" y="5354638"/>
          <a:ext cx="1987550" cy="1176337"/>
        </p:xfrm>
        <a:graphic>
          <a:graphicData uri="http://schemas.openxmlformats.org/presentationml/2006/ole">
            <p:oleObj spid="_x0000_s239622" name="数式" r:id="rId8" imgW="685800" imgH="406080" progId="Equation.3">
              <p:embed/>
            </p:oleObj>
          </a:graphicData>
        </a:graphic>
      </p:graphicFrame>
      <p:sp>
        <p:nvSpPr>
          <p:cNvPr id="239637" name="Text Box 22"/>
          <p:cNvSpPr txBox="1">
            <a:spLocks noChangeArrowheads="1"/>
          </p:cNvSpPr>
          <p:nvPr/>
        </p:nvSpPr>
        <p:spPr bwMode="auto">
          <a:xfrm>
            <a:off x="1149350" y="4695825"/>
            <a:ext cx="2808288" cy="6413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名目為替レートの水準は以下のように決まる。</a:t>
            </a:r>
          </a:p>
        </p:txBody>
      </p:sp>
      <p:sp>
        <p:nvSpPr>
          <p:cNvPr id="239638" name="Text Box 23"/>
          <p:cNvSpPr txBox="1">
            <a:spLocks noChangeArrowheads="1"/>
          </p:cNvSpPr>
          <p:nvPr/>
        </p:nvSpPr>
        <p:spPr bwMode="auto">
          <a:xfrm>
            <a:off x="3857625" y="5715000"/>
            <a:ext cx="4679950" cy="514350"/>
          </a:xfrm>
          <a:prstGeom prst="rect">
            <a:avLst/>
          </a:prstGeom>
          <a:noFill/>
          <a:ln w="57150" cmpd="thickThin">
            <a:solidFill>
              <a:schemeClr val="tx1"/>
            </a:solidFill>
            <a:miter lim="800000"/>
            <a:headEnd/>
            <a:tailEnd/>
          </a:ln>
        </p:spPr>
        <p:txBody>
          <a:bodyPr>
            <a:spAutoFit/>
          </a:bodyPr>
          <a:lstStyle/>
          <a:p>
            <a:pPr>
              <a:spcBef>
                <a:spcPct val="50000"/>
              </a:spcBef>
            </a:pPr>
            <a:r>
              <a:rPr kumimoji="0" lang="ja-JP" altLang="en-US" sz="2400">
                <a:ea typeface="HGｺﾞｼｯｸE" pitchFamily="49" charset="-128"/>
              </a:rPr>
              <a:t>貨幣供給量</a:t>
            </a:r>
            <a:r>
              <a:rPr kumimoji="0" lang="en-US" altLang="ja-JP" sz="2400">
                <a:ea typeface="HGｺﾞｼｯｸE" pitchFamily="49" charset="-128"/>
              </a:rPr>
              <a:t>M↑⇒e↑</a:t>
            </a:r>
            <a:r>
              <a:rPr kumimoji="0" lang="ja-JP" altLang="en-US" sz="2400">
                <a:ea typeface="HGｺﾞｼｯｸE" pitchFamily="49" charset="-128"/>
              </a:rPr>
              <a:t>（円安）</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3" name="Text Box 4"/>
          <p:cNvSpPr txBox="1">
            <a:spLocks noChangeArrowheads="1"/>
          </p:cNvSpPr>
          <p:nvPr/>
        </p:nvSpPr>
        <p:spPr bwMode="auto">
          <a:xfrm>
            <a:off x="1071563" y="1571625"/>
            <a:ext cx="7215187" cy="2200275"/>
          </a:xfrm>
          <a:prstGeom prst="rect">
            <a:avLst/>
          </a:prstGeom>
          <a:noFill/>
          <a:ln w="9525">
            <a:noFill/>
            <a:miter lim="800000"/>
            <a:headEnd/>
            <a:tailEnd/>
          </a:ln>
        </p:spPr>
        <p:txBody>
          <a:bodyPr>
            <a:spAutoFit/>
          </a:bodyPr>
          <a:lstStyle/>
          <a:p>
            <a:pPr>
              <a:spcBef>
                <a:spcPct val="50000"/>
              </a:spcBef>
            </a:pPr>
            <a:endParaRPr kumimoji="0" lang="ja-JP" altLang="en-US"/>
          </a:p>
          <a:p>
            <a:pPr>
              <a:spcBef>
                <a:spcPct val="50000"/>
              </a:spcBef>
            </a:pPr>
            <a:r>
              <a:rPr kumimoji="0" lang="ja-JP" altLang="en-US"/>
              <a:t>いくつかの政策が与える効果について考察する。</a:t>
            </a:r>
          </a:p>
          <a:p>
            <a:pPr>
              <a:spcBef>
                <a:spcPct val="50000"/>
              </a:spcBef>
            </a:pPr>
            <a:r>
              <a:rPr kumimoji="0" lang="ja-JP" altLang="en-US"/>
              <a:t>１．政府支出の変更や税の変更という</a:t>
            </a:r>
            <a:r>
              <a:rPr kumimoji="0" lang="ja-JP" altLang="en-US">
                <a:solidFill>
                  <a:srgbClr val="FF0000"/>
                </a:solidFill>
              </a:rPr>
              <a:t>財政政策</a:t>
            </a:r>
          </a:p>
          <a:p>
            <a:pPr>
              <a:spcBef>
                <a:spcPct val="50000"/>
              </a:spcBef>
            </a:pPr>
            <a:r>
              <a:rPr kumimoji="0" lang="ja-JP" altLang="en-US"/>
              <a:t>２．海外との財・サービスの取引に直接影響を与える</a:t>
            </a:r>
            <a:r>
              <a:rPr kumimoji="0" lang="ja-JP" altLang="en-US">
                <a:solidFill>
                  <a:srgbClr val="FF0000"/>
                </a:solidFill>
              </a:rPr>
              <a:t>貿易政策</a:t>
            </a:r>
          </a:p>
          <a:p>
            <a:pPr>
              <a:spcBef>
                <a:spcPct val="50000"/>
              </a:spcBef>
            </a:pPr>
            <a:endParaRPr kumimoji="0" lang="ja-JP" altLang="en-US" sz="1800"/>
          </a:p>
        </p:txBody>
      </p:sp>
      <p:graphicFrame>
        <p:nvGraphicFramePr>
          <p:cNvPr id="4" name="図表 3"/>
          <p:cNvGraphicFramePr/>
          <p:nvPr/>
        </p:nvGraphicFramePr>
        <p:xfrm>
          <a:off x="1142976" y="571480"/>
          <a:ext cx="7143800" cy="811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0" y="2714596"/>
            <a:ext cx="9144000" cy="414340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36" name="図表 35"/>
          <p:cNvGraphicFramePr/>
          <p:nvPr/>
        </p:nvGraphicFramePr>
        <p:xfrm>
          <a:off x="1071538" y="214290"/>
          <a:ext cx="6000792" cy="5794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40648" name="Text Box 5"/>
          <p:cNvSpPr txBox="1">
            <a:spLocks noChangeArrowheads="1"/>
          </p:cNvSpPr>
          <p:nvPr/>
        </p:nvSpPr>
        <p:spPr bwMode="auto">
          <a:xfrm>
            <a:off x="2124075" y="2994025"/>
            <a:ext cx="958850"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(T-G)↓</a:t>
            </a:r>
          </a:p>
        </p:txBody>
      </p:sp>
      <p:sp>
        <p:nvSpPr>
          <p:cNvPr id="240649" name="Text Box 6"/>
          <p:cNvSpPr txBox="1">
            <a:spLocks noChangeArrowheads="1"/>
          </p:cNvSpPr>
          <p:nvPr/>
        </p:nvSpPr>
        <p:spPr bwMode="auto">
          <a:xfrm>
            <a:off x="611188" y="2994025"/>
            <a:ext cx="1555750" cy="366713"/>
          </a:xfrm>
          <a:prstGeom prst="rect">
            <a:avLst/>
          </a:prstGeom>
          <a:noFill/>
          <a:ln w="9525">
            <a:noFill/>
            <a:miter lim="800000"/>
            <a:headEnd/>
            <a:tailEnd/>
          </a:ln>
        </p:spPr>
        <p:txBody>
          <a:bodyPr wrap="none">
            <a:spAutoFit/>
          </a:bodyPr>
          <a:lstStyle/>
          <a:p>
            <a:r>
              <a:rPr kumimoji="0" lang="ja-JP" altLang="en-US">
                <a:ea typeface="HGｺﾞｼｯｸE" pitchFamily="49" charset="-128"/>
              </a:rPr>
              <a:t>財政赤字拡大</a:t>
            </a:r>
          </a:p>
        </p:txBody>
      </p:sp>
      <p:sp>
        <p:nvSpPr>
          <p:cNvPr id="240650" name="Line 7"/>
          <p:cNvSpPr>
            <a:spLocks noChangeShapeType="1"/>
          </p:cNvSpPr>
          <p:nvPr/>
        </p:nvSpPr>
        <p:spPr bwMode="auto">
          <a:xfrm>
            <a:off x="755650" y="6089650"/>
            <a:ext cx="3240088" cy="0"/>
          </a:xfrm>
          <a:prstGeom prst="line">
            <a:avLst/>
          </a:prstGeom>
          <a:noFill/>
          <a:ln w="9525">
            <a:solidFill>
              <a:schemeClr val="tx1"/>
            </a:solidFill>
            <a:round/>
            <a:headEnd/>
            <a:tailEnd type="triangle" w="med" len="med"/>
          </a:ln>
        </p:spPr>
        <p:txBody>
          <a:bodyPr/>
          <a:lstStyle/>
          <a:p>
            <a:endParaRPr lang="ja-JP" altLang="en-US"/>
          </a:p>
        </p:txBody>
      </p:sp>
      <p:sp>
        <p:nvSpPr>
          <p:cNvPr id="240651" name="Line 8"/>
          <p:cNvSpPr>
            <a:spLocks noChangeShapeType="1"/>
          </p:cNvSpPr>
          <p:nvPr/>
        </p:nvSpPr>
        <p:spPr bwMode="auto">
          <a:xfrm flipV="1">
            <a:off x="755650" y="3570288"/>
            <a:ext cx="0" cy="2519362"/>
          </a:xfrm>
          <a:prstGeom prst="line">
            <a:avLst/>
          </a:prstGeom>
          <a:noFill/>
          <a:ln w="9525">
            <a:solidFill>
              <a:schemeClr val="tx1"/>
            </a:solidFill>
            <a:round/>
            <a:headEnd/>
            <a:tailEnd type="triangle" w="med" len="med"/>
          </a:ln>
        </p:spPr>
        <p:txBody>
          <a:bodyPr/>
          <a:lstStyle/>
          <a:p>
            <a:endParaRPr lang="ja-JP" altLang="en-US"/>
          </a:p>
        </p:txBody>
      </p:sp>
      <p:sp>
        <p:nvSpPr>
          <p:cNvPr id="240652" name="Line 9"/>
          <p:cNvSpPr>
            <a:spLocks noChangeShapeType="1"/>
          </p:cNvSpPr>
          <p:nvPr/>
        </p:nvSpPr>
        <p:spPr bwMode="auto">
          <a:xfrm flipV="1">
            <a:off x="1763713" y="3857625"/>
            <a:ext cx="1800225" cy="1944688"/>
          </a:xfrm>
          <a:prstGeom prst="line">
            <a:avLst/>
          </a:prstGeom>
          <a:noFill/>
          <a:ln w="57150">
            <a:solidFill>
              <a:schemeClr val="tx1"/>
            </a:solidFill>
            <a:prstDash val="dash"/>
            <a:round/>
            <a:headEnd/>
            <a:tailEnd/>
          </a:ln>
        </p:spPr>
        <p:txBody>
          <a:bodyPr/>
          <a:lstStyle/>
          <a:p>
            <a:endParaRPr lang="ja-JP" altLang="en-US"/>
          </a:p>
        </p:txBody>
      </p:sp>
      <p:sp>
        <p:nvSpPr>
          <p:cNvPr id="18442" name="Line 10"/>
          <p:cNvSpPr>
            <a:spLocks noChangeShapeType="1"/>
          </p:cNvSpPr>
          <p:nvPr/>
        </p:nvSpPr>
        <p:spPr bwMode="auto">
          <a:xfrm flipV="1">
            <a:off x="1042988" y="3713163"/>
            <a:ext cx="1944687" cy="2089150"/>
          </a:xfrm>
          <a:prstGeom prst="line">
            <a:avLst/>
          </a:prstGeom>
          <a:noFill/>
          <a:ln w="57150">
            <a:solidFill>
              <a:schemeClr val="tx1"/>
            </a:solidFill>
            <a:round/>
            <a:headEnd/>
            <a:tailEnd/>
          </a:ln>
        </p:spPr>
        <p:txBody>
          <a:bodyPr/>
          <a:lstStyle/>
          <a:p>
            <a:endParaRPr lang="ja-JP" altLang="en-US"/>
          </a:p>
        </p:txBody>
      </p:sp>
      <p:sp>
        <p:nvSpPr>
          <p:cNvPr id="240654" name="Line 11"/>
          <p:cNvSpPr>
            <a:spLocks noChangeShapeType="1"/>
          </p:cNvSpPr>
          <p:nvPr/>
        </p:nvSpPr>
        <p:spPr bwMode="auto">
          <a:xfrm>
            <a:off x="1042988" y="4073525"/>
            <a:ext cx="2305050" cy="1800225"/>
          </a:xfrm>
          <a:prstGeom prst="line">
            <a:avLst/>
          </a:prstGeom>
          <a:noFill/>
          <a:ln w="57150">
            <a:solidFill>
              <a:schemeClr val="tx1"/>
            </a:solidFill>
            <a:round/>
            <a:headEnd/>
            <a:tailEnd/>
          </a:ln>
        </p:spPr>
        <p:txBody>
          <a:bodyPr/>
          <a:lstStyle/>
          <a:p>
            <a:endParaRPr lang="ja-JP" altLang="en-US"/>
          </a:p>
        </p:txBody>
      </p:sp>
      <p:sp>
        <p:nvSpPr>
          <p:cNvPr id="240655" name="Line 12"/>
          <p:cNvSpPr>
            <a:spLocks noChangeShapeType="1"/>
          </p:cNvSpPr>
          <p:nvPr/>
        </p:nvSpPr>
        <p:spPr bwMode="auto">
          <a:xfrm>
            <a:off x="755650" y="4505325"/>
            <a:ext cx="2232025" cy="0"/>
          </a:xfrm>
          <a:prstGeom prst="line">
            <a:avLst/>
          </a:prstGeom>
          <a:noFill/>
          <a:ln w="38100" cap="rnd">
            <a:solidFill>
              <a:schemeClr val="tx1"/>
            </a:solidFill>
            <a:prstDash val="sysDot"/>
            <a:round/>
            <a:headEnd/>
            <a:tailEnd/>
          </a:ln>
        </p:spPr>
        <p:txBody>
          <a:bodyPr/>
          <a:lstStyle/>
          <a:p>
            <a:endParaRPr lang="ja-JP" altLang="en-US"/>
          </a:p>
        </p:txBody>
      </p:sp>
      <p:sp>
        <p:nvSpPr>
          <p:cNvPr id="18445" name="Line 13"/>
          <p:cNvSpPr>
            <a:spLocks noChangeShapeType="1"/>
          </p:cNvSpPr>
          <p:nvPr/>
        </p:nvSpPr>
        <p:spPr bwMode="auto">
          <a:xfrm>
            <a:off x="1619250" y="4505325"/>
            <a:ext cx="649288" cy="0"/>
          </a:xfrm>
          <a:prstGeom prst="line">
            <a:avLst/>
          </a:prstGeom>
          <a:noFill/>
          <a:ln w="57150">
            <a:solidFill>
              <a:srgbClr val="FF3300"/>
            </a:solidFill>
            <a:round/>
            <a:headEnd/>
            <a:tailEnd/>
          </a:ln>
        </p:spPr>
        <p:txBody>
          <a:bodyPr/>
          <a:lstStyle/>
          <a:p>
            <a:endParaRPr lang="ja-JP" altLang="en-US"/>
          </a:p>
        </p:txBody>
      </p:sp>
      <p:sp>
        <p:nvSpPr>
          <p:cNvPr id="18446" name="Line 14"/>
          <p:cNvSpPr>
            <a:spLocks noChangeShapeType="1"/>
          </p:cNvSpPr>
          <p:nvPr/>
        </p:nvSpPr>
        <p:spPr bwMode="auto">
          <a:xfrm flipH="1">
            <a:off x="2843213" y="4073525"/>
            <a:ext cx="360362" cy="0"/>
          </a:xfrm>
          <a:prstGeom prst="line">
            <a:avLst/>
          </a:prstGeom>
          <a:noFill/>
          <a:ln w="9525">
            <a:solidFill>
              <a:schemeClr val="tx1"/>
            </a:solidFill>
            <a:round/>
            <a:headEnd/>
            <a:tailEnd type="triangle" w="med" len="med"/>
          </a:ln>
        </p:spPr>
        <p:txBody>
          <a:bodyPr/>
          <a:lstStyle/>
          <a:p>
            <a:endParaRPr lang="ja-JP" altLang="en-US"/>
          </a:p>
        </p:txBody>
      </p:sp>
      <p:sp>
        <p:nvSpPr>
          <p:cNvPr id="240658" name="Text Box 15"/>
          <p:cNvSpPr txBox="1">
            <a:spLocks noChangeArrowheads="1"/>
          </p:cNvSpPr>
          <p:nvPr/>
        </p:nvSpPr>
        <p:spPr bwMode="auto">
          <a:xfrm>
            <a:off x="3203575" y="3425825"/>
            <a:ext cx="1725613" cy="40005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Sp</a:t>
            </a:r>
            <a:r>
              <a:rPr kumimoji="0" lang="ja-JP" altLang="en-US">
                <a:ea typeface="HGｺﾞｼｯｸE" pitchFamily="49" charset="-128"/>
              </a:rPr>
              <a:t>＋</a:t>
            </a:r>
            <a:r>
              <a:rPr kumimoji="0" lang="en-US" altLang="ja-JP">
                <a:ea typeface="HGｺﾞｼｯｸE" pitchFamily="49" charset="-128"/>
              </a:rPr>
              <a:t>(T</a:t>
            </a:r>
            <a:r>
              <a:rPr kumimoji="0" lang="ja-JP" altLang="en-US">
                <a:ea typeface="HGｺﾞｼｯｸE" pitchFamily="49" charset="-128"/>
              </a:rPr>
              <a:t>－</a:t>
            </a:r>
            <a:r>
              <a:rPr kumimoji="0" lang="en-US" altLang="ja-JP">
                <a:ea typeface="HGｺﾞｼｯｸE" pitchFamily="49" charset="-128"/>
              </a:rPr>
              <a:t>G)</a:t>
            </a:r>
          </a:p>
        </p:txBody>
      </p:sp>
      <p:sp>
        <p:nvSpPr>
          <p:cNvPr id="18448" name="Text Box 16"/>
          <p:cNvSpPr txBox="1">
            <a:spLocks noChangeArrowheads="1"/>
          </p:cNvSpPr>
          <p:nvPr/>
        </p:nvSpPr>
        <p:spPr bwMode="auto">
          <a:xfrm>
            <a:off x="2555875" y="4144963"/>
            <a:ext cx="863600" cy="304800"/>
          </a:xfrm>
          <a:prstGeom prst="rect">
            <a:avLst/>
          </a:prstGeom>
          <a:noFill/>
          <a:ln w="9525">
            <a:noFill/>
            <a:miter lim="800000"/>
            <a:headEnd/>
            <a:tailEnd/>
          </a:ln>
        </p:spPr>
        <p:txBody>
          <a:bodyPr>
            <a:spAutoFit/>
          </a:bodyPr>
          <a:lstStyle/>
          <a:p>
            <a:pPr>
              <a:spcBef>
                <a:spcPct val="50000"/>
              </a:spcBef>
            </a:pPr>
            <a:r>
              <a:rPr kumimoji="0" lang="en-US" altLang="ja-JP" sz="1400">
                <a:ea typeface="HGｺﾞｼｯｸE" pitchFamily="49" charset="-128"/>
              </a:rPr>
              <a:t>T-G↓</a:t>
            </a:r>
          </a:p>
        </p:txBody>
      </p:sp>
      <p:sp>
        <p:nvSpPr>
          <p:cNvPr id="18449" name="AutoShape 17"/>
          <p:cNvSpPr>
            <a:spLocks/>
          </p:cNvSpPr>
          <p:nvPr/>
        </p:nvSpPr>
        <p:spPr bwMode="auto">
          <a:xfrm rot="5400000">
            <a:off x="1870869" y="3966369"/>
            <a:ext cx="144462" cy="647700"/>
          </a:xfrm>
          <a:prstGeom prst="leftBrace">
            <a:avLst>
              <a:gd name="adj1" fmla="val 37363"/>
              <a:gd name="adj2" fmla="val 50000"/>
            </a:avLst>
          </a:prstGeom>
          <a:noFill/>
          <a:ln w="38100">
            <a:solidFill>
              <a:schemeClr val="tx1"/>
            </a:solidFill>
            <a:round/>
            <a:headEnd/>
            <a:tailEnd/>
          </a:ln>
        </p:spPr>
        <p:txBody>
          <a:bodyPr wrap="none" anchor="ctr"/>
          <a:lstStyle/>
          <a:p>
            <a:endParaRPr kumimoji="0" lang="ja-JP" altLang="en-US">
              <a:ea typeface="HGｺﾞｼｯｸE" pitchFamily="49" charset="-128"/>
            </a:endParaRPr>
          </a:p>
        </p:txBody>
      </p:sp>
      <p:sp>
        <p:nvSpPr>
          <p:cNvPr id="18450" name="Text Box 18"/>
          <p:cNvSpPr txBox="1">
            <a:spLocks noChangeArrowheads="1"/>
          </p:cNvSpPr>
          <p:nvPr/>
        </p:nvSpPr>
        <p:spPr bwMode="auto">
          <a:xfrm>
            <a:off x="1547813" y="3786188"/>
            <a:ext cx="936625"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a:t>
            </a:r>
          </a:p>
        </p:txBody>
      </p:sp>
      <p:sp>
        <p:nvSpPr>
          <p:cNvPr id="240662" name="Line 19"/>
          <p:cNvSpPr>
            <a:spLocks noChangeShapeType="1"/>
          </p:cNvSpPr>
          <p:nvPr/>
        </p:nvSpPr>
        <p:spPr bwMode="auto">
          <a:xfrm>
            <a:off x="5148263" y="6089650"/>
            <a:ext cx="3240087" cy="0"/>
          </a:xfrm>
          <a:prstGeom prst="line">
            <a:avLst/>
          </a:prstGeom>
          <a:noFill/>
          <a:ln w="9525">
            <a:solidFill>
              <a:schemeClr val="tx1"/>
            </a:solidFill>
            <a:round/>
            <a:headEnd/>
            <a:tailEnd type="triangle" w="med" len="med"/>
          </a:ln>
        </p:spPr>
        <p:txBody>
          <a:bodyPr/>
          <a:lstStyle/>
          <a:p>
            <a:endParaRPr lang="ja-JP" altLang="en-US"/>
          </a:p>
        </p:txBody>
      </p:sp>
      <p:sp>
        <p:nvSpPr>
          <p:cNvPr id="240663" name="Line 20"/>
          <p:cNvSpPr>
            <a:spLocks noChangeShapeType="1"/>
          </p:cNvSpPr>
          <p:nvPr/>
        </p:nvSpPr>
        <p:spPr bwMode="auto">
          <a:xfrm flipV="1">
            <a:off x="6443663" y="3570288"/>
            <a:ext cx="0" cy="2519362"/>
          </a:xfrm>
          <a:prstGeom prst="line">
            <a:avLst/>
          </a:prstGeom>
          <a:noFill/>
          <a:ln w="9525">
            <a:solidFill>
              <a:schemeClr val="tx1"/>
            </a:solidFill>
            <a:round/>
            <a:headEnd/>
            <a:tailEnd type="triangle" w="med" len="med"/>
          </a:ln>
        </p:spPr>
        <p:txBody>
          <a:bodyPr/>
          <a:lstStyle/>
          <a:p>
            <a:endParaRPr lang="ja-JP" altLang="en-US"/>
          </a:p>
        </p:txBody>
      </p:sp>
      <p:sp>
        <p:nvSpPr>
          <p:cNvPr id="240664" name="Line 21"/>
          <p:cNvSpPr>
            <a:spLocks noChangeShapeType="1"/>
          </p:cNvSpPr>
          <p:nvPr/>
        </p:nvSpPr>
        <p:spPr bwMode="auto">
          <a:xfrm flipV="1">
            <a:off x="5795963" y="4002088"/>
            <a:ext cx="2447925" cy="1943100"/>
          </a:xfrm>
          <a:prstGeom prst="line">
            <a:avLst/>
          </a:prstGeom>
          <a:noFill/>
          <a:ln w="57150">
            <a:solidFill>
              <a:schemeClr val="tx1"/>
            </a:solidFill>
            <a:round/>
            <a:headEnd/>
            <a:tailEnd/>
          </a:ln>
        </p:spPr>
        <p:txBody>
          <a:bodyPr/>
          <a:lstStyle/>
          <a:p>
            <a:endParaRPr lang="ja-JP" altLang="en-US"/>
          </a:p>
        </p:txBody>
      </p:sp>
      <p:sp>
        <p:nvSpPr>
          <p:cNvPr id="240665" name="Text Box 22"/>
          <p:cNvSpPr txBox="1">
            <a:spLocks noChangeArrowheads="1"/>
          </p:cNvSpPr>
          <p:nvPr/>
        </p:nvSpPr>
        <p:spPr bwMode="auto">
          <a:xfrm>
            <a:off x="8027988" y="3570288"/>
            <a:ext cx="935037" cy="366712"/>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CA</a:t>
            </a:r>
          </a:p>
        </p:txBody>
      </p:sp>
      <p:sp>
        <p:nvSpPr>
          <p:cNvPr id="18455" name="Line 23"/>
          <p:cNvSpPr>
            <a:spLocks noChangeShapeType="1"/>
          </p:cNvSpPr>
          <p:nvPr/>
        </p:nvSpPr>
        <p:spPr bwMode="auto">
          <a:xfrm>
            <a:off x="6443663" y="6089650"/>
            <a:ext cx="649287" cy="0"/>
          </a:xfrm>
          <a:prstGeom prst="line">
            <a:avLst/>
          </a:prstGeom>
          <a:noFill/>
          <a:ln w="57150">
            <a:solidFill>
              <a:srgbClr val="FF3300"/>
            </a:solidFill>
            <a:round/>
            <a:headEnd/>
            <a:tailEnd/>
          </a:ln>
        </p:spPr>
        <p:txBody>
          <a:bodyPr/>
          <a:lstStyle/>
          <a:p>
            <a:endParaRPr lang="ja-JP" altLang="en-US"/>
          </a:p>
        </p:txBody>
      </p:sp>
      <p:sp>
        <p:nvSpPr>
          <p:cNvPr id="18456" name="Line 24"/>
          <p:cNvSpPr>
            <a:spLocks noChangeShapeType="1"/>
          </p:cNvSpPr>
          <p:nvPr/>
        </p:nvSpPr>
        <p:spPr bwMode="auto">
          <a:xfrm flipV="1">
            <a:off x="7092950" y="3641725"/>
            <a:ext cx="0" cy="2447925"/>
          </a:xfrm>
          <a:prstGeom prst="line">
            <a:avLst/>
          </a:prstGeom>
          <a:noFill/>
          <a:ln w="28575">
            <a:solidFill>
              <a:schemeClr val="tx1"/>
            </a:solidFill>
            <a:round/>
            <a:headEnd/>
            <a:tailEnd/>
          </a:ln>
        </p:spPr>
        <p:txBody>
          <a:bodyPr/>
          <a:lstStyle/>
          <a:p>
            <a:endParaRPr lang="ja-JP" altLang="en-US"/>
          </a:p>
        </p:txBody>
      </p:sp>
      <p:sp>
        <p:nvSpPr>
          <p:cNvPr id="240668" name="Line 25"/>
          <p:cNvSpPr>
            <a:spLocks noChangeShapeType="1"/>
          </p:cNvSpPr>
          <p:nvPr/>
        </p:nvSpPr>
        <p:spPr bwMode="auto">
          <a:xfrm flipV="1">
            <a:off x="7740650" y="3641725"/>
            <a:ext cx="0" cy="2447925"/>
          </a:xfrm>
          <a:prstGeom prst="line">
            <a:avLst/>
          </a:prstGeom>
          <a:noFill/>
          <a:ln w="28575">
            <a:solidFill>
              <a:schemeClr val="tx1"/>
            </a:solidFill>
            <a:round/>
            <a:headEnd/>
            <a:tailEnd/>
          </a:ln>
        </p:spPr>
        <p:txBody>
          <a:bodyPr/>
          <a:lstStyle/>
          <a:p>
            <a:endParaRPr lang="ja-JP" altLang="en-US"/>
          </a:p>
        </p:txBody>
      </p:sp>
      <p:sp>
        <p:nvSpPr>
          <p:cNvPr id="18458" name="Line 26"/>
          <p:cNvSpPr>
            <a:spLocks noChangeShapeType="1"/>
          </p:cNvSpPr>
          <p:nvPr/>
        </p:nvSpPr>
        <p:spPr bwMode="auto">
          <a:xfrm flipH="1">
            <a:off x="7235825" y="3857625"/>
            <a:ext cx="360363" cy="0"/>
          </a:xfrm>
          <a:prstGeom prst="line">
            <a:avLst/>
          </a:prstGeom>
          <a:noFill/>
          <a:ln w="9525">
            <a:solidFill>
              <a:schemeClr val="tx1"/>
            </a:solidFill>
            <a:round/>
            <a:headEnd/>
            <a:tailEnd type="triangle" w="med" len="med"/>
          </a:ln>
        </p:spPr>
        <p:txBody>
          <a:bodyPr/>
          <a:lstStyle/>
          <a:p>
            <a:endParaRPr lang="ja-JP" altLang="en-US"/>
          </a:p>
        </p:txBody>
      </p:sp>
      <p:sp>
        <p:nvSpPr>
          <p:cNvPr id="18459" name="Text Box 27"/>
          <p:cNvSpPr txBox="1">
            <a:spLocks noChangeArrowheads="1"/>
          </p:cNvSpPr>
          <p:nvPr/>
        </p:nvSpPr>
        <p:spPr bwMode="auto">
          <a:xfrm>
            <a:off x="6804025" y="6162675"/>
            <a:ext cx="936625"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a:t>
            </a:r>
          </a:p>
        </p:txBody>
      </p:sp>
      <p:sp>
        <p:nvSpPr>
          <p:cNvPr id="18461" name="Line 29"/>
          <p:cNvSpPr>
            <a:spLocks noChangeShapeType="1"/>
          </p:cNvSpPr>
          <p:nvPr/>
        </p:nvSpPr>
        <p:spPr bwMode="auto">
          <a:xfrm flipH="1">
            <a:off x="6443663" y="4894263"/>
            <a:ext cx="649287" cy="0"/>
          </a:xfrm>
          <a:prstGeom prst="line">
            <a:avLst/>
          </a:prstGeom>
          <a:noFill/>
          <a:ln w="38100" cap="rnd">
            <a:solidFill>
              <a:schemeClr val="tx1"/>
            </a:solidFill>
            <a:prstDash val="sysDot"/>
            <a:round/>
            <a:headEnd/>
            <a:tailEnd/>
          </a:ln>
        </p:spPr>
        <p:txBody>
          <a:bodyPr/>
          <a:lstStyle/>
          <a:p>
            <a:endParaRPr lang="ja-JP" altLang="en-US"/>
          </a:p>
        </p:txBody>
      </p:sp>
      <p:sp>
        <p:nvSpPr>
          <p:cNvPr id="240672" name="Line 30"/>
          <p:cNvSpPr>
            <a:spLocks noChangeShapeType="1"/>
          </p:cNvSpPr>
          <p:nvPr/>
        </p:nvSpPr>
        <p:spPr bwMode="auto">
          <a:xfrm flipH="1">
            <a:off x="6443663" y="4362450"/>
            <a:ext cx="1296987" cy="0"/>
          </a:xfrm>
          <a:prstGeom prst="line">
            <a:avLst/>
          </a:prstGeom>
          <a:noFill/>
          <a:ln w="38100" cap="rnd">
            <a:solidFill>
              <a:schemeClr val="tx1"/>
            </a:solidFill>
            <a:prstDash val="sysDot"/>
            <a:round/>
            <a:headEnd/>
            <a:tailEnd/>
          </a:ln>
        </p:spPr>
        <p:txBody>
          <a:bodyPr/>
          <a:lstStyle/>
          <a:p>
            <a:endParaRPr lang="ja-JP" altLang="en-US"/>
          </a:p>
        </p:txBody>
      </p:sp>
      <p:sp>
        <p:nvSpPr>
          <p:cNvPr id="18463" name="Line 31"/>
          <p:cNvSpPr>
            <a:spLocks noChangeShapeType="1"/>
          </p:cNvSpPr>
          <p:nvPr/>
        </p:nvSpPr>
        <p:spPr bwMode="auto">
          <a:xfrm>
            <a:off x="6500813" y="4429125"/>
            <a:ext cx="0" cy="431800"/>
          </a:xfrm>
          <a:prstGeom prst="line">
            <a:avLst/>
          </a:prstGeom>
          <a:noFill/>
          <a:ln w="9525">
            <a:solidFill>
              <a:schemeClr val="tx1"/>
            </a:solidFill>
            <a:round/>
            <a:headEnd/>
            <a:tailEnd type="triangle" w="med" len="med"/>
          </a:ln>
        </p:spPr>
        <p:txBody>
          <a:bodyPr/>
          <a:lstStyle/>
          <a:p>
            <a:endParaRPr lang="ja-JP" altLang="en-US"/>
          </a:p>
        </p:txBody>
      </p:sp>
      <p:sp>
        <p:nvSpPr>
          <p:cNvPr id="30" name="Text Box 17"/>
          <p:cNvSpPr txBox="1">
            <a:spLocks noChangeArrowheads="1"/>
          </p:cNvSpPr>
          <p:nvPr/>
        </p:nvSpPr>
        <p:spPr bwMode="auto">
          <a:xfrm>
            <a:off x="214313" y="4286250"/>
            <a:ext cx="504825" cy="376238"/>
          </a:xfrm>
          <a:prstGeom prst="rect">
            <a:avLst/>
          </a:prstGeom>
          <a:solidFill>
            <a:srgbClr val="FFFF00"/>
          </a:solidFill>
          <a:ln w="9525">
            <a:solidFill>
              <a:schemeClr val="tx1"/>
            </a:solidFill>
            <a:miter lim="800000"/>
            <a:headEnd/>
            <a:tailEnd/>
          </a:ln>
        </p:spPr>
        <p:txBody>
          <a:bodyPr>
            <a:spAutoFit/>
          </a:bodyPr>
          <a:lstStyle/>
          <a:p>
            <a:pPr>
              <a:spcBef>
                <a:spcPct val="50000"/>
              </a:spcBef>
            </a:pPr>
            <a:r>
              <a:rPr kumimoji="0" lang="en-US" altLang="ja-JP">
                <a:ea typeface="HGｺﾞｼｯｸE" pitchFamily="49" charset="-128"/>
              </a:rPr>
              <a:t>r</a:t>
            </a:r>
            <a:r>
              <a:rPr kumimoji="0" lang="en-US" altLang="ja-JP" baseline="30000">
                <a:ea typeface="HGｺﾞｼｯｸE" pitchFamily="49" charset="-128"/>
              </a:rPr>
              <a:t>$</a:t>
            </a:r>
          </a:p>
        </p:txBody>
      </p:sp>
      <p:graphicFrame>
        <p:nvGraphicFramePr>
          <p:cNvPr id="240642" name="Object 2"/>
          <p:cNvGraphicFramePr>
            <a:graphicFrameLocks noChangeAspect="1"/>
          </p:cNvGraphicFramePr>
          <p:nvPr/>
        </p:nvGraphicFramePr>
        <p:xfrm>
          <a:off x="6000750" y="4643438"/>
          <a:ext cx="457200" cy="431800"/>
        </p:xfrm>
        <a:graphic>
          <a:graphicData uri="http://schemas.openxmlformats.org/presentationml/2006/ole">
            <p:oleObj spid="_x0000_s240642" name="数式" r:id="rId9" imgW="215640" imgH="203040" progId="Equation.3">
              <p:embed/>
            </p:oleObj>
          </a:graphicData>
        </a:graphic>
      </p:graphicFrame>
      <p:graphicFrame>
        <p:nvGraphicFramePr>
          <p:cNvPr id="240643" name="Object 3"/>
          <p:cNvGraphicFramePr>
            <a:graphicFrameLocks noChangeAspect="1"/>
          </p:cNvGraphicFramePr>
          <p:nvPr/>
        </p:nvGraphicFramePr>
        <p:xfrm>
          <a:off x="6000750" y="4143375"/>
          <a:ext cx="355600" cy="406400"/>
        </p:xfrm>
        <a:graphic>
          <a:graphicData uri="http://schemas.openxmlformats.org/presentationml/2006/ole">
            <p:oleObj spid="_x0000_s240643" name="数式" r:id="rId10" imgW="177480" imgH="203040" progId="Equation.3">
              <p:embed/>
            </p:oleObj>
          </a:graphicData>
        </a:graphic>
      </p:graphicFrame>
      <p:sp>
        <p:nvSpPr>
          <p:cNvPr id="240675" name="テキスト ボックス 32"/>
          <p:cNvSpPr txBox="1">
            <a:spLocks noChangeArrowheads="1"/>
          </p:cNvSpPr>
          <p:nvPr/>
        </p:nvSpPr>
        <p:spPr bwMode="auto">
          <a:xfrm>
            <a:off x="500063" y="6072188"/>
            <a:ext cx="327025" cy="400050"/>
          </a:xfrm>
          <a:prstGeom prst="rect">
            <a:avLst/>
          </a:prstGeom>
          <a:noFill/>
          <a:ln w="9525">
            <a:noFill/>
            <a:miter lim="800000"/>
            <a:headEnd/>
            <a:tailEnd/>
          </a:ln>
        </p:spPr>
        <p:txBody>
          <a:bodyPr wrap="none">
            <a:spAutoFit/>
          </a:bodyPr>
          <a:lstStyle/>
          <a:p>
            <a:r>
              <a:rPr lang="en-US" altLang="ja-JP">
                <a:ea typeface="HGｺﾞｼｯｸE" pitchFamily="49" charset="-128"/>
              </a:rPr>
              <a:t>0</a:t>
            </a:r>
            <a:endParaRPr lang="ja-JP" altLang="en-US">
              <a:ea typeface="HGｺﾞｼｯｸE" pitchFamily="49" charset="-128"/>
            </a:endParaRPr>
          </a:p>
        </p:txBody>
      </p:sp>
      <p:sp>
        <p:nvSpPr>
          <p:cNvPr id="240676" name="テキスト ボックス 33"/>
          <p:cNvSpPr txBox="1">
            <a:spLocks noChangeArrowheads="1"/>
          </p:cNvSpPr>
          <p:nvPr/>
        </p:nvSpPr>
        <p:spPr bwMode="auto">
          <a:xfrm>
            <a:off x="6286500" y="6143625"/>
            <a:ext cx="327025" cy="400050"/>
          </a:xfrm>
          <a:prstGeom prst="rect">
            <a:avLst/>
          </a:prstGeom>
          <a:noFill/>
          <a:ln w="9525">
            <a:noFill/>
            <a:miter lim="800000"/>
            <a:headEnd/>
            <a:tailEnd/>
          </a:ln>
        </p:spPr>
        <p:txBody>
          <a:bodyPr wrap="none">
            <a:spAutoFit/>
          </a:bodyPr>
          <a:lstStyle/>
          <a:p>
            <a:r>
              <a:rPr lang="en-US" altLang="ja-JP">
                <a:ea typeface="HGｺﾞｼｯｸE" pitchFamily="49" charset="-128"/>
              </a:rPr>
              <a:t>0</a:t>
            </a:r>
            <a:endParaRPr lang="ja-JP" altLang="en-US">
              <a:ea typeface="HGｺﾞｼｯｸE" pitchFamily="49" charset="-128"/>
            </a:endParaRPr>
          </a:p>
        </p:txBody>
      </p:sp>
      <p:sp>
        <p:nvSpPr>
          <p:cNvPr id="240677" name="正方形/長方形 36"/>
          <p:cNvSpPr>
            <a:spLocks noChangeArrowheads="1"/>
          </p:cNvSpPr>
          <p:nvPr/>
        </p:nvSpPr>
        <p:spPr bwMode="auto">
          <a:xfrm>
            <a:off x="1143000" y="928688"/>
            <a:ext cx="7572375" cy="1631950"/>
          </a:xfrm>
          <a:prstGeom prst="rect">
            <a:avLst/>
          </a:prstGeom>
          <a:noFill/>
          <a:ln w="9525">
            <a:noFill/>
            <a:miter lim="800000"/>
            <a:headEnd/>
            <a:tailEnd/>
          </a:ln>
        </p:spPr>
        <p:txBody>
          <a:bodyPr>
            <a:spAutoFit/>
          </a:bodyPr>
          <a:lstStyle/>
          <a:p>
            <a:pPr>
              <a:spcBef>
                <a:spcPct val="50000"/>
              </a:spcBef>
            </a:pPr>
            <a:r>
              <a:rPr kumimoji="0" lang="ja-JP" altLang="en-US"/>
              <a:t>財政赤字の拡大は政府がより多くの資金を要していることを意味する。</a:t>
            </a:r>
          </a:p>
          <a:p>
            <a:pPr>
              <a:spcBef>
                <a:spcPct val="50000"/>
              </a:spcBef>
            </a:pPr>
            <a:r>
              <a:rPr kumimoji="0" lang="ja-JP" altLang="en-US"/>
              <a:t>したがって、これはどのような利子率に対しても国内の資金余剰を減少させる。</a:t>
            </a:r>
          </a:p>
          <a:p>
            <a:pPr>
              <a:spcBef>
                <a:spcPct val="50000"/>
              </a:spcBef>
            </a:pPr>
            <a:r>
              <a:rPr kumimoji="0" lang="ja-JP" altLang="en-US"/>
              <a:t>つまり、</a:t>
            </a:r>
            <a:r>
              <a:rPr kumimoji="0" lang="ja-JP" altLang="en-US" b="1">
                <a:solidFill>
                  <a:srgbClr val="FF0000"/>
                </a:solidFill>
              </a:rPr>
              <a:t>国内貯蓄を減少させる。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48"/>
                                        </p:tgtEl>
                                        <p:attrNameLst>
                                          <p:attrName>style.visibility</p:attrName>
                                        </p:attrNameLst>
                                      </p:cBhvr>
                                      <p:to>
                                        <p:strVal val="visible"/>
                                      </p:to>
                                    </p:set>
                                    <p:animEffect transition="in" filter="fade">
                                      <p:cBhvr>
                                        <p:cTn id="12" dur="1000"/>
                                        <p:tgtEl>
                                          <p:spTgt spid="1844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8446"/>
                                        </p:tgtEl>
                                        <p:attrNameLst>
                                          <p:attrName>style.visibility</p:attrName>
                                        </p:attrNameLst>
                                      </p:cBhvr>
                                      <p:to>
                                        <p:strVal val="visible"/>
                                      </p:to>
                                    </p:set>
                                    <p:animEffect transition="in" filter="box(in)">
                                      <p:cBhvr>
                                        <p:cTn id="17" dur="500"/>
                                        <p:tgtEl>
                                          <p:spTgt spid="1844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18442"/>
                                        </p:tgtEl>
                                        <p:attrNameLst>
                                          <p:attrName>style.visibility</p:attrName>
                                        </p:attrNameLst>
                                      </p:cBhvr>
                                      <p:to>
                                        <p:strVal val="visible"/>
                                      </p:to>
                                    </p:set>
                                    <p:anim calcmode="lin" valueType="num">
                                      <p:cBhvr additive="base">
                                        <p:cTn id="22" dur="500" fill="hold"/>
                                        <p:tgtEl>
                                          <p:spTgt spid="18442"/>
                                        </p:tgtEl>
                                        <p:attrNameLst>
                                          <p:attrName>ppt_x</p:attrName>
                                        </p:attrNameLst>
                                      </p:cBhvr>
                                      <p:tavLst>
                                        <p:tav tm="0">
                                          <p:val>
                                            <p:strVal val="1+#ppt_w/2"/>
                                          </p:val>
                                        </p:tav>
                                        <p:tav tm="100000">
                                          <p:val>
                                            <p:strVal val="#ppt_x"/>
                                          </p:val>
                                        </p:tav>
                                      </p:tavLst>
                                    </p:anim>
                                    <p:anim calcmode="lin" valueType="num">
                                      <p:cBhvr additive="base">
                                        <p:cTn id="23" dur="500" fill="hold"/>
                                        <p:tgtEl>
                                          <p:spTgt spid="18442"/>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8445"/>
                                        </p:tgtEl>
                                        <p:attrNameLst>
                                          <p:attrName>style.visibility</p:attrName>
                                        </p:attrNameLst>
                                      </p:cBhvr>
                                      <p:to>
                                        <p:strVal val="visible"/>
                                      </p:to>
                                    </p:set>
                                    <p:animEffect transition="in" filter="box(in)">
                                      <p:cBhvr>
                                        <p:cTn id="28" dur="500"/>
                                        <p:tgtEl>
                                          <p:spTgt spid="1844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8449"/>
                                        </p:tgtEl>
                                        <p:attrNameLst>
                                          <p:attrName>style.visibility</p:attrName>
                                        </p:attrNameLst>
                                      </p:cBhvr>
                                      <p:to>
                                        <p:strVal val="visible"/>
                                      </p:to>
                                    </p:set>
                                    <p:animEffect transition="in" filter="fade">
                                      <p:cBhvr>
                                        <p:cTn id="33" dur="1000"/>
                                        <p:tgtEl>
                                          <p:spTgt spid="1844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450"/>
                                        </p:tgtEl>
                                        <p:attrNameLst>
                                          <p:attrName>style.visibility</p:attrName>
                                        </p:attrNameLst>
                                      </p:cBhvr>
                                      <p:to>
                                        <p:strVal val="visible"/>
                                      </p:to>
                                    </p:set>
                                    <p:animEffect transition="in" filter="fade">
                                      <p:cBhvr>
                                        <p:cTn id="36" dur="1000"/>
                                        <p:tgtEl>
                                          <p:spTgt spid="18450"/>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8455"/>
                                        </p:tgtEl>
                                        <p:attrNameLst>
                                          <p:attrName>style.visibility</p:attrName>
                                        </p:attrNameLst>
                                      </p:cBhvr>
                                      <p:to>
                                        <p:strVal val="visible"/>
                                      </p:to>
                                    </p:set>
                                    <p:animEffect transition="in" filter="box(in)">
                                      <p:cBhvr>
                                        <p:cTn id="41" dur="500"/>
                                        <p:tgtEl>
                                          <p:spTgt spid="184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8459"/>
                                        </p:tgtEl>
                                        <p:attrNameLst>
                                          <p:attrName>style.visibility</p:attrName>
                                        </p:attrNameLst>
                                      </p:cBhvr>
                                      <p:to>
                                        <p:strVal val="visible"/>
                                      </p:to>
                                    </p:set>
                                    <p:animEffect transition="in" filter="fade">
                                      <p:cBhvr>
                                        <p:cTn id="46" dur="1000"/>
                                        <p:tgtEl>
                                          <p:spTgt spid="18459"/>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18458"/>
                                        </p:tgtEl>
                                        <p:attrNameLst>
                                          <p:attrName>style.visibility</p:attrName>
                                        </p:attrNameLst>
                                      </p:cBhvr>
                                      <p:to>
                                        <p:strVal val="visible"/>
                                      </p:to>
                                    </p:set>
                                    <p:animEffect transition="in" filter="box(in)">
                                      <p:cBhvr>
                                        <p:cTn id="51" dur="500"/>
                                        <p:tgtEl>
                                          <p:spTgt spid="18458"/>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0" nodeType="clickEffect">
                                  <p:stCondLst>
                                    <p:cond delay="0"/>
                                  </p:stCondLst>
                                  <p:childTnLst>
                                    <p:set>
                                      <p:cBhvr>
                                        <p:cTn id="55" dur="1" fill="hold">
                                          <p:stCondLst>
                                            <p:cond delay="0"/>
                                          </p:stCondLst>
                                        </p:cTn>
                                        <p:tgtEl>
                                          <p:spTgt spid="18456"/>
                                        </p:tgtEl>
                                        <p:attrNameLst>
                                          <p:attrName>style.visibility</p:attrName>
                                        </p:attrNameLst>
                                      </p:cBhvr>
                                      <p:to>
                                        <p:strVal val="visible"/>
                                      </p:to>
                                    </p:set>
                                    <p:animEffect transition="in" filter="box(in)">
                                      <p:cBhvr>
                                        <p:cTn id="56" dur="500"/>
                                        <p:tgtEl>
                                          <p:spTgt spid="18456"/>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18463"/>
                                        </p:tgtEl>
                                        <p:attrNameLst>
                                          <p:attrName>style.visibility</p:attrName>
                                        </p:attrNameLst>
                                      </p:cBhvr>
                                      <p:to>
                                        <p:strVal val="visible"/>
                                      </p:to>
                                    </p:set>
                                    <p:animEffect transition="in" filter="box(in)">
                                      <p:cBhvr>
                                        <p:cTn id="61" dur="500"/>
                                        <p:tgtEl>
                                          <p:spTgt spid="18463"/>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18461"/>
                                        </p:tgtEl>
                                        <p:attrNameLst>
                                          <p:attrName>style.visibility</p:attrName>
                                        </p:attrNameLst>
                                      </p:cBhvr>
                                      <p:to>
                                        <p:strVal val="visible"/>
                                      </p:to>
                                    </p:set>
                                    <p:animEffect transition="in" filter="box(in)">
                                      <p:cBhvr>
                                        <p:cTn id="66" dur="500"/>
                                        <p:tgtEl>
                                          <p:spTgt spid="1846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40642"/>
                                        </p:tgtEl>
                                        <p:attrNameLst>
                                          <p:attrName>style.visibility</p:attrName>
                                        </p:attrNameLst>
                                      </p:cBhvr>
                                      <p:to>
                                        <p:strVal val="visible"/>
                                      </p:to>
                                    </p:set>
                                    <p:animEffect transition="in" filter="fade">
                                      <p:cBhvr>
                                        <p:cTn id="71" dur="1000"/>
                                        <p:tgtEl>
                                          <p:spTgt spid="2406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2" grpId="0" animBg="1"/>
      <p:bldP spid="18445" grpId="0" animBg="1"/>
      <p:bldP spid="18446" grpId="0" animBg="1"/>
      <p:bldP spid="18448" grpId="0"/>
      <p:bldP spid="18449" grpId="0" animBg="1"/>
      <p:bldP spid="18450" grpId="0"/>
      <p:bldP spid="18455" grpId="0" animBg="1"/>
      <p:bldP spid="18456" grpId="0" animBg="1"/>
      <p:bldP spid="18458" grpId="0" animBg="1"/>
      <p:bldP spid="18459" grpId="0"/>
      <p:bldP spid="18461" grpId="0" animBg="1"/>
      <p:bldP spid="18463" grpId="0" animBg="1"/>
      <p:bldP spid="3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Text Box 41"/>
          <p:cNvSpPr txBox="1">
            <a:spLocks noChangeArrowheads="1"/>
          </p:cNvSpPr>
          <p:nvPr/>
        </p:nvSpPr>
        <p:spPr bwMode="auto">
          <a:xfrm>
            <a:off x="1143000" y="357188"/>
            <a:ext cx="7500938" cy="2446337"/>
          </a:xfrm>
          <a:prstGeom prst="rect">
            <a:avLst/>
          </a:prstGeom>
          <a:noFill/>
          <a:ln w="9525">
            <a:noFill/>
            <a:miter lim="800000"/>
            <a:headEnd/>
            <a:tailEnd/>
          </a:ln>
        </p:spPr>
        <p:txBody>
          <a:bodyPr>
            <a:spAutoFit/>
          </a:bodyPr>
          <a:lstStyle/>
          <a:p>
            <a:pPr>
              <a:spcBef>
                <a:spcPct val="50000"/>
              </a:spcBef>
            </a:pPr>
            <a:r>
              <a:rPr kumimoji="0" lang="ja-JP" altLang="en-US" sz="1800"/>
              <a:t>財政赤字の拡大は国内の資金需要を増大させる。</a:t>
            </a:r>
          </a:p>
          <a:p>
            <a:pPr>
              <a:spcBef>
                <a:spcPct val="50000"/>
              </a:spcBef>
            </a:pPr>
            <a:r>
              <a:rPr kumimoji="0" lang="ja-JP" altLang="en-US" sz="1800"/>
              <a:t>それは海外への貸付を減らし、対外純資産の増加量を減少させる。</a:t>
            </a:r>
          </a:p>
          <a:p>
            <a:pPr>
              <a:spcBef>
                <a:spcPct val="50000"/>
              </a:spcBef>
            </a:pPr>
            <a:r>
              <a:rPr kumimoji="0" lang="ja-JP" altLang="en-US" sz="1800"/>
              <a:t>また財政赤字の拡大は実質為替レートの増価（円高）を発生させ、日本の輸出を減らし、日本への輸入を増やして経常収支の赤字化傾向を作る。</a:t>
            </a:r>
          </a:p>
          <a:p>
            <a:pPr>
              <a:spcBef>
                <a:spcPct val="50000"/>
              </a:spcBef>
            </a:pPr>
            <a:r>
              <a:rPr kumimoji="0" lang="ja-JP" altLang="en-US" sz="1800"/>
              <a:t>現在の日本では非常に大きな財政赤字が発生しているが、この状況は発生していない。それは、民間貯蓄が旺盛で、民間の資金需要（投資）が少ないから。</a:t>
            </a:r>
          </a:p>
        </p:txBody>
      </p:sp>
      <p:sp>
        <p:nvSpPr>
          <p:cNvPr id="246786" name="Text Box 4"/>
          <p:cNvSpPr txBox="1">
            <a:spLocks noChangeArrowheads="1"/>
          </p:cNvSpPr>
          <p:nvPr/>
        </p:nvSpPr>
        <p:spPr bwMode="auto">
          <a:xfrm>
            <a:off x="1143000" y="3429000"/>
            <a:ext cx="7358063" cy="2308225"/>
          </a:xfrm>
          <a:prstGeom prst="rect">
            <a:avLst/>
          </a:prstGeom>
          <a:noFill/>
          <a:ln w="9525">
            <a:noFill/>
            <a:miter lim="800000"/>
            <a:headEnd/>
            <a:tailEnd/>
          </a:ln>
        </p:spPr>
        <p:txBody>
          <a:bodyPr>
            <a:spAutoFit/>
          </a:bodyPr>
          <a:lstStyle/>
          <a:p>
            <a:pPr>
              <a:spcBef>
                <a:spcPct val="50000"/>
              </a:spcBef>
            </a:pPr>
            <a:r>
              <a:rPr kumimoji="0" lang="en-US" altLang="ja-JP" sz="1800"/>
              <a:t>5</a:t>
            </a:r>
            <a:r>
              <a:rPr kumimoji="0" lang="ja-JP" altLang="en-US" sz="1800"/>
              <a:t>章の分析では、財政赤字の拡大は利子率の上昇を招いたが、海外との資金の貸し借りがある場合は、利子率の上昇を引き起こさないので国内投資には影響がでない。</a:t>
            </a:r>
          </a:p>
          <a:p>
            <a:pPr>
              <a:spcBef>
                <a:spcPct val="50000"/>
              </a:spcBef>
            </a:pPr>
            <a:r>
              <a:rPr kumimoji="0" lang="ja-JP" altLang="en-US" sz="1800"/>
              <a:t>ただし、</a:t>
            </a:r>
            <a:r>
              <a:rPr kumimoji="0" lang="en-US" altLang="ja-JP" sz="1800"/>
              <a:t>5</a:t>
            </a:r>
            <a:r>
              <a:rPr kumimoji="0" lang="ja-JP" altLang="en-US" sz="1800"/>
              <a:t>章と同様に、家計の予想に気をつけなければならない。財政赤字の拡大を見た家計は将来の増税を予想して貯蓄を増やす可能性がある。</a:t>
            </a:r>
          </a:p>
          <a:p>
            <a:pPr>
              <a:spcBef>
                <a:spcPct val="50000"/>
              </a:spcBef>
            </a:pPr>
            <a:r>
              <a:rPr kumimoji="0" lang="ja-JP" altLang="en-US" sz="1800"/>
              <a:t>この場合には公的貯蓄は減るが、民間貯蓄は増えるので先に説明した変化は緩和される。</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09" name="Text Box 4"/>
          <p:cNvSpPr txBox="1">
            <a:spLocks noChangeArrowheads="1"/>
          </p:cNvSpPr>
          <p:nvPr/>
        </p:nvSpPr>
        <p:spPr bwMode="auto">
          <a:xfrm>
            <a:off x="1328738" y="1285875"/>
            <a:ext cx="7815262" cy="4108450"/>
          </a:xfrm>
          <a:prstGeom prst="rect">
            <a:avLst/>
          </a:prstGeom>
          <a:noFill/>
          <a:ln w="9525">
            <a:noFill/>
            <a:miter lim="800000"/>
            <a:headEnd/>
            <a:tailEnd/>
          </a:ln>
        </p:spPr>
        <p:txBody>
          <a:bodyPr>
            <a:spAutoFit/>
          </a:bodyPr>
          <a:lstStyle/>
          <a:p>
            <a:pPr>
              <a:spcBef>
                <a:spcPct val="50000"/>
              </a:spcBef>
            </a:pPr>
            <a:r>
              <a:rPr kumimoji="0" lang="ja-JP" altLang="en-US" sz="1800"/>
              <a:t>貿易政策には次のようなものがある。</a:t>
            </a:r>
          </a:p>
          <a:p>
            <a:pPr>
              <a:spcBef>
                <a:spcPct val="50000"/>
              </a:spcBef>
            </a:pPr>
            <a:r>
              <a:rPr kumimoji="0" lang="ja-JP" altLang="en-US" sz="1800" b="1">
                <a:solidFill>
                  <a:srgbClr val="FF0000"/>
                </a:solidFill>
              </a:rPr>
              <a:t>関税</a:t>
            </a:r>
            <a:r>
              <a:rPr kumimoji="0" lang="ja-JP" altLang="en-US" sz="1800"/>
              <a:t>：輸入品に税金をかける。その結果、輸入品は国内品に比べて割高になるので輸入が減る。</a:t>
            </a:r>
          </a:p>
          <a:p>
            <a:pPr>
              <a:spcBef>
                <a:spcPct val="50000"/>
              </a:spcBef>
            </a:pPr>
            <a:r>
              <a:rPr kumimoji="0" lang="ja-JP" altLang="en-US" sz="1800" b="1">
                <a:solidFill>
                  <a:srgbClr val="FF0000"/>
                </a:solidFill>
              </a:rPr>
              <a:t>輸出自主規制</a:t>
            </a:r>
            <a:r>
              <a:rPr kumimoji="0" lang="ja-JP" altLang="en-US" sz="1800"/>
              <a:t>：アメリカの自動車メーカーとの摩擦を避けるために、日本の自動車メーカーが自動車の輸出を自主的に減らす。</a:t>
            </a:r>
            <a:r>
              <a:rPr kumimoji="0" lang="en-US" altLang="ja-JP" sz="1800"/>
              <a:t>1980</a:t>
            </a:r>
            <a:r>
              <a:rPr kumimoji="0" lang="ja-JP" altLang="en-US" sz="1800"/>
              <a:t>年代によく行われた手法。</a:t>
            </a:r>
          </a:p>
          <a:p>
            <a:pPr>
              <a:spcBef>
                <a:spcPct val="50000"/>
              </a:spcBef>
            </a:pPr>
            <a:r>
              <a:rPr kumimoji="0" lang="ja-JP" altLang="en-US" sz="1800" b="1">
                <a:solidFill>
                  <a:srgbClr val="FF0000"/>
                </a:solidFill>
              </a:rPr>
              <a:t>輸入割当</a:t>
            </a:r>
            <a:r>
              <a:rPr kumimoji="0" lang="ja-JP" altLang="en-US" sz="1800"/>
              <a:t>：日本に輸入できる財の数量の上限を決める。（例えば、牛肉など）</a:t>
            </a:r>
          </a:p>
          <a:p>
            <a:pPr>
              <a:spcBef>
                <a:spcPct val="50000"/>
              </a:spcBef>
            </a:pPr>
            <a:r>
              <a:rPr kumimoji="0" lang="ja-JP" altLang="en-US" sz="1800"/>
              <a:t>このような貿易政策は貿易・サービス収支（そして経常収支）に影響を与えるように思われる。</a:t>
            </a:r>
          </a:p>
          <a:p>
            <a:pPr>
              <a:spcBef>
                <a:spcPct val="50000"/>
              </a:spcBef>
            </a:pPr>
            <a:r>
              <a:rPr kumimoji="0" lang="ja-JP" altLang="en-US" sz="1800"/>
              <a:t>輸出の自主規制の効果を考えてみよう。輸出は減少しそうである。</a:t>
            </a:r>
          </a:p>
          <a:p>
            <a:pPr>
              <a:spcBef>
                <a:spcPct val="50000"/>
              </a:spcBef>
            </a:pPr>
            <a:r>
              <a:rPr kumimoji="0" lang="ja-JP" altLang="en-US" sz="1800"/>
              <a:t>これをもっと正確に表現する必要がある。</a:t>
            </a:r>
          </a:p>
          <a:p>
            <a:pPr>
              <a:spcBef>
                <a:spcPct val="50000"/>
              </a:spcBef>
            </a:pPr>
            <a:endParaRPr kumimoji="0" lang="ja-JP" altLang="en-US" sz="1800"/>
          </a:p>
        </p:txBody>
      </p:sp>
      <p:graphicFrame>
        <p:nvGraphicFramePr>
          <p:cNvPr id="4" name="図表 3"/>
          <p:cNvGraphicFramePr/>
          <p:nvPr/>
        </p:nvGraphicFramePr>
        <p:xfrm>
          <a:off x="1285852" y="214290"/>
          <a:ext cx="6072230" cy="928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0" y="2857496"/>
            <a:ext cx="9144000" cy="400050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21506" name="Rectangle 2"/>
          <p:cNvSpPr>
            <a:spLocks noGrp="1" noChangeArrowheads="1"/>
          </p:cNvSpPr>
          <p:nvPr>
            <p:ph type="title"/>
          </p:nvPr>
        </p:nvSpPr>
        <p:spPr>
          <a:xfrm>
            <a:off x="1143000" y="357188"/>
            <a:ext cx="8229600" cy="811212"/>
          </a:xfrm>
        </p:spPr>
        <p:txBody>
          <a:bodyPr/>
          <a:lstStyle/>
          <a:p>
            <a:pPr fontAlgn="auto">
              <a:spcAft>
                <a:spcPts val="0"/>
              </a:spcAft>
              <a:defRPr/>
            </a:pPr>
            <a:r>
              <a:rPr lang="ja-JP" altLang="en-US" dirty="0">
                <a:solidFill>
                  <a:schemeClr val="tx2">
                    <a:satMod val="130000"/>
                  </a:schemeClr>
                </a:solidFill>
              </a:rPr>
              <a:t>輸出自主規制</a:t>
            </a:r>
          </a:p>
        </p:txBody>
      </p:sp>
      <p:sp>
        <p:nvSpPr>
          <p:cNvPr id="248837" name="Rectangle 3"/>
          <p:cNvSpPr>
            <a:spLocks noGrp="1" noChangeArrowheads="1"/>
          </p:cNvSpPr>
          <p:nvPr>
            <p:ph type="body" idx="1"/>
          </p:nvPr>
        </p:nvSpPr>
        <p:spPr>
          <a:xfrm>
            <a:off x="857250" y="1357313"/>
            <a:ext cx="8507413" cy="871537"/>
          </a:xfrm>
        </p:spPr>
        <p:txBody>
          <a:bodyPr/>
          <a:lstStyle/>
          <a:p>
            <a:r>
              <a:rPr lang="ja-JP" altLang="en-US" sz="2400" smtClean="0"/>
              <a:t>これまでと同じ実質為替レートでは経常収支</a:t>
            </a:r>
            <a:r>
              <a:rPr lang="en-US" altLang="ja-JP" sz="2400" smtClean="0"/>
              <a:t>(</a:t>
            </a:r>
            <a:r>
              <a:rPr lang="ja-JP" altLang="en-US" sz="2400" smtClean="0"/>
              <a:t>ドルの超過供給</a:t>
            </a:r>
            <a:r>
              <a:rPr lang="en-US" altLang="ja-JP" sz="2400" smtClean="0"/>
              <a:t>)</a:t>
            </a:r>
            <a:r>
              <a:rPr lang="ja-JP" altLang="en-US" sz="2400" smtClean="0"/>
              <a:t>が減少する。</a:t>
            </a:r>
          </a:p>
        </p:txBody>
      </p:sp>
      <p:sp>
        <p:nvSpPr>
          <p:cNvPr id="248838" name="Rectangle 4"/>
          <p:cNvSpPr>
            <a:spLocks noChangeArrowheads="1"/>
          </p:cNvSpPr>
          <p:nvPr/>
        </p:nvSpPr>
        <p:spPr bwMode="auto">
          <a:xfrm>
            <a:off x="857250" y="2286000"/>
            <a:ext cx="8507413" cy="576263"/>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kumimoji="0" lang="en-US" altLang="ja-JP" sz="2400">
                <a:ea typeface="HGｺﾞｼｯｸE" pitchFamily="49" charset="-128"/>
              </a:rPr>
              <a:t>CA</a:t>
            </a:r>
            <a:r>
              <a:rPr kumimoji="0" lang="ja-JP" altLang="en-US" sz="2400">
                <a:ea typeface="HGｺﾞｼｯｸE" pitchFamily="49" charset="-128"/>
              </a:rPr>
              <a:t>のグラフが左にシフトする。</a:t>
            </a:r>
          </a:p>
        </p:txBody>
      </p:sp>
      <p:sp>
        <p:nvSpPr>
          <p:cNvPr id="248839" name="Line 5"/>
          <p:cNvSpPr>
            <a:spLocks noChangeShapeType="1"/>
          </p:cNvSpPr>
          <p:nvPr/>
        </p:nvSpPr>
        <p:spPr bwMode="auto">
          <a:xfrm>
            <a:off x="755650" y="6165850"/>
            <a:ext cx="3455988" cy="0"/>
          </a:xfrm>
          <a:prstGeom prst="line">
            <a:avLst/>
          </a:prstGeom>
          <a:noFill/>
          <a:ln w="9525">
            <a:solidFill>
              <a:schemeClr val="tx1"/>
            </a:solidFill>
            <a:round/>
            <a:headEnd/>
            <a:tailEnd type="triangle" w="med" len="med"/>
          </a:ln>
        </p:spPr>
        <p:txBody>
          <a:bodyPr/>
          <a:lstStyle/>
          <a:p>
            <a:endParaRPr lang="ja-JP" altLang="en-US"/>
          </a:p>
        </p:txBody>
      </p:sp>
      <p:sp>
        <p:nvSpPr>
          <p:cNvPr id="248840" name="Line 6"/>
          <p:cNvSpPr>
            <a:spLocks noChangeShapeType="1"/>
          </p:cNvSpPr>
          <p:nvPr/>
        </p:nvSpPr>
        <p:spPr bwMode="auto">
          <a:xfrm flipV="1">
            <a:off x="755650" y="3573463"/>
            <a:ext cx="0" cy="2592387"/>
          </a:xfrm>
          <a:prstGeom prst="line">
            <a:avLst/>
          </a:prstGeom>
          <a:noFill/>
          <a:ln w="9525">
            <a:solidFill>
              <a:schemeClr val="tx1"/>
            </a:solidFill>
            <a:round/>
            <a:headEnd/>
            <a:tailEnd type="triangle" w="med" len="med"/>
          </a:ln>
        </p:spPr>
        <p:txBody>
          <a:bodyPr/>
          <a:lstStyle/>
          <a:p>
            <a:endParaRPr lang="ja-JP" altLang="en-US"/>
          </a:p>
        </p:txBody>
      </p:sp>
      <p:sp>
        <p:nvSpPr>
          <p:cNvPr id="248841" name="Text Box 7"/>
          <p:cNvSpPr txBox="1">
            <a:spLocks noChangeArrowheads="1"/>
          </p:cNvSpPr>
          <p:nvPr/>
        </p:nvSpPr>
        <p:spPr bwMode="auto">
          <a:xfrm>
            <a:off x="2071688" y="6237288"/>
            <a:ext cx="2644775" cy="40005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資金の供給・需要</a:t>
            </a:r>
          </a:p>
        </p:txBody>
      </p:sp>
      <p:sp>
        <p:nvSpPr>
          <p:cNvPr id="248842" name="Text Box 8"/>
          <p:cNvSpPr txBox="1">
            <a:spLocks noChangeArrowheads="1"/>
          </p:cNvSpPr>
          <p:nvPr/>
        </p:nvSpPr>
        <p:spPr bwMode="auto">
          <a:xfrm>
            <a:off x="323850" y="3213100"/>
            <a:ext cx="576263" cy="366713"/>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r</a:t>
            </a:r>
          </a:p>
        </p:txBody>
      </p:sp>
      <p:sp>
        <p:nvSpPr>
          <p:cNvPr id="248843" name="Line 9"/>
          <p:cNvSpPr>
            <a:spLocks noChangeShapeType="1"/>
          </p:cNvSpPr>
          <p:nvPr/>
        </p:nvSpPr>
        <p:spPr bwMode="auto">
          <a:xfrm flipV="1">
            <a:off x="1042988" y="3933825"/>
            <a:ext cx="2160587" cy="1871663"/>
          </a:xfrm>
          <a:prstGeom prst="line">
            <a:avLst/>
          </a:prstGeom>
          <a:noFill/>
          <a:ln w="57150">
            <a:solidFill>
              <a:schemeClr val="tx1"/>
            </a:solidFill>
            <a:round/>
            <a:headEnd/>
            <a:tailEnd/>
          </a:ln>
        </p:spPr>
        <p:txBody>
          <a:bodyPr/>
          <a:lstStyle/>
          <a:p>
            <a:endParaRPr lang="ja-JP" altLang="en-US"/>
          </a:p>
        </p:txBody>
      </p:sp>
      <p:sp>
        <p:nvSpPr>
          <p:cNvPr id="248844" name="Line 10"/>
          <p:cNvSpPr>
            <a:spLocks noChangeShapeType="1"/>
          </p:cNvSpPr>
          <p:nvPr/>
        </p:nvSpPr>
        <p:spPr bwMode="auto">
          <a:xfrm>
            <a:off x="1042988" y="4076700"/>
            <a:ext cx="2665412" cy="1943100"/>
          </a:xfrm>
          <a:prstGeom prst="line">
            <a:avLst/>
          </a:prstGeom>
          <a:noFill/>
          <a:ln w="57150">
            <a:solidFill>
              <a:schemeClr val="tx1"/>
            </a:solidFill>
            <a:round/>
            <a:headEnd/>
            <a:tailEnd/>
          </a:ln>
        </p:spPr>
        <p:txBody>
          <a:bodyPr/>
          <a:lstStyle/>
          <a:p>
            <a:endParaRPr lang="ja-JP" altLang="en-US"/>
          </a:p>
        </p:txBody>
      </p:sp>
      <p:sp>
        <p:nvSpPr>
          <p:cNvPr id="248845" name="Text Box 11"/>
          <p:cNvSpPr txBox="1">
            <a:spLocks noChangeArrowheads="1"/>
          </p:cNvSpPr>
          <p:nvPr/>
        </p:nvSpPr>
        <p:spPr bwMode="auto">
          <a:xfrm>
            <a:off x="3779838" y="5661025"/>
            <a:ext cx="504825" cy="366713"/>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I</a:t>
            </a:r>
          </a:p>
        </p:txBody>
      </p:sp>
      <p:sp>
        <p:nvSpPr>
          <p:cNvPr id="248846" name="Text Box 12"/>
          <p:cNvSpPr txBox="1">
            <a:spLocks noChangeArrowheads="1"/>
          </p:cNvSpPr>
          <p:nvPr/>
        </p:nvSpPr>
        <p:spPr bwMode="auto">
          <a:xfrm>
            <a:off x="3419475" y="3860800"/>
            <a:ext cx="1652588" cy="40005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Sp</a:t>
            </a:r>
            <a:r>
              <a:rPr kumimoji="0" lang="ja-JP" altLang="en-US">
                <a:ea typeface="HGｺﾞｼｯｸE" pitchFamily="49" charset="-128"/>
              </a:rPr>
              <a:t>＋</a:t>
            </a:r>
            <a:r>
              <a:rPr kumimoji="0" lang="en-US" altLang="ja-JP">
                <a:ea typeface="HGｺﾞｼｯｸE" pitchFamily="49" charset="-128"/>
              </a:rPr>
              <a:t>(T</a:t>
            </a:r>
            <a:r>
              <a:rPr kumimoji="0" lang="ja-JP" altLang="en-US">
                <a:ea typeface="HGｺﾞｼｯｸE" pitchFamily="49" charset="-128"/>
              </a:rPr>
              <a:t>－</a:t>
            </a:r>
            <a:r>
              <a:rPr kumimoji="0" lang="en-US" altLang="ja-JP">
                <a:ea typeface="HGｺﾞｼｯｸE" pitchFamily="49" charset="-128"/>
              </a:rPr>
              <a:t>G)</a:t>
            </a:r>
          </a:p>
        </p:txBody>
      </p:sp>
      <p:sp>
        <p:nvSpPr>
          <p:cNvPr id="248847" name="Text Box 13"/>
          <p:cNvSpPr txBox="1">
            <a:spLocks noChangeArrowheads="1"/>
          </p:cNvSpPr>
          <p:nvPr/>
        </p:nvSpPr>
        <p:spPr bwMode="auto">
          <a:xfrm>
            <a:off x="179388" y="3933825"/>
            <a:ext cx="504825" cy="376238"/>
          </a:xfrm>
          <a:prstGeom prst="rect">
            <a:avLst/>
          </a:prstGeom>
          <a:solidFill>
            <a:srgbClr val="FFFF00"/>
          </a:solidFill>
          <a:ln w="9525">
            <a:solidFill>
              <a:schemeClr val="tx1"/>
            </a:solidFill>
            <a:miter lim="800000"/>
            <a:headEnd/>
            <a:tailEnd/>
          </a:ln>
        </p:spPr>
        <p:txBody>
          <a:bodyPr>
            <a:spAutoFit/>
          </a:bodyPr>
          <a:lstStyle/>
          <a:p>
            <a:pPr>
              <a:spcBef>
                <a:spcPct val="50000"/>
              </a:spcBef>
            </a:pPr>
            <a:r>
              <a:rPr kumimoji="0" lang="en-US" altLang="ja-JP">
                <a:ea typeface="HGｺﾞｼｯｸE" pitchFamily="49" charset="-128"/>
              </a:rPr>
              <a:t>r</a:t>
            </a:r>
            <a:r>
              <a:rPr kumimoji="0" lang="en-US" altLang="ja-JP" baseline="30000">
                <a:ea typeface="HGｺﾞｼｯｸE" pitchFamily="49" charset="-128"/>
              </a:rPr>
              <a:t>$</a:t>
            </a:r>
          </a:p>
        </p:txBody>
      </p:sp>
      <p:sp>
        <p:nvSpPr>
          <p:cNvPr id="248848" name="Line 14"/>
          <p:cNvSpPr>
            <a:spLocks noChangeShapeType="1"/>
          </p:cNvSpPr>
          <p:nvPr/>
        </p:nvSpPr>
        <p:spPr bwMode="auto">
          <a:xfrm>
            <a:off x="755650" y="4437063"/>
            <a:ext cx="1944688" cy="0"/>
          </a:xfrm>
          <a:prstGeom prst="line">
            <a:avLst/>
          </a:prstGeom>
          <a:noFill/>
          <a:ln w="57150" cap="rnd">
            <a:solidFill>
              <a:schemeClr val="tx1"/>
            </a:solidFill>
            <a:prstDash val="sysDot"/>
            <a:round/>
            <a:headEnd/>
            <a:tailEnd/>
          </a:ln>
        </p:spPr>
        <p:txBody>
          <a:bodyPr/>
          <a:lstStyle/>
          <a:p>
            <a:endParaRPr lang="ja-JP" altLang="en-US"/>
          </a:p>
        </p:txBody>
      </p:sp>
      <p:sp>
        <p:nvSpPr>
          <p:cNvPr id="21519" name="Text Box 15"/>
          <p:cNvSpPr txBox="1">
            <a:spLocks noChangeArrowheads="1"/>
          </p:cNvSpPr>
          <p:nvPr/>
        </p:nvSpPr>
        <p:spPr bwMode="auto">
          <a:xfrm>
            <a:off x="1476375" y="3141663"/>
            <a:ext cx="1223963" cy="376237"/>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kumimoji="0" lang="ja-JP" altLang="en-US"/>
              <a:t>資金市場</a:t>
            </a:r>
          </a:p>
        </p:txBody>
      </p:sp>
      <p:sp>
        <p:nvSpPr>
          <p:cNvPr id="248850" name="Line 16"/>
          <p:cNvSpPr>
            <a:spLocks noChangeShapeType="1"/>
          </p:cNvSpPr>
          <p:nvPr/>
        </p:nvSpPr>
        <p:spPr bwMode="auto">
          <a:xfrm>
            <a:off x="1547813" y="4437063"/>
            <a:ext cx="1079500" cy="0"/>
          </a:xfrm>
          <a:prstGeom prst="line">
            <a:avLst/>
          </a:prstGeom>
          <a:noFill/>
          <a:ln w="57150">
            <a:solidFill>
              <a:srgbClr val="FF3300"/>
            </a:solidFill>
            <a:round/>
            <a:headEnd/>
            <a:tailEnd/>
          </a:ln>
        </p:spPr>
        <p:txBody>
          <a:bodyPr/>
          <a:lstStyle/>
          <a:p>
            <a:endParaRPr lang="ja-JP" altLang="en-US"/>
          </a:p>
        </p:txBody>
      </p:sp>
      <p:sp>
        <p:nvSpPr>
          <p:cNvPr id="248851" name="AutoShape 17"/>
          <p:cNvSpPr>
            <a:spLocks/>
          </p:cNvSpPr>
          <p:nvPr/>
        </p:nvSpPr>
        <p:spPr bwMode="auto">
          <a:xfrm rot="5400000">
            <a:off x="2051051" y="3789362"/>
            <a:ext cx="144462" cy="1008063"/>
          </a:xfrm>
          <a:prstGeom prst="leftBrace">
            <a:avLst>
              <a:gd name="adj1" fmla="val 58150"/>
              <a:gd name="adj2" fmla="val 50000"/>
            </a:avLst>
          </a:prstGeom>
          <a:noFill/>
          <a:ln w="38100">
            <a:solidFill>
              <a:schemeClr val="tx1"/>
            </a:solidFill>
            <a:round/>
            <a:headEnd/>
            <a:tailEnd/>
          </a:ln>
        </p:spPr>
        <p:txBody>
          <a:bodyPr wrap="none" anchor="ctr"/>
          <a:lstStyle/>
          <a:p>
            <a:endParaRPr kumimoji="0" lang="ja-JP" altLang="en-US">
              <a:ea typeface="HGｺﾞｼｯｸE" pitchFamily="49" charset="-128"/>
            </a:endParaRPr>
          </a:p>
        </p:txBody>
      </p:sp>
      <p:sp>
        <p:nvSpPr>
          <p:cNvPr id="248852" name="Text Box 18"/>
          <p:cNvSpPr txBox="1">
            <a:spLocks noChangeArrowheads="1"/>
          </p:cNvSpPr>
          <p:nvPr/>
        </p:nvSpPr>
        <p:spPr bwMode="auto">
          <a:xfrm>
            <a:off x="1692275" y="3860800"/>
            <a:ext cx="936625"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a:t>
            </a:r>
          </a:p>
        </p:txBody>
      </p:sp>
      <p:sp>
        <p:nvSpPr>
          <p:cNvPr id="248853" name="Line 19"/>
          <p:cNvSpPr>
            <a:spLocks noChangeShapeType="1"/>
          </p:cNvSpPr>
          <p:nvPr/>
        </p:nvSpPr>
        <p:spPr bwMode="auto">
          <a:xfrm>
            <a:off x="4787900" y="6165850"/>
            <a:ext cx="3168650" cy="0"/>
          </a:xfrm>
          <a:prstGeom prst="line">
            <a:avLst/>
          </a:prstGeom>
          <a:noFill/>
          <a:ln w="9525">
            <a:solidFill>
              <a:schemeClr val="tx1"/>
            </a:solidFill>
            <a:round/>
            <a:headEnd/>
            <a:tailEnd type="triangle" w="med" len="med"/>
          </a:ln>
        </p:spPr>
        <p:txBody>
          <a:bodyPr/>
          <a:lstStyle/>
          <a:p>
            <a:endParaRPr lang="ja-JP" altLang="en-US"/>
          </a:p>
        </p:txBody>
      </p:sp>
      <p:sp>
        <p:nvSpPr>
          <p:cNvPr id="248854" name="Line 20"/>
          <p:cNvSpPr>
            <a:spLocks noChangeShapeType="1"/>
          </p:cNvSpPr>
          <p:nvPr/>
        </p:nvSpPr>
        <p:spPr bwMode="auto">
          <a:xfrm flipH="1" flipV="1">
            <a:off x="5940425" y="3789363"/>
            <a:ext cx="1588" cy="2376487"/>
          </a:xfrm>
          <a:prstGeom prst="line">
            <a:avLst/>
          </a:prstGeom>
          <a:noFill/>
          <a:ln w="9525">
            <a:solidFill>
              <a:schemeClr val="tx1"/>
            </a:solidFill>
            <a:round/>
            <a:headEnd/>
            <a:tailEnd type="triangle" w="med" len="med"/>
          </a:ln>
        </p:spPr>
        <p:txBody>
          <a:bodyPr/>
          <a:lstStyle/>
          <a:p>
            <a:endParaRPr lang="ja-JP" altLang="en-US"/>
          </a:p>
        </p:txBody>
      </p:sp>
      <p:sp>
        <p:nvSpPr>
          <p:cNvPr id="248855" name="Text Box 21"/>
          <p:cNvSpPr txBox="1">
            <a:spLocks noChangeArrowheads="1"/>
          </p:cNvSpPr>
          <p:nvPr/>
        </p:nvSpPr>
        <p:spPr bwMode="auto">
          <a:xfrm>
            <a:off x="5572125" y="3571875"/>
            <a:ext cx="438150" cy="396875"/>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248856" name="Text Box 22"/>
          <p:cNvSpPr txBox="1">
            <a:spLocks noChangeArrowheads="1"/>
          </p:cNvSpPr>
          <p:nvPr/>
        </p:nvSpPr>
        <p:spPr bwMode="auto">
          <a:xfrm>
            <a:off x="5868988" y="6165850"/>
            <a:ext cx="184150" cy="366713"/>
          </a:xfrm>
          <a:prstGeom prst="rect">
            <a:avLst/>
          </a:prstGeom>
          <a:noFill/>
          <a:ln w="9525">
            <a:noFill/>
            <a:miter lim="800000"/>
            <a:headEnd/>
            <a:tailEnd/>
          </a:ln>
        </p:spPr>
        <p:txBody>
          <a:bodyPr>
            <a:spAutoFit/>
          </a:bodyPr>
          <a:lstStyle/>
          <a:p>
            <a:pPr>
              <a:spcBef>
                <a:spcPct val="50000"/>
              </a:spcBef>
            </a:pPr>
            <a:endParaRPr kumimoji="0" lang="ja-JP" altLang="ja-JP">
              <a:ea typeface="HGｺﾞｼｯｸE" pitchFamily="49" charset="-128"/>
            </a:endParaRPr>
          </a:p>
        </p:txBody>
      </p:sp>
      <p:sp>
        <p:nvSpPr>
          <p:cNvPr id="248857" name="Text Box 23"/>
          <p:cNvSpPr txBox="1">
            <a:spLocks noChangeArrowheads="1"/>
          </p:cNvSpPr>
          <p:nvPr/>
        </p:nvSpPr>
        <p:spPr bwMode="auto">
          <a:xfrm>
            <a:off x="5795963" y="6165850"/>
            <a:ext cx="311150" cy="366713"/>
          </a:xfrm>
          <a:prstGeom prst="rect">
            <a:avLst/>
          </a:prstGeom>
          <a:noFill/>
          <a:ln w="9525">
            <a:noFill/>
            <a:miter lim="800000"/>
            <a:headEnd/>
            <a:tailEnd/>
          </a:ln>
        </p:spPr>
        <p:txBody>
          <a:bodyPr wrap="none">
            <a:spAutoFit/>
          </a:bodyPr>
          <a:lstStyle/>
          <a:p>
            <a:r>
              <a:rPr kumimoji="0" lang="en-US" altLang="ja-JP">
                <a:ea typeface="HGｺﾞｼｯｸE" pitchFamily="49" charset="-128"/>
              </a:rPr>
              <a:t>0</a:t>
            </a:r>
          </a:p>
        </p:txBody>
      </p:sp>
      <p:sp>
        <p:nvSpPr>
          <p:cNvPr id="248858" name="Line 24"/>
          <p:cNvSpPr>
            <a:spLocks noChangeShapeType="1"/>
          </p:cNvSpPr>
          <p:nvPr/>
        </p:nvSpPr>
        <p:spPr bwMode="auto">
          <a:xfrm flipV="1">
            <a:off x="5292725" y="3933825"/>
            <a:ext cx="2447925" cy="2159000"/>
          </a:xfrm>
          <a:prstGeom prst="line">
            <a:avLst/>
          </a:prstGeom>
          <a:noFill/>
          <a:ln w="57150">
            <a:solidFill>
              <a:schemeClr val="tx1"/>
            </a:solidFill>
            <a:prstDash val="dash"/>
            <a:round/>
            <a:headEnd/>
            <a:tailEnd/>
          </a:ln>
        </p:spPr>
        <p:txBody>
          <a:bodyPr/>
          <a:lstStyle/>
          <a:p>
            <a:endParaRPr lang="ja-JP" altLang="en-US"/>
          </a:p>
        </p:txBody>
      </p:sp>
      <p:sp>
        <p:nvSpPr>
          <p:cNvPr id="248859" name="Line 25"/>
          <p:cNvSpPr>
            <a:spLocks noChangeShapeType="1"/>
          </p:cNvSpPr>
          <p:nvPr/>
        </p:nvSpPr>
        <p:spPr bwMode="auto">
          <a:xfrm>
            <a:off x="5940425" y="6165850"/>
            <a:ext cx="936625" cy="0"/>
          </a:xfrm>
          <a:prstGeom prst="line">
            <a:avLst/>
          </a:prstGeom>
          <a:noFill/>
          <a:ln w="57150">
            <a:solidFill>
              <a:srgbClr val="FF3300"/>
            </a:solidFill>
            <a:round/>
            <a:headEnd/>
            <a:tailEnd/>
          </a:ln>
        </p:spPr>
        <p:txBody>
          <a:bodyPr/>
          <a:lstStyle/>
          <a:p>
            <a:endParaRPr lang="ja-JP" altLang="en-US"/>
          </a:p>
        </p:txBody>
      </p:sp>
      <p:sp>
        <p:nvSpPr>
          <p:cNvPr id="248860" name="Text Box 26"/>
          <p:cNvSpPr txBox="1">
            <a:spLocks noChangeArrowheads="1"/>
          </p:cNvSpPr>
          <p:nvPr/>
        </p:nvSpPr>
        <p:spPr bwMode="auto">
          <a:xfrm>
            <a:off x="7215188" y="5786438"/>
            <a:ext cx="1717675" cy="366712"/>
          </a:xfrm>
          <a:prstGeom prst="rect">
            <a:avLst/>
          </a:prstGeom>
          <a:noFill/>
          <a:ln w="9525">
            <a:noFill/>
            <a:miter lim="800000"/>
            <a:headEnd/>
            <a:tailEnd/>
          </a:ln>
        </p:spPr>
        <p:txBody>
          <a:bodyPr wrap="none">
            <a:spAutoFit/>
          </a:bodyPr>
          <a:lstStyle/>
          <a:p>
            <a:r>
              <a:rPr kumimoji="0" lang="ja-JP" altLang="en-US">
                <a:ea typeface="HGｺﾞｼｯｸE" pitchFamily="49" charset="-128"/>
              </a:rPr>
              <a:t>ドルの超過供給</a:t>
            </a:r>
          </a:p>
        </p:txBody>
      </p:sp>
      <p:sp>
        <p:nvSpPr>
          <p:cNvPr id="248861" name="Line 27"/>
          <p:cNvSpPr>
            <a:spLocks noChangeShapeType="1"/>
          </p:cNvSpPr>
          <p:nvPr/>
        </p:nvSpPr>
        <p:spPr bwMode="auto">
          <a:xfrm flipV="1">
            <a:off x="6877050" y="3789363"/>
            <a:ext cx="0" cy="2376487"/>
          </a:xfrm>
          <a:prstGeom prst="line">
            <a:avLst/>
          </a:prstGeom>
          <a:noFill/>
          <a:ln w="38100">
            <a:solidFill>
              <a:schemeClr val="tx1"/>
            </a:solidFill>
            <a:round/>
            <a:headEnd/>
            <a:tailEnd/>
          </a:ln>
        </p:spPr>
        <p:txBody>
          <a:bodyPr/>
          <a:lstStyle/>
          <a:p>
            <a:endParaRPr lang="ja-JP" altLang="en-US"/>
          </a:p>
        </p:txBody>
      </p:sp>
      <p:sp>
        <p:nvSpPr>
          <p:cNvPr id="248862" name="Line 28"/>
          <p:cNvSpPr>
            <a:spLocks noChangeShapeType="1"/>
          </p:cNvSpPr>
          <p:nvPr/>
        </p:nvSpPr>
        <p:spPr bwMode="auto">
          <a:xfrm flipH="1">
            <a:off x="5940425" y="4724400"/>
            <a:ext cx="863600" cy="0"/>
          </a:xfrm>
          <a:prstGeom prst="line">
            <a:avLst/>
          </a:prstGeom>
          <a:noFill/>
          <a:ln w="57150" cap="rnd">
            <a:solidFill>
              <a:schemeClr val="tx1"/>
            </a:solidFill>
            <a:prstDash val="sysDot"/>
            <a:round/>
            <a:headEnd/>
            <a:tailEnd/>
          </a:ln>
        </p:spPr>
        <p:txBody>
          <a:bodyPr/>
          <a:lstStyle/>
          <a:p>
            <a:endParaRPr lang="ja-JP" altLang="en-US"/>
          </a:p>
        </p:txBody>
      </p:sp>
      <p:sp>
        <p:nvSpPr>
          <p:cNvPr id="248863" name="Text Box 29"/>
          <p:cNvSpPr txBox="1">
            <a:spLocks noChangeArrowheads="1"/>
          </p:cNvSpPr>
          <p:nvPr/>
        </p:nvSpPr>
        <p:spPr bwMode="auto">
          <a:xfrm>
            <a:off x="6732588" y="6165850"/>
            <a:ext cx="936625"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⊿FA</a:t>
            </a:r>
          </a:p>
        </p:txBody>
      </p:sp>
      <p:sp>
        <p:nvSpPr>
          <p:cNvPr id="248864" name="Text Box 30"/>
          <p:cNvSpPr txBox="1">
            <a:spLocks noChangeArrowheads="1"/>
          </p:cNvSpPr>
          <p:nvPr/>
        </p:nvSpPr>
        <p:spPr bwMode="auto">
          <a:xfrm>
            <a:off x="5364163" y="4508500"/>
            <a:ext cx="536575" cy="396875"/>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248865" name="Text Box 31"/>
          <p:cNvSpPr txBox="1">
            <a:spLocks noChangeArrowheads="1"/>
          </p:cNvSpPr>
          <p:nvPr/>
        </p:nvSpPr>
        <p:spPr bwMode="auto">
          <a:xfrm>
            <a:off x="7740650" y="3502025"/>
            <a:ext cx="576263" cy="396875"/>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CA</a:t>
            </a:r>
          </a:p>
        </p:txBody>
      </p:sp>
      <p:sp>
        <p:nvSpPr>
          <p:cNvPr id="21536" name="Text Box 32"/>
          <p:cNvSpPr txBox="1">
            <a:spLocks noChangeArrowheads="1"/>
          </p:cNvSpPr>
          <p:nvPr/>
        </p:nvSpPr>
        <p:spPr bwMode="auto">
          <a:xfrm>
            <a:off x="5219700" y="3068638"/>
            <a:ext cx="3567113" cy="40005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spcBef>
                <a:spcPct val="50000"/>
              </a:spcBef>
              <a:defRPr/>
            </a:pPr>
            <a:r>
              <a:rPr kumimoji="0" lang="ja-JP" altLang="en-US"/>
              <a:t>経常収支＝対外純資産の増加</a:t>
            </a:r>
          </a:p>
        </p:txBody>
      </p:sp>
      <p:sp>
        <p:nvSpPr>
          <p:cNvPr id="21540" name="AutoShape 36"/>
          <p:cNvSpPr>
            <a:spLocks noChangeArrowheads="1"/>
          </p:cNvSpPr>
          <p:nvPr/>
        </p:nvSpPr>
        <p:spPr bwMode="auto">
          <a:xfrm>
            <a:off x="2555875" y="4365625"/>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21541" name="AutoShape 37"/>
          <p:cNvSpPr>
            <a:spLocks noChangeArrowheads="1"/>
          </p:cNvSpPr>
          <p:nvPr/>
        </p:nvSpPr>
        <p:spPr bwMode="auto">
          <a:xfrm>
            <a:off x="1476375" y="4365625"/>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21542" name="AutoShape 38"/>
          <p:cNvSpPr>
            <a:spLocks noChangeArrowheads="1"/>
          </p:cNvSpPr>
          <p:nvPr/>
        </p:nvSpPr>
        <p:spPr bwMode="auto">
          <a:xfrm>
            <a:off x="6804025" y="4652963"/>
            <a:ext cx="144463" cy="144462"/>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248870" name="Text Box 39"/>
          <p:cNvSpPr txBox="1">
            <a:spLocks noChangeArrowheads="1"/>
          </p:cNvSpPr>
          <p:nvPr/>
        </p:nvSpPr>
        <p:spPr bwMode="auto">
          <a:xfrm>
            <a:off x="2987675" y="3141663"/>
            <a:ext cx="1512888" cy="366712"/>
          </a:xfrm>
          <a:prstGeom prst="rect">
            <a:avLst/>
          </a:prstGeom>
          <a:noFill/>
          <a:ln w="9525">
            <a:noFill/>
            <a:miter lim="800000"/>
            <a:headEnd/>
            <a:tailEnd/>
          </a:ln>
        </p:spPr>
        <p:txBody>
          <a:bodyPr>
            <a:spAutoFit/>
          </a:bodyPr>
          <a:lstStyle/>
          <a:p>
            <a:pPr>
              <a:spcBef>
                <a:spcPct val="50000"/>
              </a:spcBef>
            </a:pPr>
            <a:r>
              <a:rPr kumimoji="0" lang="ja-JP" altLang="en-US" b="1">
                <a:solidFill>
                  <a:srgbClr val="FF3300"/>
                </a:solidFill>
                <a:ea typeface="HGｺﾞｼｯｸE" pitchFamily="49" charset="-128"/>
              </a:rPr>
              <a:t>影響なし</a:t>
            </a:r>
          </a:p>
        </p:txBody>
      </p:sp>
      <p:sp>
        <p:nvSpPr>
          <p:cNvPr id="21544" name="Line 40"/>
          <p:cNvSpPr>
            <a:spLocks noChangeShapeType="1"/>
          </p:cNvSpPr>
          <p:nvPr/>
        </p:nvSpPr>
        <p:spPr bwMode="auto">
          <a:xfrm flipH="1">
            <a:off x="5003800" y="3789363"/>
            <a:ext cx="2305050" cy="2016125"/>
          </a:xfrm>
          <a:prstGeom prst="line">
            <a:avLst/>
          </a:prstGeom>
          <a:noFill/>
          <a:ln w="57150">
            <a:solidFill>
              <a:schemeClr val="tx1"/>
            </a:solidFill>
            <a:round/>
            <a:headEnd/>
            <a:tailEnd/>
          </a:ln>
        </p:spPr>
        <p:txBody>
          <a:bodyPr/>
          <a:lstStyle/>
          <a:p>
            <a:endParaRPr lang="ja-JP" altLang="en-US"/>
          </a:p>
        </p:txBody>
      </p:sp>
      <p:sp>
        <p:nvSpPr>
          <p:cNvPr id="21545" name="Text Box 41"/>
          <p:cNvSpPr txBox="1">
            <a:spLocks noChangeArrowheads="1"/>
          </p:cNvSpPr>
          <p:nvPr/>
        </p:nvSpPr>
        <p:spPr bwMode="auto">
          <a:xfrm>
            <a:off x="5364163" y="3933825"/>
            <a:ext cx="635000" cy="396875"/>
          </a:xfrm>
          <a:prstGeom prst="rect">
            <a:avLst/>
          </a:prstGeom>
          <a:noFill/>
          <a:ln w="9525">
            <a:noFill/>
            <a:miter lim="800000"/>
            <a:headEnd/>
            <a:tailEnd/>
          </a:ln>
        </p:spPr>
        <p:txBody>
          <a:bodyPr wrap="none">
            <a:spAutoFit/>
          </a:bodyPr>
          <a:lstStyle/>
          <a:p>
            <a:r>
              <a:rPr kumimoji="0" lang="en-US" altLang="ja-JP">
                <a:ea typeface="HGｺﾞｼｯｸE" pitchFamily="49" charset="-128"/>
              </a:rPr>
              <a:t>ε**</a:t>
            </a:r>
          </a:p>
        </p:txBody>
      </p:sp>
      <p:sp>
        <p:nvSpPr>
          <p:cNvPr id="21546" name="Line 42"/>
          <p:cNvSpPr>
            <a:spLocks noChangeShapeType="1"/>
          </p:cNvSpPr>
          <p:nvPr/>
        </p:nvSpPr>
        <p:spPr bwMode="auto">
          <a:xfrm flipV="1">
            <a:off x="5580063" y="4292600"/>
            <a:ext cx="0" cy="215900"/>
          </a:xfrm>
          <a:prstGeom prst="line">
            <a:avLst/>
          </a:prstGeom>
          <a:noFill/>
          <a:ln w="9525">
            <a:solidFill>
              <a:schemeClr val="tx1"/>
            </a:solidFill>
            <a:round/>
            <a:headEnd/>
            <a:tailEnd type="triangle" w="med" len="med"/>
          </a:ln>
        </p:spPr>
        <p:txBody>
          <a:bodyPr/>
          <a:lstStyle/>
          <a:p>
            <a:endParaRPr lang="ja-JP" altLang="en-US"/>
          </a:p>
        </p:txBody>
      </p:sp>
      <p:sp>
        <p:nvSpPr>
          <p:cNvPr id="21547" name="Line 43"/>
          <p:cNvSpPr>
            <a:spLocks noChangeShapeType="1"/>
          </p:cNvSpPr>
          <p:nvPr/>
        </p:nvSpPr>
        <p:spPr bwMode="auto">
          <a:xfrm flipH="1">
            <a:off x="7072313" y="4143375"/>
            <a:ext cx="288925" cy="0"/>
          </a:xfrm>
          <a:prstGeom prst="line">
            <a:avLst/>
          </a:prstGeom>
          <a:noFill/>
          <a:ln w="9525">
            <a:solidFill>
              <a:schemeClr val="tx1"/>
            </a:solidFill>
            <a:round/>
            <a:headEnd/>
            <a:tailEnd type="triangle" w="med" len="med"/>
          </a:ln>
        </p:spPr>
        <p:txBody>
          <a:bodyPr/>
          <a:lstStyle/>
          <a:p>
            <a:endParaRPr lang="ja-JP" altLang="en-US"/>
          </a:p>
        </p:txBody>
      </p:sp>
      <p:sp>
        <p:nvSpPr>
          <p:cNvPr id="21548" name="AutoShape 44"/>
          <p:cNvSpPr>
            <a:spLocks noChangeArrowheads="1"/>
          </p:cNvSpPr>
          <p:nvPr/>
        </p:nvSpPr>
        <p:spPr bwMode="auto">
          <a:xfrm>
            <a:off x="6804025" y="4076700"/>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21549" name="Line 45"/>
          <p:cNvSpPr>
            <a:spLocks noChangeShapeType="1"/>
          </p:cNvSpPr>
          <p:nvPr/>
        </p:nvSpPr>
        <p:spPr bwMode="auto">
          <a:xfrm flipH="1">
            <a:off x="5940425" y="4149725"/>
            <a:ext cx="863600" cy="0"/>
          </a:xfrm>
          <a:prstGeom prst="line">
            <a:avLst/>
          </a:prstGeom>
          <a:noFill/>
          <a:ln w="57150" cap="rnd">
            <a:solidFill>
              <a:schemeClr val="tx1"/>
            </a:solidFill>
            <a:prstDash val="sysDot"/>
            <a:round/>
            <a:headEnd/>
            <a:tailEnd/>
          </a:ln>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47"/>
                                        </p:tgtEl>
                                        <p:attrNameLst>
                                          <p:attrName>style.visibility</p:attrName>
                                        </p:attrNameLst>
                                      </p:cBhvr>
                                      <p:to>
                                        <p:strVal val="visible"/>
                                      </p:to>
                                    </p:set>
                                    <p:animEffect transition="in" filter="box(in)">
                                      <p:cBhvr>
                                        <p:cTn id="7" dur="500"/>
                                        <p:tgtEl>
                                          <p:spTgt spid="2154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1544"/>
                                        </p:tgtEl>
                                        <p:attrNameLst>
                                          <p:attrName>style.visibility</p:attrName>
                                        </p:attrNameLst>
                                      </p:cBhvr>
                                      <p:to>
                                        <p:strVal val="visible"/>
                                      </p:to>
                                    </p:set>
                                    <p:anim calcmode="lin" valueType="num">
                                      <p:cBhvr additive="base">
                                        <p:cTn id="12" dur="500" fill="hold"/>
                                        <p:tgtEl>
                                          <p:spTgt spid="21544"/>
                                        </p:tgtEl>
                                        <p:attrNameLst>
                                          <p:attrName>ppt_x</p:attrName>
                                        </p:attrNameLst>
                                      </p:cBhvr>
                                      <p:tavLst>
                                        <p:tav tm="0">
                                          <p:val>
                                            <p:strVal val="1+#ppt_w/2"/>
                                          </p:val>
                                        </p:tav>
                                        <p:tav tm="100000">
                                          <p:val>
                                            <p:strVal val="#ppt_x"/>
                                          </p:val>
                                        </p:tav>
                                      </p:tavLst>
                                    </p:anim>
                                    <p:anim calcmode="lin" valueType="num">
                                      <p:cBhvr additive="base">
                                        <p:cTn id="13" dur="500" fill="hold"/>
                                        <p:tgtEl>
                                          <p:spTgt spid="2154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1548"/>
                                        </p:tgtEl>
                                        <p:attrNameLst>
                                          <p:attrName>style.visibility</p:attrName>
                                        </p:attrNameLst>
                                      </p:cBhvr>
                                      <p:to>
                                        <p:strVal val="visible"/>
                                      </p:to>
                                    </p:set>
                                    <p:animEffect transition="in" filter="box(in)">
                                      <p:cBhvr>
                                        <p:cTn id="18" dur="500"/>
                                        <p:tgtEl>
                                          <p:spTgt spid="21548"/>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1549"/>
                                        </p:tgtEl>
                                        <p:attrNameLst>
                                          <p:attrName>style.visibility</p:attrName>
                                        </p:attrNameLst>
                                      </p:cBhvr>
                                      <p:to>
                                        <p:strVal val="visible"/>
                                      </p:to>
                                    </p:set>
                                    <p:animEffect transition="in" filter="box(in)">
                                      <p:cBhvr>
                                        <p:cTn id="23" dur="500"/>
                                        <p:tgtEl>
                                          <p:spTgt spid="21549"/>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1546"/>
                                        </p:tgtEl>
                                        <p:attrNameLst>
                                          <p:attrName>style.visibility</p:attrName>
                                        </p:attrNameLst>
                                      </p:cBhvr>
                                      <p:to>
                                        <p:strVal val="visible"/>
                                      </p:to>
                                    </p:set>
                                    <p:animEffect transition="in" filter="box(in)">
                                      <p:cBhvr>
                                        <p:cTn id="28" dur="500"/>
                                        <p:tgtEl>
                                          <p:spTgt spid="2154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1545"/>
                                        </p:tgtEl>
                                        <p:attrNameLst>
                                          <p:attrName>style.visibility</p:attrName>
                                        </p:attrNameLst>
                                      </p:cBhvr>
                                      <p:to>
                                        <p:strVal val="visible"/>
                                      </p:to>
                                    </p:set>
                                    <p:animEffect transition="in" filter="fade">
                                      <p:cBhvr>
                                        <p:cTn id="33" dur="1000"/>
                                        <p:tgtEl>
                                          <p:spTgt spid="215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44" grpId="0" animBg="1"/>
      <p:bldP spid="21545" grpId="0"/>
      <p:bldP spid="21546" grpId="0" animBg="1"/>
      <p:bldP spid="21547" grpId="0" animBg="1"/>
      <p:bldP spid="21548" grpId="0" animBg="1"/>
      <p:bldP spid="2154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7" name="Text Box 4"/>
          <p:cNvSpPr txBox="1">
            <a:spLocks noChangeArrowheads="1"/>
          </p:cNvSpPr>
          <p:nvPr/>
        </p:nvSpPr>
        <p:spPr bwMode="auto">
          <a:xfrm>
            <a:off x="1214438" y="500063"/>
            <a:ext cx="7243762" cy="5632450"/>
          </a:xfrm>
          <a:prstGeom prst="rect">
            <a:avLst/>
          </a:prstGeom>
          <a:noFill/>
          <a:ln w="9525">
            <a:noFill/>
            <a:miter lim="800000"/>
            <a:headEnd/>
            <a:tailEnd/>
          </a:ln>
        </p:spPr>
        <p:txBody>
          <a:bodyPr>
            <a:spAutoFit/>
          </a:bodyPr>
          <a:lstStyle/>
          <a:p>
            <a:pPr>
              <a:spcBef>
                <a:spcPct val="50000"/>
              </a:spcBef>
            </a:pPr>
            <a:r>
              <a:rPr kumimoji="0" lang="ja-JP" altLang="en-US" sz="1800"/>
              <a:t>ここで注意！輸出自主規制のような貿易政策は国内貯蓄や国内投資には影響を与えない。</a:t>
            </a:r>
          </a:p>
          <a:p>
            <a:pPr>
              <a:spcBef>
                <a:spcPct val="50000"/>
              </a:spcBef>
            </a:pPr>
            <a:endParaRPr kumimoji="0" lang="en-US" altLang="ja-JP" sz="1800"/>
          </a:p>
          <a:p>
            <a:pPr>
              <a:spcBef>
                <a:spcPct val="50000"/>
              </a:spcBef>
            </a:pPr>
            <a:r>
              <a:rPr kumimoji="0" lang="ja-JP" altLang="en-US" sz="1800"/>
              <a:t>したがって国内の資金市場に影響がないので対外純資産は変化しない。</a:t>
            </a:r>
          </a:p>
          <a:p>
            <a:pPr>
              <a:spcBef>
                <a:spcPct val="50000"/>
              </a:spcBef>
            </a:pPr>
            <a:endParaRPr kumimoji="0" lang="en-US" altLang="ja-JP" sz="1800"/>
          </a:p>
          <a:p>
            <a:pPr>
              <a:spcBef>
                <a:spcPct val="50000"/>
              </a:spcBef>
            </a:pPr>
            <a:r>
              <a:rPr kumimoji="0" lang="ja-JP" altLang="en-US" sz="1800"/>
              <a:t>均衡では対外純資産の増加と経常収支は必ず等しくなるので経常収支にも影響は現れない。</a:t>
            </a:r>
          </a:p>
          <a:p>
            <a:pPr>
              <a:spcBef>
                <a:spcPct val="50000"/>
              </a:spcBef>
            </a:pPr>
            <a:r>
              <a:rPr kumimoji="0" lang="ja-JP" altLang="en-US" sz="1800"/>
              <a:t>したがって、貿易政策の効果はすべて実質為替レートの上昇に　　　　　よって無効にされ、経常収支に影響を与えることはできない。</a:t>
            </a:r>
          </a:p>
          <a:p>
            <a:pPr>
              <a:spcBef>
                <a:spcPct val="50000"/>
              </a:spcBef>
            </a:pPr>
            <a:r>
              <a:rPr kumimoji="0" lang="ja-JP" altLang="en-US" sz="1800"/>
              <a:t>この結果は重要な意味を持っている。</a:t>
            </a:r>
          </a:p>
          <a:p>
            <a:pPr>
              <a:spcBef>
                <a:spcPct val="50000"/>
              </a:spcBef>
            </a:pPr>
            <a:r>
              <a:rPr kumimoji="0" lang="en-US" altLang="ja-JP" sz="1800"/>
              <a:t>1980</a:t>
            </a:r>
            <a:r>
              <a:rPr kumimoji="0" lang="ja-JP" altLang="en-US" sz="1800"/>
              <a:t>年代の日米間の貿易摩擦</a:t>
            </a:r>
          </a:p>
          <a:p>
            <a:pPr>
              <a:spcBef>
                <a:spcPct val="50000"/>
              </a:spcBef>
            </a:pPr>
            <a:endParaRPr kumimoji="0" lang="en-US" altLang="ja-JP" sz="1800"/>
          </a:p>
          <a:p>
            <a:pPr>
              <a:spcBef>
                <a:spcPct val="50000"/>
              </a:spcBef>
            </a:pPr>
            <a:r>
              <a:rPr kumimoji="0" lang="ja-JP" altLang="en-US" sz="1800"/>
              <a:t>日本の自動車の対米輸出自主規制</a:t>
            </a:r>
          </a:p>
          <a:p>
            <a:pPr>
              <a:spcBef>
                <a:spcPct val="50000"/>
              </a:spcBef>
            </a:pPr>
            <a:r>
              <a:rPr kumimoji="0" lang="ja-JP" altLang="en-US" sz="1800"/>
              <a:t>しかし、本章の結果は、輸出自主規制のような方法では貿易黒字や貿易赤字に影響を与えることはできないということを示す。</a:t>
            </a:r>
          </a:p>
        </p:txBody>
      </p:sp>
      <p:sp>
        <p:nvSpPr>
          <p:cNvPr id="249858" name="Line 5"/>
          <p:cNvSpPr>
            <a:spLocks noChangeShapeType="1"/>
          </p:cNvSpPr>
          <p:nvPr/>
        </p:nvSpPr>
        <p:spPr bwMode="auto">
          <a:xfrm>
            <a:off x="3635375" y="1196975"/>
            <a:ext cx="0" cy="215900"/>
          </a:xfrm>
          <a:prstGeom prst="line">
            <a:avLst/>
          </a:prstGeom>
          <a:noFill/>
          <a:ln w="9525">
            <a:solidFill>
              <a:schemeClr val="tx1"/>
            </a:solidFill>
            <a:round/>
            <a:headEnd/>
            <a:tailEnd type="triangle" w="med" len="med"/>
          </a:ln>
        </p:spPr>
        <p:txBody>
          <a:bodyPr/>
          <a:lstStyle/>
          <a:p>
            <a:endParaRPr lang="ja-JP" altLang="en-US"/>
          </a:p>
        </p:txBody>
      </p:sp>
      <p:sp>
        <p:nvSpPr>
          <p:cNvPr id="249859" name="Line 6"/>
          <p:cNvSpPr>
            <a:spLocks noChangeShapeType="1"/>
          </p:cNvSpPr>
          <p:nvPr/>
        </p:nvSpPr>
        <p:spPr bwMode="auto">
          <a:xfrm>
            <a:off x="3643313" y="2143125"/>
            <a:ext cx="0" cy="215900"/>
          </a:xfrm>
          <a:prstGeom prst="line">
            <a:avLst/>
          </a:prstGeom>
          <a:noFill/>
          <a:ln w="9525">
            <a:solidFill>
              <a:schemeClr val="tx1"/>
            </a:solidFill>
            <a:round/>
            <a:headEnd/>
            <a:tailEnd type="triangle" w="med" len="med"/>
          </a:ln>
        </p:spPr>
        <p:txBody>
          <a:bodyPr/>
          <a:lstStyle/>
          <a:p>
            <a:endParaRPr lang="ja-JP" altLang="en-US"/>
          </a:p>
        </p:txBody>
      </p:sp>
      <p:sp>
        <p:nvSpPr>
          <p:cNvPr id="249860" name="Line 7"/>
          <p:cNvSpPr>
            <a:spLocks noChangeShapeType="1"/>
          </p:cNvSpPr>
          <p:nvPr/>
        </p:nvSpPr>
        <p:spPr bwMode="auto">
          <a:xfrm>
            <a:off x="3643313" y="2857500"/>
            <a:ext cx="0" cy="215900"/>
          </a:xfrm>
          <a:prstGeom prst="line">
            <a:avLst/>
          </a:prstGeom>
          <a:noFill/>
          <a:ln w="9525">
            <a:solidFill>
              <a:schemeClr val="tx1"/>
            </a:solidFill>
            <a:round/>
            <a:headEnd/>
            <a:tailEnd type="triangle" w="med" len="med"/>
          </a:ln>
        </p:spPr>
        <p:txBody>
          <a:bodyPr/>
          <a:lstStyle/>
          <a:p>
            <a:endParaRPr lang="ja-JP" altLang="en-US"/>
          </a:p>
        </p:txBody>
      </p:sp>
      <p:sp>
        <p:nvSpPr>
          <p:cNvPr id="249861" name="Line 8"/>
          <p:cNvSpPr>
            <a:spLocks noChangeShapeType="1"/>
          </p:cNvSpPr>
          <p:nvPr/>
        </p:nvSpPr>
        <p:spPr bwMode="auto">
          <a:xfrm>
            <a:off x="2357438" y="4572000"/>
            <a:ext cx="0" cy="215900"/>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6259" name="Rectangle 3"/>
          <p:cNvSpPr>
            <a:spLocks noGrp="1" noChangeArrowheads="1"/>
          </p:cNvSpPr>
          <p:nvPr>
            <p:ph idx="1"/>
          </p:nvPr>
        </p:nvSpPr>
        <p:spPr>
          <a:xfrm>
            <a:off x="1285875" y="1500188"/>
            <a:ext cx="7221538" cy="4784725"/>
          </a:xfrm>
        </p:spPr>
        <p:txBody>
          <a:bodyPr>
            <a:normAutofit fontScale="92500" lnSpcReduction="10000"/>
          </a:bodyPr>
          <a:lstStyle/>
          <a:p>
            <a:pPr marL="365760" indent="-283464" fontAlgn="auto">
              <a:lnSpc>
                <a:spcPct val="90000"/>
              </a:lnSpc>
              <a:spcAft>
                <a:spcPts val="0"/>
              </a:spcAft>
              <a:buFontTx/>
              <a:buNone/>
              <a:defRPr/>
            </a:pPr>
            <a:r>
              <a:rPr lang="ja-JP" altLang="en-US" sz="2400" dirty="0"/>
              <a:t>資本の取引は海外との資金の貸借関係を表す。</a:t>
            </a:r>
          </a:p>
          <a:p>
            <a:pPr marL="365760" indent="-283464" fontAlgn="auto">
              <a:lnSpc>
                <a:spcPct val="90000"/>
              </a:lnSpc>
              <a:spcAft>
                <a:spcPts val="0"/>
              </a:spcAft>
              <a:buFontTx/>
              <a:buNone/>
              <a:defRPr/>
            </a:pPr>
            <a:endParaRPr lang="en-US" altLang="ja-JP" sz="1800" dirty="0" smtClean="0"/>
          </a:p>
          <a:p>
            <a:pPr marL="365760" indent="-283464" fontAlgn="auto">
              <a:lnSpc>
                <a:spcPct val="90000"/>
              </a:lnSpc>
              <a:spcAft>
                <a:spcPts val="0"/>
              </a:spcAft>
              <a:buFontTx/>
              <a:buNone/>
              <a:defRPr/>
            </a:pPr>
            <a:r>
              <a:rPr lang="ja-JP" altLang="en-US" sz="2200" dirty="0" smtClean="0"/>
              <a:t>第</a:t>
            </a:r>
            <a:r>
              <a:rPr lang="en-US" altLang="ja-JP" sz="2200" dirty="0" smtClean="0"/>
              <a:t>5</a:t>
            </a:r>
            <a:r>
              <a:rPr lang="ja-JP" altLang="en-US" sz="2200" dirty="0"/>
              <a:t>章で貯蓄と投資の関係を学んだように、私たち</a:t>
            </a:r>
            <a:r>
              <a:rPr lang="ja-JP" altLang="en-US" sz="2200" dirty="0" smtClean="0"/>
              <a:t>が行う</a:t>
            </a:r>
            <a:endParaRPr lang="en-US" altLang="ja-JP" sz="2200" dirty="0" smtClean="0"/>
          </a:p>
          <a:p>
            <a:pPr marL="365760" indent="-283464" fontAlgn="auto">
              <a:lnSpc>
                <a:spcPct val="90000"/>
              </a:lnSpc>
              <a:spcAft>
                <a:spcPts val="0"/>
              </a:spcAft>
              <a:buFontTx/>
              <a:buNone/>
              <a:defRPr/>
            </a:pPr>
            <a:r>
              <a:rPr lang="ja-JP" altLang="en-US" sz="2200" dirty="0" smtClean="0">
                <a:solidFill>
                  <a:srgbClr val="FF0000"/>
                </a:solidFill>
              </a:rPr>
              <a:t>貯蓄</a:t>
            </a:r>
            <a:r>
              <a:rPr lang="ja-JP" altLang="en-US" sz="2200" dirty="0" smtClean="0"/>
              <a:t>は企業など</a:t>
            </a:r>
            <a:r>
              <a:rPr lang="ja-JP" altLang="en-US" sz="2200" dirty="0">
                <a:solidFill>
                  <a:srgbClr val="FF0000"/>
                </a:solidFill>
              </a:rPr>
              <a:t>資金を必要とする主体に資金</a:t>
            </a:r>
            <a:r>
              <a:rPr lang="ja-JP" altLang="en-US" sz="2200" dirty="0" smtClean="0">
                <a:solidFill>
                  <a:srgbClr val="FF0000"/>
                </a:solidFill>
              </a:rPr>
              <a:t>市場</a:t>
            </a:r>
            <a:r>
              <a:rPr lang="ja-JP" altLang="en-US" sz="2200" dirty="0">
                <a:solidFill>
                  <a:srgbClr val="FF0000"/>
                </a:solidFill>
              </a:rPr>
              <a:t>を通じて</a:t>
            </a:r>
            <a:r>
              <a:rPr lang="ja-JP" altLang="en-US" sz="2200" dirty="0" smtClean="0">
                <a:solidFill>
                  <a:srgbClr val="FF0000"/>
                </a:solidFill>
              </a:rPr>
              <a:t>流</a:t>
            </a:r>
            <a:endParaRPr lang="en-US" altLang="ja-JP" sz="2200" dirty="0" smtClean="0">
              <a:solidFill>
                <a:srgbClr val="FF0000"/>
              </a:solidFill>
            </a:endParaRPr>
          </a:p>
          <a:p>
            <a:pPr marL="365760" indent="-283464" fontAlgn="auto">
              <a:lnSpc>
                <a:spcPct val="90000"/>
              </a:lnSpc>
              <a:spcAft>
                <a:spcPts val="0"/>
              </a:spcAft>
              <a:buFontTx/>
              <a:buNone/>
              <a:defRPr/>
            </a:pPr>
            <a:r>
              <a:rPr lang="ja-JP" altLang="en-US" sz="2200" dirty="0" smtClean="0">
                <a:solidFill>
                  <a:srgbClr val="FF0000"/>
                </a:solidFill>
              </a:rPr>
              <a:t>れて</a:t>
            </a:r>
            <a:r>
              <a:rPr lang="ja-JP" altLang="en-US" sz="2200" dirty="0">
                <a:solidFill>
                  <a:srgbClr val="FF0000"/>
                </a:solidFill>
              </a:rPr>
              <a:t>いく</a:t>
            </a:r>
            <a:r>
              <a:rPr lang="ja-JP" altLang="en-US" sz="2200" dirty="0"/>
              <a:t>。</a:t>
            </a:r>
          </a:p>
          <a:p>
            <a:pPr marL="365760" indent="-283464" fontAlgn="auto">
              <a:lnSpc>
                <a:spcPct val="90000"/>
              </a:lnSpc>
              <a:spcAft>
                <a:spcPts val="0"/>
              </a:spcAft>
              <a:buFontTx/>
              <a:buNone/>
              <a:defRPr/>
            </a:pPr>
            <a:endParaRPr lang="ja-JP" altLang="en-US" sz="1800" dirty="0"/>
          </a:p>
          <a:p>
            <a:pPr marL="365760" indent="-283464" fontAlgn="auto">
              <a:lnSpc>
                <a:spcPct val="90000"/>
              </a:lnSpc>
              <a:spcAft>
                <a:spcPts val="0"/>
              </a:spcAft>
              <a:buFontTx/>
              <a:buNone/>
              <a:defRPr/>
            </a:pPr>
            <a:endParaRPr lang="ja-JP" altLang="en-US" sz="1800" dirty="0"/>
          </a:p>
          <a:p>
            <a:pPr marL="365760" indent="-283464" fontAlgn="auto">
              <a:lnSpc>
                <a:spcPct val="90000"/>
              </a:lnSpc>
              <a:spcAft>
                <a:spcPts val="0"/>
              </a:spcAft>
              <a:buFontTx/>
              <a:buNone/>
              <a:defRPr/>
            </a:pPr>
            <a:endParaRPr lang="en-US" altLang="ja-JP" sz="1800" dirty="0" smtClean="0"/>
          </a:p>
          <a:p>
            <a:pPr marL="365760" indent="-283464" fontAlgn="auto">
              <a:lnSpc>
                <a:spcPct val="90000"/>
              </a:lnSpc>
              <a:spcAft>
                <a:spcPts val="0"/>
              </a:spcAft>
              <a:buFontTx/>
              <a:buNone/>
              <a:defRPr/>
            </a:pPr>
            <a:r>
              <a:rPr lang="ja-JP" altLang="en-US" sz="1800" dirty="0" smtClean="0"/>
              <a:t>しかし</a:t>
            </a:r>
            <a:r>
              <a:rPr lang="ja-JP" altLang="en-US" sz="1800" dirty="0"/>
              <a:t>、国内の企業が必要としている資金を国内</a:t>
            </a:r>
            <a:r>
              <a:rPr lang="ja-JP" altLang="en-US" sz="1800" dirty="0" smtClean="0"/>
              <a:t>の貯蓄</a:t>
            </a:r>
            <a:r>
              <a:rPr lang="ja-JP" altLang="en-US" sz="1800" dirty="0"/>
              <a:t>で</a:t>
            </a:r>
            <a:r>
              <a:rPr lang="ja-JP" altLang="en-US" sz="1800" dirty="0" smtClean="0"/>
              <a:t>まかないきれ</a:t>
            </a:r>
            <a:endParaRPr lang="en-US" altLang="ja-JP" sz="1800" dirty="0" smtClean="0"/>
          </a:p>
          <a:p>
            <a:pPr marL="365760" indent="-283464" fontAlgn="auto">
              <a:lnSpc>
                <a:spcPct val="90000"/>
              </a:lnSpc>
              <a:spcAft>
                <a:spcPts val="0"/>
              </a:spcAft>
              <a:buFontTx/>
              <a:buNone/>
              <a:defRPr/>
            </a:pPr>
            <a:r>
              <a:rPr lang="ja-JP" altLang="en-US" sz="1800" dirty="0" smtClean="0"/>
              <a:t>る</a:t>
            </a:r>
            <a:r>
              <a:rPr lang="ja-JP" altLang="en-US" sz="1800" dirty="0"/>
              <a:t>とは限らないし、国内では</a:t>
            </a:r>
            <a:r>
              <a:rPr lang="ja-JP" altLang="en-US" sz="1800" dirty="0" smtClean="0"/>
              <a:t>なく海外</a:t>
            </a:r>
            <a:r>
              <a:rPr lang="ja-JP" altLang="en-US" sz="1800" dirty="0"/>
              <a:t>から資金を調達した方がより</a:t>
            </a:r>
            <a:r>
              <a:rPr lang="ja-JP" altLang="en-US" sz="1800" dirty="0" smtClean="0"/>
              <a:t>有利</a:t>
            </a:r>
            <a:endParaRPr lang="en-US" altLang="ja-JP" sz="1800" dirty="0" smtClean="0"/>
          </a:p>
          <a:p>
            <a:pPr marL="365760" indent="-283464" fontAlgn="auto">
              <a:lnSpc>
                <a:spcPct val="90000"/>
              </a:lnSpc>
              <a:spcAft>
                <a:spcPts val="0"/>
              </a:spcAft>
              <a:buFontTx/>
              <a:buNone/>
              <a:defRPr/>
            </a:pPr>
            <a:r>
              <a:rPr lang="ja-JP" altLang="en-US" sz="1800" dirty="0" smtClean="0"/>
              <a:t>な</a:t>
            </a:r>
            <a:r>
              <a:rPr lang="ja-JP" altLang="en-US" sz="1800" dirty="0"/>
              <a:t>こともある</a:t>
            </a:r>
            <a:r>
              <a:rPr lang="ja-JP" altLang="en-US" sz="1800" dirty="0" smtClean="0"/>
              <a:t>かも</a:t>
            </a:r>
            <a:r>
              <a:rPr lang="ja-JP" altLang="en-US" sz="1800" dirty="0"/>
              <a:t>しれない。</a:t>
            </a:r>
          </a:p>
          <a:p>
            <a:pPr marL="365760" indent="-283464" fontAlgn="auto">
              <a:lnSpc>
                <a:spcPct val="90000"/>
              </a:lnSpc>
              <a:spcAft>
                <a:spcPts val="0"/>
              </a:spcAft>
              <a:buFontTx/>
              <a:buNone/>
              <a:defRPr/>
            </a:pPr>
            <a:endParaRPr lang="en-US" altLang="ja-JP" sz="1800" dirty="0" smtClean="0"/>
          </a:p>
          <a:p>
            <a:pPr marL="365760" indent="-283464" fontAlgn="auto">
              <a:lnSpc>
                <a:spcPct val="90000"/>
              </a:lnSpc>
              <a:spcAft>
                <a:spcPts val="0"/>
              </a:spcAft>
              <a:buFontTx/>
              <a:buNone/>
              <a:defRPr/>
            </a:pPr>
            <a:r>
              <a:rPr lang="ja-JP" altLang="en-US" sz="1800" dirty="0" smtClean="0"/>
              <a:t>逆</a:t>
            </a:r>
            <a:r>
              <a:rPr lang="ja-JP" altLang="en-US" sz="1800" dirty="0"/>
              <a:t>に、国内であまっている資金を国内の企業など</a:t>
            </a:r>
            <a:r>
              <a:rPr lang="ja-JP" altLang="en-US" sz="1800" dirty="0" smtClean="0"/>
              <a:t>に貸し付ける</a:t>
            </a:r>
            <a:r>
              <a:rPr lang="ja-JP" altLang="en-US" sz="1800" dirty="0"/>
              <a:t>より</a:t>
            </a:r>
            <a:r>
              <a:rPr lang="ja-JP" altLang="en-US" sz="1800" dirty="0" smtClean="0"/>
              <a:t>も</a:t>
            </a:r>
            <a:endParaRPr lang="en-US" altLang="ja-JP" sz="1800" dirty="0" smtClean="0"/>
          </a:p>
          <a:p>
            <a:pPr marL="365760" indent="-283464" fontAlgn="auto">
              <a:lnSpc>
                <a:spcPct val="90000"/>
              </a:lnSpc>
              <a:spcAft>
                <a:spcPts val="0"/>
              </a:spcAft>
              <a:buFontTx/>
              <a:buNone/>
              <a:defRPr/>
            </a:pPr>
            <a:r>
              <a:rPr lang="ja-JP" altLang="en-US" sz="1800" dirty="0" smtClean="0"/>
              <a:t>海外</a:t>
            </a:r>
            <a:r>
              <a:rPr lang="ja-JP" altLang="en-US" sz="1800" dirty="0"/>
              <a:t>の企業などに貸し付けたほう</a:t>
            </a:r>
            <a:r>
              <a:rPr lang="ja-JP" altLang="en-US" sz="1800" dirty="0" smtClean="0"/>
              <a:t>が有利</a:t>
            </a:r>
            <a:r>
              <a:rPr lang="ja-JP" altLang="en-US" sz="1800" dirty="0"/>
              <a:t>なケースもありうる。</a:t>
            </a:r>
          </a:p>
          <a:p>
            <a:pPr marL="365760" indent="-283464" fontAlgn="auto">
              <a:lnSpc>
                <a:spcPct val="90000"/>
              </a:lnSpc>
              <a:spcAft>
                <a:spcPts val="0"/>
              </a:spcAft>
              <a:buFontTx/>
              <a:buNone/>
              <a:defRPr/>
            </a:pPr>
            <a:endParaRPr lang="ja-JP" altLang="en-US" sz="1800" dirty="0"/>
          </a:p>
          <a:p>
            <a:pPr marL="365760" indent="-283464" fontAlgn="auto">
              <a:lnSpc>
                <a:spcPct val="90000"/>
              </a:lnSpc>
              <a:spcAft>
                <a:spcPts val="0"/>
              </a:spcAft>
              <a:buFontTx/>
              <a:buNone/>
              <a:defRPr/>
            </a:pPr>
            <a:r>
              <a:rPr lang="ja-JP" altLang="en-US" sz="1800" dirty="0"/>
              <a:t>このような場合に国境を超えて資金が流れる。</a:t>
            </a:r>
          </a:p>
        </p:txBody>
      </p:sp>
      <p:sp>
        <p:nvSpPr>
          <p:cNvPr id="4" name="テキスト ボックス 3"/>
          <p:cNvSpPr txBox="1"/>
          <p:nvPr/>
        </p:nvSpPr>
        <p:spPr>
          <a:xfrm>
            <a:off x="3071813" y="2928938"/>
            <a:ext cx="1928812" cy="400050"/>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ja-JP" altLang="en-US" dirty="0"/>
              <a:t>所得</a:t>
            </a:r>
            <a:endParaRPr lang="ja-JP" altLang="en-US" dirty="0"/>
          </a:p>
        </p:txBody>
      </p:sp>
      <p:sp>
        <p:nvSpPr>
          <p:cNvPr id="6" name="テキスト ボックス 5"/>
          <p:cNvSpPr txBox="1"/>
          <p:nvPr/>
        </p:nvSpPr>
        <p:spPr>
          <a:xfrm>
            <a:off x="3071813" y="3357563"/>
            <a:ext cx="1000125" cy="40005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dirty="0"/>
              <a:t>消費</a:t>
            </a:r>
            <a:endParaRPr lang="ja-JP" altLang="en-US" dirty="0"/>
          </a:p>
        </p:txBody>
      </p:sp>
      <p:sp>
        <p:nvSpPr>
          <p:cNvPr id="7" name="テキスト ボックス 6"/>
          <p:cNvSpPr txBox="1"/>
          <p:nvPr/>
        </p:nvSpPr>
        <p:spPr>
          <a:xfrm>
            <a:off x="4071938" y="3357563"/>
            <a:ext cx="928687" cy="400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ja-JP" altLang="en-US" dirty="0"/>
              <a:t>貯蓄</a:t>
            </a:r>
            <a:endParaRPr lang="ja-JP" altLang="en-US" dirty="0"/>
          </a:p>
        </p:txBody>
      </p:sp>
      <p:cxnSp>
        <p:nvCxnSpPr>
          <p:cNvPr id="9" name="直線矢印コネクタ 8"/>
          <p:cNvCxnSpPr>
            <a:stCxn id="7" idx="3"/>
          </p:cNvCxnSpPr>
          <p:nvPr/>
        </p:nvCxnSpPr>
        <p:spPr>
          <a:xfrm>
            <a:off x="5000628" y="3557617"/>
            <a:ext cx="2071702" cy="1425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5847" name="テキスト ボックス 9"/>
          <p:cNvSpPr txBox="1">
            <a:spLocks noChangeArrowheads="1"/>
          </p:cNvSpPr>
          <p:nvPr/>
        </p:nvSpPr>
        <p:spPr bwMode="auto">
          <a:xfrm>
            <a:off x="5357813" y="3000375"/>
            <a:ext cx="1211262" cy="400050"/>
          </a:xfrm>
          <a:prstGeom prst="rect">
            <a:avLst/>
          </a:prstGeom>
          <a:noFill/>
          <a:ln w="9525">
            <a:noFill/>
            <a:miter lim="800000"/>
            <a:headEnd/>
            <a:tailEnd/>
          </a:ln>
        </p:spPr>
        <p:txBody>
          <a:bodyPr wrap="none">
            <a:spAutoFit/>
          </a:bodyPr>
          <a:lstStyle/>
          <a:p>
            <a:r>
              <a:rPr lang="ja-JP" altLang="en-US">
                <a:ea typeface="HGｺﾞｼｯｸE" pitchFamily="49" charset="-128"/>
              </a:rPr>
              <a:t>資金市場</a:t>
            </a:r>
          </a:p>
        </p:txBody>
      </p:sp>
      <p:sp>
        <p:nvSpPr>
          <p:cNvPr id="11" name="テキスト ボックス 10"/>
          <p:cNvSpPr txBox="1"/>
          <p:nvPr/>
        </p:nvSpPr>
        <p:spPr>
          <a:xfrm>
            <a:off x="7143750" y="3357563"/>
            <a:ext cx="857250" cy="400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ja-JP" altLang="en-US" dirty="0"/>
              <a:t>投資</a:t>
            </a:r>
            <a:endParaRPr lang="ja-JP" altLang="en-US" dirty="0"/>
          </a:p>
        </p:txBody>
      </p:sp>
      <p:sp>
        <p:nvSpPr>
          <p:cNvPr id="35849" name="テキスト ボックス 12"/>
          <p:cNvSpPr txBox="1">
            <a:spLocks noChangeArrowheads="1"/>
          </p:cNvSpPr>
          <p:nvPr/>
        </p:nvSpPr>
        <p:spPr bwMode="auto">
          <a:xfrm>
            <a:off x="6929438" y="2857500"/>
            <a:ext cx="1211262" cy="400050"/>
          </a:xfrm>
          <a:prstGeom prst="rect">
            <a:avLst/>
          </a:prstGeom>
          <a:noFill/>
          <a:ln w="9525">
            <a:noFill/>
            <a:miter lim="800000"/>
            <a:headEnd/>
            <a:tailEnd/>
          </a:ln>
        </p:spPr>
        <p:txBody>
          <a:bodyPr wrap="none">
            <a:spAutoFit/>
          </a:bodyPr>
          <a:lstStyle/>
          <a:p>
            <a:r>
              <a:rPr lang="ja-JP" altLang="en-US">
                <a:ea typeface="HGｺﾞｼｯｸE" pitchFamily="49" charset="-128"/>
              </a:rPr>
              <a:t>国内企業</a:t>
            </a:r>
          </a:p>
        </p:txBody>
      </p:sp>
      <p:sp>
        <p:nvSpPr>
          <p:cNvPr id="35850" name="テキスト ボックス 14"/>
          <p:cNvSpPr txBox="1">
            <a:spLocks noChangeArrowheads="1"/>
          </p:cNvSpPr>
          <p:nvPr/>
        </p:nvSpPr>
        <p:spPr bwMode="auto">
          <a:xfrm>
            <a:off x="1428750" y="3357563"/>
            <a:ext cx="1466850" cy="400050"/>
          </a:xfrm>
          <a:prstGeom prst="rect">
            <a:avLst/>
          </a:prstGeom>
          <a:noFill/>
          <a:ln w="9525">
            <a:noFill/>
            <a:miter lim="800000"/>
            <a:headEnd/>
            <a:tailEnd/>
          </a:ln>
        </p:spPr>
        <p:txBody>
          <a:bodyPr wrap="none">
            <a:spAutoFit/>
          </a:bodyPr>
          <a:lstStyle/>
          <a:p>
            <a:r>
              <a:rPr lang="ja-JP" altLang="en-US">
                <a:ea typeface="HGｺﾞｼｯｸE" pitchFamily="49" charset="-128"/>
              </a:rPr>
              <a:t>国内の家計</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Text Box 4"/>
          <p:cNvSpPr txBox="1">
            <a:spLocks noChangeArrowheads="1"/>
          </p:cNvSpPr>
          <p:nvPr/>
        </p:nvSpPr>
        <p:spPr bwMode="auto">
          <a:xfrm>
            <a:off x="1428750" y="571500"/>
            <a:ext cx="7358063" cy="3140075"/>
          </a:xfrm>
          <a:prstGeom prst="rect">
            <a:avLst/>
          </a:prstGeom>
          <a:noFill/>
          <a:ln w="9525">
            <a:noFill/>
            <a:miter lim="800000"/>
            <a:headEnd/>
            <a:tailEnd/>
          </a:ln>
        </p:spPr>
        <p:txBody>
          <a:bodyPr>
            <a:spAutoFit/>
          </a:bodyPr>
          <a:lstStyle/>
          <a:p>
            <a:pPr>
              <a:spcBef>
                <a:spcPct val="50000"/>
              </a:spcBef>
            </a:pPr>
            <a:r>
              <a:rPr kumimoji="0" lang="ja-JP" altLang="en-US" sz="1800"/>
              <a:t>では、関税政策はどうだろうか。</a:t>
            </a:r>
          </a:p>
          <a:p>
            <a:pPr>
              <a:spcBef>
                <a:spcPct val="50000"/>
              </a:spcBef>
            </a:pPr>
            <a:r>
              <a:rPr kumimoji="0" lang="ja-JP" altLang="en-US" sz="1800"/>
              <a:t>関税を輸入品に課すと輸入品の価格が上昇する</a:t>
            </a:r>
          </a:p>
          <a:p>
            <a:pPr>
              <a:spcBef>
                <a:spcPct val="50000"/>
              </a:spcBef>
            </a:pPr>
            <a:endParaRPr kumimoji="0" lang="en-US" altLang="ja-JP" sz="1800"/>
          </a:p>
          <a:p>
            <a:pPr>
              <a:spcBef>
                <a:spcPct val="50000"/>
              </a:spcBef>
            </a:pPr>
            <a:r>
              <a:rPr kumimoji="0" lang="ja-JP" altLang="en-US" sz="1800"/>
              <a:t>輸入品よりも国内の製品を消費者は購入する。</a:t>
            </a:r>
          </a:p>
          <a:p>
            <a:pPr>
              <a:spcBef>
                <a:spcPct val="50000"/>
              </a:spcBef>
            </a:pPr>
            <a:endParaRPr kumimoji="0" lang="en-US" altLang="ja-JP" sz="1800"/>
          </a:p>
          <a:p>
            <a:pPr>
              <a:spcBef>
                <a:spcPct val="50000"/>
              </a:spcBef>
            </a:pPr>
            <a:r>
              <a:rPr kumimoji="0" lang="ja-JP" altLang="en-US" sz="1800"/>
              <a:t>輸入が減少して貿易収支を改善しそう！したがって、輸出自主規制と同じ効果を持つ。</a:t>
            </a:r>
          </a:p>
          <a:p>
            <a:pPr>
              <a:spcBef>
                <a:spcPct val="50000"/>
              </a:spcBef>
            </a:pPr>
            <a:endParaRPr kumimoji="0" lang="ja-JP" altLang="en-US" sz="1800"/>
          </a:p>
        </p:txBody>
      </p:sp>
      <p:cxnSp>
        <p:nvCxnSpPr>
          <p:cNvPr id="6" name="直線矢印コネクタ 5"/>
          <p:cNvCxnSpPr/>
          <p:nvPr/>
        </p:nvCxnSpPr>
        <p:spPr>
          <a:xfrm rot="5400000">
            <a:off x="3214678" y="1643050"/>
            <a:ext cx="28575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直線矢印コネクタ 7"/>
          <p:cNvCxnSpPr/>
          <p:nvPr/>
        </p:nvCxnSpPr>
        <p:spPr>
          <a:xfrm rot="5400000">
            <a:off x="3178959" y="2464587"/>
            <a:ext cx="35719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1071538" y="4714884"/>
            <a:ext cx="7643866" cy="178595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3" name="テキスト ボックス 2"/>
          <p:cNvSpPr txBox="1"/>
          <p:nvPr/>
        </p:nvSpPr>
        <p:spPr>
          <a:xfrm>
            <a:off x="2643174" y="2214554"/>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日本</a:t>
            </a:r>
            <a:endParaRPr lang="ja-JP" altLang="en-US" dirty="0">
              <a:ea typeface="+mn-ea"/>
            </a:endParaRPr>
          </a:p>
        </p:txBody>
      </p:sp>
      <p:sp>
        <p:nvSpPr>
          <p:cNvPr id="5" name="テキスト ボックス 4"/>
          <p:cNvSpPr txBox="1"/>
          <p:nvPr/>
        </p:nvSpPr>
        <p:spPr>
          <a:xfrm>
            <a:off x="5286380" y="2214554"/>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アメリカ</a:t>
            </a:r>
            <a:endParaRPr lang="ja-JP" altLang="en-US" dirty="0">
              <a:ea typeface="+mn-ea"/>
            </a:endParaRPr>
          </a:p>
        </p:txBody>
      </p:sp>
      <p:sp>
        <p:nvSpPr>
          <p:cNvPr id="7" name="テキスト ボックス 6"/>
          <p:cNvSpPr txBox="1"/>
          <p:nvPr/>
        </p:nvSpPr>
        <p:spPr>
          <a:xfrm>
            <a:off x="2643174" y="3643314"/>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日本</a:t>
            </a:r>
            <a:endParaRPr lang="ja-JP" altLang="en-US" dirty="0">
              <a:ea typeface="+mn-ea"/>
            </a:endParaRPr>
          </a:p>
        </p:txBody>
      </p:sp>
      <p:sp>
        <p:nvSpPr>
          <p:cNvPr id="8" name="テキスト ボックス 7"/>
          <p:cNvSpPr txBox="1"/>
          <p:nvPr/>
        </p:nvSpPr>
        <p:spPr>
          <a:xfrm>
            <a:off x="5286380" y="3643314"/>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a:spAutoFit/>
          </a:bodyPr>
          <a:lstStyle/>
          <a:p>
            <a:pPr>
              <a:defRPr/>
            </a:pPr>
            <a:r>
              <a:rPr lang="ja-JP" altLang="en-US" dirty="0">
                <a:ea typeface="+mn-ea"/>
              </a:rPr>
              <a:t>アメリカ</a:t>
            </a:r>
            <a:endParaRPr lang="ja-JP" altLang="en-US" dirty="0">
              <a:ea typeface="+mn-ea"/>
            </a:endParaRPr>
          </a:p>
        </p:txBody>
      </p:sp>
      <p:cxnSp>
        <p:nvCxnSpPr>
          <p:cNvPr id="10" name="直線矢印コネクタ 9"/>
          <p:cNvCxnSpPr/>
          <p:nvPr/>
        </p:nvCxnSpPr>
        <p:spPr>
          <a:xfrm>
            <a:off x="3571868" y="2285992"/>
            <a:ext cx="150019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直線矢印コネクタ 11"/>
          <p:cNvCxnSpPr/>
          <p:nvPr/>
        </p:nvCxnSpPr>
        <p:spPr>
          <a:xfrm rot="10800000">
            <a:off x="3571868" y="2500306"/>
            <a:ext cx="150019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3" name="直線矢印コネクタ 12"/>
          <p:cNvCxnSpPr/>
          <p:nvPr/>
        </p:nvCxnSpPr>
        <p:spPr>
          <a:xfrm>
            <a:off x="3571868" y="3929066"/>
            <a:ext cx="150019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4" name="直線矢印コネクタ 13"/>
          <p:cNvCxnSpPr/>
          <p:nvPr/>
        </p:nvCxnSpPr>
        <p:spPr>
          <a:xfrm rot="10800000">
            <a:off x="3571868" y="3714752"/>
            <a:ext cx="150019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6884" name="テキスト ボックス 14"/>
          <p:cNvSpPr txBox="1">
            <a:spLocks noChangeArrowheads="1"/>
          </p:cNvSpPr>
          <p:nvPr/>
        </p:nvSpPr>
        <p:spPr bwMode="auto">
          <a:xfrm>
            <a:off x="3786188" y="1785938"/>
            <a:ext cx="928687" cy="400050"/>
          </a:xfrm>
          <a:prstGeom prst="rect">
            <a:avLst/>
          </a:prstGeom>
          <a:noFill/>
          <a:ln w="9525">
            <a:noFill/>
            <a:miter lim="800000"/>
            <a:headEnd/>
            <a:tailEnd/>
          </a:ln>
        </p:spPr>
        <p:txBody>
          <a:bodyPr>
            <a:spAutoFit/>
          </a:bodyPr>
          <a:lstStyle/>
          <a:p>
            <a:r>
              <a:rPr lang="ja-JP" altLang="en-US">
                <a:ea typeface="HGｺﾞｼｯｸE" pitchFamily="49" charset="-128"/>
              </a:rPr>
              <a:t>資金</a:t>
            </a:r>
          </a:p>
        </p:txBody>
      </p:sp>
      <p:sp>
        <p:nvSpPr>
          <p:cNvPr id="36885" name="テキスト ボックス 15"/>
          <p:cNvSpPr txBox="1">
            <a:spLocks noChangeArrowheads="1"/>
          </p:cNvSpPr>
          <p:nvPr/>
        </p:nvSpPr>
        <p:spPr bwMode="auto">
          <a:xfrm>
            <a:off x="3643313" y="2643188"/>
            <a:ext cx="1714500" cy="400050"/>
          </a:xfrm>
          <a:prstGeom prst="rect">
            <a:avLst/>
          </a:prstGeom>
          <a:noFill/>
          <a:ln w="9525">
            <a:noFill/>
            <a:miter lim="800000"/>
            <a:headEnd/>
            <a:tailEnd/>
          </a:ln>
        </p:spPr>
        <p:txBody>
          <a:bodyPr>
            <a:spAutoFit/>
          </a:bodyPr>
          <a:lstStyle/>
          <a:p>
            <a:r>
              <a:rPr lang="ja-JP" altLang="en-US">
                <a:ea typeface="HGｺﾞｼｯｸE" pitchFamily="49" charset="-128"/>
              </a:rPr>
              <a:t>債券・株式</a:t>
            </a:r>
          </a:p>
        </p:txBody>
      </p:sp>
      <p:sp>
        <p:nvSpPr>
          <p:cNvPr id="36886" name="テキスト ボックス 16"/>
          <p:cNvSpPr txBox="1">
            <a:spLocks noChangeArrowheads="1"/>
          </p:cNvSpPr>
          <p:nvPr/>
        </p:nvSpPr>
        <p:spPr bwMode="auto">
          <a:xfrm>
            <a:off x="3857625" y="3214688"/>
            <a:ext cx="928688" cy="400050"/>
          </a:xfrm>
          <a:prstGeom prst="rect">
            <a:avLst/>
          </a:prstGeom>
          <a:noFill/>
          <a:ln w="9525">
            <a:noFill/>
            <a:miter lim="800000"/>
            <a:headEnd/>
            <a:tailEnd/>
          </a:ln>
        </p:spPr>
        <p:txBody>
          <a:bodyPr>
            <a:spAutoFit/>
          </a:bodyPr>
          <a:lstStyle/>
          <a:p>
            <a:r>
              <a:rPr lang="ja-JP" altLang="en-US">
                <a:ea typeface="HGｺﾞｼｯｸE" pitchFamily="49" charset="-128"/>
              </a:rPr>
              <a:t>資金</a:t>
            </a:r>
          </a:p>
        </p:txBody>
      </p:sp>
      <p:sp>
        <p:nvSpPr>
          <p:cNvPr id="36887" name="テキスト ボックス 17"/>
          <p:cNvSpPr txBox="1">
            <a:spLocks noChangeArrowheads="1"/>
          </p:cNvSpPr>
          <p:nvPr/>
        </p:nvSpPr>
        <p:spPr bwMode="auto">
          <a:xfrm>
            <a:off x="3571875" y="4071938"/>
            <a:ext cx="1714500" cy="400050"/>
          </a:xfrm>
          <a:prstGeom prst="rect">
            <a:avLst/>
          </a:prstGeom>
          <a:noFill/>
          <a:ln w="9525">
            <a:noFill/>
            <a:miter lim="800000"/>
            <a:headEnd/>
            <a:tailEnd/>
          </a:ln>
        </p:spPr>
        <p:txBody>
          <a:bodyPr>
            <a:spAutoFit/>
          </a:bodyPr>
          <a:lstStyle/>
          <a:p>
            <a:r>
              <a:rPr lang="ja-JP" altLang="en-US">
                <a:ea typeface="HGｺﾞｼｯｸE" pitchFamily="49" charset="-128"/>
              </a:rPr>
              <a:t>債券・株式</a:t>
            </a:r>
          </a:p>
        </p:txBody>
      </p:sp>
      <p:sp>
        <p:nvSpPr>
          <p:cNvPr id="36888" name="テキスト ボックス 18"/>
          <p:cNvSpPr txBox="1">
            <a:spLocks noChangeArrowheads="1"/>
          </p:cNvSpPr>
          <p:nvPr/>
        </p:nvSpPr>
        <p:spPr bwMode="auto">
          <a:xfrm>
            <a:off x="1071563" y="857250"/>
            <a:ext cx="8072437" cy="954088"/>
          </a:xfrm>
          <a:prstGeom prst="rect">
            <a:avLst/>
          </a:prstGeom>
          <a:noFill/>
          <a:ln w="9525">
            <a:noFill/>
            <a:miter lim="800000"/>
            <a:headEnd/>
            <a:tailEnd/>
          </a:ln>
        </p:spPr>
        <p:txBody>
          <a:bodyPr>
            <a:spAutoFit/>
          </a:bodyPr>
          <a:lstStyle/>
          <a:p>
            <a:pPr>
              <a:spcBef>
                <a:spcPct val="50000"/>
              </a:spcBef>
            </a:pPr>
            <a:r>
              <a:rPr kumimoji="0" lang="ja-JP" altLang="en-US" sz="1800"/>
              <a:t>＜注意＞資本の流出と流入はあくまで資金の流れの方向を言っている。この貸し借りで発生する</a:t>
            </a:r>
            <a:r>
              <a:rPr kumimoji="0" lang="ja-JP" altLang="en-US" sz="1800" b="1"/>
              <a:t>債券や株券の動きは資金の流れとは逆方向</a:t>
            </a:r>
            <a:r>
              <a:rPr kumimoji="0" lang="ja-JP" altLang="en-US" sz="1800"/>
              <a:t>であることに注意。</a:t>
            </a:r>
          </a:p>
          <a:p>
            <a:endParaRPr lang="ja-JP" altLang="en-US">
              <a:ea typeface="HGｺﾞｼｯｸE" pitchFamily="49" charset="-128"/>
            </a:endParaRPr>
          </a:p>
        </p:txBody>
      </p:sp>
      <p:sp>
        <p:nvSpPr>
          <p:cNvPr id="36889" name="テキスト ボックス 19"/>
          <p:cNvSpPr txBox="1">
            <a:spLocks noChangeArrowheads="1"/>
          </p:cNvSpPr>
          <p:nvPr/>
        </p:nvSpPr>
        <p:spPr bwMode="auto">
          <a:xfrm>
            <a:off x="1143000" y="4786313"/>
            <a:ext cx="7358063" cy="1784350"/>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資本流出</a:t>
            </a:r>
            <a:r>
              <a:rPr kumimoji="0" lang="ja-JP" altLang="en-US"/>
              <a:t>：日本の経済主体がアメリカの債券・株式を購入すること（アメリカに貸す）。</a:t>
            </a:r>
          </a:p>
          <a:p>
            <a:pPr>
              <a:spcBef>
                <a:spcPct val="50000"/>
              </a:spcBef>
            </a:pPr>
            <a:r>
              <a:rPr kumimoji="0" lang="ja-JP" altLang="en-US" b="1">
                <a:solidFill>
                  <a:srgbClr val="FF0000"/>
                </a:solidFill>
              </a:rPr>
              <a:t>資本流入</a:t>
            </a:r>
            <a:r>
              <a:rPr kumimoji="0" lang="ja-JP" altLang="en-US"/>
              <a:t>：アメリカの経済主体が日本の債券・株式を購入すること（アメリカから借りる）。</a:t>
            </a:r>
          </a:p>
          <a:p>
            <a:endParaRPr lang="ja-JP" altLang="en-US">
              <a:ea typeface="HGｺﾞｼｯｸE" pitchFamily="49" charset="-128"/>
            </a:endParaRPr>
          </a:p>
        </p:txBody>
      </p:sp>
      <p:sp>
        <p:nvSpPr>
          <p:cNvPr id="36890" name="テキスト ボックス 20"/>
          <p:cNvSpPr txBox="1">
            <a:spLocks noChangeArrowheads="1"/>
          </p:cNvSpPr>
          <p:nvPr/>
        </p:nvSpPr>
        <p:spPr bwMode="auto">
          <a:xfrm>
            <a:off x="1000125" y="357188"/>
            <a:ext cx="7858125" cy="400050"/>
          </a:xfrm>
          <a:prstGeom prst="rect">
            <a:avLst/>
          </a:prstGeom>
          <a:noFill/>
          <a:ln w="9525">
            <a:noFill/>
            <a:miter lim="800000"/>
            <a:headEnd/>
            <a:tailEnd/>
          </a:ln>
        </p:spPr>
        <p:txBody>
          <a:bodyPr>
            <a:spAutoFit/>
          </a:bodyPr>
          <a:lstStyle/>
          <a:p>
            <a:r>
              <a:rPr kumimoji="0" lang="ja-JP" altLang="en-US"/>
              <a:t>財・サービスの取引と同じく資本の取引にも次の</a:t>
            </a:r>
            <a:r>
              <a:rPr kumimoji="0" lang="en-US" altLang="ja-JP"/>
              <a:t>2</a:t>
            </a:r>
            <a:r>
              <a:rPr kumimoji="0" lang="ja-JP" altLang="en-US"/>
              <a:t>つの方向がある。</a:t>
            </a:r>
            <a:endParaRPr lang="ja-JP" altLang="en-US">
              <a:ea typeface="HGｺﾞｼｯｸE" pitchFamily="49" charset="-128"/>
            </a:endParaRPr>
          </a:p>
        </p:txBody>
      </p:sp>
      <p:sp>
        <p:nvSpPr>
          <p:cNvPr id="36891" name="テキスト ボックス 21"/>
          <p:cNvSpPr txBox="1">
            <a:spLocks noChangeArrowheads="1"/>
          </p:cNvSpPr>
          <p:nvPr/>
        </p:nvSpPr>
        <p:spPr bwMode="auto">
          <a:xfrm>
            <a:off x="1214438" y="2071688"/>
            <a:ext cx="1214437" cy="400050"/>
          </a:xfrm>
          <a:prstGeom prst="rect">
            <a:avLst/>
          </a:prstGeom>
          <a:noFill/>
          <a:ln w="9525">
            <a:noFill/>
            <a:miter lim="800000"/>
            <a:headEnd/>
            <a:tailEnd/>
          </a:ln>
        </p:spPr>
        <p:txBody>
          <a:bodyPr>
            <a:spAutoFit/>
          </a:bodyPr>
          <a:lstStyle/>
          <a:p>
            <a:r>
              <a:rPr lang="ja-JP" altLang="en-US">
                <a:solidFill>
                  <a:srgbClr val="FF0000"/>
                </a:solidFill>
                <a:ea typeface="HGｺﾞｼｯｸE" pitchFamily="49" charset="-128"/>
              </a:rPr>
              <a:t>資本流出</a:t>
            </a:r>
          </a:p>
        </p:txBody>
      </p:sp>
      <p:sp>
        <p:nvSpPr>
          <p:cNvPr id="36892" name="テキスト ボックス 22"/>
          <p:cNvSpPr txBox="1">
            <a:spLocks noChangeArrowheads="1"/>
          </p:cNvSpPr>
          <p:nvPr/>
        </p:nvSpPr>
        <p:spPr bwMode="auto">
          <a:xfrm>
            <a:off x="1214438" y="3643313"/>
            <a:ext cx="1214437" cy="400050"/>
          </a:xfrm>
          <a:prstGeom prst="rect">
            <a:avLst/>
          </a:prstGeom>
          <a:noFill/>
          <a:ln w="9525">
            <a:noFill/>
            <a:miter lim="800000"/>
            <a:headEnd/>
            <a:tailEnd/>
          </a:ln>
        </p:spPr>
        <p:txBody>
          <a:bodyPr>
            <a:spAutoFit/>
          </a:bodyPr>
          <a:lstStyle/>
          <a:p>
            <a:r>
              <a:rPr lang="ja-JP" altLang="en-US">
                <a:solidFill>
                  <a:srgbClr val="FF0000"/>
                </a:solidFill>
                <a:ea typeface="HGｺﾞｼｯｸE" pitchFamily="49" charset="-128"/>
              </a:rPr>
              <a:t>資本流入</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42976" y="2428868"/>
            <a:ext cx="8001024" cy="178595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3" name="正方形/長方形 2"/>
          <p:cNvSpPr/>
          <p:nvPr/>
        </p:nvSpPr>
        <p:spPr>
          <a:xfrm>
            <a:off x="1142976" y="642918"/>
            <a:ext cx="8001024" cy="71438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37895" name="Text Box 4"/>
          <p:cNvSpPr txBox="1">
            <a:spLocks noChangeArrowheads="1"/>
          </p:cNvSpPr>
          <p:nvPr/>
        </p:nvSpPr>
        <p:spPr bwMode="auto">
          <a:xfrm>
            <a:off x="1143000" y="785813"/>
            <a:ext cx="8572500" cy="4108450"/>
          </a:xfrm>
          <a:prstGeom prst="rect">
            <a:avLst/>
          </a:prstGeom>
          <a:noFill/>
          <a:ln w="9525">
            <a:noFill/>
            <a:miter lim="800000"/>
            <a:headEnd/>
            <a:tailEnd/>
          </a:ln>
        </p:spPr>
        <p:txBody>
          <a:bodyPr>
            <a:spAutoFit/>
          </a:bodyPr>
          <a:lstStyle/>
          <a:p>
            <a:pPr>
              <a:spcBef>
                <a:spcPct val="50000"/>
              </a:spcBef>
            </a:pPr>
            <a:r>
              <a:rPr kumimoji="0" lang="ja-JP" altLang="en-US" sz="1800" b="1">
                <a:solidFill>
                  <a:srgbClr val="FF0000"/>
                </a:solidFill>
              </a:rPr>
              <a:t>資本収支</a:t>
            </a:r>
            <a:r>
              <a:rPr kumimoji="0" lang="ja-JP" altLang="en-US" sz="1800" b="1"/>
              <a:t>＝資本流入（債券が海外へ出る）－資本流出（債券が海外から入る）</a:t>
            </a:r>
          </a:p>
          <a:p>
            <a:pPr>
              <a:spcBef>
                <a:spcPct val="50000"/>
              </a:spcBef>
            </a:pPr>
            <a:endParaRPr kumimoji="0" lang="en-US" altLang="ja-JP" sz="1800"/>
          </a:p>
          <a:p>
            <a:pPr>
              <a:spcBef>
                <a:spcPct val="50000"/>
              </a:spcBef>
            </a:pPr>
            <a:r>
              <a:rPr kumimoji="0" lang="ja-JP" altLang="en-US" sz="1800"/>
              <a:t>逆の引き算をすると、アメリカへの貸しが純額で増えたことを意味している。</a:t>
            </a:r>
          </a:p>
          <a:p>
            <a:pPr>
              <a:spcBef>
                <a:spcPct val="50000"/>
              </a:spcBef>
            </a:pPr>
            <a:endParaRPr kumimoji="0" lang="en-US" altLang="ja-JP" sz="1800" b="1">
              <a:solidFill>
                <a:srgbClr val="FF0000"/>
              </a:solidFill>
            </a:endParaRPr>
          </a:p>
          <a:p>
            <a:pPr>
              <a:spcBef>
                <a:spcPct val="50000"/>
              </a:spcBef>
            </a:pPr>
            <a:r>
              <a:rPr kumimoji="0" lang="ja-JP" altLang="en-US" sz="1800" b="1">
                <a:solidFill>
                  <a:srgbClr val="FF0000"/>
                </a:solidFill>
              </a:rPr>
              <a:t>対外純資産の増加</a:t>
            </a:r>
            <a:endParaRPr kumimoji="0" lang="en-US" altLang="ja-JP" sz="1800" b="1">
              <a:solidFill>
                <a:srgbClr val="FF0000"/>
              </a:solidFill>
            </a:endParaRPr>
          </a:p>
          <a:p>
            <a:pPr>
              <a:spcBef>
                <a:spcPct val="50000"/>
              </a:spcBef>
            </a:pPr>
            <a:r>
              <a:rPr kumimoji="0" lang="ja-JP" altLang="en-US" sz="1800" b="1"/>
              <a:t>＝資本流出（資金が海外へ出る）</a:t>
            </a:r>
            <a:endParaRPr kumimoji="0" lang="en-US" altLang="ja-JP" sz="1800" b="1"/>
          </a:p>
          <a:p>
            <a:pPr>
              <a:spcBef>
                <a:spcPct val="50000"/>
              </a:spcBef>
            </a:pPr>
            <a:r>
              <a:rPr kumimoji="0" lang="ja-JP" altLang="en-US" sz="1800" b="1"/>
              <a:t>　　　　　　－資本流入（資金が海外から入る）＝</a:t>
            </a:r>
            <a:r>
              <a:rPr kumimoji="0" lang="ja-JP" altLang="en-US" sz="1800" b="1">
                <a:solidFill>
                  <a:srgbClr val="FF0000"/>
                </a:solidFill>
              </a:rPr>
              <a:t>－（マイナス）資本収支</a:t>
            </a:r>
          </a:p>
          <a:p>
            <a:pPr>
              <a:spcBef>
                <a:spcPct val="50000"/>
              </a:spcBef>
            </a:pPr>
            <a:endParaRPr kumimoji="0" lang="ja-JP" altLang="en-US" sz="1800" b="1"/>
          </a:p>
          <a:p>
            <a:pPr>
              <a:spcBef>
                <a:spcPct val="50000"/>
              </a:spcBef>
            </a:pPr>
            <a:endParaRPr kumimoji="0" lang="ja-JP" altLang="en-US" sz="1800" b="1"/>
          </a:p>
          <a:p>
            <a:pPr>
              <a:spcBef>
                <a:spcPct val="50000"/>
              </a:spcBef>
            </a:pPr>
            <a:endParaRPr kumimoji="0" lang="ja-JP" altLang="en-US" sz="1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4"/>
          <p:cNvSpPr txBox="1">
            <a:spLocks noChangeArrowheads="1"/>
          </p:cNvSpPr>
          <p:nvPr/>
        </p:nvSpPr>
        <p:spPr bwMode="auto">
          <a:xfrm>
            <a:off x="1042988" y="620713"/>
            <a:ext cx="5689600" cy="366712"/>
          </a:xfrm>
          <a:prstGeom prst="rect">
            <a:avLst/>
          </a:prstGeom>
          <a:noFill/>
          <a:ln w="9525">
            <a:noFill/>
            <a:miter lim="800000"/>
            <a:headEnd/>
            <a:tailEnd/>
          </a:ln>
        </p:spPr>
        <p:txBody>
          <a:bodyPr>
            <a:spAutoFit/>
          </a:bodyPr>
          <a:lstStyle/>
          <a:p>
            <a:pPr>
              <a:spcBef>
                <a:spcPct val="50000"/>
              </a:spcBef>
            </a:pPr>
            <a:endParaRPr kumimoji="0" lang="ja-JP" altLang="en-US" sz="1800"/>
          </a:p>
        </p:txBody>
      </p:sp>
      <p:graphicFrame>
        <p:nvGraphicFramePr>
          <p:cNvPr id="33" name="図表 32"/>
          <p:cNvGraphicFramePr/>
          <p:nvPr/>
        </p:nvGraphicFramePr>
        <p:xfrm>
          <a:off x="1285852" y="214290"/>
          <a:ext cx="7396163" cy="1071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8310" name="Rectangle 6"/>
          <p:cNvSpPr>
            <a:spLocks noGrp="1" noChangeArrowheads="1"/>
          </p:cNvSpPr>
          <p:nvPr>
            <p:ph idx="1"/>
          </p:nvPr>
        </p:nvSpPr>
        <p:spPr>
          <a:xfrm>
            <a:off x="1285875" y="1428750"/>
            <a:ext cx="6215063" cy="4857750"/>
          </a:xfrm>
        </p:spPr>
        <p:txBody>
          <a:bodyPr>
            <a:normAutofit/>
          </a:bodyPr>
          <a:lstStyle/>
          <a:p>
            <a:pPr marL="365760" indent="-283464" fontAlgn="auto">
              <a:spcAft>
                <a:spcPts val="0"/>
              </a:spcAft>
              <a:buFontTx/>
              <a:buNone/>
              <a:defRPr/>
            </a:pPr>
            <a:r>
              <a:rPr lang="ja-JP" altLang="en-US" sz="1800" dirty="0">
                <a:solidFill>
                  <a:srgbClr val="FF0000"/>
                </a:solidFill>
              </a:rPr>
              <a:t>貿易収支と所得収支の合計</a:t>
            </a:r>
            <a:r>
              <a:rPr lang="ja-JP" altLang="en-US" sz="1800" dirty="0"/>
              <a:t>と</a:t>
            </a:r>
            <a:r>
              <a:rPr lang="ja-JP" altLang="en-US" sz="1800" dirty="0">
                <a:solidFill>
                  <a:schemeClr val="accent6">
                    <a:lumMod val="75000"/>
                  </a:schemeClr>
                </a:solidFill>
              </a:rPr>
              <a:t>対外純資産の増加</a:t>
            </a:r>
            <a:r>
              <a:rPr lang="ja-JP" altLang="en-US" sz="1800" dirty="0"/>
              <a:t>は</a:t>
            </a:r>
            <a:r>
              <a:rPr lang="ja-JP" altLang="en-US" sz="1800" dirty="0" smtClean="0"/>
              <a:t>コインの</a:t>
            </a:r>
            <a:endParaRPr lang="en-US" altLang="ja-JP" sz="1800" dirty="0" smtClean="0"/>
          </a:p>
          <a:p>
            <a:pPr marL="365760" indent="-283464" fontAlgn="auto">
              <a:spcAft>
                <a:spcPts val="0"/>
              </a:spcAft>
              <a:buFontTx/>
              <a:buNone/>
              <a:defRPr/>
            </a:pPr>
            <a:r>
              <a:rPr lang="ja-JP" altLang="en-US" sz="1800" dirty="0" smtClean="0"/>
              <a:t>表</a:t>
            </a:r>
            <a:r>
              <a:rPr lang="ja-JP" altLang="en-US" sz="1800" dirty="0"/>
              <a:t>と裏である。説明していこう</a:t>
            </a:r>
            <a:r>
              <a:rPr lang="ja-JP" altLang="en-US" sz="1800" dirty="0" smtClean="0"/>
              <a:t>。</a:t>
            </a:r>
            <a:endParaRPr lang="ja-JP" altLang="en-US" sz="1800" dirty="0"/>
          </a:p>
        </p:txBody>
      </p:sp>
      <p:sp>
        <p:nvSpPr>
          <p:cNvPr id="98311" name="Oval 7"/>
          <p:cNvSpPr>
            <a:spLocks noChangeArrowheads="1"/>
          </p:cNvSpPr>
          <p:nvPr/>
        </p:nvSpPr>
        <p:spPr bwMode="auto">
          <a:xfrm>
            <a:off x="2428860" y="2994183"/>
            <a:ext cx="1223963" cy="647700"/>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kumimoji="0" lang="ja-JP" altLang="en-US" sz="2400" dirty="0">
                <a:ea typeface="ＭＳ Ｐゴシック" pitchFamily="50" charset="-128"/>
              </a:rPr>
              <a:t>日本</a:t>
            </a:r>
          </a:p>
        </p:txBody>
      </p:sp>
      <p:sp>
        <p:nvSpPr>
          <p:cNvPr id="98312" name="Oval 8"/>
          <p:cNvSpPr>
            <a:spLocks noChangeArrowheads="1"/>
          </p:cNvSpPr>
          <p:nvPr/>
        </p:nvSpPr>
        <p:spPr bwMode="auto">
          <a:xfrm>
            <a:off x="6173773" y="2994183"/>
            <a:ext cx="1152525" cy="647700"/>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kumimoji="0" lang="ja-JP" altLang="en-US" sz="2400">
                <a:ea typeface="ＭＳ Ｐゴシック" pitchFamily="50" charset="-128"/>
              </a:rPr>
              <a:t>アメリカ</a:t>
            </a:r>
          </a:p>
        </p:txBody>
      </p:sp>
      <p:sp>
        <p:nvSpPr>
          <p:cNvPr id="98313" name="Line 9"/>
          <p:cNvSpPr>
            <a:spLocks noChangeShapeType="1"/>
          </p:cNvSpPr>
          <p:nvPr/>
        </p:nvSpPr>
        <p:spPr bwMode="auto">
          <a:xfrm>
            <a:off x="3725863" y="3065463"/>
            <a:ext cx="2376487"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kumimoji="0" lang="ja-JP" altLang="en-US"/>
          </a:p>
        </p:txBody>
      </p:sp>
      <p:sp>
        <p:nvSpPr>
          <p:cNvPr id="98314" name="Line 10"/>
          <p:cNvSpPr>
            <a:spLocks noChangeShapeType="1"/>
          </p:cNvSpPr>
          <p:nvPr/>
        </p:nvSpPr>
        <p:spPr bwMode="auto">
          <a:xfrm flipH="1">
            <a:off x="3725848" y="3292475"/>
            <a:ext cx="2305050" cy="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p>
            <a:pPr>
              <a:defRPr/>
            </a:pPr>
            <a:endParaRPr kumimoji="0" lang="ja-JP" altLang="en-US"/>
          </a:p>
        </p:txBody>
      </p:sp>
      <p:sp>
        <p:nvSpPr>
          <p:cNvPr id="38920" name="Text Box 11"/>
          <p:cNvSpPr txBox="1">
            <a:spLocks noChangeArrowheads="1"/>
          </p:cNvSpPr>
          <p:nvPr/>
        </p:nvSpPr>
        <p:spPr bwMode="auto">
          <a:xfrm>
            <a:off x="4143375" y="2714625"/>
            <a:ext cx="1511300" cy="304800"/>
          </a:xfrm>
          <a:prstGeom prst="rect">
            <a:avLst/>
          </a:prstGeom>
          <a:noFill/>
          <a:ln w="9525">
            <a:noFill/>
            <a:miter lim="800000"/>
            <a:headEnd/>
            <a:tailEnd/>
          </a:ln>
        </p:spPr>
        <p:txBody>
          <a:bodyPr>
            <a:spAutoFit/>
          </a:bodyPr>
          <a:lstStyle/>
          <a:p>
            <a:pPr>
              <a:spcBef>
                <a:spcPct val="50000"/>
              </a:spcBef>
            </a:pPr>
            <a:r>
              <a:rPr kumimoji="0" lang="ja-JP" altLang="en-US" sz="1400"/>
              <a:t>自動車の輸出</a:t>
            </a:r>
          </a:p>
        </p:txBody>
      </p:sp>
      <p:sp>
        <p:nvSpPr>
          <p:cNvPr id="38921" name="Text Box 12"/>
          <p:cNvSpPr txBox="1">
            <a:spLocks noChangeArrowheads="1"/>
          </p:cNvSpPr>
          <p:nvPr/>
        </p:nvSpPr>
        <p:spPr bwMode="auto">
          <a:xfrm>
            <a:off x="4445000" y="3425825"/>
            <a:ext cx="1223963" cy="304800"/>
          </a:xfrm>
          <a:prstGeom prst="rect">
            <a:avLst/>
          </a:prstGeom>
          <a:noFill/>
          <a:ln w="9525">
            <a:noFill/>
            <a:miter lim="800000"/>
            <a:headEnd/>
            <a:tailEnd/>
          </a:ln>
        </p:spPr>
        <p:txBody>
          <a:bodyPr>
            <a:spAutoFit/>
          </a:bodyPr>
          <a:lstStyle/>
          <a:p>
            <a:pPr>
              <a:spcBef>
                <a:spcPct val="50000"/>
              </a:spcBef>
            </a:pPr>
            <a:r>
              <a:rPr kumimoji="0" lang="ja-JP" altLang="en-US" sz="1400"/>
              <a:t>代金（ドル）</a:t>
            </a:r>
          </a:p>
        </p:txBody>
      </p:sp>
      <p:sp>
        <p:nvSpPr>
          <p:cNvPr id="98317" name="Text Box 13"/>
          <p:cNvSpPr txBox="1">
            <a:spLocks noChangeArrowheads="1"/>
          </p:cNvSpPr>
          <p:nvPr/>
        </p:nvSpPr>
        <p:spPr bwMode="auto">
          <a:xfrm>
            <a:off x="1858963" y="3943350"/>
            <a:ext cx="2017712" cy="366713"/>
          </a:xfrm>
          <a:prstGeom prst="rect">
            <a:avLst/>
          </a:prstGeom>
          <a:noFill/>
          <a:ln w="9525">
            <a:noFill/>
            <a:miter lim="800000"/>
            <a:headEnd/>
            <a:tailEnd/>
          </a:ln>
          <a:effectLst/>
        </p:spPr>
        <p:txBody>
          <a:bodyPr>
            <a:spAutoFit/>
          </a:bodyPr>
          <a:lstStyle/>
          <a:p>
            <a:pPr>
              <a:spcBef>
                <a:spcPct val="50000"/>
              </a:spcBef>
              <a:defRPr/>
            </a:pPr>
            <a:r>
              <a:rPr kumimoji="0" lang="ja-JP" altLang="en-US" sz="1800" b="1" dirty="0">
                <a:effectLst>
                  <a:outerShdw blurRad="38100" dist="38100" dir="2700000" algn="tl">
                    <a:srgbClr val="000000">
                      <a:alpha val="43137"/>
                    </a:srgbClr>
                  </a:outerShdw>
                </a:effectLst>
                <a:ea typeface="ＭＳ Ｐゴシック" pitchFamily="50" charset="-128"/>
              </a:rPr>
              <a:t>資本の取引：</a:t>
            </a:r>
          </a:p>
        </p:txBody>
      </p:sp>
      <p:sp>
        <p:nvSpPr>
          <p:cNvPr id="98319" name="Rectangle 15"/>
          <p:cNvSpPr>
            <a:spLocks noChangeArrowheads="1"/>
          </p:cNvSpPr>
          <p:nvPr/>
        </p:nvSpPr>
        <p:spPr bwMode="auto">
          <a:xfrm>
            <a:off x="2524125" y="4725988"/>
            <a:ext cx="1166813" cy="720725"/>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defRPr/>
            </a:pPr>
            <a:endParaRPr kumimoji="0" lang="ja-JP" altLang="en-US"/>
          </a:p>
        </p:txBody>
      </p:sp>
      <p:sp>
        <p:nvSpPr>
          <p:cNvPr id="98321" name="Rectangle 17"/>
          <p:cNvSpPr>
            <a:spLocks noChangeArrowheads="1"/>
          </p:cNvSpPr>
          <p:nvPr/>
        </p:nvSpPr>
        <p:spPr bwMode="auto">
          <a:xfrm>
            <a:off x="6100763" y="4729163"/>
            <a:ext cx="1209675" cy="8636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defRPr/>
            </a:pPr>
            <a:endParaRPr kumimoji="0" lang="ja-JP" altLang="en-US"/>
          </a:p>
        </p:txBody>
      </p:sp>
      <p:sp>
        <p:nvSpPr>
          <p:cNvPr id="38925" name="Text Box 19"/>
          <p:cNvSpPr txBox="1">
            <a:spLocks noChangeArrowheads="1"/>
          </p:cNvSpPr>
          <p:nvPr/>
        </p:nvSpPr>
        <p:spPr bwMode="auto">
          <a:xfrm>
            <a:off x="2644775" y="4729163"/>
            <a:ext cx="1079500" cy="304800"/>
          </a:xfrm>
          <a:prstGeom prst="rect">
            <a:avLst/>
          </a:prstGeom>
          <a:noFill/>
          <a:ln w="9525">
            <a:noFill/>
            <a:miter lim="800000"/>
            <a:headEnd/>
            <a:tailEnd/>
          </a:ln>
        </p:spPr>
        <p:txBody>
          <a:bodyPr>
            <a:spAutoFit/>
          </a:bodyPr>
          <a:lstStyle/>
          <a:p>
            <a:pPr>
              <a:spcBef>
                <a:spcPct val="50000"/>
              </a:spcBef>
            </a:pPr>
            <a:r>
              <a:rPr kumimoji="0" lang="ja-JP" altLang="en-US" sz="1400"/>
              <a:t>ドル資産</a:t>
            </a:r>
          </a:p>
        </p:txBody>
      </p:sp>
      <p:sp>
        <p:nvSpPr>
          <p:cNvPr id="38926" name="Text Box 20"/>
          <p:cNvSpPr txBox="1">
            <a:spLocks noChangeArrowheads="1"/>
          </p:cNvSpPr>
          <p:nvPr/>
        </p:nvSpPr>
        <p:spPr bwMode="auto">
          <a:xfrm>
            <a:off x="2644775" y="5089525"/>
            <a:ext cx="792163" cy="304800"/>
          </a:xfrm>
          <a:prstGeom prst="rect">
            <a:avLst/>
          </a:prstGeom>
          <a:noFill/>
          <a:ln w="9525">
            <a:noFill/>
            <a:miter lim="800000"/>
            <a:headEnd/>
            <a:tailEnd/>
          </a:ln>
        </p:spPr>
        <p:txBody>
          <a:bodyPr>
            <a:spAutoFit/>
          </a:bodyPr>
          <a:lstStyle/>
          <a:p>
            <a:pPr>
              <a:spcBef>
                <a:spcPct val="50000"/>
              </a:spcBef>
            </a:pPr>
            <a:r>
              <a:rPr kumimoji="0" lang="ja-JP" altLang="en-US" sz="1400"/>
              <a:t>円資産</a:t>
            </a:r>
          </a:p>
        </p:txBody>
      </p:sp>
      <p:sp>
        <p:nvSpPr>
          <p:cNvPr id="38927" name="Text Box 22"/>
          <p:cNvSpPr txBox="1">
            <a:spLocks noChangeArrowheads="1"/>
          </p:cNvSpPr>
          <p:nvPr/>
        </p:nvSpPr>
        <p:spPr bwMode="auto">
          <a:xfrm>
            <a:off x="6238875" y="4797425"/>
            <a:ext cx="1079500" cy="304800"/>
          </a:xfrm>
          <a:prstGeom prst="rect">
            <a:avLst/>
          </a:prstGeom>
          <a:noFill/>
          <a:ln w="9525">
            <a:noFill/>
            <a:miter lim="800000"/>
            <a:headEnd/>
            <a:tailEnd/>
          </a:ln>
        </p:spPr>
        <p:txBody>
          <a:bodyPr>
            <a:spAutoFit/>
          </a:bodyPr>
          <a:lstStyle/>
          <a:p>
            <a:pPr>
              <a:spcBef>
                <a:spcPct val="50000"/>
              </a:spcBef>
            </a:pPr>
            <a:r>
              <a:rPr kumimoji="0" lang="ja-JP" altLang="en-US" sz="1400"/>
              <a:t>ドル資産</a:t>
            </a:r>
          </a:p>
        </p:txBody>
      </p:sp>
      <p:sp>
        <p:nvSpPr>
          <p:cNvPr id="38928" name="Text Box 23"/>
          <p:cNvSpPr txBox="1">
            <a:spLocks noChangeArrowheads="1"/>
          </p:cNvSpPr>
          <p:nvPr/>
        </p:nvSpPr>
        <p:spPr bwMode="auto">
          <a:xfrm>
            <a:off x="6310313" y="5226050"/>
            <a:ext cx="792162" cy="304800"/>
          </a:xfrm>
          <a:prstGeom prst="rect">
            <a:avLst/>
          </a:prstGeom>
          <a:noFill/>
          <a:ln w="9525">
            <a:noFill/>
            <a:miter lim="800000"/>
            <a:headEnd/>
            <a:tailEnd/>
          </a:ln>
        </p:spPr>
        <p:txBody>
          <a:bodyPr>
            <a:spAutoFit/>
          </a:bodyPr>
          <a:lstStyle/>
          <a:p>
            <a:pPr>
              <a:spcBef>
                <a:spcPct val="50000"/>
              </a:spcBef>
            </a:pPr>
            <a:r>
              <a:rPr kumimoji="0" lang="ja-JP" altLang="en-US" sz="1400"/>
              <a:t>円資産</a:t>
            </a:r>
          </a:p>
        </p:txBody>
      </p:sp>
      <p:sp>
        <p:nvSpPr>
          <p:cNvPr id="98328" name="Rectangle 24"/>
          <p:cNvSpPr>
            <a:spLocks noChangeArrowheads="1"/>
          </p:cNvSpPr>
          <p:nvPr/>
        </p:nvSpPr>
        <p:spPr bwMode="auto">
          <a:xfrm>
            <a:off x="6096000" y="4440238"/>
            <a:ext cx="1214438" cy="285750"/>
          </a:xfrm>
          <a:prstGeom prst="rect">
            <a:avLst/>
          </a:prstGeom>
          <a:solidFill>
            <a:srgbClr val="00FF00"/>
          </a:solidFill>
          <a:ln w="38100">
            <a:solidFill>
              <a:schemeClr val="tx1"/>
            </a:solidFill>
            <a:prstDash val="sysDot"/>
            <a:miter lim="800000"/>
            <a:headEnd/>
            <a:tailEnd/>
          </a:ln>
        </p:spPr>
        <p:txBody>
          <a:bodyPr wrap="none" anchor="ctr"/>
          <a:lstStyle/>
          <a:p>
            <a:endParaRPr kumimoji="0" lang="ja-JP" altLang="en-US">
              <a:ea typeface="HGｺﾞｼｯｸE" pitchFamily="49" charset="-128"/>
            </a:endParaRPr>
          </a:p>
        </p:txBody>
      </p:sp>
      <p:sp>
        <p:nvSpPr>
          <p:cNvPr id="38930" name="Rectangle 25"/>
          <p:cNvSpPr>
            <a:spLocks noChangeArrowheads="1"/>
          </p:cNvSpPr>
          <p:nvPr/>
        </p:nvSpPr>
        <p:spPr bwMode="auto">
          <a:xfrm>
            <a:off x="2500313" y="4429125"/>
            <a:ext cx="1195387" cy="300038"/>
          </a:xfrm>
          <a:prstGeom prst="rect">
            <a:avLst/>
          </a:prstGeom>
          <a:solidFill>
            <a:srgbClr val="00FF00"/>
          </a:solidFill>
          <a:ln w="9525">
            <a:solidFill>
              <a:schemeClr val="tx1"/>
            </a:solidFill>
            <a:miter lim="800000"/>
            <a:headEnd/>
            <a:tailEnd/>
          </a:ln>
        </p:spPr>
        <p:txBody>
          <a:bodyPr wrap="none" anchor="ctr"/>
          <a:lstStyle/>
          <a:p>
            <a:endParaRPr kumimoji="0" lang="ja-JP" altLang="en-US">
              <a:ea typeface="HGｺﾞｼｯｸE" pitchFamily="49" charset="-128"/>
            </a:endParaRPr>
          </a:p>
        </p:txBody>
      </p:sp>
      <p:sp>
        <p:nvSpPr>
          <p:cNvPr id="98331" name="Line 27"/>
          <p:cNvSpPr>
            <a:spLocks noChangeShapeType="1"/>
          </p:cNvSpPr>
          <p:nvPr/>
        </p:nvSpPr>
        <p:spPr bwMode="auto">
          <a:xfrm flipH="1">
            <a:off x="3738536" y="4449763"/>
            <a:ext cx="2305050" cy="0"/>
          </a:xfrm>
          <a:prstGeom prst="line">
            <a:avLst/>
          </a:prstGeom>
          <a:ln>
            <a:headEnd/>
            <a:tailEnd type="triangle" w="med" len="me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38932" name="Text Box 28"/>
          <p:cNvSpPr txBox="1">
            <a:spLocks noChangeArrowheads="1"/>
          </p:cNvSpPr>
          <p:nvPr/>
        </p:nvSpPr>
        <p:spPr bwMode="auto">
          <a:xfrm>
            <a:off x="4516438" y="4657725"/>
            <a:ext cx="719137" cy="304800"/>
          </a:xfrm>
          <a:prstGeom prst="rect">
            <a:avLst/>
          </a:prstGeom>
          <a:noFill/>
          <a:ln w="9525">
            <a:noFill/>
            <a:miter lim="800000"/>
            <a:headEnd/>
            <a:tailEnd/>
          </a:ln>
        </p:spPr>
        <p:txBody>
          <a:bodyPr>
            <a:spAutoFit/>
          </a:bodyPr>
          <a:lstStyle/>
          <a:p>
            <a:pPr>
              <a:spcBef>
                <a:spcPct val="50000"/>
              </a:spcBef>
            </a:pPr>
            <a:r>
              <a:rPr kumimoji="0" lang="ja-JP" altLang="en-US" sz="1400"/>
              <a:t>ドル</a:t>
            </a:r>
          </a:p>
        </p:txBody>
      </p:sp>
      <p:sp>
        <p:nvSpPr>
          <p:cNvPr id="38933" name="Text Box 29"/>
          <p:cNvSpPr txBox="1">
            <a:spLocks noChangeArrowheads="1"/>
          </p:cNvSpPr>
          <p:nvPr/>
        </p:nvSpPr>
        <p:spPr bwMode="auto">
          <a:xfrm>
            <a:off x="2500313" y="5521325"/>
            <a:ext cx="1512887" cy="304800"/>
          </a:xfrm>
          <a:prstGeom prst="rect">
            <a:avLst/>
          </a:prstGeom>
          <a:noFill/>
          <a:ln w="9525">
            <a:noFill/>
            <a:miter lim="800000"/>
            <a:headEnd/>
            <a:tailEnd/>
          </a:ln>
        </p:spPr>
        <p:txBody>
          <a:bodyPr>
            <a:spAutoFit/>
          </a:bodyPr>
          <a:lstStyle/>
          <a:p>
            <a:pPr>
              <a:spcBef>
                <a:spcPct val="50000"/>
              </a:spcBef>
            </a:pPr>
            <a:r>
              <a:rPr kumimoji="0" lang="ja-JP" altLang="en-US" sz="1400"/>
              <a:t>日本の資産</a:t>
            </a:r>
          </a:p>
        </p:txBody>
      </p:sp>
      <p:sp>
        <p:nvSpPr>
          <p:cNvPr id="38934" name="Text Box 30"/>
          <p:cNvSpPr txBox="1">
            <a:spLocks noChangeArrowheads="1"/>
          </p:cNvSpPr>
          <p:nvPr/>
        </p:nvSpPr>
        <p:spPr bwMode="auto">
          <a:xfrm>
            <a:off x="5956300" y="5592763"/>
            <a:ext cx="1512888" cy="304800"/>
          </a:xfrm>
          <a:prstGeom prst="rect">
            <a:avLst/>
          </a:prstGeom>
          <a:noFill/>
          <a:ln w="9525">
            <a:noFill/>
            <a:miter lim="800000"/>
            <a:headEnd/>
            <a:tailEnd/>
          </a:ln>
        </p:spPr>
        <p:txBody>
          <a:bodyPr>
            <a:spAutoFit/>
          </a:bodyPr>
          <a:lstStyle/>
          <a:p>
            <a:pPr>
              <a:spcBef>
                <a:spcPct val="50000"/>
              </a:spcBef>
            </a:pPr>
            <a:r>
              <a:rPr kumimoji="0" lang="ja-JP" altLang="en-US" sz="1400"/>
              <a:t>アメリカの資産</a:t>
            </a:r>
          </a:p>
        </p:txBody>
      </p:sp>
      <p:sp>
        <p:nvSpPr>
          <p:cNvPr id="38935" name="Line 31"/>
          <p:cNvSpPr>
            <a:spLocks noChangeShapeType="1"/>
          </p:cNvSpPr>
          <p:nvPr/>
        </p:nvSpPr>
        <p:spPr bwMode="auto">
          <a:xfrm>
            <a:off x="4857750" y="3929063"/>
            <a:ext cx="0" cy="431800"/>
          </a:xfrm>
          <a:prstGeom prst="line">
            <a:avLst/>
          </a:prstGeom>
          <a:noFill/>
          <a:ln w="9525">
            <a:solidFill>
              <a:schemeClr val="tx1"/>
            </a:solidFill>
            <a:round/>
            <a:headEnd type="triangle" w="med" len="med"/>
            <a:tailEnd type="triangle" w="med" len="med"/>
          </a:ln>
        </p:spPr>
        <p:txBody>
          <a:bodyPr/>
          <a:lstStyle/>
          <a:p>
            <a:endParaRPr lang="ja-JP" altLang="en-US"/>
          </a:p>
        </p:txBody>
      </p:sp>
      <p:sp>
        <p:nvSpPr>
          <p:cNvPr id="38936" name="Text Box 32"/>
          <p:cNvSpPr txBox="1">
            <a:spLocks noChangeArrowheads="1"/>
          </p:cNvSpPr>
          <p:nvPr/>
        </p:nvSpPr>
        <p:spPr bwMode="auto">
          <a:xfrm>
            <a:off x="2428875" y="5953125"/>
            <a:ext cx="4895850" cy="366713"/>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38937" name="AutoShape 33"/>
          <p:cNvSpPr>
            <a:spLocks noChangeArrowheads="1"/>
          </p:cNvSpPr>
          <p:nvPr/>
        </p:nvSpPr>
        <p:spPr bwMode="auto">
          <a:xfrm rot="-5400000">
            <a:off x="17463" y="3983038"/>
            <a:ext cx="2808287" cy="1271587"/>
          </a:xfrm>
          <a:prstGeom prst="cloudCallout">
            <a:avLst>
              <a:gd name="adj1" fmla="val 35458"/>
              <a:gd name="adj2" fmla="val 49208"/>
            </a:avLst>
          </a:prstGeom>
          <a:solidFill>
            <a:srgbClr val="FFFF99"/>
          </a:solidFill>
          <a:ln w="9525">
            <a:solidFill>
              <a:schemeClr val="tx1"/>
            </a:solidFill>
            <a:round/>
            <a:headEnd/>
            <a:tailEnd/>
          </a:ln>
        </p:spPr>
        <p:txBody>
          <a:bodyPr vert="eaVert"/>
          <a:lstStyle/>
          <a:p>
            <a:pPr algn="ctr"/>
            <a:r>
              <a:rPr kumimoji="0" lang="ja-JP" altLang="en-US" sz="1400"/>
              <a:t>ドル通貨のままだと利子がもらえないので、ドル債券で保有するかもしれない</a:t>
            </a:r>
          </a:p>
        </p:txBody>
      </p:sp>
      <p:sp>
        <p:nvSpPr>
          <p:cNvPr id="38938" name="Text Box 34"/>
          <p:cNvSpPr txBox="1">
            <a:spLocks noChangeArrowheads="1"/>
          </p:cNvSpPr>
          <p:nvPr/>
        </p:nvSpPr>
        <p:spPr bwMode="auto">
          <a:xfrm>
            <a:off x="2428875" y="5881688"/>
            <a:ext cx="1150938" cy="366712"/>
          </a:xfrm>
          <a:prstGeom prst="rect">
            <a:avLst/>
          </a:prstGeom>
          <a:noFill/>
          <a:ln w="9525">
            <a:noFill/>
            <a:miter lim="800000"/>
            <a:headEnd/>
            <a:tailEnd/>
          </a:ln>
        </p:spPr>
        <p:txBody>
          <a:bodyPr>
            <a:spAutoFit/>
          </a:bodyPr>
          <a:lstStyle/>
          <a:p>
            <a:pPr>
              <a:spcBef>
                <a:spcPct val="50000"/>
              </a:spcBef>
            </a:pPr>
            <a:endParaRPr kumimoji="0" lang="ja-JP" altLang="en-US" sz="1800"/>
          </a:p>
        </p:txBody>
      </p:sp>
      <p:cxnSp>
        <p:nvCxnSpPr>
          <p:cNvPr id="32" name="直線コネクタ 31"/>
          <p:cNvCxnSpPr>
            <a:stCxn id="98321" idx="1"/>
            <a:endCxn id="98321" idx="3"/>
          </p:cNvCxnSpPr>
          <p:nvPr/>
        </p:nvCxnSpPr>
        <p:spPr>
          <a:xfrm rot="10800000" flipH="1">
            <a:off x="6100763" y="5160963"/>
            <a:ext cx="1209675" cy="1587"/>
          </a:xfrm>
          <a:prstGeom prst="line">
            <a:avLst/>
          </a:prstGeom>
        </p:spPr>
        <p:style>
          <a:lnRef idx="1">
            <a:schemeClr val="dk1"/>
          </a:lnRef>
          <a:fillRef idx="0">
            <a:schemeClr val="dk1"/>
          </a:fillRef>
          <a:effectRef idx="0">
            <a:schemeClr val="dk1"/>
          </a:effectRef>
          <a:fontRef idx="minor">
            <a:schemeClr val="tx1"/>
          </a:fontRef>
        </p:style>
      </p:cxnSp>
      <p:cxnSp>
        <p:nvCxnSpPr>
          <p:cNvPr id="34" name="直線コネクタ 33"/>
          <p:cNvCxnSpPr>
            <a:stCxn id="98319" idx="1"/>
            <a:endCxn id="98319" idx="3"/>
          </p:cNvCxnSpPr>
          <p:nvPr/>
        </p:nvCxnSpPr>
        <p:spPr>
          <a:xfrm rot="10800000" flipH="1">
            <a:off x="2524125" y="5086350"/>
            <a:ext cx="1166813" cy="1588"/>
          </a:xfrm>
          <a:prstGeom prst="line">
            <a:avLst/>
          </a:prstGeom>
        </p:spPr>
        <p:style>
          <a:lnRef idx="1">
            <a:schemeClr val="dk1"/>
          </a:lnRef>
          <a:fillRef idx="0">
            <a:schemeClr val="dk1"/>
          </a:fillRef>
          <a:effectRef idx="0">
            <a:schemeClr val="dk1"/>
          </a:effectRef>
          <a:fontRef idx="minor">
            <a:schemeClr val="tx1"/>
          </a:fontRef>
        </p:style>
      </p:cxnSp>
      <p:sp>
        <p:nvSpPr>
          <p:cNvPr id="35" name="Text Box 13"/>
          <p:cNvSpPr txBox="1">
            <a:spLocks noChangeArrowheads="1"/>
          </p:cNvSpPr>
          <p:nvPr/>
        </p:nvSpPr>
        <p:spPr bwMode="auto">
          <a:xfrm>
            <a:off x="1857375" y="2357438"/>
            <a:ext cx="2017713" cy="366712"/>
          </a:xfrm>
          <a:prstGeom prst="rect">
            <a:avLst/>
          </a:prstGeom>
          <a:noFill/>
          <a:ln w="9525">
            <a:noFill/>
            <a:miter lim="800000"/>
            <a:headEnd/>
            <a:tailEnd/>
          </a:ln>
          <a:effectLst/>
        </p:spPr>
        <p:txBody>
          <a:bodyPr>
            <a:spAutoFit/>
          </a:bodyPr>
          <a:lstStyle/>
          <a:p>
            <a:pPr>
              <a:spcBef>
                <a:spcPct val="50000"/>
              </a:spcBef>
              <a:defRPr/>
            </a:pPr>
            <a:r>
              <a:rPr kumimoji="0" lang="ja-JP" altLang="en-US" sz="1800" b="1" dirty="0">
                <a:effectLst>
                  <a:outerShdw blurRad="38100" dist="38100" dir="2700000" algn="tl">
                    <a:srgbClr val="000000">
                      <a:alpha val="43137"/>
                    </a:srgbClr>
                  </a:outerShdw>
                </a:effectLst>
                <a:ea typeface="ＭＳ Ｐゴシック" pitchFamily="50" charset="-128"/>
              </a:rPr>
              <a:t>財の</a:t>
            </a:r>
            <a:r>
              <a:rPr kumimoji="0" lang="ja-JP" altLang="en-US" sz="1800" b="1" dirty="0">
                <a:effectLst>
                  <a:outerShdw blurRad="38100" dist="38100" dir="2700000" algn="tl">
                    <a:srgbClr val="000000">
                      <a:alpha val="43137"/>
                    </a:srgbClr>
                  </a:outerShdw>
                </a:effectLst>
                <a:ea typeface="ＭＳ Ｐゴシック" pitchFamily="50" charset="-128"/>
              </a:rPr>
              <a:t>取引：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12796 -1.6763E-6 L -0.39375 -1.6763E-6 " pathEditMode="relative" rAng="0" ptsTypes="AA">
                                      <p:cBhvr>
                                        <p:cTn id="6" dur="2000" fill="hold"/>
                                        <p:tgtEl>
                                          <p:spTgt spid="98328"/>
                                        </p:tgtEl>
                                        <p:attrNameLst>
                                          <p:attrName>ppt_x</p:attrName>
                                          <p:attrName>ppt_y</p:attrName>
                                        </p:attrNameLst>
                                      </p:cBhvr>
                                      <p:rCtr x="-13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214382" y="5000636"/>
            <a:ext cx="7572460" cy="57150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3" name="正方形/長方形 12"/>
          <p:cNvSpPr/>
          <p:nvPr/>
        </p:nvSpPr>
        <p:spPr>
          <a:xfrm>
            <a:off x="1142976" y="2643182"/>
            <a:ext cx="7572396" cy="185738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2" name="正方形/長方形 11"/>
          <p:cNvSpPr/>
          <p:nvPr/>
        </p:nvSpPr>
        <p:spPr>
          <a:xfrm>
            <a:off x="1285820" y="928670"/>
            <a:ext cx="7358114" cy="10715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39946" name="Text Box 4"/>
          <p:cNvSpPr txBox="1">
            <a:spLocks noChangeArrowheads="1"/>
          </p:cNvSpPr>
          <p:nvPr/>
        </p:nvSpPr>
        <p:spPr bwMode="auto">
          <a:xfrm>
            <a:off x="1257300" y="620713"/>
            <a:ext cx="7200900" cy="3278187"/>
          </a:xfrm>
          <a:prstGeom prst="rect">
            <a:avLst/>
          </a:prstGeom>
          <a:noFill/>
          <a:ln w="9525">
            <a:noFill/>
            <a:miter lim="800000"/>
            <a:headEnd/>
            <a:tailEnd/>
          </a:ln>
        </p:spPr>
        <p:txBody>
          <a:bodyPr>
            <a:spAutoFit/>
          </a:bodyPr>
          <a:lstStyle/>
          <a:p>
            <a:pPr>
              <a:spcBef>
                <a:spcPct val="50000"/>
              </a:spcBef>
            </a:pPr>
            <a:r>
              <a:rPr kumimoji="0" lang="ja-JP" altLang="en-US" sz="1800"/>
              <a:t>まとめると、</a:t>
            </a:r>
          </a:p>
          <a:p>
            <a:pPr>
              <a:spcBef>
                <a:spcPct val="50000"/>
              </a:spcBef>
            </a:pPr>
            <a:r>
              <a:rPr kumimoji="0" lang="ja-JP" altLang="en-US" sz="1800"/>
              <a:t>輸出代金の受取＋所得の受取＝アメリカへの貸し（資本流出）</a:t>
            </a:r>
          </a:p>
          <a:p>
            <a:pPr>
              <a:spcBef>
                <a:spcPct val="50000"/>
              </a:spcBef>
            </a:pPr>
            <a:r>
              <a:rPr kumimoji="0" lang="ja-JP" altLang="en-US" sz="1800"/>
              <a:t>輸入代金の支払い＋所得の支払＝アメリカからの借り（資本流入）</a:t>
            </a:r>
          </a:p>
          <a:p>
            <a:pPr>
              <a:spcBef>
                <a:spcPct val="50000"/>
              </a:spcBef>
            </a:pPr>
            <a:endParaRPr kumimoji="0" lang="en-US" altLang="ja-JP" sz="1800"/>
          </a:p>
          <a:p>
            <a:pPr>
              <a:spcBef>
                <a:spcPct val="50000"/>
              </a:spcBef>
            </a:pPr>
            <a:r>
              <a:rPr kumimoji="0" lang="ja-JP" altLang="en-US" sz="1800"/>
              <a:t>つまり、</a:t>
            </a:r>
          </a:p>
          <a:p>
            <a:pPr>
              <a:spcBef>
                <a:spcPct val="50000"/>
              </a:spcBef>
            </a:pPr>
            <a:r>
              <a:rPr kumimoji="0" lang="ja-JP" altLang="en-US" sz="1800"/>
              <a:t>（輸出代金の受取＋所得の受取）－（輸入代金の支払い＋所得の支払）</a:t>
            </a:r>
            <a:endParaRPr kumimoji="0" lang="en-US" altLang="ja-JP" sz="1800"/>
          </a:p>
          <a:p>
            <a:pPr>
              <a:spcBef>
                <a:spcPct val="50000"/>
              </a:spcBef>
            </a:pPr>
            <a:r>
              <a:rPr kumimoji="0" lang="ja-JP" altLang="en-US" sz="1800"/>
              <a:t>　　　　　　　　　　　　　　　　　　　　　　　　　＝（資本流出）－（資本流入）</a:t>
            </a:r>
          </a:p>
          <a:p>
            <a:pPr>
              <a:spcBef>
                <a:spcPct val="50000"/>
              </a:spcBef>
            </a:pPr>
            <a:endParaRPr kumimoji="0" lang="ja-JP" altLang="en-US" sz="1800"/>
          </a:p>
        </p:txBody>
      </p:sp>
      <p:sp>
        <p:nvSpPr>
          <p:cNvPr id="100357" name="Line 5"/>
          <p:cNvSpPr>
            <a:spLocks noChangeShapeType="1"/>
          </p:cNvSpPr>
          <p:nvPr/>
        </p:nvSpPr>
        <p:spPr bwMode="auto">
          <a:xfrm>
            <a:off x="1357313" y="3071813"/>
            <a:ext cx="6769100" cy="0"/>
          </a:xfrm>
          <a:prstGeom prst="line">
            <a:avLst/>
          </a:prstGeom>
          <a:noFill/>
          <a:ln w="28575">
            <a:solidFill>
              <a:srgbClr val="FF0000"/>
            </a:solidFill>
            <a:round/>
            <a:headEnd/>
            <a:tailEnd/>
          </a:ln>
        </p:spPr>
        <p:txBody>
          <a:bodyPr/>
          <a:lstStyle/>
          <a:p>
            <a:endParaRPr lang="ja-JP" altLang="en-US"/>
          </a:p>
        </p:txBody>
      </p:sp>
      <p:sp>
        <p:nvSpPr>
          <p:cNvPr id="100358" name="Line 6"/>
          <p:cNvSpPr>
            <a:spLocks noChangeShapeType="1"/>
          </p:cNvSpPr>
          <p:nvPr/>
        </p:nvSpPr>
        <p:spPr bwMode="auto">
          <a:xfrm flipH="1">
            <a:off x="2428875" y="3071813"/>
            <a:ext cx="142875" cy="500062"/>
          </a:xfrm>
          <a:prstGeom prst="line">
            <a:avLst/>
          </a:prstGeom>
          <a:noFill/>
          <a:ln w="9525">
            <a:solidFill>
              <a:srgbClr val="FF6600"/>
            </a:solidFill>
            <a:round/>
            <a:headEnd/>
            <a:tailEnd type="triangle" w="med" len="med"/>
          </a:ln>
        </p:spPr>
        <p:txBody>
          <a:bodyPr/>
          <a:lstStyle/>
          <a:p>
            <a:endParaRPr lang="ja-JP" altLang="en-US"/>
          </a:p>
        </p:txBody>
      </p:sp>
      <p:sp>
        <p:nvSpPr>
          <p:cNvPr id="100360" name="Line 8"/>
          <p:cNvSpPr>
            <a:spLocks noChangeShapeType="1"/>
          </p:cNvSpPr>
          <p:nvPr/>
        </p:nvSpPr>
        <p:spPr bwMode="auto">
          <a:xfrm>
            <a:off x="5286375" y="3429000"/>
            <a:ext cx="2520950" cy="0"/>
          </a:xfrm>
          <a:prstGeom prst="line">
            <a:avLst/>
          </a:prstGeom>
          <a:noFill/>
          <a:ln w="28575">
            <a:solidFill>
              <a:srgbClr val="3366FF"/>
            </a:solidFill>
            <a:round/>
            <a:headEnd/>
            <a:tailEnd/>
          </a:ln>
        </p:spPr>
        <p:txBody>
          <a:bodyPr/>
          <a:lstStyle/>
          <a:p>
            <a:endParaRPr lang="ja-JP" altLang="en-US"/>
          </a:p>
        </p:txBody>
      </p:sp>
      <p:sp>
        <p:nvSpPr>
          <p:cNvPr id="100361" name="Line 9"/>
          <p:cNvSpPr>
            <a:spLocks noChangeShapeType="1"/>
          </p:cNvSpPr>
          <p:nvPr/>
        </p:nvSpPr>
        <p:spPr bwMode="auto">
          <a:xfrm>
            <a:off x="6215063" y="3429000"/>
            <a:ext cx="46037" cy="214313"/>
          </a:xfrm>
          <a:prstGeom prst="line">
            <a:avLst/>
          </a:prstGeom>
          <a:noFill/>
          <a:ln w="9525">
            <a:solidFill>
              <a:srgbClr val="3366FF"/>
            </a:solidFill>
            <a:round/>
            <a:headEnd/>
            <a:tailEnd type="triangle" w="med" len="med"/>
          </a:ln>
        </p:spPr>
        <p:txBody>
          <a:bodyPr/>
          <a:lstStyle/>
          <a:p>
            <a:endParaRPr lang="ja-JP" altLang="en-US"/>
          </a:p>
        </p:txBody>
      </p:sp>
      <p:sp>
        <p:nvSpPr>
          <p:cNvPr id="100363" name="Text Box 11"/>
          <p:cNvSpPr txBox="1">
            <a:spLocks noChangeArrowheads="1"/>
          </p:cNvSpPr>
          <p:nvPr/>
        </p:nvSpPr>
        <p:spPr bwMode="auto">
          <a:xfrm>
            <a:off x="1214438" y="3571875"/>
            <a:ext cx="6192837" cy="784225"/>
          </a:xfrm>
          <a:prstGeom prst="rect">
            <a:avLst/>
          </a:prstGeom>
          <a:noFill/>
          <a:ln w="9525">
            <a:noFill/>
            <a:miter lim="800000"/>
            <a:headEnd/>
            <a:tailEnd/>
          </a:ln>
        </p:spPr>
        <p:txBody>
          <a:bodyPr>
            <a:spAutoFit/>
          </a:bodyPr>
          <a:lstStyle/>
          <a:p>
            <a:pPr>
              <a:spcBef>
                <a:spcPct val="50000"/>
              </a:spcBef>
            </a:pPr>
            <a:r>
              <a:rPr kumimoji="0" lang="ja-JP" altLang="en-US" sz="1800"/>
              <a:t>貿易・サービス収支（純輸出）＋所得収支＝対外純資産の増加</a:t>
            </a:r>
          </a:p>
          <a:p>
            <a:pPr>
              <a:spcBef>
                <a:spcPct val="50000"/>
              </a:spcBef>
            </a:pPr>
            <a:endParaRPr kumimoji="0" lang="ja-JP" altLang="en-US" sz="1800"/>
          </a:p>
        </p:txBody>
      </p:sp>
      <p:sp>
        <p:nvSpPr>
          <p:cNvPr id="100364" name="Rectangle 12"/>
          <p:cNvSpPr>
            <a:spLocks noChangeArrowheads="1"/>
          </p:cNvSpPr>
          <p:nvPr/>
        </p:nvSpPr>
        <p:spPr bwMode="auto">
          <a:xfrm>
            <a:off x="1214438" y="3571875"/>
            <a:ext cx="4071937" cy="428625"/>
          </a:xfrm>
          <a:prstGeom prst="rect">
            <a:avLst/>
          </a:prstGeom>
          <a:noFill/>
          <a:ln w="28575">
            <a:solidFill>
              <a:srgbClr val="FF0000"/>
            </a:solidFill>
            <a:miter lim="800000"/>
            <a:headEnd/>
            <a:tailEnd/>
          </a:ln>
        </p:spPr>
        <p:txBody>
          <a:bodyPr wrap="none" anchor="ctr"/>
          <a:lstStyle/>
          <a:p>
            <a:endParaRPr kumimoji="0" lang="ja-JP" altLang="en-US">
              <a:ea typeface="HGｺﾞｼｯｸE" pitchFamily="49" charset="-128"/>
            </a:endParaRPr>
          </a:p>
        </p:txBody>
      </p:sp>
      <p:sp>
        <p:nvSpPr>
          <p:cNvPr id="100368" name="Rectangle 16"/>
          <p:cNvSpPr>
            <a:spLocks noChangeArrowheads="1"/>
          </p:cNvSpPr>
          <p:nvPr/>
        </p:nvSpPr>
        <p:spPr bwMode="auto">
          <a:xfrm>
            <a:off x="2357438" y="4000500"/>
            <a:ext cx="2303462" cy="461963"/>
          </a:xfrm>
          <a:prstGeom prst="rect">
            <a:avLst/>
          </a:prstGeom>
          <a:noFill/>
          <a:ln w="9525">
            <a:noFill/>
            <a:miter lim="800000"/>
            <a:headEnd/>
            <a:tailEnd/>
          </a:ln>
        </p:spPr>
        <p:txBody>
          <a:bodyPr>
            <a:spAutoFit/>
          </a:bodyPr>
          <a:lstStyle/>
          <a:p>
            <a:pPr>
              <a:spcBef>
                <a:spcPct val="50000"/>
              </a:spcBef>
            </a:pPr>
            <a:r>
              <a:rPr kumimoji="0" lang="ja-JP" altLang="en-US" sz="2400" b="1">
                <a:solidFill>
                  <a:srgbClr val="FF0000"/>
                </a:solidFill>
              </a:rPr>
              <a:t>経常収支</a:t>
            </a:r>
          </a:p>
        </p:txBody>
      </p:sp>
      <p:sp>
        <p:nvSpPr>
          <p:cNvPr id="100369" name="Text Box 17"/>
          <p:cNvSpPr txBox="1">
            <a:spLocks noChangeArrowheads="1"/>
          </p:cNvSpPr>
          <p:nvPr/>
        </p:nvSpPr>
        <p:spPr bwMode="auto">
          <a:xfrm>
            <a:off x="1143000" y="4572000"/>
            <a:ext cx="8215313" cy="784225"/>
          </a:xfrm>
          <a:prstGeom prst="rect">
            <a:avLst/>
          </a:prstGeom>
          <a:noFill/>
          <a:ln w="9525">
            <a:noFill/>
            <a:miter lim="800000"/>
            <a:headEnd/>
            <a:tailEnd/>
          </a:ln>
        </p:spPr>
        <p:txBody>
          <a:bodyPr>
            <a:spAutoFit/>
          </a:bodyPr>
          <a:lstStyle/>
          <a:p>
            <a:pPr>
              <a:spcBef>
                <a:spcPct val="50000"/>
              </a:spcBef>
            </a:pPr>
            <a:r>
              <a:rPr kumimoji="0" lang="ja-JP" altLang="en-US" sz="1800"/>
              <a:t>よって、次のようにも表現できる。</a:t>
            </a:r>
          </a:p>
          <a:p>
            <a:pPr>
              <a:spcBef>
                <a:spcPct val="50000"/>
              </a:spcBef>
            </a:pPr>
            <a:r>
              <a:rPr kumimoji="0" lang="ja-JP" altLang="en-US" sz="1800"/>
              <a:t>経常収支＝対外純資産の増加</a:t>
            </a:r>
            <a:r>
              <a:rPr kumimoji="0" lang="en-US" altLang="ja-JP" sz="1800"/>
              <a:t>(</a:t>
            </a:r>
            <a:r>
              <a:rPr kumimoji="0" lang="ja-JP" altLang="en-US" sz="1800"/>
              <a:t>＝－資本収支</a:t>
            </a:r>
            <a:r>
              <a:rPr kumimoji="0" lang="en-US" altLang="ja-JP" sz="1800"/>
              <a:t>)</a:t>
            </a:r>
            <a:r>
              <a:rPr kumimoji="0" lang="ja-JP" altLang="en-US" sz="1800"/>
              <a:t>　　　</a:t>
            </a:r>
            <a:r>
              <a:rPr kumimoji="0" lang="ja-JP" altLang="en-US" sz="1800" b="1">
                <a:solidFill>
                  <a:srgbClr val="FF0000"/>
                </a:solidFill>
              </a:rPr>
              <a:t>経常収支＋資本収支＝０</a:t>
            </a:r>
          </a:p>
        </p:txBody>
      </p:sp>
      <p:sp>
        <p:nvSpPr>
          <p:cNvPr id="100370" name="Line 18"/>
          <p:cNvSpPr>
            <a:spLocks noChangeShapeType="1"/>
          </p:cNvSpPr>
          <p:nvPr/>
        </p:nvSpPr>
        <p:spPr bwMode="auto">
          <a:xfrm>
            <a:off x="5786446" y="5010150"/>
            <a:ext cx="288925" cy="0"/>
          </a:xfrm>
          <a:prstGeom prst="line">
            <a:avLst/>
          </a:prstGeom>
          <a:ln>
            <a:headEnd type="triangle" w="med" len="med"/>
            <a:tailEnd type="triangle" w="med" len="med"/>
          </a:ln>
        </p:spPr>
        <p:style>
          <a:lnRef idx="3">
            <a:schemeClr val="accent1"/>
          </a:lnRef>
          <a:fillRef idx="0">
            <a:schemeClr val="accent1"/>
          </a:fillRef>
          <a:effectRef idx="2">
            <a:schemeClr val="accent1"/>
          </a:effectRef>
          <a:fontRef idx="minor">
            <a:schemeClr val="tx1"/>
          </a:fontRef>
        </p:style>
        <p:txBody>
          <a:bodyPr/>
          <a:lstStyle/>
          <a:p>
            <a:pPr>
              <a:defRPr/>
            </a:pPr>
            <a:endParaRPr kumimoji="0"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00357"/>
                                        </p:tgtEl>
                                        <p:attrNameLst>
                                          <p:attrName>style.visibility</p:attrName>
                                        </p:attrNameLst>
                                      </p:cBhvr>
                                      <p:to>
                                        <p:strVal val="visible"/>
                                      </p:to>
                                    </p:set>
                                    <p:anim calcmode="lin" valueType="num">
                                      <p:cBhvr>
                                        <p:cTn id="7" dur="500" fill="hold"/>
                                        <p:tgtEl>
                                          <p:spTgt spid="10035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035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035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0357"/>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childTnLst>
                                    <p:set>
                                      <p:cBhvr>
                                        <p:cTn id="12" dur="1" fill="hold">
                                          <p:stCondLst>
                                            <p:cond delay="0"/>
                                          </p:stCondLst>
                                        </p:cTn>
                                        <p:tgtEl>
                                          <p:spTgt spid="100358"/>
                                        </p:tgtEl>
                                        <p:attrNameLst>
                                          <p:attrName>style.visibility</p:attrName>
                                        </p:attrNameLst>
                                      </p:cBhvr>
                                      <p:to>
                                        <p:strVal val="visible"/>
                                      </p:to>
                                    </p:set>
                                    <p:anim calcmode="lin" valueType="num">
                                      <p:cBhvr>
                                        <p:cTn id="13" dur="500" fill="hold"/>
                                        <p:tgtEl>
                                          <p:spTgt spid="100358"/>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100358"/>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100358"/>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100358"/>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grpId="0" nodeType="clickEffect">
                                  <p:stCondLst>
                                    <p:cond delay="0"/>
                                  </p:stCondLst>
                                  <p:childTnLst>
                                    <p:set>
                                      <p:cBhvr>
                                        <p:cTn id="20" dur="1" fill="hold">
                                          <p:stCondLst>
                                            <p:cond delay="0"/>
                                          </p:stCondLst>
                                        </p:cTn>
                                        <p:tgtEl>
                                          <p:spTgt spid="100360"/>
                                        </p:tgtEl>
                                        <p:attrNameLst>
                                          <p:attrName>style.visibility</p:attrName>
                                        </p:attrNameLst>
                                      </p:cBhvr>
                                      <p:to>
                                        <p:strVal val="visible"/>
                                      </p:to>
                                    </p:set>
                                    <p:anim calcmode="lin" valueType="num">
                                      <p:cBhvr>
                                        <p:cTn id="21" dur="500" fill="hold"/>
                                        <p:tgtEl>
                                          <p:spTgt spid="100360"/>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00360"/>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00360"/>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00360"/>
                                        </p:tgtEl>
                                        <p:attrNameLst>
                                          <p:attrName>ppt_y</p:attrName>
                                        </p:attrNameLst>
                                      </p:cBhvr>
                                      <p:tavLst>
                                        <p:tav tm="0">
                                          <p:val>
                                            <p:strVal val="#ppt_y"/>
                                          </p:val>
                                        </p:tav>
                                        <p:tav tm="100000">
                                          <p:val>
                                            <p:strVal val="#ppt_y"/>
                                          </p:val>
                                        </p:tav>
                                      </p:tavLst>
                                    </p:anim>
                                  </p:childTnLst>
                                </p:cTn>
                              </p:par>
                              <p:par>
                                <p:cTn id="25" presetID="39" presetClass="entr" presetSubtype="0" accel="100000" fill="hold" grpId="0" nodeType="withEffect">
                                  <p:stCondLst>
                                    <p:cond delay="0"/>
                                  </p:stCondLst>
                                  <p:childTnLst>
                                    <p:set>
                                      <p:cBhvr>
                                        <p:cTn id="26" dur="1" fill="hold">
                                          <p:stCondLst>
                                            <p:cond delay="0"/>
                                          </p:stCondLst>
                                        </p:cTn>
                                        <p:tgtEl>
                                          <p:spTgt spid="100361"/>
                                        </p:tgtEl>
                                        <p:attrNameLst>
                                          <p:attrName>style.visibility</p:attrName>
                                        </p:attrNameLst>
                                      </p:cBhvr>
                                      <p:to>
                                        <p:strVal val="visible"/>
                                      </p:to>
                                    </p:set>
                                    <p:anim calcmode="lin" valueType="num">
                                      <p:cBhvr>
                                        <p:cTn id="27" dur="500" fill="hold"/>
                                        <p:tgtEl>
                                          <p:spTgt spid="100361"/>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100361"/>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100361"/>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10036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0363"/>
                                        </p:tgtEl>
                                        <p:attrNameLst>
                                          <p:attrName>style.visibility</p:attrName>
                                        </p:attrNameLst>
                                      </p:cBhvr>
                                      <p:to>
                                        <p:strVal val="visible"/>
                                      </p:to>
                                    </p:set>
                                    <p:anim calcmode="lin" valueType="num">
                                      <p:cBhvr additive="base">
                                        <p:cTn id="35" dur="500" fill="hold"/>
                                        <p:tgtEl>
                                          <p:spTgt spid="100363"/>
                                        </p:tgtEl>
                                        <p:attrNameLst>
                                          <p:attrName>ppt_x</p:attrName>
                                        </p:attrNameLst>
                                      </p:cBhvr>
                                      <p:tavLst>
                                        <p:tav tm="0">
                                          <p:val>
                                            <p:strVal val="#ppt_x"/>
                                          </p:val>
                                        </p:tav>
                                        <p:tav tm="100000">
                                          <p:val>
                                            <p:strVal val="#ppt_x"/>
                                          </p:val>
                                        </p:tav>
                                      </p:tavLst>
                                    </p:anim>
                                    <p:anim calcmode="lin" valueType="num">
                                      <p:cBhvr additive="base">
                                        <p:cTn id="36" dur="500" fill="hold"/>
                                        <p:tgtEl>
                                          <p:spTgt spid="10036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100364"/>
                                        </p:tgtEl>
                                        <p:attrNameLst>
                                          <p:attrName>style.visibility</p:attrName>
                                        </p:attrNameLst>
                                      </p:cBhvr>
                                      <p:to>
                                        <p:strVal val="visible"/>
                                      </p:to>
                                    </p:set>
                                    <p:anim calcmode="lin" valueType="num">
                                      <p:cBhvr>
                                        <p:cTn id="41" dur="500" fill="hold"/>
                                        <p:tgtEl>
                                          <p:spTgt spid="100364"/>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100364"/>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100364"/>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10036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100368"/>
                                        </p:tgtEl>
                                        <p:attrNameLst>
                                          <p:attrName>style.visibility</p:attrName>
                                        </p:attrNameLst>
                                      </p:cBhvr>
                                      <p:to>
                                        <p:strVal val="visible"/>
                                      </p:to>
                                    </p:set>
                                    <p:anim calcmode="lin" valueType="num">
                                      <p:cBhvr>
                                        <p:cTn id="49" dur="500" fill="hold"/>
                                        <p:tgtEl>
                                          <p:spTgt spid="100368"/>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100368"/>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100368"/>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100368"/>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00369"/>
                                        </p:tgtEl>
                                        <p:attrNameLst>
                                          <p:attrName>style.visibility</p:attrName>
                                        </p:attrNameLst>
                                      </p:cBhvr>
                                      <p:to>
                                        <p:strVal val="visible"/>
                                      </p:to>
                                    </p:set>
                                    <p:anim calcmode="lin" valueType="num">
                                      <p:cBhvr additive="base">
                                        <p:cTn id="57" dur="500" fill="hold"/>
                                        <p:tgtEl>
                                          <p:spTgt spid="100369"/>
                                        </p:tgtEl>
                                        <p:attrNameLst>
                                          <p:attrName>ppt_x</p:attrName>
                                        </p:attrNameLst>
                                      </p:cBhvr>
                                      <p:tavLst>
                                        <p:tav tm="0">
                                          <p:val>
                                            <p:strVal val="#ppt_x"/>
                                          </p:val>
                                        </p:tav>
                                        <p:tav tm="100000">
                                          <p:val>
                                            <p:strVal val="#ppt_x"/>
                                          </p:val>
                                        </p:tav>
                                      </p:tavLst>
                                    </p:anim>
                                    <p:anim calcmode="lin" valueType="num">
                                      <p:cBhvr additive="base">
                                        <p:cTn id="58" dur="500" fill="hold"/>
                                        <p:tgtEl>
                                          <p:spTgt spid="100369"/>
                                        </p:tgtEl>
                                        <p:attrNameLst>
                                          <p:attrName>ppt_y</p:attrName>
                                        </p:attrNameLst>
                                      </p:cBhvr>
                                      <p:tavLst>
                                        <p:tav tm="0">
                                          <p:val>
                                            <p:strVal val="1+#ppt_h/2"/>
                                          </p:val>
                                        </p:tav>
                                        <p:tav tm="100000">
                                          <p:val>
                                            <p:strVal val="#ppt_y"/>
                                          </p:val>
                                        </p:tav>
                                      </p:tavLst>
                                    </p:anim>
                                  </p:childTnLst>
                                </p:cTn>
                              </p:par>
                              <p:par>
                                <p:cTn id="59" presetID="39" presetClass="entr" presetSubtype="0" accel="100000" fill="hold" nodeType="withEffect">
                                  <p:stCondLst>
                                    <p:cond delay="0"/>
                                  </p:stCondLst>
                                  <p:childTnLst>
                                    <p:set>
                                      <p:cBhvr>
                                        <p:cTn id="60" dur="1" fill="hold">
                                          <p:stCondLst>
                                            <p:cond delay="0"/>
                                          </p:stCondLst>
                                        </p:cTn>
                                        <p:tgtEl>
                                          <p:spTgt spid="100370"/>
                                        </p:tgtEl>
                                        <p:attrNameLst>
                                          <p:attrName>style.visibility</p:attrName>
                                        </p:attrNameLst>
                                      </p:cBhvr>
                                      <p:to>
                                        <p:strVal val="visible"/>
                                      </p:to>
                                    </p:set>
                                    <p:anim calcmode="lin" valueType="num">
                                      <p:cBhvr>
                                        <p:cTn id="61" dur="500" fill="hold"/>
                                        <p:tgtEl>
                                          <p:spTgt spid="100370"/>
                                        </p:tgtEl>
                                        <p:attrNameLst>
                                          <p:attrName>ppt_h</p:attrName>
                                        </p:attrNameLst>
                                      </p:cBhvr>
                                      <p:tavLst>
                                        <p:tav tm="0">
                                          <p:val>
                                            <p:strVal val="#ppt_h/20"/>
                                          </p:val>
                                        </p:tav>
                                        <p:tav tm="50000">
                                          <p:val>
                                            <p:strVal val="#ppt_h/20"/>
                                          </p:val>
                                        </p:tav>
                                        <p:tav tm="100000">
                                          <p:val>
                                            <p:strVal val="#ppt_h"/>
                                          </p:val>
                                        </p:tav>
                                      </p:tavLst>
                                    </p:anim>
                                    <p:anim calcmode="lin" valueType="num">
                                      <p:cBhvr>
                                        <p:cTn id="62" dur="500" fill="hold"/>
                                        <p:tgtEl>
                                          <p:spTgt spid="100370"/>
                                        </p:tgtEl>
                                        <p:attrNameLst>
                                          <p:attrName>ppt_w</p:attrName>
                                        </p:attrNameLst>
                                      </p:cBhvr>
                                      <p:tavLst>
                                        <p:tav tm="0">
                                          <p:val>
                                            <p:strVal val="#ppt_w+.3"/>
                                          </p:val>
                                        </p:tav>
                                        <p:tav tm="50000">
                                          <p:val>
                                            <p:strVal val="#ppt_w+.3"/>
                                          </p:val>
                                        </p:tav>
                                        <p:tav tm="100000">
                                          <p:val>
                                            <p:strVal val="#ppt_w"/>
                                          </p:val>
                                        </p:tav>
                                      </p:tavLst>
                                    </p:anim>
                                    <p:anim calcmode="lin" valueType="num">
                                      <p:cBhvr>
                                        <p:cTn id="63" dur="500" fill="hold"/>
                                        <p:tgtEl>
                                          <p:spTgt spid="100370"/>
                                        </p:tgtEl>
                                        <p:attrNameLst>
                                          <p:attrName>ppt_x</p:attrName>
                                        </p:attrNameLst>
                                      </p:cBhvr>
                                      <p:tavLst>
                                        <p:tav tm="0">
                                          <p:val>
                                            <p:strVal val="#ppt_x-.3"/>
                                          </p:val>
                                        </p:tav>
                                        <p:tav tm="50000">
                                          <p:val>
                                            <p:strVal val="#ppt_x"/>
                                          </p:val>
                                        </p:tav>
                                        <p:tav tm="100000">
                                          <p:val>
                                            <p:strVal val="#ppt_x"/>
                                          </p:val>
                                        </p:tav>
                                      </p:tavLst>
                                    </p:anim>
                                    <p:anim calcmode="lin" valueType="num">
                                      <p:cBhvr>
                                        <p:cTn id="64" dur="500" fill="hold"/>
                                        <p:tgtEl>
                                          <p:spTgt spid="1003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7" grpId="0" animBg="1"/>
      <p:bldP spid="100358" grpId="0" animBg="1"/>
      <p:bldP spid="100360" grpId="0" animBg="1"/>
      <p:bldP spid="100361" grpId="0" animBg="1"/>
      <p:bldP spid="100363" grpId="0"/>
      <p:bldP spid="100364" grpId="0" animBg="1"/>
      <p:bldP spid="100368" grpId="0"/>
      <p:bldP spid="1003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4"/>
          <p:cNvSpPr txBox="1">
            <a:spLocks noChangeArrowheads="1"/>
          </p:cNvSpPr>
          <p:nvPr/>
        </p:nvSpPr>
        <p:spPr bwMode="auto">
          <a:xfrm>
            <a:off x="1427163" y="620713"/>
            <a:ext cx="6337300" cy="2841625"/>
          </a:xfrm>
          <a:prstGeom prst="rect">
            <a:avLst/>
          </a:prstGeom>
          <a:noFill/>
          <a:ln w="9525">
            <a:noFill/>
            <a:miter lim="800000"/>
            <a:headEnd/>
            <a:tailEnd/>
          </a:ln>
        </p:spPr>
        <p:txBody>
          <a:bodyPr>
            <a:spAutoFit/>
          </a:bodyPr>
          <a:lstStyle/>
          <a:p>
            <a:pPr>
              <a:spcBef>
                <a:spcPct val="50000"/>
              </a:spcBef>
            </a:pPr>
            <a:r>
              <a:rPr kumimoji="0" lang="ja-JP" altLang="en-US" sz="1800"/>
              <a:t>アメリカからの支払いが日本円で行われる場合はどうだろうか。この場合も同じ結果となる。</a:t>
            </a:r>
          </a:p>
          <a:p>
            <a:pPr>
              <a:spcBef>
                <a:spcPct val="50000"/>
              </a:spcBef>
            </a:pPr>
            <a:r>
              <a:rPr kumimoji="0" lang="ja-JP" altLang="en-US" sz="1800"/>
              <a:t>アメリカの中にある日本円（もしくは円債券）が減少する。円も円債券も日本の債務であるから、日本がアメリカに負っている債務が減少することになる。</a:t>
            </a:r>
          </a:p>
          <a:p>
            <a:pPr>
              <a:spcBef>
                <a:spcPct val="50000"/>
              </a:spcBef>
            </a:pPr>
            <a:r>
              <a:rPr kumimoji="0" lang="ja-JP" altLang="en-US" sz="1800"/>
              <a:t>日本の対外純資産＝（アメリカへの貸し）－（アメリカからの借り）</a:t>
            </a:r>
          </a:p>
          <a:p>
            <a:pPr>
              <a:spcBef>
                <a:spcPct val="50000"/>
              </a:spcBef>
            </a:pPr>
            <a:r>
              <a:rPr kumimoji="0" lang="ja-JP" altLang="en-US" sz="1800"/>
              <a:t>　</a:t>
            </a:r>
          </a:p>
          <a:p>
            <a:pPr>
              <a:spcBef>
                <a:spcPct val="50000"/>
              </a:spcBef>
            </a:pPr>
            <a:endParaRPr kumimoji="0" lang="ja-JP" altLang="en-US" sz="1800"/>
          </a:p>
        </p:txBody>
      </p:sp>
      <p:sp>
        <p:nvSpPr>
          <p:cNvPr id="40962" name="Line 5"/>
          <p:cNvSpPr>
            <a:spLocks noChangeShapeType="1"/>
          </p:cNvSpPr>
          <p:nvPr/>
        </p:nvSpPr>
        <p:spPr bwMode="auto">
          <a:xfrm>
            <a:off x="6611938" y="2636838"/>
            <a:ext cx="0" cy="287337"/>
          </a:xfrm>
          <a:prstGeom prst="line">
            <a:avLst/>
          </a:prstGeom>
          <a:noFill/>
          <a:ln w="9525">
            <a:solidFill>
              <a:schemeClr val="tx1"/>
            </a:solidFill>
            <a:round/>
            <a:headEnd/>
            <a:tailEnd type="triangle" w="med" len="med"/>
          </a:ln>
        </p:spPr>
        <p:txBody>
          <a:bodyPr/>
          <a:lstStyle/>
          <a:p>
            <a:endParaRPr lang="ja-JP" altLang="en-US"/>
          </a:p>
        </p:txBody>
      </p:sp>
      <p:sp>
        <p:nvSpPr>
          <p:cNvPr id="40963" name="Text Box 6"/>
          <p:cNvSpPr txBox="1">
            <a:spLocks noChangeArrowheads="1"/>
          </p:cNvSpPr>
          <p:nvPr/>
        </p:nvSpPr>
        <p:spPr bwMode="auto">
          <a:xfrm>
            <a:off x="5964238" y="2924175"/>
            <a:ext cx="2520950" cy="336550"/>
          </a:xfrm>
          <a:prstGeom prst="rect">
            <a:avLst/>
          </a:prstGeom>
          <a:noFill/>
          <a:ln w="9525">
            <a:noFill/>
            <a:miter lim="800000"/>
            <a:headEnd/>
            <a:tailEnd/>
          </a:ln>
        </p:spPr>
        <p:txBody>
          <a:bodyPr>
            <a:spAutoFit/>
          </a:bodyPr>
          <a:lstStyle/>
          <a:p>
            <a:pPr>
              <a:spcBef>
                <a:spcPct val="50000"/>
              </a:spcBef>
            </a:pPr>
            <a:r>
              <a:rPr kumimoji="0" lang="ja-JP" altLang="en-US" sz="1600"/>
              <a:t>これが減る！</a:t>
            </a:r>
          </a:p>
        </p:txBody>
      </p:sp>
      <p:sp>
        <p:nvSpPr>
          <p:cNvPr id="40964" name="Text Box 7"/>
          <p:cNvSpPr txBox="1">
            <a:spLocks noChangeArrowheads="1"/>
          </p:cNvSpPr>
          <p:nvPr/>
        </p:nvSpPr>
        <p:spPr bwMode="auto">
          <a:xfrm>
            <a:off x="1500188" y="3500438"/>
            <a:ext cx="5400675" cy="641350"/>
          </a:xfrm>
          <a:prstGeom prst="rect">
            <a:avLst/>
          </a:prstGeom>
          <a:noFill/>
          <a:ln w="9525">
            <a:noFill/>
            <a:miter lim="800000"/>
            <a:headEnd/>
            <a:tailEnd/>
          </a:ln>
        </p:spPr>
        <p:txBody>
          <a:bodyPr>
            <a:spAutoFit/>
          </a:bodyPr>
          <a:lstStyle/>
          <a:p>
            <a:pPr>
              <a:spcBef>
                <a:spcPct val="50000"/>
              </a:spcBef>
            </a:pPr>
            <a:r>
              <a:rPr kumimoji="0" lang="ja-JP" altLang="en-US" sz="1800"/>
              <a:t>したがって、日本の貸し＝資本の流出が増えたのと同じになり、すなわち日本の純債権が増えることになる。</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1855</TotalTime>
  <Words>5997</Words>
  <Application>Microsoft Office PowerPoint</Application>
  <PresentationFormat>画面に合わせる (4:3)</PresentationFormat>
  <Paragraphs>484</Paragraphs>
  <Slides>40</Slides>
  <Notes>40</Notes>
  <HiddenSlides>0</HiddenSlides>
  <MMClips>0</MMClips>
  <ScaleCrop>false</ScaleCrop>
  <HeadingPairs>
    <vt:vector size="8" baseType="variant">
      <vt:variant>
        <vt:lpstr>使用されているフォント</vt:lpstr>
      </vt:variant>
      <vt:variant>
        <vt:i4>9</vt:i4>
      </vt:variant>
      <vt:variant>
        <vt:lpstr>デザイン テンプレート</vt:lpstr>
      </vt:variant>
      <vt:variant>
        <vt:i4>11</vt:i4>
      </vt:variant>
      <vt:variant>
        <vt:lpstr>埋め込まれた OLE サーバー</vt:lpstr>
      </vt:variant>
      <vt:variant>
        <vt:i4>2</vt:i4>
      </vt:variant>
      <vt:variant>
        <vt:lpstr>スライド タイトル</vt:lpstr>
      </vt:variant>
      <vt:variant>
        <vt:i4>40</vt:i4>
      </vt:variant>
    </vt:vector>
  </HeadingPairs>
  <TitlesOfParts>
    <vt:vector size="62" baseType="lpstr">
      <vt:lpstr>Arial</vt:lpstr>
      <vt:lpstr>ＭＳ Ｐゴシック</vt:lpstr>
      <vt:lpstr>Century Gothic</vt:lpstr>
      <vt:lpstr>ＭＳ Ｐ明朝</vt:lpstr>
      <vt:lpstr>Gill Sans MT</vt:lpstr>
      <vt:lpstr>Wingdings 2</vt:lpstr>
      <vt:lpstr>Verdana</vt:lpstr>
      <vt:lpstr>HGｺﾞｼｯｸE</vt:lpstr>
      <vt:lpstr>Wingdings</vt:lpstr>
      <vt:lpstr>積み重ねた本のデザイン テンプレート</vt:lpstr>
      <vt:lpstr>フレッシュ</vt:lpstr>
      <vt:lpstr>積み重ねた本のデザイン テンプレート</vt:lpstr>
      <vt:lpstr>フレッシュ</vt:lpstr>
      <vt:lpstr>フレッシュ</vt:lpstr>
      <vt:lpstr>フレッシュ</vt:lpstr>
      <vt:lpstr>フレッシュ</vt:lpstr>
      <vt:lpstr>フレッシュ</vt:lpstr>
      <vt:lpstr>フレッシュ</vt:lpstr>
      <vt:lpstr>フレッシュ</vt:lpstr>
      <vt:lpstr>フレッシュ</vt:lpstr>
      <vt:lpstr>グラフ</vt:lpstr>
      <vt:lpstr>数式</vt:lpstr>
      <vt:lpstr> 8章　開放経済 </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第9章　開放マクロ経済学</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名目為替レート(e)の決定</vt:lpstr>
      <vt:lpstr>スライド 34</vt:lpstr>
      <vt:lpstr>スライド 35</vt:lpstr>
      <vt:lpstr>スライド 36</vt:lpstr>
      <vt:lpstr>スライド 37</vt:lpstr>
      <vt:lpstr>輸出自主規制</vt:lpstr>
      <vt:lpstr>スライド 39</vt:lpstr>
      <vt:lpstr>スライド 40</vt:lpstr>
    </vt:vector>
  </TitlesOfParts>
  <Manager/>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8章　開放経済 </dc:title>
  <dc:subject/>
  <cp:keywords/>
  <dc:description/>
  <cp:lastModifiedBy> </cp:lastModifiedBy>
  <cp:revision>97</cp:revision>
  <dcterms:created xsi:type="dcterms:W3CDTF">2007-03-11T10:03:18Z</dcterms:created>
  <dcterms:modified xsi:type="dcterms:W3CDTF">2010-12-31T05:36:18Z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