
<file path=[Content_Types].xml><?xml version="1.0" encoding="utf-8"?>
<Types xmlns="http://schemas.openxmlformats.org/package/2006/content-types">
  <Override PartName="/ppt/slides/slide47.xml" ContentType="application/vnd.openxmlformats-officedocument.presentationml.slide+xml"/>
  <Override PartName="/ppt/theme/theme5.xml" ContentType="application/vnd.openxmlformats-officedocument.theme+xml"/>
  <Override PartName="/ppt/diagrams/colors11.xml" ContentType="application/vnd.openxmlformats-officedocument.drawingml.diagramColors+xml"/>
  <Override PartName="/ppt/notesSlides/notesSlide38.xml" ContentType="application/vnd.openxmlformats-officedocument.presentationml.notesSlide+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Override PartName="/ppt/diagrams/data13.xml" ContentType="application/vnd.openxmlformats-officedocument.drawingml.diagramData+xml"/>
  <Override PartName="/ppt/diagrams/quickStyle28.xml" ContentType="application/vnd.openxmlformats-officedocument.drawingml.diagramStyl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notesSlides/notesSlide63.xml" ContentType="application/vnd.openxmlformats-officedocument.presentationml.notesSlide+xml"/>
  <Override PartName="/ppt/diagrams/layout39.xml" ContentType="application/vnd.openxmlformats-officedocument.drawingml.diagramLayout+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diagrams/layout28.xml" ContentType="application/vnd.openxmlformats-officedocument.drawingml.diagramLayout+xml"/>
  <Override PartName="/ppt/notesSlides/notesSlide30.xml" ContentType="application/vnd.openxmlformats-officedocument.presentationml.notesSlide+xml"/>
  <Override PartName="/ppt/diagrams/quickStyle31.xml" ContentType="application/vnd.openxmlformats-officedocument.drawingml.diagramStyle+xml"/>
  <Override PartName="/ppt/diagrams/colors38.xml" ContentType="application/vnd.openxmlformats-officedocument.drawingml.diagramColors+xml"/>
  <Override PartName="/ppt/diagrams/quickStyle42.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layout42.xml" ContentType="application/vnd.openxmlformats-officedocument.drawingml.diagramLayout+xml"/>
  <Override PartName="/ppt/slides/slide77.xml" ContentType="application/vnd.openxmlformats-officedocument.presentationml.slid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diagrams/layout20.xml" ContentType="application/vnd.openxmlformats-officedocument.drawingml.diagramLayout+xml"/>
  <Override PartName="/ppt/notesSlides/notesSlide68.xml" ContentType="application/vnd.openxmlformats-officedocument.presentationml.notesSlide+xml"/>
  <Override PartName="/ppt/diagrams/colors41.xml" ContentType="application/vnd.openxmlformats-officedocument.drawingml.diagramColors+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notesSlides/notesSlide57.xml" ContentType="application/vnd.openxmlformats-officedocument.presentationml.notesSlide+xml"/>
  <Override PartName="/ppt/diagrams/data32.xml" ContentType="application/vnd.openxmlformats-officedocument.drawingml.diagramData+xml"/>
  <Override PartName="/ppt/diagrams/data43.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diagrams/data21.xml" ContentType="application/vnd.openxmlformats-officedocument.drawingml.diagramData+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quickStyle36.xml" ContentType="application/vnd.openxmlformats-officedocument.drawingml.diagramStyl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quickStyle25.xml" ContentType="application/vnd.openxmlformats-officedocument.drawingml.diagramStyle+xml"/>
  <Override PartName="/ppt/notesSlides/notesSlide60.xml" ContentType="application/vnd.openxmlformats-officedocument.presentationml.notesSlide+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diagrams/data37.xml" ContentType="application/vnd.openxmlformats-officedocument.drawingml.diagramData+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diagrams/data15.xml" ContentType="application/vnd.openxmlformats-officedocument.drawingml.diagramData+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wmf" ContentType="image/x-wmf"/>
  <Override PartName="/ppt/diagrams/quickStyle19.xml" ContentType="application/vnd.openxmlformats-officedocument.drawingml.diagramStyle+xml"/>
  <Override PartName="/ppt/notesSlides/notesSlide65.xml" ContentType="application/vnd.openxmlformats-officedocument.presentationml.notesSlide+xml"/>
  <Override PartName="/ppt/diagrams/data40.xml" ContentType="application/vnd.openxmlformats-officedocument.drawingml.diagramData+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diagrams/layout19.xml" ContentType="application/vnd.openxmlformats-officedocument.drawingml.diagramLayout+xml"/>
  <Override PartName="/ppt/diagrams/quickStyle33.xml" ContentType="application/vnd.openxmlformats-officedocument.drawingml.diagramStyl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colors29.xml" ContentType="application/vnd.openxmlformats-officedocument.drawingml.diagramColors+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layout22.xml" ContentType="application/vnd.openxmlformats-officedocument.drawingml.diagramLayout+xml"/>
  <Override PartName="/ppt/diagrams/colors43.xml" ContentType="application/vnd.openxmlformats-officedocument.drawingml.diagramColors+xml"/>
  <Override PartName="/ppt/slideMasters/slideMaster2.xml" ContentType="application/vnd.openxmlformats-officedocument.presentationml.slideMaster+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quickStyle5.xml" ContentType="application/vnd.openxmlformats-officedocument.drawingml.diagramStyle+xml"/>
  <Override PartName="/ppt/notesSlides/notesSlide59.xml" ContentType="application/vnd.openxmlformats-officedocument.presentationml.notesSlide+xml"/>
  <Override PartName="/ppt/diagrams/colors32.xml" ContentType="application/vnd.openxmlformats-officedocument.drawingml.diagramColors+xml"/>
  <Override PartName="/ppt/diagrams/data34.xml" ContentType="application/vnd.openxmlformats-officedocument.drawingml.diagramData+xml"/>
  <Override PartName="/ppt/slides/slide46.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Layouts/slideLayout34.xml" ContentType="application/vnd.openxmlformats-officedocument.presentationml.slideLayout+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diagrams/quickStyle38.xml" ContentType="application/vnd.openxmlformats-officedocument.drawingml.diagramStyl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diagrams/data9.xml" ContentType="application/vnd.openxmlformats-officedocument.drawingml.diagramData+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quickStyle27.xml" ContentType="application/vnd.openxmlformats-officedocument.drawingml.diagramStyle+xml"/>
  <Override PartName="/ppt/notesSlides/notesSlide62.xml" ContentType="application/vnd.openxmlformats-officedocument.presentationml.notesSlide+xml"/>
  <Override PartName="/ppt/diagrams/layout38.xml" ContentType="application/vnd.openxmlformats-officedocument.drawingml.diagramLayout+xml"/>
  <Override PartName="/ppt/notesSlides/notesSlide73.xml" ContentType="application/vnd.openxmlformats-officedocument.presentationml.notesSlide+xml"/>
  <Override PartName="/ppt/slideLayouts/slideLayout12.xml" ContentType="application/vnd.openxmlformats-officedocument.presentationml.slideLayout+xml"/>
  <Override PartName="/ppt/diagrams/layout27.xml" ContentType="application/vnd.openxmlformats-officedocument.drawingml.diagramLayout+xml"/>
  <Override PartName="/ppt/notesSlides/notesSlide51.xml" ContentType="application/vnd.openxmlformats-officedocument.presentationml.notesSlide+xml"/>
  <Override PartName="/ppt/diagrams/layout16.xml" ContentType="application/vnd.openxmlformats-officedocument.drawingml.diagramLayout+xml"/>
  <Override PartName="/ppt/notesSlides/notesSlide40.xml" ContentType="application/vnd.openxmlformats-officedocument.presentationml.notesSlide+xml"/>
  <Override PartName="/ppt/diagrams/colors37.xml" ContentType="application/vnd.openxmlformats-officedocument.drawingml.diagramColors+xml"/>
  <Override PartName="/ppt/diagrams/quickStyle41.xml" ContentType="application/vnd.openxmlformats-officedocument.drawingml.diagramStyle+xml"/>
  <Override PartName="/ppt/notesSlides/notesSlide6.xml" ContentType="application/vnd.openxmlformats-officedocument.presentationml.notesSlide+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diagrams/layout41.xml" ContentType="application/vnd.openxmlformats-officedocument.drawingml.diagramLayout+xml"/>
  <Override PartName="/ppt/diagrams/data1.xml" ContentType="application/vnd.openxmlformats-officedocument.drawingml.diagramData+xml"/>
  <Override PartName="/ppt/diagrams/colors3.xml" ContentType="application/vnd.openxmlformats-officedocument.drawingml.diagramColors+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diagrams/data17.xml" ContentType="application/vnd.openxmlformats-officedocument.drawingml.diagramData+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diagrams/colors40.xml" ContentType="application/vnd.openxmlformats-officedocument.drawingml.diagramColors+xml"/>
  <Override PartName="/ppt/diagrams/data42.xml" ContentType="application/vnd.openxmlformats-officedocument.drawingml.diagramData+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diagrams/data31.xml" ContentType="application/vnd.openxmlformats-officedocument.drawingml.diagramData+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Default Extension="bin" ContentType="application/vnd.openxmlformats-officedocument.oleObject"/>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29.xml" ContentType="application/vnd.openxmlformats-officedocument.drawingml.diagramStyl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quickStyle18.xml" ContentType="application/vnd.openxmlformats-officedocument.drawingml.diagramStyle+xml"/>
  <Override PartName="/ppt/notesSlides/notesSlide53.xml" ContentType="application/vnd.openxmlformats-officedocument.presentationml.notesSlid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notesSlides/notesSlide42.xml" ContentType="application/vnd.openxmlformats-officedocument.presentationml.notesSlide+xml"/>
  <Override PartName="/ppt/diagrams/quickStyle43.xml" ContentType="application/vnd.openxmlformats-officedocument.drawingml.diagramStyl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diagrams/colors28.xml" ContentType="application/vnd.openxmlformats-officedocument.drawingml.diagramColors+xml"/>
  <Override PartName="/ppt/diagrams/quickStyle32.xml" ContentType="application/vnd.openxmlformats-officedocument.drawingml.diagramStyle+xml"/>
  <Override PartName="/ppt/diagrams/colors3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layout43.xml" ContentType="application/vnd.openxmlformats-officedocument.drawingml.diagramLayout+xml"/>
  <Override PartName="/ppt/slides/slide78.xml" ContentType="application/vnd.openxmlformats-officedocument.presentationml.slide+xml"/>
  <Override PartName="/ppt/handoutMasters/handoutMaster1.xml" ContentType="application/vnd.openxmlformats-officedocument.presentationml.handoutMaster+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notesSlides/notesSlide69.xml" ContentType="application/vnd.openxmlformats-officedocument.presentationml.notesSlide+xml"/>
  <Override PartName="/ppt/diagrams/colors42.xml" ContentType="application/vnd.openxmlformats-officedocument.drawingml.diagramColors+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diagrams/data33.xml" ContentType="application/vnd.openxmlformats-officedocument.drawingml.diagramData+xml"/>
  <Override PartName="/ppt/slides/slide34.xml" ContentType="application/vnd.openxmlformats-officedocument.presentationml.slide+xml"/>
  <Override PartName="/ppt/diagrams/data11.xml" ContentType="application/vnd.openxmlformats-officedocument.drawingml.diagramData+xml"/>
  <Override PartName="/ppt/notesSlides/notesSlide36.xml" ContentType="application/vnd.openxmlformats-officedocument.presentationml.notesSlide+xml"/>
  <Override PartName="/ppt/diagrams/data22.xml" ContentType="application/vnd.openxmlformats-officedocument.drawingml.diagramData+xml"/>
  <Override PartName="/ppt/diagrams/quickStyle37.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diagrams/quickStyle26.xml" ContentType="application/vnd.openxmlformats-officedocument.drawingml.diagramStyl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notesSlides/notesSlide61.xml" ContentType="application/vnd.openxmlformats-officedocument.presentationml.notesSlide+xml"/>
  <Override PartName="/ppt/diagrams/layout37.xml" ContentType="application/vnd.openxmlformats-officedocument.drawingml.diagramLayout+xml"/>
  <Override PartName="/ppt/diagrams/layout15.xml" ContentType="application/vnd.openxmlformats-officedocument.drawingml.diagramLayout+xml"/>
  <Override PartName="/ppt/diagrams/layout26.xml" ContentType="application/vnd.openxmlformats-officedocument.drawingml.diagramLayout+xml"/>
  <Override PartName="/ppt/notesSlides/notesSlide50.xml" ContentType="application/vnd.openxmlformats-officedocument.presentationml.notesSlide+xml"/>
  <Override PartName="/ppt/diagrams/quickStyle9.xml" ContentType="application/vnd.openxmlformats-officedocument.drawingml.diagramStyle+xml"/>
  <Override PartName="/ppt/diagrams/colors36.xml" ContentType="application/vnd.openxmlformats-officedocument.drawingml.diagramColors+xml"/>
  <Override PartName="/ppt/diagrams/quickStyle40.xml" ContentType="application/vnd.openxmlformats-officedocument.drawingml.diagramStyle+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diagrams/colors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diagrams/data30.xml" ContentType="application/vnd.openxmlformats-officedocument.drawingml.diagramData+xml"/>
  <Override PartName="/ppt/notesSlides/notesSlide55.xml" ContentType="application/vnd.openxmlformats-officedocument.presentationml.notesSlide+xml"/>
  <Override PartName="/ppt/diagrams/data41.xml" ContentType="application/vnd.openxmlformats-officedocument.drawingml.diagramData+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quickStyle34.xml" ContentType="application/vnd.openxmlformats-officedocument.drawingml.diagramStyl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layout23.xml" ContentType="application/vnd.openxmlformats-officedocument.drawingml.diagramLayout+xml"/>
  <Override PartName="/ppt/slides/slide8.xml" ContentType="application/vnd.openxmlformats-officedocument.presentationml.slide+xml"/>
  <Override PartName="/ppt/slides/slide69.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slideMasters/slideMaster3.xml" ContentType="application/vnd.openxmlformats-officedocument.presentationml.slideMaster+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notesSlides/notesSlide49.xml" ContentType="application/vnd.openxmlformats-officedocument.presentationml.notesSlide+xml"/>
  <Override PartName="/ppt/diagrams/quickStyle39.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76" r:id="rId3"/>
  </p:sldMasterIdLst>
  <p:notesMasterIdLst>
    <p:notesMasterId r:id="rId83"/>
  </p:notesMasterIdLst>
  <p:handoutMasterIdLst>
    <p:handoutMasterId r:id="rId84"/>
  </p:handoutMasterIdLst>
  <p:sldIdLst>
    <p:sldId id="340" r:id="rId4"/>
    <p:sldId id="286" r:id="rId5"/>
    <p:sldId id="287" r:id="rId6"/>
    <p:sldId id="256" r:id="rId7"/>
    <p:sldId id="257" r:id="rId8"/>
    <p:sldId id="258" r:id="rId9"/>
    <p:sldId id="259" r:id="rId10"/>
    <p:sldId id="260" r:id="rId11"/>
    <p:sldId id="261" r:id="rId12"/>
    <p:sldId id="342"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7" r:id="rId26"/>
    <p:sldId id="278" r:id="rId27"/>
    <p:sldId id="279" r:id="rId28"/>
    <p:sldId id="280" r:id="rId29"/>
    <p:sldId id="281" r:id="rId30"/>
    <p:sldId id="282" r:id="rId31"/>
    <p:sldId id="283" r:id="rId32"/>
    <p:sldId id="284" r:id="rId33"/>
    <p:sldId id="285"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30" r:id="rId74"/>
    <p:sldId id="331" r:id="rId75"/>
    <p:sldId id="341" r:id="rId76"/>
    <p:sldId id="332" r:id="rId77"/>
    <p:sldId id="333" r:id="rId78"/>
    <p:sldId id="334" r:id="rId79"/>
    <p:sldId id="335" r:id="rId80"/>
    <p:sldId id="336" r:id="rId81"/>
    <p:sldId id="337" r:id="rId82"/>
  </p:sldIdLst>
  <p:sldSz cx="9144000" cy="6858000" type="screen4x3"/>
  <p:notesSz cx="6805613" cy="9939338"/>
  <p:defaultTextStyle>
    <a:defPPr>
      <a:defRPr lang="en-US"/>
    </a:defPPr>
    <a:lvl1pPr algn="l" rtl="0" fontAlgn="base">
      <a:spcBef>
        <a:spcPct val="0"/>
      </a:spcBef>
      <a:spcAft>
        <a:spcPct val="0"/>
      </a:spcAft>
      <a:defRPr kumimoji="1" sz="20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286000" algn="l" defTabSz="914400" rtl="0" eaLnBrk="1" latinLnBrk="0" hangingPunct="1">
      <a:defRPr kumimoji="1" sz="2000" kern="1200">
        <a:solidFill>
          <a:schemeClr val="tx1"/>
        </a:solidFill>
        <a:latin typeface="Arial" charset="0"/>
        <a:ea typeface="ＭＳ Ｐゴシック" charset="-128"/>
        <a:cs typeface="+mn-cs"/>
      </a:defRPr>
    </a:lvl6pPr>
    <a:lvl7pPr marL="2743200" algn="l" defTabSz="914400" rtl="0" eaLnBrk="1" latinLnBrk="0" hangingPunct="1">
      <a:defRPr kumimoji="1" sz="2000" kern="1200">
        <a:solidFill>
          <a:schemeClr val="tx1"/>
        </a:solidFill>
        <a:latin typeface="Arial" charset="0"/>
        <a:ea typeface="ＭＳ Ｐゴシック" charset="-128"/>
        <a:cs typeface="+mn-cs"/>
      </a:defRPr>
    </a:lvl7pPr>
    <a:lvl8pPr marL="3200400" algn="l" defTabSz="914400" rtl="0" eaLnBrk="1" latinLnBrk="0" hangingPunct="1">
      <a:defRPr kumimoji="1" sz="2000" kern="1200">
        <a:solidFill>
          <a:schemeClr val="tx1"/>
        </a:solidFill>
        <a:latin typeface="Arial" charset="0"/>
        <a:ea typeface="ＭＳ Ｐゴシック" charset="-128"/>
        <a:cs typeface="+mn-cs"/>
      </a:defRPr>
    </a:lvl8pPr>
    <a:lvl9pPr marL="3657600" algn="l" defTabSz="914400" rtl="0" eaLnBrk="1" latinLnBrk="0" hangingPunct="1">
      <a:defRPr kumimoji="1" sz="20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76449C"/>
    <a:srgbClr val="FF0000"/>
    <a:srgbClr val="FF6600"/>
    <a:srgbClr val="6666FF"/>
    <a:srgbClr val="00FFFF"/>
    <a:srgbClr val="66FF33"/>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p:cViewPr varScale="1">
        <p:scale>
          <a:sx n="103" d="100"/>
          <a:sy n="103" d="100"/>
        </p:scale>
        <p:origin x="-96"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8A702-5AF0-4327-86D0-50E30462C976}" type="doc">
      <dgm:prSet loTypeId="urn:microsoft.com/office/officeart/2005/8/layout/vList2" loCatId="list" qsTypeId="urn:microsoft.com/office/officeart/2005/8/quickstyle/simple1#75" qsCatId="simple" csTypeId="urn:microsoft.com/office/officeart/2005/8/colors/accent6_3" csCatId="accent6"/>
      <dgm:spPr/>
      <dgm:t>
        <a:bodyPr/>
        <a:lstStyle/>
        <a:p>
          <a:endParaRPr kumimoji="1" lang="ja-JP" altLang="en-US"/>
        </a:p>
      </dgm:t>
    </dgm:pt>
    <dgm:pt modelId="{6A0BA708-AB45-4AAD-9195-AA415CD45668}">
      <dgm:prSet/>
      <dgm:spPr/>
      <dgm:t>
        <a:bodyPr/>
        <a:lstStyle/>
        <a:p>
          <a:pPr rtl="0"/>
          <a:r>
            <a:rPr kumimoji="1" lang="en-US" dirty="0" smtClean="0"/>
            <a:t>1.1</a:t>
          </a:r>
          <a:r>
            <a:rPr kumimoji="1" lang="ja-JP" dirty="0" smtClean="0"/>
            <a:t>　このみさんの疑問</a:t>
          </a:r>
          <a:endParaRPr lang="ja-JP" dirty="0"/>
        </a:p>
      </dgm:t>
    </dgm:pt>
    <dgm:pt modelId="{E4892D14-0CDB-470D-9877-2DB309F37F1D}" type="parTrans" cxnId="{7E8E10B4-AA86-4BE4-B292-F8045F01B914}">
      <dgm:prSet/>
      <dgm:spPr/>
      <dgm:t>
        <a:bodyPr/>
        <a:lstStyle/>
        <a:p>
          <a:endParaRPr kumimoji="1" lang="ja-JP" altLang="en-US"/>
        </a:p>
      </dgm:t>
    </dgm:pt>
    <dgm:pt modelId="{B95FCC08-824C-43A4-A964-9F3C5C11D06C}" type="sibTrans" cxnId="{7E8E10B4-AA86-4BE4-B292-F8045F01B914}">
      <dgm:prSet/>
      <dgm:spPr/>
      <dgm:t>
        <a:bodyPr/>
        <a:lstStyle/>
        <a:p>
          <a:endParaRPr kumimoji="1" lang="ja-JP" altLang="en-US"/>
        </a:p>
      </dgm:t>
    </dgm:pt>
    <dgm:pt modelId="{0C261C58-D0C0-4FE8-A354-10928F3EE608}" type="pres">
      <dgm:prSet presAssocID="{2C88A702-5AF0-4327-86D0-50E30462C976}" presName="linear" presStyleCnt="0">
        <dgm:presLayoutVars>
          <dgm:animLvl val="lvl"/>
          <dgm:resizeHandles val="exact"/>
        </dgm:presLayoutVars>
      </dgm:prSet>
      <dgm:spPr/>
      <dgm:t>
        <a:bodyPr/>
        <a:lstStyle/>
        <a:p>
          <a:endParaRPr kumimoji="1" lang="ja-JP" altLang="en-US"/>
        </a:p>
      </dgm:t>
    </dgm:pt>
    <dgm:pt modelId="{4B3558C7-3EF6-441C-9922-EFD133A86E12}" type="pres">
      <dgm:prSet presAssocID="{6A0BA708-AB45-4AAD-9195-AA415CD45668}" presName="parentText" presStyleLbl="node1" presStyleIdx="0" presStyleCnt="1">
        <dgm:presLayoutVars>
          <dgm:chMax val="0"/>
          <dgm:bulletEnabled val="1"/>
        </dgm:presLayoutVars>
      </dgm:prSet>
      <dgm:spPr/>
      <dgm:t>
        <a:bodyPr/>
        <a:lstStyle/>
        <a:p>
          <a:endParaRPr kumimoji="1" lang="ja-JP" altLang="en-US"/>
        </a:p>
      </dgm:t>
    </dgm:pt>
  </dgm:ptLst>
  <dgm:cxnLst>
    <dgm:cxn modelId="{7E8E10B4-AA86-4BE4-B292-F8045F01B914}" srcId="{2C88A702-5AF0-4327-86D0-50E30462C976}" destId="{6A0BA708-AB45-4AAD-9195-AA415CD45668}" srcOrd="0" destOrd="0" parTransId="{E4892D14-0CDB-470D-9877-2DB309F37F1D}" sibTransId="{B95FCC08-824C-43A4-A964-9F3C5C11D06C}"/>
    <dgm:cxn modelId="{ED446987-DB52-4B3D-8CA1-C78A8219F8D2}" type="presOf" srcId="{6A0BA708-AB45-4AAD-9195-AA415CD45668}" destId="{4B3558C7-3EF6-441C-9922-EFD133A86E12}" srcOrd="0" destOrd="0" presId="urn:microsoft.com/office/officeart/2005/8/layout/vList2"/>
    <dgm:cxn modelId="{0284E6CC-679D-4139-A1F5-9B946EE3EE82}" type="presOf" srcId="{2C88A702-5AF0-4327-86D0-50E30462C976}" destId="{0C261C58-D0C0-4FE8-A354-10928F3EE608}" srcOrd="0" destOrd="0" presId="urn:microsoft.com/office/officeart/2005/8/layout/vList2"/>
    <dgm:cxn modelId="{08CEBF47-78C6-4EA3-8840-6403EB9528B6}" type="presParOf" srcId="{0C261C58-D0C0-4FE8-A354-10928F3EE608}" destId="{4B3558C7-3EF6-441C-9922-EFD133A86E12}" srcOrd="0" destOrd="0" presId="urn:microsoft.com/office/officeart/2005/8/layout/vList2"/>
  </dgm:cxnLst>
  <dgm:bg/>
  <dgm:whole/>
</dgm:dataModel>
</file>

<file path=ppt/diagrams/data10.xml><?xml version="1.0" encoding="utf-8"?>
<dgm:dataModel xmlns:dgm="http://schemas.openxmlformats.org/drawingml/2006/diagram" xmlns:a="http://schemas.openxmlformats.org/drawingml/2006/main">
  <dgm:ptLst>
    <dgm:pt modelId="{3C699473-7589-4308-951E-8C303A792551}" type="doc">
      <dgm:prSet loTypeId="urn:microsoft.com/office/officeart/2005/8/layout/vList2" loCatId="list" qsTypeId="urn:microsoft.com/office/officeart/2005/8/quickstyle/simple1#84" qsCatId="simple" csTypeId="urn:microsoft.com/office/officeart/2005/8/colors/colorful3" csCatId="colorful" phldr="1"/>
      <dgm:spPr/>
      <dgm:t>
        <a:bodyPr/>
        <a:lstStyle/>
        <a:p>
          <a:endParaRPr kumimoji="1" lang="ja-JP" altLang="en-US"/>
        </a:p>
      </dgm:t>
    </dgm:pt>
    <dgm:pt modelId="{565A8BC1-7D6D-4EA2-B6D9-5D83831F45F7}">
      <dgm:prSet/>
      <dgm:spPr/>
      <dgm:t>
        <a:bodyPr/>
        <a:lstStyle/>
        <a:p>
          <a:pPr algn="ctr" rtl="0"/>
          <a:r>
            <a:rPr kumimoji="1" lang="en-US" dirty="0" smtClean="0"/>
            <a:t>2.2.2</a:t>
          </a:r>
          <a:r>
            <a:rPr kumimoji="1" lang="ja-JP" dirty="0" smtClean="0"/>
            <a:t>　生産されたものだけ</a:t>
          </a:r>
          <a:endParaRPr kumimoji="1" lang="ja-JP" dirty="0"/>
        </a:p>
      </dgm:t>
    </dgm:pt>
    <dgm:pt modelId="{15865D59-C174-45CE-8277-05AA3BE68A47}" type="parTrans" cxnId="{4F51AD60-1776-41A4-95CD-BFCDA04C64A8}">
      <dgm:prSet/>
      <dgm:spPr/>
      <dgm:t>
        <a:bodyPr/>
        <a:lstStyle/>
        <a:p>
          <a:endParaRPr kumimoji="1" lang="ja-JP" altLang="en-US"/>
        </a:p>
      </dgm:t>
    </dgm:pt>
    <dgm:pt modelId="{1457BC64-35A4-45B9-81F7-0F331FAB338F}" type="sibTrans" cxnId="{4F51AD60-1776-41A4-95CD-BFCDA04C64A8}">
      <dgm:prSet/>
      <dgm:spPr/>
      <dgm:t>
        <a:bodyPr/>
        <a:lstStyle/>
        <a:p>
          <a:endParaRPr kumimoji="1" lang="ja-JP" altLang="en-US"/>
        </a:p>
      </dgm:t>
    </dgm:pt>
    <dgm:pt modelId="{B781CD00-29C2-4AA2-B645-A86245A7210D}" type="pres">
      <dgm:prSet presAssocID="{3C699473-7589-4308-951E-8C303A792551}" presName="linear" presStyleCnt="0">
        <dgm:presLayoutVars>
          <dgm:animLvl val="lvl"/>
          <dgm:resizeHandles val="exact"/>
        </dgm:presLayoutVars>
      </dgm:prSet>
      <dgm:spPr/>
      <dgm:t>
        <a:bodyPr/>
        <a:lstStyle/>
        <a:p>
          <a:endParaRPr kumimoji="1" lang="ja-JP" altLang="en-US"/>
        </a:p>
      </dgm:t>
    </dgm:pt>
    <dgm:pt modelId="{3FAC40EC-1FD0-4A14-A5A0-606E2E9834B8}" type="pres">
      <dgm:prSet presAssocID="{565A8BC1-7D6D-4EA2-B6D9-5D83831F45F7}" presName="parentText" presStyleLbl="node1" presStyleIdx="0" presStyleCnt="1">
        <dgm:presLayoutVars>
          <dgm:chMax val="0"/>
          <dgm:bulletEnabled val="1"/>
        </dgm:presLayoutVars>
      </dgm:prSet>
      <dgm:spPr/>
      <dgm:t>
        <a:bodyPr/>
        <a:lstStyle/>
        <a:p>
          <a:endParaRPr kumimoji="1" lang="ja-JP" altLang="en-US"/>
        </a:p>
      </dgm:t>
    </dgm:pt>
  </dgm:ptLst>
  <dgm:cxnLst>
    <dgm:cxn modelId="{4F51AD60-1776-41A4-95CD-BFCDA04C64A8}" srcId="{3C699473-7589-4308-951E-8C303A792551}" destId="{565A8BC1-7D6D-4EA2-B6D9-5D83831F45F7}" srcOrd="0" destOrd="0" parTransId="{15865D59-C174-45CE-8277-05AA3BE68A47}" sibTransId="{1457BC64-35A4-45B9-81F7-0F331FAB338F}"/>
    <dgm:cxn modelId="{0506334C-DCFB-4CAA-B06C-9480469C3280}" type="presOf" srcId="{565A8BC1-7D6D-4EA2-B6D9-5D83831F45F7}" destId="{3FAC40EC-1FD0-4A14-A5A0-606E2E9834B8}" srcOrd="0" destOrd="0" presId="urn:microsoft.com/office/officeart/2005/8/layout/vList2"/>
    <dgm:cxn modelId="{C73C2798-7DEC-4595-91CF-CEE9135439C7}" type="presOf" srcId="{3C699473-7589-4308-951E-8C303A792551}" destId="{B781CD00-29C2-4AA2-B645-A86245A7210D}" srcOrd="0" destOrd="0" presId="urn:microsoft.com/office/officeart/2005/8/layout/vList2"/>
    <dgm:cxn modelId="{54DC6B4B-646C-44DC-B7B0-C5AC7DE1A64F}" type="presParOf" srcId="{B781CD00-29C2-4AA2-B645-A86245A7210D}" destId="{3FAC40EC-1FD0-4A14-A5A0-606E2E9834B8}" srcOrd="0" destOrd="0" presId="urn:microsoft.com/office/officeart/2005/8/layout/vList2"/>
  </dgm:cxnLst>
  <dgm:bg/>
  <dgm:whole/>
</dgm:dataModel>
</file>

<file path=ppt/diagrams/data11.xml><?xml version="1.0" encoding="utf-8"?>
<dgm:dataModel xmlns:dgm="http://schemas.openxmlformats.org/drawingml/2006/diagram" xmlns:a="http://schemas.openxmlformats.org/drawingml/2006/main">
  <dgm:ptLst>
    <dgm:pt modelId="{097A2BD2-5C8A-4417-88C7-85C971ACE677}" type="doc">
      <dgm:prSet loTypeId="urn:microsoft.com/office/officeart/2005/8/layout/vList2" loCatId="list" qsTypeId="urn:microsoft.com/office/officeart/2005/8/quickstyle/simple1#85" qsCatId="simple" csTypeId="urn:microsoft.com/office/officeart/2005/8/colors/colorful3" csCatId="colorful"/>
      <dgm:spPr/>
      <dgm:t>
        <a:bodyPr/>
        <a:lstStyle/>
        <a:p>
          <a:endParaRPr kumimoji="1" lang="ja-JP" altLang="en-US"/>
        </a:p>
      </dgm:t>
    </dgm:pt>
    <dgm:pt modelId="{DCEC3495-AE79-4982-A8C6-25D352125B3E}">
      <dgm:prSet/>
      <dgm:spPr/>
      <dgm:t>
        <a:bodyPr/>
        <a:lstStyle/>
        <a:p>
          <a:pPr rtl="0"/>
          <a:r>
            <a:rPr kumimoji="1" lang="en-US" dirty="0" smtClean="0"/>
            <a:t>2.3.3</a:t>
          </a:r>
          <a:r>
            <a:rPr kumimoji="1" lang="ja-JP" dirty="0" smtClean="0"/>
            <a:t>　帰属計算</a:t>
          </a:r>
          <a:endParaRPr lang="ja-JP" dirty="0"/>
        </a:p>
      </dgm:t>
    </dgm:pt>
    <dgm:pt modelId="{58CC9B59-9D33-435D-A626-0B09209350B5}" type="parTrans" cxnId="{A90A0FAD-2513-4CFE-A454-33397078327C}">
      <dgm:prSet/>
      <dgm:spPr/>
      <dgm:t>
        <a:bodyPr/>
        <a:lstStyle/>
        <a:p>
          <a:endParaRPr kumimoji="1" lang="ja-JP" altLang="en-US"/>
        </a:p>
      </dgm:t>
    </dgm:pt>
    <dgm:pt modelId="{CBB2883F-C227-47F3-BE20-E97BD1A0D79E}" type="sibTrans" cxnId="{A90A0FAD-2513-4CFE-A454-33397078327C}">
      <dgm:prSet/>
      <dgm:spPr/>
      <dgm:t>
        <a:bodyPr/>
        <a:lstStyle/>
        <a:p>
          <a:endParaRPr kumimoji="1" lang="ja-JP" altLang="en-US"/>
        </a:p>
      </dgm:t>
    </dgm:pt>
    <dgm:pt modelId="{FA349103-299F-41E1-8973-FCBEB184798A}" type="pres">
      <dgm:prSet presAssocID="{097A2BD2-5C8A-4417-88C7-85C971ACE677}" presName="linear" presStyleCnt="0">
        <dgm:presLayoutVars>
          <dgm:animLvl val="lvl"/>
          <dgm:resizeHandles val="exact"/>
        </dgm:presLayoutVars>
      </dgm:prSet>
      <dgm:spPr/>
      <dgm:t>
        <a:bodyPr/>
        <a:lstStyle/>
        <a:p>
          <a:endParaRPr kumimoji="1" lang="ja-JP" altLang="en-US"/>
        </a:p>
      </dgm:t>
    </dgm:pt>
    <dgm:pt modelId="{BA47E9B1-6499-4024-9E7A-44D54946E001}" type="pres">
      <dgm:prSet presAssocID="{DCEC3495-AE79-4982-A8C6-25D352125B3E}" presName="parentText" presStyleLbl="node1" presStyleIdx="0" presStyleCnt="1">
        <dgm:presLayoutVars>
          <dgm:chMax val="0"/>
          <dgm:bulletEnabled val="1"/>
        </dgm:presLayoutVars>
      </dgm:prSet>
      <dgm:spPr/>
      <dgm:t>
        <a:bodyPr/>
        <a:lstStyle/>
        <a:p>
          <a:endParaRPr kumimoji="1" lang="ja-JP" altLang="en-US"/>
        </a:p>
      </dgm:t>
    </dgm:pt>
  </dgm:ptLst>
  <dgm:cxnLst>
    <dgm:cxn modelId="{6BA6CCF3-5368-457E-A054-FAED5EE03C92}" type="presOf" srcId="{DCEC3495-AE79-4982-A8C6-25D352125B3E}" destId="{BA47E9B1-6499-4024-9E7A-44D54946E001}" srcOrd="0" destOrd="0" presId="urn:microsoft.com/office/officeart/2005/8/layout/vList2"/>
    <dgm:cxn modelId="{A0659851-E23B-47DA-AE86-8B88A43B53D0}" type="presOf" srcId="{097A2BD2-5C8A-4417-88C7-85C971ACE677}" destId="{FA349103-299F-41E1-8973-FCBEB184798A}" srcOrd="0" destOrd="0" presId="urn:microsoft.com/office/officeart/2005/8/layout/vList2"/>
    <dgm:cxn modelId="{A90A0FAD-2513-4CFE-A454-33397078327C}" srcId="{097A2BD2-5C8A-4417-88C7-85C971ACE677}" destId="{DCEC3495-AE79-4982-A8C6-25D352125B3E}" srcOrd="0" destOrd="0" parTransId="{58CC9B59-9D33-435D-A626-0B09209350B5}" sibTransId="{CBB2883F-C227-47F3-BE20-E97BD1A0D79E}"/>
    <dgm:cxn modelId="{006B597C-2477-4792-A588-518679AC0462}" type="presParOf" srcId="{FA349103-299F-41E1-8973-FCBEB184798A}" destId="{BA47E9B1-6499-4024-9E7A-44D54946E001}"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1EE2B4CC-E5FC-44CD-9F48-661C72DB99F0}" type="doc">
      <dgm:prSet loTypeId="urn:microsoft.com/office/officeart/2005/8/layout/vList2" loCatId="list" qsTypeId="urn:microsoft.com/office/officeart/2005/8/quickstyle/simple1#86" qsCatId="simple" csTypeId="urn:microsoft.com/office/officeart/2005/8/colors/colorful3" csCatId="colorful"/>
      <dgm:spPr/>
      <dgm:t>
        <a:bodyPr/>
        <a:lstStyle/>
        <a:p>
          <a:endParaRPr kumimoji="1" lang="ja-JP" altLang="en-US"/>
        </a:p>
      </dgm:t>
    </dgm:pt>
    <dgm:pt modelId="{9B8D77C4-EE45-4BF3-A2B8-831845B0257E}">
      <dgm:prSet/>
      <dgm:spPr/>
      <dgm:t>
        <a:bodyPr/>
        <a:lstStyle/>
        <a:p>
          <a:pPr rtl="0"/>
          <a:r>
            <a:rPr kumimoji="1" lang="en-US" dirty="0" smtClean="0"/>
            <a:t>2.2.4</a:t>
          </a:r>
          <a:r>
            <a:rPr kumimoji="1" lang="ja-JP" dirty="0" smtClean="0"/>
            <a:t>　国</a:t>
          </a:r>
          <a:r>
            <a:rPr kumimoji="1" lang="ja-JP" dirty="0" smtClean="0">
              <a:solidFill>
                <a:srgbClr val="FFFF00"/>
              </a:solidFill>
            </a:rPr>
            <a:t>内</a:t>
          </a:r>
          <a:r>
            <a:rPr kumimoji="1" lang="ja-JP" dirty="0" smtClean="0"/>
            <a:t>と国</a:t>
          </a:r>
          <a:r>
            <a:rPr kumimoji="1" lang="ja-JP" dirty="0" smtClean="0">
              <a:solidFill>
                <a:srgbClr val="FFFF00"/>
              </a:solidFill>
            </a:rPr>
            <a:t>民</a:t>
          </a:r>
          <a:endParaRPr lang="ja-JP" dirty="0">
            <a:solidFill>
              <a:srgbClr val="FFFF00"/>
            </a:solidFill>
          </a:endParaRPr>
        </a:p>
      </dgm:t>
    </dgm:pt>
    <dgm:pt modelId="{0E480BB0-F92F-43DB-96CC-B80D0EB36141}" type="parTrans" cxnId="{BD7789CA-3345-46D6-B3E3-CB39E7FBFF9C}">
      <dgm:prSet/>
      <dgm:spPr/>
      <dgm:t>
        <a:bodyPr/>
        <a:lstStyle/>
        <a:p>
          <a:endParaRPr kumimoji="1" lang="ja-JP" altLang="en-US"/>
        </a:p>
      </dgm:t>
    </dgm:pt>
    <dgm:pt modelId="{87E8D112-5CB0-4BF1-827B-DFA53A271E09}" type="sibTrans" cxnId="{BD7789CA-3345-46D6-B3E3-CB39E7FBFF9C}">
      <dgm:prSet/>
      <dgm:spPr/>
      <dgm:t>
        <a:bodyPr/>
        <a:lstStyle/>
        <a:p>
          <a:endParaRPr kumimoji="1" lang="ja-JP" altLang="en-US"/>
        </a:p>
      </dgm:t>
    </dgm:pt>
    <dgm:pt modelId="{31B5169F-D3F5-4568-9724-62CC2EB0DF15}" type="pres">
      <dgm:prSet presAssocID="{1EE2B4CC-E5FC-44CD-9F48-661C72DB99F0}" presName="linear" presStyleCnt="0">
        <dgm:presLayoutVars>
          <dgm:animLvl val="lvl"/>
          <dgm:resizeHandles val="exact"/>
        </dgm:presLayoutVars>
      </dgm:prSet>
      <dgm:spPr/>
      <dgm:t>
        <a:bodyPr/>
        <a:lstStyle/>
        <a:p>
          <a:endParaRPr kumimoji="1" lang="ja-JP" altLang="en-US"/>
        </a:p>
      </dgm:t>
    </dgm:pt>
    <dgm:pt modelId="{B17C6FCF-C07A-43BE-8C72-D9F0B1CB89E0}" type="pres">
      <dgm:prSet presAssocID="{9B8D77C4-EE45-4BF3-A2B8-831845B0257E}" presName="parentText" presStyleLbl="node1" presStyleIdx="0" presStyleCnt="1">
        <dgm:presLayoutVars>
          <dgm:chMax val="0"/>
          <dgm:bulletEnabled val="1"/>
        </dgm:presLayoutVars>
      </dgm:prSet>
      <dgm:spPr/>
      <dgm:t>
        <a:bodyPr/>
        <a:lstStyle/>
        <a:p>
          <a:endParaRPr kumimoji="1" lang="ja-JP" altLang="en-US"/>
        </a:p>
      </dgm:t>
    </dgm:pt>
  </dgm:ptLst>
  <dgm:cxnLst>
    <dgm:cxn modelId="{BD7789CA-3345-46D6-B3E3-CB39E7FBFF9C}" srcId="{1EE2B4CC-E5FC-44CD-9F48-661C72DB99F0}" destId="{9B8D77C4-EE45-4BF3-A2B8-831845B0257E}" srcOrd="0" destOrd="0" parTransId="{0E480BB0-F92F-43DB-96CC-B80D0EB36141}" sibTransId="{87E8D112-5CB0-4BF1-827B-DFA53A271E09}"/>
    <dgm:cxn modelId="{20EA81A9-14F5-493C-807E-891DBB8FAFF4}" type="presOf" srcId="{1EE2B4CC-E5FC-44CD-9F48-661C72DB99F0}" destId="{31B5169F-D3F5-4568-9724-62CC2EB0DF15}" srcOrd="0" destOrd="0" presId="urn:microsoft.com/office/officeart/2005/8/layout/vList2"/>
    <dgm:cxn modelId="{696CAF7B-BAE4-4455-AD9C-55945F7F8A29}" type="presOf" srcId="{9B8D77C4-EE45-4BF3-A2B8-831845B0257E}" destId="{B17C6FCF-C07A-43BE-8C72-D9F0B1CB89E0}" srcOrd="0" destOrd="0" presId="urn:microsoft.com/office/officeart/2005/8/layout/vList2"/>
    <dgm:cxn modelId="{E0010D3C-502D-415C-8455-F6784C2408BA}" type="presParOf" srcId="{31B5169F-D3F5-4568-9724-62CC2EB0DF15}" destId="{B17C6FCF-C07A-43BE-8C72-D9F0B1CB89E0}" srcOrd="0"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A1D81521-28AF-43D8-AF37-1869A2340BAC}" type="doc">
      <dgm:prSet loTypeId="urn:microsoft.com/office/officeart/2005/8/layout/vList2" loCatId="list" qsTypeId="urn:microsoft.com/office/officeart/2005/8/quickstyle/simple1#87" qsCatId="simple" csTypeId="urn:microsoft.com/office/officeart/2005/8/colors/accent6_3" csCatId="accent6"/>
      <dgm:spPr/>
      <dgm:t>
        <a:bodyPr/>
        <a:lstStyle/>
        <a:p>
          <a:endParaRPr kumimoji="1" lang="ja-JP" altLang="en-US"/>
        </a:p>
      </dgm:t>
    </dgm:pt>
    <dgm:pt modelId="{7F97B980-048D-414D-8624-336D410FE2E7}">
      <dgm:prSet/>
      <dgm:spPr/>
      <dgm:t>
        <a:bodyPr/>
        <a:lstStyle/>
        <a:p>
          <a:pPr rtl="0"/>
          <a:r>
            <a:rPr kumimoji="1" lang="en-US" dirty="0" smtClean="0"/>
            <a:t>2.3</a:t>
          </a:r>
          <a:r>
            <a:rPr kumimoji="1" lang="ja-JP" dirty="0" smtClean="0"/>
            <a:t>　所得で測る：国内総所得</a:t>
          </a:r>
          <a:endParaRPr lang="ja-JP" dirty="0"/>
        </a:p>
      </dgm:t>
    </dgm:pt>
    <dgm:pt modelId="{CF6145B3-2040-4118-BE42-82C46E4110B4}" type="parTrans" cxnId="{2C5AADF1-93D1-4873-A61D-C00D4C8AA7DE}">
      <dgm:prSet/>
      <dgm:spPr/>
      <dgm:t>
        <a:bodyPr/>
        <a:lstStyle/>
        <a:p>
          <a:endParaRPr kumimoji="1" lang="ja-JP" altLang="en-US"/>
        </a:p>
      </dgm:t>
    </dgm:pt>
    <dgm:pt modelId="{C4A3D2B4-626D-4419-AA23-6A04B74C8C99}" type="sibTrans" cxnId="{2C5AADF1-93D1-4873-A61D-C00D4C8AA7DE}">
      <dgm:prSet/>
      <dgm:spPr/>
      <dgm:t>
        <a:bodyPr/>
        <a:lstStyle/>
        <a:p>
          <a:endParaRPr kumimoji="1" lang="ja-JP" altLang="en-US"/>
        </a:p>
      </dgm:t>
    </dgm:pt>
    <dgm:pt modelId="{FB010ED0-BF7B-4836-9915-B3AC92329629}" type="pres">
      <dgm:prSet presAssocID="{A1D81521-28AF-43D8-AF37-1869A2340BAC}" presName="linear" presStyleCnt="0">
        <dgm:presLayoutVars>
          <dgm:animLvl val="lvl"/>
          <dgm:resizeHandles val="exact"/>
        </dgm:presLayoutVars>
      </dgm:prSet>
      <dgm:spPr/>
      <dgm:t>
        <a:bodyPr/>
        <a:lstStyle/>
        <a:p>
          <a:endParaRPr kumimoji="1" lang="ja-JP" altLang="en-US"/>
        </a:p>
      </dgm:t>
    </dgm:pt>
    <dgm:pt modelId="{421AB58A-1837-4D0F-843C-65EEAC01E10C}" type="pres">
      <dgm:prSet presAssocID="{7F97B980-048D-414D-8624-336D410FE2E7}" presName="parentText" presStyleLbl="node1" presStyleIdx="0" presStyleCnt="1">
        <dgm:presLayoutVars>
          <dgm:chMax val="0"/>
          <dgm:bulletEnabled val="1"/>
        </dgm:presLayoutVars>
      </dgm:prSet>
      <dgm:spPr/>
      <dgm:t>
        <a:bodyPr/>
        <a:lstStyle/>
        <a:p>
          <a:endParaRPr kumimoji="1" lang="ja-JP" altLang="en-US"/>
        </a:p>
      </dgm:t>
    </dgm:pt>
  </dgm:ptLst>
  <dgm:cxnLst>
    <dgm:cxn modelId="{2C5AADF1-93D1-4873-A61D-C00D4C8AA7DE}" srcId="{A1D81521-28AF-43D8-AF37-1869A2340BAC}" destId="{7F97B980-048D-414D-8624-336D410FE2E7}" srcOrd="0" destOrd="0" parTransId="{CF6145B3-2040-4118-BE42-82C46E4110B4}" sibTransId="{C4A3D2B4-626D-4419-AA23-6A04B74C8C99}"/>
    <dgm:cxn modelId="{67138FEA-EAF4-47C8-8824-308B193920B9}" type="presOf" srcId="{A1D81521-28AF-43D8-AF37-1869A2340BAC}" destId="{FB010ED0-BF7B-4836-9915-B3AC92329629}" srcOrd="0" destOrd="0" presId="urn:microsoft.com/office/officeart/2005/8/layout/vList2"/>
    <dgm:cxn modelId="{440C231E-13A8-4559-8B94-66AD0532AEF7}" type="presOf" srcId="{7F97B980-048D-414D-8624-336D410FE2E7}" destId="{421AB58A-1837-4D0F-843C-65EEAC01E10C}" srcOrd="0" destOrd="0" presId="urn:microsoft.com/office/officeart/2005/8/layout/vList2"/>
    <dgm:cxn modelId="{C0458581-9E37-4CD0-9F9B-788E39C0327C}" type="presParOf" srcId="{FB010ED0-BF7B-4836-9915-B3AC92329629}" destId="{421AB58A-1837-4D0F-843C-65EEAC01E10C}"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18740C2B-14BC-43FE-AB48-3112AA7AE283}" type="doc">
      <dgm:prSet loTypeId="urn:microsoft.com/office/officeart/2005/8/layout/vList2" loCatId="list" qsTypeId="urn:microsoft.com/office/officeart/2005/8/quickstyle/simple1#88" qsCatId="simple" csTypeId="urn:microsoft.com/office/officeart/2005/8/colors/colorful3" csCatId="colorful"/>
      <dgm:spPr/>
      <dgm:t>
        <a:bodyPr/>
        <a:lstStyle/>
        <a:p>
          <a:endParaRPr kumimoji="1" lang="ja-JP" altLang="en-US"/>
        </a:p>
      </dgm:t>
    </dgm:pt>
    <dgm:pt modelId="{8B55BCA1-6F8F-427F-AE10-6A4BD4C0047A}">
      <dgm:prSet/>
      <dgm:spPr/>
      <dgm:t>
        <a:bodyPr/>
        <a:lstStyle/>
        <a:p>
          <a:pPr rtl="0"/>
          <a:r>
            <a:rPr kumimoji="1" lang="en-US" dirty="0" smtClean="0"/>
            <a:t>2.3.1</a:t>
          </a:r>
          <a:r>
            <a:rPr kumimoji="1" lang="ja-JP" dirty="0" smtClean="0"/>
            <a:t>　粗と純</a:t>
          </a:r>
          <a:endParaRPr lang="ja-JP" dirty="0"/>
        </a:p>
      </dgm:t>
    </dgm:pt>
    <dgm:pt modelId="{67C26214-D3BF-4C8F-ACA3-7215DD1CC0B9}" type="parTrans" cxnId="{DFC2C198-CFC6-45D5-A28D-A920C4A2EFD1}">
      <dgm:prSet/>
      <dgm:spPr/>
      <dgm:t>
        <a:bodyPr/>
        <a:lstStyle/>
        <a:p>
          <a:endParaRPr kumimoji="1" lang="ja-JP" altLang="en-US"/>
        </a:p>
      </dgm:t>
    </dgm:pt>
    <dgm:pt modelId="{B7275B80-5E12-4C4F-B7AC-ABB6B383D21E}" type="sibTrans" cxnId="{DFC2C198-CFC6-45D5-A28D-A920C4A2EFD1}">
      <dgm:prSet/>
      <dgm:spPr/>
      <dgm:t>
        <a:bodyPr/>
        <a:lstStyle/>
        <a:p>
          <a:endParaRPr kumimoji="1" lang="ja-JP" altLang="en-US"/>
        </a:p>
      </dgm:t>
    </dgm:pt>
    <dgm:pt modelId="{7CCF1C68-3A61-4B0F-98EC-CF08E735DF7B}" type="pres">
      <dgm:prSet presAssocID="{18740C2B-14BC-43FE-AB48-3112AA7AE283}" presName="linear" presStyleCnt="0">
        <dgm:presLayoutVars>
          <dgm:animLvl val="lvl"/>
          <dgm:resizeHandles val="exact"/>
        </dgm:presLayoutVars>
      </dgm:prSet>
      <dgm:spPr/>
      <dgm:t>
        <a:bodyPr/>
        <a:lstStyle/>
        <a:p>
          <a:endParaRPr kumimoji="1" lang="ja-JP" altLang="en-US"/>
        </a:p>
      </dgm:t>
    </dgm:pt>
    <dgm:pt modelId="{985A24A8-3F6E-4280-9BDF-3FA1D6A4A1C5}" type="pres">
      <dgm:prSet presAssocID="{8B55BCA1-6F8F-427F-AE10-6A4BD4C0047A}" presName="parentText" presStyleLbl="node1" presStyleIdx="0" presStyleCnt="1">
        <dgm:presLayoutVars>
          <dgm:chMax val="0"/>
          <dgm:bulletEnabled val="1"/>
        </dgm:presLayoutVars>
      </dgm:prSet>
      <dgm:spPr/>
      <dgm:t>
        <a:bodyPr/>
        <a:lstStyle/>
        <a:p>
          <a:endParaRPr kumimoji="1" lang="ja-JP" altLang="en-US"/>
        </a:p>
      </dgm:t>
    </dgm:pt>
  </dgm:ptLst>
  <dgm:cxnLst>
    <dgm:cxn modelId="{DFC2C198-CFC6-45D5-A28D-A920C4A2EFD1}" srcId="{18740C2B-14BC-43FE-AB48-3112AA7AE283}" destId="{8B55BCA1-6F8F-427F-AE10-6A4BD4C0047A}" srcOrd="0" destOrd="0" parTransId="{67C26214-D3BF-4C8F-ACA3-7215DD1CC0B9}" sibTransId="{B7275B80-5E12-4C4F-B7AC-ABB6B383D21E}"/>
    <dgm:cxn modelId="{97C93D81-8AB1-45F2-9A53-222E42151007}" type="presOf" srcId="{18740C2B-14BC-43FE-AB48-3112AA7AE283}" destId="{7CCF1C68-3A61-4B0F-98EC-CF08E735DF7B}" srcOrd="0" destOrd="0" presId="urn:microsoft.com/office/officeart/2005/8/layout/vList2"/>
    <dgm:cxn modelId="{10B39689-4F74-4616-AA72-E244E658FD79}" type="presOf" srcId="{8B55BCA1-6F8F-427F-AE10-6A4BD4C0047A}" destId="{985A24A8-3F6E-4280-9BDF-3FA1D6A4A1C5}" srcOrd="0" destOrd="0" presId="urn:microsoft.com/office/officeart/2005/8/layout/vList2"/>
    <dgm:cxn modelId="{EA9ADB59-3908-4366-A713-577E03CA0C98}" type="presParOf" srcId="{7CCF1C68-3A61-4B0F-98EC-CF08E735DF7B}" destId="{985A24A8-3F6E-4280-9BDF-3FA1D6A4A1C5}" srcOrd="0" destOrd="0" presId="urn:microsoft.com/office/officeart/2005/8/layout/vList2"/>
  </dgm:cxnLst>
  <dgm:bg/>
  <dgm:whole/>
</dgm:dataModel>
</file>

<file path=ppt/diagrams/data15.xml><?xml version="1.0" encoding="utf-8"?>
<dgm:dataModel xmlns:dgm="http://schemas.openxmlformats.org/drawingml/2006/diagram" xmlns:a="http://schemas.openxmlformats.org/drawingml/2006/main">
  <dgm:ptLst>
    <dgm:pt modelId="{0389BE9D-81AD-4200-AC15-466CAB8E3D04}" type="doc">
      <dgm:prSet loTypeId="urn:microsoft.com/office/officeart/2005/8/layout/vList2" loCatId="list" qsTypeId="urn:microsoft.com/office/officeart/2005/8/quickstyle/simple1#89" qsCatId="simple" csTypeId="urn:microsoft.com/office/officeart/2005/8/colors/accent6_3" csCatId="accent6"/>
      <dgm:spPr/>
      <dgm:t>
        <a:bodyPr/>
        <a:lstStyle/>
        <a:p>
          <a:endParaRPr kumimoji="1" lang="ja-JP" altLang="en-US"/>
        </a:p>
      </dgm:t>
    </dgm:pt>
    <dgm:pt modelId="{A4353E48-3348-4C8F-A4E0-5BDEC4D0A817}">
      <dgm:prSet/>
      <dgm:spPr/>
      <dgm:t>
        <a:bodyPr/>
        <a:lstStyle/>
        <a:p>
          <a:pPr rtl="0"/>
          <a:r>
            <a:rPr kumimoji="1" lang="en-US" dirty="0" smtClean="0"/>
            <a:t>2.4</a:t>
          </a:r>
          <a:r>
            <a:rPr kumimoji="1" lang="ja-JP" dirty="0" smtClean="0"/>
            <a:t>　支出で測る</a:t>
          </a:r>
          <a:endParaRPr lang="ja-JP" dirty="0"/>
        </a:p>
      </dgm:t>
    </dgm:pt>
    <dgm:pt modelId="{0F8B47B8-F2C8-4F8C-B609-D6497FC224B1}" type="parTrans" cxnId="{1DB3D68A-DFF9-434A-861A-F72141803F2A}">
      <dgm:prSet/>
      <dgm:spPr/>
      <dgm:t>
        <a:bodyPr/>
        <a:lstStyle/>
        <a:p>
          <a:endParaRPr kumimoji="1" lang="ja-JP" altLang="en-US"/>
        </a:p>
      </dgm:t>
    </dgm:pt>
    <dgm:pt modelId="{D2D4A1DE-4757-4DBA-89F8-7215C8876B7F}" type="sibTrans" cxnId="{1DB3D68A-DFF9-434A-861A-F72141803F2A}">
      <dgm:prSet/>
      <dgm:spPr/>
      <dgm:t>
        <a:bodyPr/>
        <a:lstStyle/>
        <a:p>
          <a:endParaRPr kumimoji="1" lang="ja-JP" altLang="en-US"/>
        </a:p>
      </dgm:t>
    </dgm:pt>
    <dgm:pt modelId="{85A09EE5-D348-4597-BE0C-969372DF13CE}" type="pres">
      <dgm:prSet presAssocID="{0389BE9D-81AD-4200-AC15-466CAB8E3D04}" presName="linear" presStyleCnt="0">
        <dgm:presLayoutVars>
          <dgm:animLvl val="lvl"/>
          <dgm:resizeHandles val="exact"/>
        </dgm:presLayoutVars>
      </dgm:prSet>
      <dgm:spPr/>
      <dgm:t>
        <a:bodyPr/>
        <a:lstStyle/>
        <a:p>
          <a:endParaRPr kumimoji="1" lang="ja-JP" altLang="en-US"/>
        </a:p>
      </dgm:t>
    </dgm:pt>
    <dgm:pt modelId="{8369AAD4-2629-4CB1-9C66-1A425D67CEB2}" type="pres">
      <dgm:prSet presAssocID="{A4353E48-3348-4C8F-A4E0-5BDEC4D0A817}" presName="parentText" presStyleLbl="node1" presStyleIdx="0" presStyleCnt="1">
        <dgm:presLayoutVars>
          <dgm:chMax val="0"/>
          <dgm:bulletEnabled val="1"/>
        </dgm:presLayoutVars>
      </dgm:prSet>
      <dgm:spPr/>
      <dgm:t>
        <a:bodyPr/>
        <a:lstStyle/>
        <a:p>
          <a:endParaRPr kumimoji="1" lang="ja-JP" altLang="en-US"/>
        </a:p>
      </dgm:t>
    </dgm:pt>
  </dgm:ptLst>
  <dgm:cxnLst>
    <dgm:cxn modelId="{075B4903-26F6-43F7-A7A3-59B140EDA754}" type="presOf" srcId="{A4353E48-3348-4C8F-A4E0-5BDEC4D0A817}" destId="{8369AAD4-2629-4CB1-9C66-1A425D67CEB2}" srcOrd="0" destOrd="0" presId="urn:microsoft.com/office/officeart/2005/8/layout/vList2"/>
    <dgm:cxn modelId="{D54CB30C-EC39-4FD9-9D5E-913ADBF02978}" type="presOf" srcId="{0389BE9D-81AD-4200-AC15-466CAB8E3D04}" destId="{85A09EE5-D348-4597-BE0C-969372DF13CE}" srcOrd="0" destOrd="0" presId="urn:microsoft.com/office/officeart/2005/8/layout/vList2"/>
    <dgm:cxn modelId="{1DB3D68A-DFF9-434A-861A-F72141803F2A}" srcId="{0389BE9D-81AD-4200-AC15-466CAB8E3D04}" destId="{A4353E48-3348-4C8F-A4E0-5BDEC4D0A817}" srcOrd="0" destOrd="0" parTransId="{0F8B47B8-F2C8-4F8C-B609-D6497FC224B1}" sibTransId="{D2D4A1DE-4757-4DBA-89F8-7215C8876B7F}"/>
    <dgm:cxn modelId="{93AA4A35-55A1-41EB-958C-454DAFBA44CB}" type="presParOf" srcId="{85A09EE5-D348-4597-BE0C-969372DF13CE}" destId="{8369AAD4-2629-4CB1-9C66-1A425D67CEB2}" srcOrd="0" destOrd="0" presId="urn:microsoft.com/office/officeart/2005/8/layout/vList2"/>
  </dgm:cxnLst>
  <dgm:bg/>
  <dgm:whole/>
</dgm:dataModel>
</file>

<file path=ppt/diagrams/data16.xml><?xml version="1.0" encoding="utf-8"?>
<dgm:dataModel xmlns:dgm="http://schemas.openxmlformats.org/drawingml/2006/diagram" xmlns:a="http://schemas.openxmlformats.org/drawingml/2006/main">
  <dgm:ptLst>
    <dgm:pt modelId="{8C04A9C3-2A4A-4470-A7A8-1A4C5A1EF1A6}" type="doc">
      <dgm:prSet loTypeId="urn:microsoft.com/office/officeart/2005/8/layout/vList2" loCatId="list" qsTypeId="urn:microsoft.com/office/officeart/2005/8/quickstyle/simple1#90" qsCatId="simple" csTypeId="urn:microsoft.com/office/officeart/2005/8/colors/colorful3" csCatId="colorful"/>
      <dgm:spPr/>
      <dgm:t>
        <a:bodyPr/>
        <a:lstStyle/>
        <a:p>
          <a:endParaRPr kumimoji="1" lang="ja-JP" altLang="en-US"/>
        </a:p>
      </dgm:t>
    </dgm:pt>
    <dgm:pt modelId="{D048EEF4-D7FB-4251-A711-2760516F8CF8}">
      <dgm:prSet/>
      <dgm:spPr/>
      <dgm:t>
        <a:bodyPr/>
        <a:lstStyle/>
        <a:p>
          <a:pPr rtl="0"/>
          <a:r>
            <a:rPr kumimoji="1" lang="en-US" dirty="0" smtClean="0"/>
            <a:t>2.4.1</a:t>
          </a:r>
          <a:r>
            <a:rPr kumimoji="1" lang="ja-JP" dirty="0" smtClean="0"/>
            <a:t>　三面等価</a:t>
          </a:r>
          <a:endParaRPr lang="ja-JP" dirty="0"/>
        </a:p>
      </dgm:t>
    </dgm:pt>
    <dgm:pt modelId="{CB85582B-CAEF-42C8-BBFB-C46367F97B43}" type="parTrans" cxnId="{5DD215B0-95AE-4B52-91AE-911B241C3A54}">
      <dgm:prSet/>
      <dgm:spPr/>
      <dgm:t>
        <a:bodyPr/>
        <a:lstStyle/>
        <a:p>
          <a:endParaRPr kumimoji="1" lang="ja-JP" altLang="en-US"/>
        </a:p>
      </dgm:t>
    </dgm:pt>
    <dgm:pt modelId="{98B8DF06-FA56-48D0-9FED-4672F7D8668A}" type="sibTrans" cxnId="{5DD215B0-95AE-4B52-91AE-911B241C3A54}">
      <dgm:prSet/>
      <dgm:spPr/>
      <dgm:t>
        <a:bodyPr/>
        <a:lstStyle/>
        <a:p>
          <a:endParaRPr kumimoji="1" lang="ja-JP" altLang="en-US"/>
        </a:p>
      </dgm:t>
    </dgm:pt>
    <dgm:pt modelId="{F96CD088-2040-46E9-AC1A-AFC6F1A23E2E}" type="pres">
      <dgm:prSet presAssocID="{8C04A9C3-2A4A-4470-A7A8-1A4C5A1EF1A6}" presName="linear" presStyleCnt="0">
        <dgm:presLayoutVars>
          <dgm:animLvl val="lvl"/>
          <dgm:resizeHandles val="exact"/>
        </dgm:presLayoutVars>
      </dgm:prSet>
      <dgm:spPr/>
      <dgm:t>
        <a:bodyPr/>
        <a:lstStyle/>
        <a:p>
          <a:endParaRPr kumimoji="1" lang="ja-JP" altLang="en-US"/>
        </a:p>
      </dgm:t>
    </dgm:pt>
    <dgm:pt modelId="{A8E49A66-0863-41E0-AECC-16EFC707E018}" type="pres">
      <dgm:prSet presAssocID="{D048EEF4-D7FB-4251-A711-2760516F8CF8}" presName="parentText" presStyleLbl="node1" presStyleIdx="0" presStyleCnt="1">
        <dgm:presLayoutVars>
          <dgm:chMax val="0"/>
          <dgm:bulletEnabled val="1"/>
        </dgm:presLayoutVars>
      </dgm:prSet>
      <dgm:spPr/>
      <dgm:t>
        <a:bodyPr/>
        <a:lstStyle/>
        <a:p>
          <a:endParaRPr kumimoji="1" lang="ja-JP" altLang="en-US"/>
        </a:p>
      </dgm:t>
    </dgm:pt>
  </dgm:ptLst>
  <dgm:cxnLst>
    <dgm:cxn modelId="{5DD215B0-95AE-4B52-91AE-911B241C3A54}" srcId="{8C04A9C3-2A4A-4470-A7A8-1A4C5A1EF1A6}" destId="{D048EEF4-D7FB-4251-A711-2760516F8CF8}" srcOrd="0" destOrd="0" parTransId="{CB85582B-CAEF-42C8-BBFB-C46367F97B43}" sibTransId="{98B8DF06-FA56-48D0-9FED-4672F7D8668A}"/>
    <dgm:cxn modelId="{F7C34B00-77A4-47C9-91B7-E12EFD010E9D}" type="presOf" srcId="{D048EEF4-D7FB-4251-A711-2760516F8CF8}" destId="{A8E49A66-0863-41E0-AECC-16EFC707E018}" srcOrd="0" destOrd="0" presId="urn:microsoft.com/office/officeart/2005/8/layout/vList2"/>
    <dgm:cxn modelId="{40ACF8E6-FD37-4E10-AC53-98D551DC35AB}" type="presOf" srcId="{8C04A9C3-2A4A-4470-A7A8-1A4C5A1EF1A6}" destId="{F96CD088-2040-46E9-AC1A-AFC6F1A23E2E}" srcOrd="0" destOrd="0" presId="urn:microsoft.com/office/officeart/2005/8/layout/vList2"/>
    <dgm:cxn modelId="{0E0FDB0C-CA81-46F7-8365-F8473C62589A}" type="presParOf" srcId="{F96CD088-2040-46E9-AC1A-AFC6F1A23E2E}" destId="{A8E49A66-0863-41E0-AECC-16EFC707E018}" srcOrd="0" destOrd="0" presId="urn:microsoft.com/office/officeart/2005/8/layout/vList2"/>
  </dgm:cxnLst>
  <dgm:bg/>
  <dgm:whole/>
</dgm:dataModel>
</file>

<file path=ppt/diagrams/data17.xml><?xml version="1.0" encoding="utf-8"?>
<dgm:dataModel xmlns:dgm="http://schemas.openxmlformats.org/drawingml/2006/diagram" xmlns:a="http://schemas.openxmlformats.org/drawingml/2006/main">
  <dgm:ptLst>
    <dgm:pt modelId="{2AF5CC10-CC9C-4EC1-B5BF-EB316A9FE2E2}" type="doc">
      <dgm:prSet loTypeId="urn:microsoft.com/office/officeart/2005/8/layout/vList2" loCatId="list" qsTypeId="urn:microsoft.com/office/officeart/2005/8/quickstyle/simple1#91" qsCatId="simple" csTypeId="urn:microsoft.com/office/officeart/2005/8/colors/accent6_3" csCatId="accent6"/>
      <dgm:spPr/>
      <dgm:t>
        <a:bodyPr/>
        <a:lstStyle/>
        <a:p>
          <a:endParaRPr kumimoji="1" lang="ja-JP" altLang="en-US"/>
        </a:p>
      </dgm:t>
    </dgm:pt>
    <dgm:pt modelId="{E6A37258-DE28-4C42-B608-3653EDDF1623}">
      <dgm:prSet/>
      <dgm:spPr/>
      <dgm:t>
        <a:bodyPr/>
        <a:lstStyle/>
        <a:p>
          <a:pPr rtl="0"/>
          <a:r>
            <a:rPr kumimoji="1" lang="en-US" dirty="0" smtClean="0"/>
            <a:t>2.5</a:t>
          </a:r>
          <a:r>
            <a:rPr kumimoji="1" lang="ja-JP" dirty="0" smtClean="0"/>
            <a:t>　実質ＧＤＰと名目ＧＤＰ</a:t>
          </a:r>
          <a:endParaRPr lang="ja-JP" dirty="0"/>
        </a:p>
      </dgm:t>
    </dgm:pt>
    <dgm:pt modelId="{DB062952-2D45-4AF7-8EC5-F36D11152A35}" type="parTrans" cxnId="{64AC8FEF-FDBE-4B5A-B81A-2DB6DCB1C122}">
      <dgm:prSet/>
      <dgm:spPr/>
      <dgm:t>
        <a:bodyPr/>
        <a:lstStyle/>
        <a:p>
          <a:endParaRPr kumimoji="1" lang="ja-JP" altLang="en-US"/>
        </a:p>
      </dgm:t>
    </dgm:pt>
    <dgm:pt modelId="{92F9C675-227B-42DF-A55C-61EEAAFB7E47}" type="sibTrans" cxnId="{64AC8FEF-FDBE-4B5A-B81A-2DB6DCB1C122}">
      <dgm:prSet/>
      <dgm:spPr/>
      <dgm:t>
        <a:bodyPr/>
        <a:lstStyle/>
        <a:p>
          <a:endParaRPr kumimoji="1" lang="ja-JP" altLang="en-US"/>
        </a:p>
      </dgm:t>
    </dgm:pt>
    <dgm:pt modelId="{B1119885-F78D-457B-9990-FD2E904AD849}" type="pres">
      <dgm:prSet presAssocID="{2AF5CC10-CC9C-4EC1-B5BF-EB316A9FE2E2}" presName="linear" presStyleCnt="0">
        <dgm:presLayoutVars>
          <dgm:animLvl val="lvl"/>
          <dgm:resizeHandles val="exact"/>
        </dgm:presLayoutVars>
      </dgm:prSet>
      <dgm:spPr/>
      <dgm:t>
        <a:bodyPr/>
        <a:lstStyle/>
        <a:p>
          <a:endParaRPr kumimoji="1" lang="ja-JP" altLang="en-US"/>
        </a:p>
      </dgm:t>
    </dgm:pt>
    <dgm:pt modelId="{42E27B34-B334-4F52-AF61-B3211DD76449}" type="pres">
      <dgm:prSet presAssocID="{E6A37258-DE28-4C42-B608-3653EDDF1623}" presName="parentText" presStyleLbl="node1" presStyleIdx="0" presStyleCnt="1">
        <dgm:presLayoutVars>
          <dgm:chMax val="0"/>
          <dgm:bulletEnabled val="1"/>
        </dgm:presLayoutVars>
      </dgm:prSet>
      <dgm:spPr/>
      <dgm:t>
        <a:bodyPr/>
        <a:lstStyle/>
        <a:p>
          <a:endParaRPr kumimoji="1" lang="ja-JP" altLang="en-US"/>
        </a:p>
      </dgm:t>
    </dgm:pt>
  </dgm:ptLst>
  <dgm:cxnLst>
    <dgm:cxn modelId="{52D98F20-F005-408F-810D-5EC50751825C}" type="presOf" srcId="{E6A37258-DE28-4C42-B608-3653EDDF1623}" destId="{42E27B34-B334-4F52-AF61-B3211DD76449}" srcOrd="0" destOrd="0" presId="urn:microsoft.com/office/officeart/2005/8/layout/vList2"/>
    <dgm:cxn modelId="{64AC8FEF-FDBE-4B5A-B81A-2DB6DCB1C122}" srcId="{2AF5CC10-CC9C-4EC1-B5BF-EB316A9FE2E2}" destId="{E6A37258-DE28-4C42-B608-3653EDDF1623}" srcOrd="0" destOrd="0" parTransId="{DB062952-2D45-4AF7-8EC5-F36D11152A35}" sibTransId="{92F9C675-227B-42DF-A55C-61EEAAFB7E47}"/>
    <dgm:cxn modelId="{E84828C4-7B20-4973-A03F-72AC90C1BAAF}" type="presOf" srcId="{2AF5CC10-CC9C-4EC1-B5BF-EB316A9FE2E2}" destId="{B1119885-F78D-457B-9990-FD2E904AD849}" srcOrd="0" destOrd="0" presId="urn:microsoft.com/office/officeart/2005/8/layout/vList2"/>
    <dgm:cxn modelId="{BF42ACBB-9E2D-494A-9137-70CAB3FEDDE8}" type="presParOf" srcId="{B1119885-F78D-457B-9990-FD2E904AD849}" destId="{42E27B34-B334-4F52-AF61-B3211DD76449}" srcOrd="0"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3E3B6AEE-8FEE-4B0D-B859-8AE743513C2D}" type="doc">
      <dgm:prSet loTypeId="urn:microsoft.com/office/officeart/2005/8/layout/vList2" loCatId="list" qsTypeId="urn:microsoft.com/office/officeart/2005/8/quickstyle/simple1#92" qsCatId="simple" csTypeId="urn:microsoft.com/office/officeart/2005/8/colors/accent6_3" csCatId="accent6"/>
      <dgm:spPr/>
      <dgm:t>
        <a:bodyPr/>
        <a:lstStyle/>
        <a:p>
          <a:endParaRPr kumimoji="1" lang="ja-JP" altLang="en-US"/>
        </a:p>
      </dgm:t>
    </dgm:pt>
    <dgm:pt modelId="{4E255AC3-40BB-47A7-9B69-C38A0460D415}">
      <dgm:prSet/>
      <dgm:spPr/>
      <dgm:t>
        <a:bodyPr/>
        <a:lstStyle/>
        <a:p>
          <a:pPr rtl="0"/>
          <a:r>
            <a:rPr kumimoji="1" lang="en-US" dirty="0" smtClean="0"/>
            <a:t>3.1</a:t>
          </a:r>
          <a:r>
            <a:rPr kumimoji="1" lang="ja-JP" dirty="0" smtClean="0"/>
            <a:t>　</a:t>
          </a:r>
          <a:r>
            <a:rPr kumimoji="1" lang="en-US" dirty="0" smtClean="0"/>
            <a:t>GDP</a:t>
          </a:r>
          <a:r>
            <a:rPr kumimoji="1" lang="ja-JP" dirty="0" smtClean="0"/>
            <a:t>デフレーター</a:t>
          </a:r>
          <a:endParaRPr lang="ja-JP" dirty="0"/>
        </a:p>
      </dgm:t>
    </dgm:pt>
    <dgm:pt modelId="{A240C931-DA65-4D77-B757-750C93CA5CE3}" type="parTrans" cxnId="{5E6CECF4-BDB9-4D0F-9E5F-BF56318BFA9E}">
      <dgm:prSet/>
      <dgm:spPr/>
      <dgm:t>
        <a:bodyPr/>
        <a:lstStyle/>
        <a:p>
          <a:endParaRPr kumimoji="1" lang="ja-JP" altLang="en-US"/>
        </a:p>
      </dgm:t>
    </dgm:pt>
    <dgm:pt modelId="{5406F523-DABC-45C9-A9D7-D41DB4443606}" type="sibTrans" cxnId="{5E6CECF4-BDB9-4D0F-9E5F-BF56318BFA9E}">
      <dgm:prSet/>
      <dgm:spPr/>
      <dgm:t>
        <a:bodyPr/>
        <a:lstStyle/>
        <a:p>
          <a:endParaRPr kumimoji="1" lang="ja-JP" altLang="en-US"/>
        </a:p>
      </dgm:t>
    </dgm:pt>
    <dgm:pt modelId="{8E934EFE-80FF-42F4-B60D-97E2CBCD96E8}" type="pres">
      <dgm:prSet presAssocID="{3E3B6AEE-8FEE-4B0D-B859-8AE743513C2D}" presName="linear" presStyleCnt="0">
        <dgm:presLayoutVars>
          <dgm:animLvl val="lvl"/>
          <dgm:resizeHandles val="exact"/>
        </dgm:presLayoutVars>
      </dgm:prSet>
      <dgm:spPr/>
      <dgm:t>
        <a:bodyPr/>
        <a:lstStyle/>
        <a:p>
          <a:endParaRPr kumimoji="1" lang="ja-JP" altLang="en-US"/>
        </a:p>
      </dgm:t>
    </dgm:pt>
    <dgm:pt modelId="{73B8A049-96D7-40B0-B384-FC3BFA0312D2}" type="pres">
      <dgm:prSet presAssocID="{4E255AC3-40BB-47A7-9B69-C38A0460D415}" presName="parentText" presStyleLbl="node1" presStyleIdx="0" presStyleCnt="1">
        <dgm:presLayoutVars>
          <dgm:chMax val="0"/>
          <dgm:bulletEnabled val="1"/>
        </dgm:presLayoutVars>
      </dgm:prSet>
      <dgm:spPr/>
      <dgm:t>
        <a:bodyPr/>
        <a:lstStyle/>
        <a:p>
          <a:endParaRPr kumimoji="1" lang="ja-JP" altLang="en-US"/>
        </a:p>
      </dgm:t>
    </dgm:pt>
  </dgm:ptLst>
  <dgm:cxnLst>
    <dgm:cxn modelId="{5E6CECF4-BDB9-4D0F-9E5F-BF56318BFA9E}" srcId="{3E3B6AEE-8FEE-4B0D-B859-8AE743513C2D}" destId="{4E255AC3-40BB-47A7-9B69-C38A0460D415}" srcOrd="0" destOrd="0" parTransId="{A240C931-DA65-4D77-B757-750C93CA5CE3}" sibTransId="{5406F523-DABC-45C9-A9D7-D41DB4443606}"/>
    <dgm:cxn modelId="{232251C3-0553-446F-9FFE-3A92D5C3CCF5}" type="presOf" srcId="{4E255AC3-40BB-47A7-9B69-C38A0460D415}" destId="{73B8A049-96D7-40B0-B384-FC3BFA0312D2}" srcOrd="0" destOrd="0" presId="urn:microsoft.com/office/officeart/2005/8/layout/vList2"/>
    <dgm:cxn modelId="{3A42B82E-3DA0-45BC-B85D-3172E1259481}" type="presOf" srcId="{3E3B6AEE-8FEE-4B0D-B859-8AE743513C2D}" destId="{8E934EFE-80FF-42F4-B60D-97E2CBCD96E8}" srcOrd="0" destOrd="0" presId="urn:microsoft.com/office/officeart/2005/8/layout/vList2"/>
    <dgm:cxn modelId="{FAEDFEA2-5534-41B6-A31E-F470CAF4A38C}" type="presParOf" srcId="{8E934EFE-80FF-42F4-B60D-97E2CBCD96E8}" destId="{73B8A049-96D7-40B0-B384-FC3BFA0312D2}" srcOrd="0" destOrd="0" presId="urn:microsoft.com/office/officeart/2005/8/layout/vList2"/>
  </dgm:cxnLst>
  <dgm:bg/>
  <dgm:whole/>
</dgm:dataModel>
</file>

<file path=ppt/diagrams/data19.xml><?xml version="1.0" encoding="utf-8"?>
<dgm:dataModel xmlns:dgm="http://schemas.openxmlformats.org/drawingml/2006/diagram" xmlns:a="http://schemas.openxmlformats.org/drawingml/2006/main">
  <dgm:ptLst>
    <dgm:pt modelId="{D6A8A624-B552-4D0E-A08B-E5F54DCF95C4}" type="doc">
      <dgm:prSet loTypeId="urn:microsoft.com/office/officeart/2005/8/layout/vList2" loCatId="list" qsTypeId="urn:microsoft.com/office/officeart/2005/8/quickstyle/simple1#93" qsCatId="simple" csTypeId="urn:microsoft.com/office/officeart/2005/8/colors/accent6_3" csCatId="accent6"/>
      <dgm:spPr/>
      <dgm:t>
        <a:bodyPr/>
        <a:lstStyle/>
        <a:p>
          <a:endParaRPr kumimoji="1" lang="ja-JP" altLang="en-US"/>
        </a:p>
      </dgm:t>
    </dgm:pt>
    <dgm:pt modelId="{7A61EC6B-CF00-42C5-94D4-969062A26A4C}">
      <dgm:prSet/>
      <dgm:spPr/>
      <dgm:t>
        <a:bodyPr/>
        <a:lstStyle/>
        <a:p>
          <a:pPr rtl="0"/>
          <a:r>
            <a:rPr kumimoji="1" lang="en-US" dirty="0" smtClean="0"/>
            <a:t>3.2</a:t>
          </a:r>
          <a:r>
            <a:rPr kumimoji="1" lang="ja-JP" dirty="0" smtClean="0"/>
            <a:t>　消費者物価指数</a:t>
          </a:r>
          <a:endParaRPr lang="ja-JP" dirty="0"/>
        </a:p>
      </dgm:t>
    </dgm:pt>
    <dgm:pt modelId="{336964C9-3133-4DE5-B022-8DCE5F6AEEB8}" type="parTrans" cxnId="{F00DE4DE-6E26-478E-BD54-20DC6378A8BB}">
      <dgm:prSet/>
      <dgm:spPr/>
      <dgm:t>
        <a:bodyPr/>
        <a:lstStyle/>
        <a:p>
          <a:endParaRPr kumimoji="1" lang="ja-JP" altLang="en-US"/>
        </a:p>
      </dgm:t>
    </dgm:pt>
    <dgm:pt modelId="{B630AC1D-F5D5-4F1D-B965-945C5AEE6B06}" type="sibTrans" cxnId="{F00DE4DE-6E26-478E-BD54-20DC6378A8BB}">
      <dgm:prSet/>
      <dgm:spPr/>
      <dgm:t>
        <a:bodyPr/>
        <a:lstStyle/>
        <a:p>
          <a:endParaRPr kumimoji="1" lang="ja-JP" altLang="en-US"/>
        </a:p>
      </dgm:t>
    </dgm:pt>
    <dgm:pt modelId="{EA5BEECC-CC30-466F-A45B-7F96B222C2B8}" type="pres">
      <dgm:prSet presAssocID="{D6A8A624-B552-4D0E-A08B-E5F54DCF95C4}" presName="linear" presStyleCnt="0">
        <dgm:presLayoutVars>
          <dgm:animLvl val="lvl"/>
          <dgm:resizeHandles val="exact"/>
        </dgm:presLayoutVars>
      </dgm:prSet>
      <dgm:spPr/>
      <dgm:t>
        <a:bodyPr/>
        <a:lstStyle/>
        <a:p>
          <a:endParaRPr kumimoji="1" lang="ja-JP" altLang="en-US"/>
        </a:p>
      </dgm:t>
    </dgm:pt>
    <dgm:pt modelId="{D6D1B1EB-5614-4E97-98A2-9E3703F8A55C}" type="pres">
      <dgm:prSet presAssocID="{7A61EC6B-CF00-42C5-94D4-969062A26A4C}" presName="parentText" presStyleLbl="node1" presStyleIdx="0" presStyleCnt="1">
        <dgm:presLayoutVars>
          <dgm:chMax val="0"/>
          <dgm:bulletEnabled val="1"/>
        </dgm:presLayoutVars>
      </dgm:prSet>
      <dgm:spPr/>
      <dgm:t>
        <a:bodyPr/>
        <a:lstStyle/>
        <a:p>
          <a:endParaRPr kumimoji="1" lang="ja-JP" altLang="en-US"/>
        </a:p>
      </dgm:t>
    </dgm:pt>
  </dgm:ptLst>
  <dgm:cxnLst>
    <dgm:cxn modelId="{F00DE4DE-6E26-478E-BD54-20DC6378A8BB}" srcId="{D6A8A624-B552-4D0E-A08B-E5F54DCF95C4}" destId="{7A61EC6B-CF00-42C5-94D4-969062A26A4C}" srcOrd="0" destOrd="0" parTransId="{336964C9-3133-4DE5-B022-8DCE5F6AEEB8}" sibTransId="{B630AC1D-F5D5-4F1D-B965-945C5AEE6B06}"/>
    <dgm:cxn modelId="{CA02E96E-3C5C-4D4F-85F8-0B950E6C709A}" type="presOf" srcId="{D6A8A624-B552-4D0E-A08B-E5F54DCF95C4}" destId="{EA5BEECC-CC30-466F-A45B-7F96B222C2B8}" srcOrd="0" destOrd="0" presId="urn:microsoft.com/office/officeart/2005/8/layout/vList2"/>
    <dgm:cxn modelId="{8ED3FC0E-6932-46F4-B613-7939995A3BAB}" type="presOf" srcId="{7A61EC6B-CF00-42C5-94D4-969062A26A4C}" destId="{D6D1B1EB-5614-4E97-98A2-9E3703F8A55C}" srcOrd="0" destOrd="0" presId="urn:microsoft.com/office/officeart/2005/8/layout/vList2"/>
    <dgm:cxn modelId="{D198421C-78EA-4B84-B973-291D2A6CC75A}" type="presParOf" srcId="{EA5BEECC-CC30-466F-A45B-7F96B222C2B8}" destId="{D6D1B1EB-5614-4E97-98A2-9E3703F8A55C}"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8165F3DC-28E4-49B3-BD2F-18DB0EEC183B}" type="doc">
      <dgm:prSet loTypeId="urn:microsoft.com/office/officeart/2005/8/layout/vList2" loCatId="list" qsTypeId="urn:microsoft.com/office/officeart/2005/8/quickstyle/simple1#76" qsCatId="simple" csTypeId="urn:microsoft.com/office/officeart/2005/8/colors/accent6_3" csCatId="accent6"/>
      <dgm:spPr/>
      <dgm:t>
        <a:bodyPr/>
        <a:lstStyle/>
        <a:p>
          <a:endParaRPr kumimoji="1" lang="ja-JP" altLang="en-US"/>
        </a:p>
      </dgm:t>
    </dgm:pt>
    <dgm:pt modelId="{C52D88C5-12BA-4833-8E41-BC0A74B1AC78}">
      <dgm:prSet/>
      <dgm:spPr/>
      <dgm:t>
        <a:bodyPr/>
        <a:lstStyle/>
        <a:p>
          <a:pPr rtl="0"/>
          <a:r>
            <a:rPr kumimoji="1" lang="en-US" dirty="0" smtClean="0"/>
            <a:t>1.2</a:t>
          </a:r>
          <a:r>
            <a:rPr kumimoji="1" lang="ja-JP" dirty="0" smtClean="0"/>
            <a:t>　マクロ経済学の登場人物</a:t>
          </a:r>
          <a:endParaRPr lang="ja-JP" dirty="0"/>
        </a:p>
      </dgm:t>
    </dgm:pt>
    <dgm:pt modelId="{337B4238-A5FE-4B99-BBCC-7DB6DA555D47}" type="parTrans" cxnId="{1AD06B1C-EA7F-42B6-980B-3C7C28E19802}">
      <dgm:prSet/>
      <dgm:spPr/>
      <dgm:t>
        <a:bodyPr/>
        <a:lstStyle/>
        <a:p>
          <a:endParaRPr kumimoji="1" lang="ja-JP" altLang="en-US"/>
        </a:p>
      </dgm:t>
    </dgm:pt>
    <dgm:pt modelId="{2F4E2F87-0CA0-4FBA-B188-A4F57128040A}" type="sibTrans" cxnId="{1AD06B1C-EA7F-42B6-980B-3C7C28E19802}">
      <dgm:prSet/>
      <dgm:spPr/>
      <dgm:t>
        <a:bodyPr/>
        <a:lstStyle/>
        <a:p>
          <a:endParaRPr kumimoji="1" lang="ja-JP" altLang="en-US"/>
        </a:p>
      </dgm:t>
    </dgm:pt>
    <dgm:pt modelId="{FDA150E6-4F32-4ED4-8740-D0540E45CA88}" type="pres">
      <dgm:prSet presAssocID="{8165F3DC-28E4-49B3-BD2F-18DB0EEC183B}" presName="linear" presStyleCnt="0">
        <dgm:presLayoutVars>
          <dgm:animLvl val="lvl"/>
          <dgm:resizeHandles val="exact"/>
        </dgm:presLayoutVars>
      </dgm:prSet>
      <dgm:spPr/>
      <dgm:t>
        <a:bodyPr/>
        <a:lstStyle/>
        <a:p>
          <a:endParaRPr kumimoji="1" lang="ja-JP" altLang="en-US"/>
        </a:p>
      </dgm:t>
    </dgm:pt>
    <dgm:pt modelId="{7A8817CF-B8BA-4719-B1EB-19F6FDDAAD47}" type="pres">
      <dgm:prSet presAssocID="{C52D88C5-12BA-4833-8E41-BC0A74B1AC78}" presName="parentText" presStyleLbl="node1" presStyleIdx="0" presStyleCnt="1">
        <dgm:presLayoutVars>
          <dgm:chMax val="0"/>
          <dgm:bulletEnabled val="1"/>
        </dgm:presLayoutVars>
      </dgm:prSet>
      <dgm:spPr/>
      <dgm:t>
        <a:bodyPr/>
        <a:lstStyle/>
        <a:p>
          <a:endParaRPr kumimoji="1" lang="ja-JP" altLang="en-US"/>
        </a:p>
      </dgm:t>
    </dgm:pt>
  </dgm:ptLst>
  <dgm:cxnLst>
    <dgm:cxn modelId="{1AD06B1C-EA7F-42B6-980B-3C7C28E19802}" srcId="{8165F3DC-28E4-49B3-BD2F-18DB0EEC183B}" destId="{C52D88C5-12BA-4833-8E41-BC0A74B1AC78}" srcOrd="0" destOrd="0" parTransId="{337B4238-A5FE-4B99-BBCC-7DB6DA555D47}" sibTransId="{2F4E2F87-0CA0-4FBA-B188-A4F57128040A}"/>
    <dgm:cxn modelId="{E4DCDAB4-C59F-45EF-A8F1-BF6EF3D281B9}" type="presOf" srcId="{C52D88C5-12BA-4833-8E41-BC0A74B1AC78}" destId="{7A8817CF-B8BA-4719-B1EB-19F6FDDAAD47}" srcOrd="0" destOrd="0" presId="urn:microsoft.com/office/officeart/2005/8/layout/vList2"/>
    <dgm:cxn modelId="{C54D24A2-77DE-48EB-B55D-BFDA56101537}" type="presOf" srcId="{8165F3DC-28E4-49B3-BD2F-18DB0EEC183B}" destId="{FDA150E6-4F32-4ED4-8740-D0540E45CA88}" srcOrd="0" destOrd="0" presId="urn:microsoft.com/office/officeart/2005/8/layout/vList2"/>
    <dgm:cxn modelId="{CCA9AEF6-A172-4558-89F6-4E0E851335C6}" type="presParOf" srcId="{FDA150E6-4F32-4ED4-8740-D0540E45CA88}" destId="{7A8817CF-B8BA-4719-B1EB-19F6FDDAAD47}" srcOrd="0" destOrd="0" presId="urn:microsoft.com/office/officeart/2005/8/layout/vList2"/>
  </dgm:cxnLst>
  <dgm:bg/>
  <dgm:whole/>
</dgm:dataModel>
</file>

<file path=ppt/diagrams/data20.xml><?xml version="1.0" encoding="utf-8"?>
<dgm:dataModel xmlns:dgm="http://schemas.openxmlformats.org/drawingml/2006/diagram" xmlns:a="http://schemas.openxmlformats.org/drawingml/2006/main">
  <dgm:ptLst>
    <dgm:pt modelId="{5DD24F9E-E8D4-4D32-B88B-21E214123CD5}" type="doc">
      <dgm:prSet loTypeId="urn:microsoft.com/office/officeart/2005/8/layout/vList2" loCatId="list" qsTypeId="urn:microsoft.com/office/officeart/2005/8/quickstyle/simple1#94" qsCatId="simple" csTypeId="urn:microsoft.com/office/officeart/2005/8/colors/colorful3" csCatId="colorful"/>
      <dgm:spPr/>
      <dgm:t>
        <a:bodyPr/>
        <a:lstStyle/>
        <a:p>
          <a:endParaRPr kumimoji="1" lang="ja-JP" altLang="en-US"/>
        </a:p>
      </dgm:t>
    </dgm:pt>
    <dgm:pt modelId="{023D2FB3-6EDA-49EA-AB3D-CE9231800ECB}">
      <dgm:prSet/>
      <dgm:spPr/>
      <dgm:t>
        <a:bodyPr/>
        <a:lstStyle/>
        <a:p>
          <a:pPr rtl="0"/>
          <a:r>
            <a:rPr kumimoji="1" lang="en-US" dirty="0" smtClean="0"/>
            <a:t>3.2.1</a:t>
          </a:r>
          <a:r>
            <a:rPr kumimoji="1" lang="ja-JP" dirty="0" smtClean="0"/>
            <a:t>　品目の決定</a:t>
          </a:r>
          <a:endParaRPr lang="ja-JP" dirty="0"/>
        </a:p>
      </dgm:t>
    </dgm:pt>
    <dgm:pt modelId="{5FDC0885-B6A7-4927-AE9F-0A6A0C207AC2}" type="parTrans" cxnId="{F4E754B1-B3BE-4FB4-A712-36657F72F6A4}">
      <dgm:prSet/>
      <dgm:spPr/>
      <dgm:t>
        <a:bodyPr/>
        <a:lstStyle/>
        <a:p>
          <a:endParaRPr kumimoji="1" lang="ja-JP" altLang="en-US"/>
        </a:p>
      </dgm:t>
    </dgm:pt>
    <dgm:pt modelId="{33493297-9024-4C9A-9652-D52CC3445472}" type="sibTrans" cxnId="{F4E754B1-B3BE-4FB4-A712-36657F72F6A4}">
      <dgm:prSet/>
      <dgm:spPr/>
      <dgm:t>
        <a:bodyPr/>
        <a:lstStyle/>
        <a:p>
          <a:endParaRPr kumimoji="1" lang="ja-JP" altLang="en-US"/>
        </a:p>
      </dgm:t>
    </dgm:pt>
    <dgm:pt modelId="{ECFC26D2-902F-4D70-8884-B5D338B26341}" type="pres">
      <dgm:prSet presAssocID="{5DD24F9E-E8D4-4D32-B88B-21E214123CD5}" presName="linear" presStyleCnt="0">
        <dgm:presLayoutVars>
          <dgm:animLvl val="lvl"/>
          <dgm:resizeHandles val="exact"/>
        </dgm:presLayoutVars>
      </dgm:prSet>
      <dgm:spPr/>
      <dgm:t>
        <a:bodyPr/>
        <a:lstStyle/>
        <a:p>
          <a:endParaRPr kumimoji="1" lang="ja-JP" altLang="en-US"/>
        </a:p>
      </dgm:t>
    </dgm:pt>
    <dgm:pt modelId="{91CA46E3-F566-4A43-9DC3-70433ADEF5FE}" type="pres">
      <dgm:prSet presAssocID="{023D2FB3-6EDA-49EA-AB3D-CE9231800ECB}" presName="parentText" presStyleLbl="node1" presStyleIdx="0" presStyleCnt="1">
        <dgm:presLayoutVars>
          <dgm:chMax val="0"/>
          <dgm:bulletEnabled val="1"/>
        </dgm:presLayoutVars>
      </dgm:prSet>
      <dgm:spPr/>
      <dgm:t>
        <a:bodyPr/>
        <a:lstStyle/>
        <a:p>
          <a:endParaRPr kumimoji="1" lang="ja-JP" altLang="en-US"/>
        </a:p>
      </dgm:t>
    </dgm:pt>
  </dgm:ptLst>
  <dgm:cxnLst>
    <dgm:cxn modelId="{F4E754B1-B3BE-4FB4-A712-36657F72F6A4}" srcId="{5DD24F9E-E8D4-4D32-B88B-21E214123CD5}" destId="{023D2FB3-6EDA-49EA-AB3D-CE9231800ECB}" srcOrd="0" destOrd="0" parTransId="{5FDC0885-B6A7-4927-AE9F-0A6A0C207AC2}" sibTransId="{33493297-9024-4C9A-9652-D52CC3445472}"/>
    <dgm:cxn modelId="{F9CB3CA0-0AAC-469B-ADC3-E99224A84B73}" type="presOf" srcId="{023D2FB3-6EDA-49EA-AB3D-CE9231800ECB}" destId="{91CA46E3-F566-4A43-9DC3-70433ADEF5FE}" srcOrd="0" destOrd="0" presId="urn:microsoft.com/office/officeart/2005/8/layout/vList2"/>
    <dgm:cxn modelId="{A9EE8FD1-12AE-4625-BFF3-573FBCC0B5D3}" type="presOf" srcId="{5DD24F9E-E8D4-4D32-B88B-21E214123CD5}" destId="{ECFC26D2-902F-4D70-8884-B5D338B26341}" srcOrd="0" destOrd="0" presId="urn:microsoft.com/office/officeart/2005/8/layout/vList2"/>
    <dgm:cxn modelId="{C25793C1-D163-4367-860F-4E62BB21610C}" type="presParOf" srcId="{ECFC26D2-902F-4D70-8884-B5D338B26341}" destId="{91CA46E3-F566-4A43-9DC3-70433ADEF5FE}" srcOrd="0" destOrd="0" presId="urn:microsoft.com/office/officeart/2005/8/layout/vList2"/>
  </dgm:cxnLst>
  <dgm:bg/>
  <dgm:whole/>
</dgm:dataModel>
</file>

<file path=ppt/diagrams/data21.xml><?xml version="1.0" encoding="utf-8"?>
<dgm:dataModel xmlns:dgm="http://schemas.openxmlformats.org/drawingml/2006/diagram" xmlns:a="http://schemas.openxmlformats.org/drawingml/2006/main">
  <dgm:ptLst>
    <dgm:pt modelId="{81CECAA5-3643-4C78-8208-2D38F8A22204}" type="doc">
      <dgm:prSet loTypeId="urn:microsoft.com/office/officeart/2005/8/layout/vList2" loCatId="list" qsTypeId="urn:microsoft.com/office/officeart/2005/8/quickstyle/simple1#95" qsCatId="simple" csTypeId="urn:microsoft.com/office/officeart/2005/8/colors/colorful3" csCatId="colorful"/>
      <dgm:spPr/>
      <dgm:t>
        <a:bodyPr/>
        <a:lstStyle/>
        <a:p>
          <a:endParaRPr kumimoji="1" lang="ja-JP" altLang="en-US"/>
        </a:p>
      </dgm:t>
    </dgm:pt>
    <dgm:pt modelId="{F4213724-023C-4C40-8AF1-01146F68843B}">
      <dgm:prSet/>
      <dgm:spPr/>
      <dgm:t>
        <a:bodyPr/>
        <a:lstStyle/>
        <a:p>
          <a:pPr rtl="0"/>
          <a:r>
            <a:rPr kumimoji="1" lang="en-US" dirty="0" smtClean="0"/>
            <a:t>3.2.2</a:t>
          </a:r>
          <a:r>
            <a:rPr kumimoji="1" lang="ja-JP" dirty="0" smtClean="0"/>
            <a:t>　基準年の選択</a:t>
          </a:r>
          <a:endParaRPr lang="ja-JP" dirty="0"/>
        </a:p>
      </dgm:t>
    </dgm:pt>
    <dgm:pt modelId="{CE67A48B-B7CA-4671-B09B-9CEAB381EF55}" type="parTrans" cxnId="{269F0D87-2228-4262-8275-02A4E126BA09}">
      <dgm:prSet/>
      <dgm:spPr/>
      <dgm:t>
        <a:bodyPr/>
        <a:lstStyle/>
        <a:p>
          <a:endParaRPr kumimoji="1" lang="ja-JP" altLang="en-US"/>
        </a:p>
      </dgm:t>
    </dgm:pt>
    <dgm:pt modelId="{554857AE-F028-4C19-9E5B-4C62294A682E}" type="sibTrans" cxnId="{269F0D87-2228-4262-8275-02A4E126BA09}">
      <dgm:prSet/>
      <dgm:spPr/>
      <dgm:t>
        <a:bodyPr/>
        <a:lstStyle/>
        <a:p>
          <a:endParaRPr kumimoji="1" lang="ja-JP" altLang="en-US"/>
        </a:p>
      </dgm:t>
    </dgm:pt>
    <dgm:pt modelId="{4DD0B043-FCFA-447D-90C6-3D478C5F7AFD}" type="pres">
      <dgm:prSet presAssocID="{81CECAA5-3643-4C78-8208-2D38F8A22204}" presName="linear" presStyleCnt="0">
        <dgm:presLayoutVars>
          <dgm:animLvl val="lvl"/>
          <dgm:resizeHandles val="exact"/>
        </dgm:presLayoutVars>
      </dgm:prSet>
      <dgm:spPr/>
      <dgm:t>
        <a:bodyPr/>
        <a:lstStyle/>
        <a:p>
          <a:endParaRPr kumimoji="1" lang="ja-JP" altLang="en-US"/>
        </a:p>
      </dgm:t>
    </dgm:pt>
    <dgm:pt modelId="{E908575B-3382-40C0-8906-AB429E47F607}" type="pres">
      <dgm:prSet presAssocID="{F4213724-023C-4C40-8AF1-01146F68843B}" presName="parentText" presStyleLbl="node1" presStyleIdx="0" presStyleCnt="1">
        <dgm:presLayoutVars>
          <dgm:chMax val="0"/>
          <dgm:bulletEnabled val="1"/>
        </dgm:presLayoutVars>
      </dgm:prSet>
      <dgm:spPr/>
      <dgm:t>
        <a:bodyPr/>
        <a:lstStyle/>
        <a:p>
          <a:endParaRPr kumimoji="1" lang="ja-JP" altLang="en-US"/>
        </a:p>
      </dgm:t>
    </dgm:pt>
  </dgm:ptLst>
  <dgm:cxnLst>
    <dgm:cxn modelId="{03100C1F-E879-4C62-84E7-A120C90F36DF}" type="presOf" srcId="{81CECAA5-3643-4C78-8208-2D38F8A22204}" destId="{4DD0B043-FCFA-447D-90C6-3D478C5F7AFD}" srcOrd="0" destOrd="0" presId="urn:microsoft.com/office/officeart/2005/8/layout/vList2"/>
    <dgm:cxn modelId="{E79C9BC6-DC67-499A-9024-DD5699B29FC0}" type="presOf" srcId="{F4213724-023C-4C40-8AF1-01146F68843B}" destId="{E908575B-3382-40C0-8906-AB429E47F607}" srcOrd="0" destOrd="0" presId="urn:microsoft.com/office/officeart/2005/8/layout/vList2"/>
    <dgm:cxn modelId="{269F0D87-2228-4262-8275-02A4E126BA09}" srcId="{81CECAA5-3643-4C78-8208-2D38F8A22204}" destId="{F4213724-023C-4C40-8AF1-01146F68843B}" srcOrd="0" destOrd="0" parTransId="{CE67A48B-B7CA-4671-B09B-9CEAB381EF55}" sibTransId="{554857AE-F028-4C19-9E5B-4C62294A682E}"/>
    <dgm:cxn modelId="{FDEF551D-AB75-42BE-979A-3EE1C9255B6B}" type="presParOf" srcId="{4DD0B043-FCFA-447D-90C6-3D478C5F7AFD}" destId="{E908575B-3382-40C0-8906-AB429E47F607}" srcOrd="0" destOrd="0" presId="urn:microsoft.com/office/officeart/2005/8/layout/vList2"/>
  </dgm:cxnLst>
  <dgm:bg/>
  <dgm:whole/>
</dgm:dataModel>
</file>

<file path=ppt/diagrams/data22.xml><?xml version="1.0" encoding="utf-8"?>
<dgm:dataModel xmlns:dgm="http://schemas.openxmlformats.org/drawingml/2006/diagram" xmlns:a="http://schemas.openxmlformats.org/drawingml/2006/main">
  <dgm:ptLst>
    <dgm:pt modelId="{155E43CE-5D10-4F21-AEB7-B7251A2AB1D4}" type="doc">
      <dgm:prSet loTypeId="urn:microsoft.com/office/officeart/2005/8/layout/vList2" loCatId="list" qsTypeId="urn:microsoft.com/office/officeart/2005/8/quickstyle/simple1#96" qsCatId="simple" csTypeId="urn:microsoft.com/office/officeart/2005/8/colors/colorful3" csCatId="colorful" phldr="1"/>
      <dgm:spPr/>
      <dgm:t>
        <a:bodyPr/>
        <a:lstStyle/>
        <a:p>
          <a:endParaRPr kumimoji="1" lang="ja-JP" altLang="en-US"/>
        </a:p>
      </dgm:t>
    </dgm:pt>
    <dgm:pt modelId="{DB4624C7-5C72-408B-AAC4-7820A42ABCEB}">
      <dgm:prSet/>
      <dgm:spPr/>
      <dgm:t>
        <a:bodyPr/>
        <a:lstStyle/>
        <a:p>
          <a:pPr rtl="0"/>
          <a:r>
            <a:rPr kumimoji="1" lang="en-US" dirty="0" smtClean="0"/>
            <a:t>3.2.3</a:t>
          </a:r>
          <a:r>
            <a:rPr kumimoji="1" lang="ja-JP" dirty="0" smtClean="0"/>
            <a:t>　</a:t>
          </a:r>
          <a:r>
            <a:rPr kumimoji="1" lang="en-US" dirty="0" smtClean="0"/>
            <a:t>GDP</a:t>
          </a:r>
          <a:r>
            <a:rPr kumimoji="1" lang="ja-JP" dirty="0" smtClean="0"/>
            <a:t>デフレーターとの違い</a:t>
          </a:r>
          <a:endParaRPr lang="ja-JP" dirty="0"/>
        </a:p>
      </dgm:t>
    </dgm:pt>
    <dgm:pt modelId="{6141076D-C600-4EA5-9597-685715639865}" type="parTrans" cxnId="{600B6AD5-CDDC-4C58-8C87-1F5340DCF6AD}">
      <dgm:prSet/>
      <dgm:spPr/>
      <dgm:t>
        <a:bodyPr/>
        <a:lstStyle/>
        <a:p>
          <a:endParaRPr kumimoji="1" lang="ja-JP" altLang="en-US"/>
        </a:p>
      </dgm:t>
    </dgm:pt>
    <dgm:pt modelId="{09AFA89B-E7A6-4E1C-966D-B6B33EB5AD6D}" type="sibTrans" cxnId="{600B6AD5-CDDC-4C58-8C87-1F5340DCF6AD}">
      <dgm:prSet/>
      <dgm:spPr/>
      <dgm:t>
        <a:bodyPr/>
        <a:lstStyle/>
        <a:p>
          <a:endParaRPr kumimoji="1" lang="ja-JP" altLang="en-US"/>
        </a:p>
      </dgm:t>
    </dgm:pt>
    <dgm:pt modelId="{D94D9915-B69E-4142-A655-6337A95707CC}" type="pres">
      <dgm:prSet presAssocID="{155E43CE-5D10-4F21-AEB7-B7251A2AB1D4}" presName="linear" presStyleCnt="0">
        <dgm:presLayoutVars>
          <dgm:animLvl val="lvl"/>
          <dgm:resizeHandles val="exact"/>
        </dgm:presLayoutVars>
      </dgm:prSet>
      <dgm:spPr/>
      <dgm:t>
        <a:bodyPr/>
        <a:lstStyle/>
        <a:p>
          <a:endParaRPr kumimoji="1" lang="ja-JP" altLang="en-US"/>
        </a:p>
      </dgm:t>
    </dgm:pt>
    <dgm:pt modelId="{B6A6608F-6A1E-40A7-987E-C3A7FB78FEE3}" type="pres">
      <dgm:prSet presAssocID="{DB4624C7-5C72-408B-AAC4-7820A42ABCEB}" presName="parentText" presStyleLbl="node1" presStyleIdx="0" presStyleCnt="1" custScaleY="61399">
        <dgm:presLayoutVars>
          <dgm:chMax val="0"/>
          <dgm:bulletEnabled val="1"/>
        </dgm:presLayoutVars>
      </dgm:prSet>
      <dgm:spPr/>
      <dgm:t>
        <a:bodyPr/>
        <a:lstStyle/>
        <a:p>
          <a:endParaRPr kumimoji="1" lang="ja-JP" altLang="en-US"/>
        </a:p>
      </dgm:t>
    </dgm:pt>
  </dgm:ptLst>
  <dgm:cxnLst>
    <dgm:cxn modelId="{1C0BB842-6006-45FC-B3C6-2369B80A4C7E}" type="presOf" srcId="{DB4624C7-5C72-408B-AAC4-7820A42ABCEB}" destId="{B6A6608F-6A1E-40A7-987E-C3A7FB78FEE3}" srcOrd="0" destOrd="0" presId="urn:microsoft.com/office/officeart/2005/8/layout/vList2"/>
    <dgm:cxn modelId="{A5D1C79F-648D-40CD-99D0-88FE0CA2F2A9}" type="presOf" srcId="{155E43CE-5D10-4F21-AEB7-B7251A2AB1D4}" destId="{D94D9915-B69E-4142-A655-6337A95707CC}" srcOrd="0" destOrd="0" presId="urn:microsoft.com/office/officeart/2005/8/layout/vList2"/>
    <dgm:cxn modelId="{600B6AD5-CDDC-4C58-8C87-1F5340DCF6AD}" srcId="{155E43CE-5D10-4F21-AEB7-B7251A2AB1D4}" destId="{DB4624C7-5C72-408B-AAC4-7820A42ABCEB}" srcOrd="0" destOrd="0" parTransId="{6141076D-C600-4EA5-9597-685715639865}" sibTransId="{09AFA89B-E7A6-4E1C-966D-B6B33EB5AD6D}"/>
    <dgm:cxn modelId="{6665C023-813C-479E-9E2A-14A48BE40755}" type="presParOf" srcId="{D94D9915-B69E-4142-A655-6337A95707CC}" destId="{B6A6608F-6A1E-40A7-987E-C3A7FB78FEE3}" srcOrd="0" destOrd="0" presId="urn:microsoft.com/office/officeart/2005/8/layout/vList2"/>
  </dgm:cxnLst>
  <dgm:bg/>
  <dgm:whole/>
</dgm:dataModel>
</file>

<file path=ppt/diagrams/data23.xml><?xml version="1.0" encoding="utf-8"?>
<dgm:dataModel xmlns:dgm="http://schemas.openxmlformats.org/drawingml/2006/diagram" xmlns:a="http://schemas.openxmlformats.org/drawingml/2006/main">
  <dgm:ptLst>
    <dgm:pt modelId="{4E768C0B-7476-4C9B-9970-775ECE9F777B}" type="doc">
      <dgm:prSet loTypeId="urn:microsoft.com/office/officeart/2005/8/layout/vList2" loCatId="list" qsTypeId="urn:microsoft.com/office/officeart/2005/8/quickstyle/simple1#97" qsCatId="simple" csTypeId="urn:microsoft.com/office/officeart/2005/8/colors/accent6_3" csCatId="accent6"/>
      <dgm:spPr/>
      <dgm:t>
        <a:bodyPr/>
        <a:lstStyle/>
        <a:p>
          <a:endParaRPr kumimoji="1" lang="ja-JP" altLang="en-US"/>
        </a:p>
      </dgm:t>
    </dgm:pt>
    <dgm:pt modelId="{BEA7FA0D-AC71-4E47-B71E-CD7772531276}">
      <dgm:prSet/>
      <dgm:spPr/>
      <dgm:t>
        <a:bodyPr/>
        <a:lstStyle/>
        <a:p>
          <a:pPr rtl="0"/>
          <a:r>
            <a:rPr kumimoji="1" lang="en-US" dirty="0" smtClean="0"/>
            <a:t>3.3</a:t>
          </a:r>
          <a:r>
            <a:rPr kumimoji="1" lang="ja-JP" dirty="0" smtClean="0"/>
            <a:t>　企業物価指数</a:t>
          </a:r>
          <a:endParaRPr lang="ja-JP" dirty="0"/>
        </a:p>
      </dgm:t>
    </dgm:pt>
    <dgm:pt modelId="{C1CEFF47-987D-45B5-9E02-7DB1D6D12AE2}" type="parTrans" cxnId="{E7990E41-623B-43A3-948E-6B521BCAA74E}">
      <dgm:prSet/>
      <dgm:spPr/>
      <dgm:t>
        <a:bodyPr/>
        <a:lstStyle/>
        <a:p>
          <a:endParaRPr kumimoji="1" lang="ja-JP" altLang="en-US"/>
        </a:p>
      </dgm:t>
    </dgm:pt>
    <dgm:pt modelId="{E7FE5F1E-B27C-417D-AD8E-1CA118A48394}" type="sibTrans" cxnId="{E7990E41-623B-43A3-948E-6B521BCAA74E}">
      <dgm:prSet/>
      <dgm:spPr/>
      <dgm:t>
        <a:bodyPr/>
        <a:lstStyle/>
        <a:p>
          <a:endParaRPr kumimoji="1" lang="ja-JP" altLang="en-US"/>
        </a:p>
      </dgm:t>
    </dgm:pt>
    <dgm:pt modelId="{58BC713B-9B40-48AF-AACA-36BD38441265}" type="pres">
      <dgm:prSet presAssocID="{4E768C0B-7476-4C9B-9970-775ECE9F777B}" presName="linear" presStyleCnt="0">
        <dgm:presLayoutVars>
          <dgm:animLvl val="lvl"/>
          <dgm:resizeHandles val="exact"/>
        </dgm:presLayoutVars>
      </dgm:prSet>
      <dgm:spPr/>
      <dgm:t>
        <a:bodyPr/>
        <a:lstStyle/>
        <a:p>
          <a:endParaRPr kumimoji="1" lang="ja-JP" altLang="en-US"/>
        </a:p>
      </dgm:t>
    </dgm:pt>
    <dgm:pt modelId="{D6DC2DA2-1437-4038-9D97-1B79B9131CC4}" type="pres">
      <dgm:prSet presAssocID="{BEA7FA0D-AC71-4E47-B71E-CD7772531276}" presName="parentText" presStyleLbl="node1" presStyleIdx="0" presStyleCnt="1">
        <dgm:presLayoutVars>
          <dgm:chMax val="0"/>
          <dgm:bulletEnabled val="1"/>
        </dgm:presLayoutVars>
      </dgm:prSet>
      <dgm:spPr/>
      <dgm:t>
        <a:bodyPr/>
        <a:lstStyle/>
        <a:p>
          <a:endParaRPr kumimoji="1" lang="ja-JP" altLang="en-US"/>
        </a:p>
      </dgm:t>
    </dgm:pt>
  </dgm:ptLst>
  <dgm:cxnLst>
    <dgm:cxn modelId="{E7990E41-623B-43A3-948E-6B521BCAA74E}" srcId="{4E768C0B-7476-4C9B-9970-775ECE9F777B}" destId="{BEA7FA0D-AC71-4E47-B71E-CD7772531276}" srcOrd="0" destOrd="0" parTransId="{C1CEFF47-987D-45B5-9E02-7DB1D6D12AE2}" sibTransId="{E7FE5F1E-B27C-417D-AD8E-1CA118A48394}"/>
    <dgm:cxn modelId="{BEFCA377-760C-4FF1-B2B5-134D17CEB9D4}" type="presOf" srcId="{BEA7FA0D-AC71-4E47-B71E-CD7772531276}" destId="{D6DC2DA2-1437-4038-9D97-1B79B9131CC4}" srcOrd="0" destOrd="0" presId="urn:microsoft.com/office/officeart/2005/8/layout/vList2"/>
    <dgm:cxn modelId="{5B7CB65C-1A81-4263-BD70-295CCAD299FC}" type="presOf" srcId="{4E768C0B-7476-4C9B-9970-775ECE9F777B}" destId="{58BC713B-9B40-48AF-AACA-36BD38441265}" srcOrd="0" destOrd="0" presId="urn:microsoft.com/office/officeart/2005/8/layout/vList2"/>
    <dgm:cxn modelId="{CF54921C-70B2-4A36-A7C7-B433A7A49115}" type="presParOf" srcId="{58BC713B-9B40-48AF-AACA-36BD38441265}" destId="{D6DC2DA2-1437-4038-9D97-1B79B9131CC4}" srcOrd="0" destOrd="0" presId="urn:microsoft.com/office/officeart/2005/8/layout/vList2"/>
  </dgm:cxnLst>
  <dgm:bg/>
  <dgm:whole/>
</dgm:dataModel>
</file>

<file path=ppt/diagrams/data24.xml><?xml version="1.0" encoding="utf-8"?>
<dgm:dataModel xmlns:dgm="http://schemas.openxmlformats.org/drawingml/2006/diagram" xmlns:a="http://schemas.openxmlformats.org/drawingml/2006/main">
  <dgm:ptLst>
    <dgm:pt modelId="{ADCCCA17-3689-4A32-8BCE-600FA01AC1B8}" type="doc">
      <dgm:prSet loTypeId="urn:microsoft.com/office/officeart/2005/8/layout/vList2" loCatId="list" qsTypeId="urn:microsoft.com/office/officeart/2005/8/quickstyle/simple1#98" qsCatId="simple" csTypeId="urn:microsoft.com/office/officeart/2005/8/colors/accent6_3" csCatId="accent6"/>
      <dgm:spPr/>
      <dgm:t>
        <a:bodyPr/>
        <a:lstStyle/>
        <a:p>
          <a:endParaRPr kumimoji="1" lang="ja-JP" altLang="en-US"/>
        </a:p>
      </dgm:t>
    </dgm:pt>
    <dgm:pt modelId="{EF1D8679-4451-4F25-A619-ACC66E68536F}">
      <dgm:prSet/>
      <dgm:spPr/>
      <dgm:t>
        <a:bodyPr/>
        <a:lstStyle/>
        <a:p>
          <a:pPr rtl="0"/>
          <a:r>
            <a:rPr kumimoji="1" lang="en-US" dirty="0" smtClean="0"/>
            <a:t>3.4</a:t>
          </a:r>
          <a:r>
            <a:rPr kumimoji="1" lang="ja-JP" dirty="0" smtClean="0"/>
            <a:t>　インフレーション</a:t>
          </a:r>
          <a:endParaRPr lang="ja-JP" dirty="0"/>
        </a:p>
      </dgm:t>
    </dgm:pt>
    <dgm:pt modelId="{C9957C77-136B-49BE-A2CE-BB0F888A70EA}" type="parTrans" cxnId="{2A3C2F18-35E2-4A42-A9B6-DC023324A4DE}">
      <dgm:prSet/>
      <dgm:spPr/>
      <dgm:t>
        <a:bodyPr/>
        <a:lstStyle/>
        <a:p>
          <a:endParaRPr kumimoji="1" lang="ja-JP" altLang="en-US"/>
        </a:p>
      </dgm:t>
    </dgm:pt>
    <dgm:pt modelId="{F96B3483-7858-4BD6-A54B-D19B32C05011}" type="sibTrans" cxnId="{2A3C2F18-35E2-4A42-A9B6-DC023324A4DE}">
      <dgm:prSet/>
      <dgm:spPr/>
      <dgm:t>
        <a:bodyPr/>
        <a:lstStyle/>
        <a:p>
          <a:endParaRPr kumimoji="1" lang="ja-JP" altLang="en-US"/>
        </a:p>
      </dgm:t>
    </dgm:pt>
    <dgm:pt modelId="{64FEC7AA-DE3F-4C9F-BC0E-55A912396CCA}" type="pres">
      <dgm:prSet presAssocID="{ADCCCA17-3689-4A32-8BCE-600FA01AC1B8}" presName="linear" presStyleCnt="0">
        <dgm:presLayoutVars>
          <dgm:animLvl val="lvl"/>
          <dgm:resizeHandles val="exact"/>
        </dgm:presLayoutVars>
      </dgm:prSet>
      <dgm:spPr/>
      <dgm:t>
        <a:bodyPr/>
        <a:lstStyle/>
        <a:p>
          <a:endParaRPr kumimoji="1" lang="ja-JP" altLang="en-US"/>
        </a:p>
      </dgm:t>
    </dgm:pt>
    <dgm:pt modelId="{24B4AEBB-DBAD-4459-B353-EFD835078235}" type="pres">
      <dgm:prSet presAssocID="{EF1D8679-4451-4F25-A619-ACC66E68536F}" presName="parentText" presStyleLbl="node1" presStyleIdx="0" presStyleCnt="1">
        <dgm:presLayoutVars>
          <dgm:chMax val="0"/>
          <dgm:bulletEnabled val="1"/>
        </dgm:presLayoutVars>
      </dgm:prSet>
      <dgm:spPr/>
      <dgm:t>
        <a:bodyPr/>
        <a:lstStyle/>
        <a:p>
          <a:endParaRPr kumimoji="1" lang="ja-JP" altLang="en-US"/>
        </a:p>
      </dgm:t>
    </dgm:pt>
  </dgm:ptLst>
  <dgm:cxnLst>
    <dgm:cxn modelId="{D4617078-F930-49FB-B7C3-0091568279F8}" type="presOf" srcId="{EF1D8679-4451-4F25-A619-ACC66E68536F}" destId="{24B4AEBB-DBAD-4459-B353-EFD835078235}" srcOrd="0" destOrd="0" presId="urn:microsoft.com/office/officeart/2005/8/layout/vList2"/>
    <dgm:cxn modelId="{2A3C2F18-35E2-4A42-A9B6-DC023324A4DE}" srcId="{ADCCCA17-3689-4A32-8BCE-600FA01AC1B8}" destId="{EF1D8679-4451-4F25-A619-ACC66E68536F}" srcOrd="0" destOrd="0" parTransId="{C9957C77-136B-49BE-A2CE-BB0F888A70EA}" sibTransId="{F96B3483-7858-4BD6-A54B-D19B32C05011}"/>
    <dgm:cxn modelId="{662E7C48-ECE8-4B96-B910-93A665EDA114}" type="presOf" srcId="{ADCCCA17-3689-4A32-8BCE-600FA01AC1B8}" destId="{64FEC7AA-DE3F-4C9F-BC0E-55A912396CCA}" srcOrd="0" destOrd="0" presId="urn:microsoft.com/office/officeart/2005/8/layout/vList2"/>
    <dgm:cxn modelId="{08338901-F0C7-4970-A68C-703319061D9A}" type="presParOf" srcId="{64FEC7AA-DE3F-4C9F-BC0E-55A912396CCA}" destId="{24B4AEBB-DBAD-4459-B353-EFD835078235}" srcOrd="0" destOrd="0" presId="urn:microsoft.com/office/officeart/2005/8/layout/vList2"/>
  </dgm:cxnLst>
  <dgm:bg/>
  <dgm:whole/>
</dgm:dataModel>
</file>

<file path=ppt/diagrams/data25.xml><?xml version="1.0" encoding="utf-8"?>
<dgm:dataModel xmlns:dgm="http://schemas.openxmlformats.org/drawingml/2006/diagram" xmlns:a="http://schemas.openxmlformats.org/drawingml/2006/main">
  <dgm:ptLst>
    <dgm:pt modelId="{CECFC894-0300-405D-93C5-3DEDBC0A614B}" type="doc">
      <dgm:prSet loTypeId="urn:microsoft.com/office/officeart/2005/8/layout/vList2" loCatId="list" qsTypeId="urn:microsoft.com/office/officeart/2005/8/quickstyle/simple1#99" qsCatId="simple" csTypeId="urn:microsoft.com/office/officeart/2005/8/colors/accent6_3" csCatId="accent6"/>
      <dgm:spPr/>
      <dgm:t>
        <a:bodyPr/>
        <a:lstStyle/>
        <a:p>
          <a:endParaRPr kumimoji="1" lang="ja-JP" altLang="en-US"/>
        </a:p>
      </dgm:t>
    </dgm:pt>
    <dgm:pt modelId="{FD0B0A30-2539-4F4A-AB26-B11238393D96}">
      <dgm:prSet/>
      <dgm:spPr/>
      <dgm:t>
        <a:bodyPr/>
        <a:lstStyle/>
        <a:p>
          <a:pPr rtl="0"/>
          <a:r>
            <a:rPr kumimoji="1" lang="en-US" dirty="0" smtClean="0"/>
            <a:t>3.5</a:t>
          </a:r>
          <a:r>
            <a:rPr kumimoji="1" lang="ja-JP" dirty="0" smtClean="0"/>
            <a:t>　連鎖指数の適用</a:t>
          </a:r>
          <a:endParaRPr lang="ja-JP" dirty="0"/>
        </a:p>
      </dgm:t>
    </dgm:pt>
    <dgm:pt modelId="{B4AE747B-FB61-4730-9625-DF0892D17B16}" type="parTrans" cxnId="{49E6BFC1-44EC-4D12-917B-D5E7FD775190}">
      <dgm:prSet/>
      <dgm:spPr/>
      <dgm:t>
        <a:bodyPr/>
        <a:lstStyle/>
        <a:p>
          <a:endParaRPr kumimoji="1" lang="ja-JP" altLang="en-US"/>
        </a:p>
      </dgm:t>
    </dgm:pt>
    <dgm:pt modelId="{042647E9-BA1E-4C91-BB71-D1D7F6CE04F3}" type="sibTrans" cxnId="{49E6BFC1-44EC-4D12-917B-D5E7FD775190}">
      <dgm:prSet/>
      <dgm:spPr/>
      <dgm:t>
        <a:bodyPr/>
        <a:lstStyle/>
        <a:p>
          <a:endParaRPr kumimoji="1" lang="ja-JP" altLang="en-US"/>
        </a:p>
      </dgm:t>
    </dgm:pt>
    <dgm:pt modelId="{72B03C60-017A-4704-9897-12813D6C1691}" type="pres">
      <dgm:prSet presAssocID="{CECFC894-0300-405D-93C5-3DEDBC0A614B}" presName="linear" presStyleCnt="0">
        <dgm:presLayoutVars>
          <dgm:animLvl val="lvl"/>
          <dgm:resizeHandles val="exact"/>
        </dgm:presLayoutVars>
      </dgm:prSet>
      <dgm:spPr/>
      <dgm:t>
        <a:bodyPr/>
        <a:lstStyle/>
        <a:p>
          <a:endParaRPr kumimoji="1" lang="ja-JP" altLang="en-US"/>
        </a:p>
      </dgm:t>
    </dgm:pt>
    <dgm:pt modelId="{3B7A81DB-B2B5-4290-9B7B-3816CF8281BF}" type="pres">
      <dgm:prSet presAssocID="{FD0B0A30-2539-4F4A-AB26-B11238393D96}" presName="parentText" presStyleLbl="node1" presStyleIdx="0" presStyleCnt="1">
        <dgm:presLayoutVars>
          <dgm:chMax val="0"/>
          <dgm:bulletEnabled val="1"/>
        </dgm:presLayoutVars>
      </dgm:prSet>
      <dgm:spPr/>
      <dgm:t>
        <a:bodyPr/>
        <a:lstStyle/>
        <a:p>
          <a:endParaRPr kumimoji="1" lang="ja-JP" altLang="en-US"/>
        </a:p>
      </dgm:t>
    </dgm:pt>
  </dgm:ptLst>
  <dgm:cxnLst>
    <dgm:cxn modelId="{4029EC21-CC95-4450-8AE7-A6B5BBAECB1C}" type="presOf" srcId="{FD0B0A30-2539-4F4A-AB26-B11238393D96}" destId="{3B7A81DB-B2B5-4290-9B7B-3816CF8281BF}" srcOrd="0" destOrd="0" presId="urn:microsoft.com/office/officeart/2005/8/layout/vList2"/>
    <dgm:cxn modelId="{49E6BFC1-44EC-4D12-917B-D5E7FD775190}" srcId="{CECFC894-0300-405D-93C5-3DEDBC0A614B}" destId="{FD0B0A30-2539-4F4A-AB26-B11238393D96}" srcOrd="0" destOrd="0" parTransId="{B4AE747B-FB61-4730-9625-DF0892D17B16}" sibTransId="{042647E9-BA1E-4C91-BB71-D1D7F6CE04F3}"/>
    <dgm:cxn modelId="{B4C9FAD1-C105-4FC7-B6C2-A3DB6F770EBB}" type="presOf" srcId="{CECFC894-0300-405D-93C5-3DEDBC0A614B}" destId="{72B03C60-017A-4704-9897-12813D6C1691}" srcOrd="0" destOrd="0" presId="urn:microsoft.com/office/officeart/2005/8/layout/vList2"/>
    <dgm:cxn modelId="{315B1ED2-97DD-4435-9B56-FB54D98F1002}" type="presParOf" srcId="{72B03C60-017A-4704-9897-12813D6C1691}" destId="{3B7A81DB-B2B5-4290-9B7B-3816CF8281BF}" srcOrd="0" destOrd="0" presId="urn:microsoft.com/office/officeart/2005/8/layout/vList2"/>
  </dgm:cxnLst>
  <dgm:bg/>
  <dgm:whole/>
</dgm:dataModel>
</file>

<file path=ppt/diagrams/data26.xml><?xml version="1.0" encoding="utf-8"?>
<dgm:dataModel xmlns:dgm="http://schemas.openxmlformats.org/drawingml/2006/diagram" xmlns:a="http://schemas.openxmlformats.org/drawingml/2006/main">
  <dgm:ptLst>
    <dgm:pt modelId="{335038EE-6153-4F89-9D7A-C225AD0CE248}" type="doc">
      <dgm:prSet loTypeId="urn:microsoft.com/office/officeart/2005/8/layout/vList2" loCatId="list" qsTypeId="urn:microsoft.com/office/officeart/2005/8/quickstyle/simple1#100" qsCatId="simple" csTypeId="urn:microsoft.com/office/officeart/2005/8/colors/accent6_3" csCatId="accent6"/>
      <dgm:spPr/>
      <dgm:t>
        <a:bodyPr/>
        <a:lstStyle/>
        <a:p>
          <a:endParaRPr kumimoji="1" lang="ja-JP" altLang="en-US"/>
        </a:p>
      </dgm:t>
    </dgm:pt>
    <dgm:pt modelId="{FEB12895-8C40-4A4B-92B9-C394934397F9}">
      <dgm:prSet/>
      <dgm:spPr/>
      <dgm:t>
        <a:bodyPr/>
        <a:lstStyle/>
        <a:p>
          <a:pPr rtl="0"/>
          <a:r>
            <a:rPr kumimoji="1" lang="en-US" dirty="0" smtClean="0"/>
            <a:t>3.6</a:t>
          </a:r>
          <a:r>
            <a:rPr kumimoji="1" lang="ja-JP" dirty="0" smtClean="0"/>
            <a:t>　経済変数の実質化</a:t>
          </a:r>
          <a:endParaRPr lang="ja-JP" dirty="0"/>
        </a:p>
      </dgm:t>
    </dgm:pt>
    <dgm:pt modelId="{813BC4CD-FDFD-4FEA-800D-86597FD06EA3}" type="parTrans" cxnId="{B14CEAE4-77F9-4294-99EE-5603FB497C57}">
      <dgm:prSet/>
      <dgm:spPr/>
      <dgm:t>
        <a:bodyPr/>
        <a:lstStyle/>
        <a:p>
          <a:endParaRPr kumimoji="1" lang="ja-JP" altLang="en-US"/>
        </a:p>
      </dgm:t>
    </dgm:pt>
    <dgm:pt modelId="{E21AB3E3-9A35-44A0-96BD-C3DE8A62150A}" type="sibTrans" cxnId="{B14CEAE4-77F9-4294-99EE-5603FB497C57}">
      <dgm:prSet/>
      <dgm:spPr/>
      <dgm:t>
        <a:bodyPr/>
        <a:lstStyle/>
        <a:p>
          <a:endParaRPr kumimoji="1" lang="ja-JP" altLang="en-US"/>
        </a:p>
      </dgm:t>
    </dgm:pt>
    <dgm:pt modelId="{F4EA107D-CD87-4D62-B053-58F9A7FDE163}" type="pres">
      <dgm:prSet presAssocID="{335038EE-6153-4F89-9D7A-C225AD0CE248}" presName="linear" presStyleCnt="0">
        <dgm:presLayoutVars>
          <dgm:animLvl val="lvl"/>
          <dgm:resizeHandles val="exact"/>
        </dgm:presLayoutVars>
      </dgm:prSet>
      <dgm:spPr/>
      <dgm:t>
        <a:bodyPr/>
        <a:lstStyle/>
        <a:p>
          <a:endParaRPr kumimoji="1" lang="ja-JP" altLang="en-US"/>
        </a:p>
      </dgm:t>
    </dgm:pt>
    <dgm:pt modelId="{E5AEAEC0-6B30-4E75-BEFB-F71295E0C198}" type="pres">
      <dgm:prSet presAssocID="{FEB12895-8C40-4A4B-92B9-C394934397F9}" presName="parentText" presStyleLbl="node1" presStyleIdx="0" presStyleCnt="1">
        <dgm:presLayoutVars>
          <dgm:chMax val="0"/>
          <dgm:bulletEnabled val="1"/>
        </dgm:presLayoutVars>
      </dgm:prSet>
      <dgm:spPr/>
      <dgm:t>
        <a:bodyPr/>
        <a:lstStyle/>
        <a:p>
          <a:endParaRPr kumimoji="1" lang="ja-JP" altLang="en-US"/>
        </a:p>
      </dgm:t>
    </dgm:pt>
  </dgm:ptLst>
  <dgm:cxnLst>
    <dgm:cxn modelId="{328451A8-13C0-4A7F-A1FE-B6E425D0F9A3}" type="presOf" srcId="{335038EE-6153-4F89-9D7A-C225AD0CE248}" destId="{F4EA107D-CD87-4D62-B053-58F9A7FDE163}" srcOrd="0" destOrd="0" presId="urn:microsoft.com/office/officeart/2005/8/layout/vList2"/>
    <dgm:cxn modelId="{B14CEAE4-77F9-4294-99EE-5603FB497C57}" srcId="{335038EE-6153-4F89-9D7A-C225AD0CE248}" destId="{FEB12895-8C40-4A4B-92B9-C394934397F9}" srcOrd="0" destOrd="0" parTransId="{813BC4CD-FDFD-4FEA-800D-86597FD06EA3}" sibTransId="{E21AB3E3-9A35-44A0-96BD-C3DE8A62150A}"/>
    <dgm:cxn modelId="{DB254E84-9537-49EB-B74E-5BAC51AE2D09}" type="presOf" srcId="{FEB12895-8C40-4A4B-92B9-C394934397F9}" destId="{E5AEAEC0-6B30-4E75-BEFB-F71295E0C198}" srcOrd="0" destOrd="0" presId="urn:microsoft.com/office/officeart/2005/8/layout/vList2"/>
    <dgm:cxn modelId="{7537BFB6-1473-4BAB-87AB-00B3368DEEC4}" type="presParOf" srcId="{F4EA107D-CD87-4D62-B053-58F9A7FDE163}" destId="{E5AEAEC0-6B30-4E75-BEFB-F71295E0C198}" srcOrd="0" destOrd="0" presId="urn:microsoft.com/office/officeart/2005/8/layout/vList2"/>
  </dgm:cxnLst>
  <dgm:bg/>
  <dgm:whole/>
</dgm:dataModel>
</file>

<file path=ppt/diagrams/data27.xml><?xml version="1.0" encoding="utf-8"?>
<dgm:dataModel xmlns:dgm="http://schemas.openxmlformats.org/drawingml/2006/diagram" xmlns:a="http://schemas.openxmlformats.org/drawingml/2006/main">
  <dgm:ptLst>
    <dgm:pt modelId="{955E50DB-2DA2-4B01-B849-C86DB20920D5}" type="doc">
      <dgm:prSet loTypeId="urn:microsoft.com/office/officeart/2005/8/layout/vList2" loCatId="list" qsTypeId="urn:microsoft.com/office/officeart/2005/8/quickstyle/simple1#101" qsCatId="simple" csTypeId="urn:microsoft.com/office/officeart/2005/8/colors/accent1_2#9" csCatId="accent1"/>
      <dgm:spPr/>
      <dgm:t>
        <a:bodyPr/>
        <a:lstStyle/>
        <a:p>
          <a:endParaRPr kumimoji="1" lang="ja-JP" altLang="en-US"/>
        </a:p>
      </dgm:t>
    </dgm:pt>
    <dgm:pt modelId="{0D02BB1E-9806-45BB-9851-76320F628773}">
      <dgm:prSet/>
      <dgm:spPr/>
      <dgm:t>
        <a:bodyPr/>
        <a:lstStyle/>
        <a:p>
          <a:pPr rtl="0"/>
          <a:r>
            <a:rPr kumimoji="1" lang="ja-JP" dirty="0" smtClean="0"/>
            <a:t>実質利子率について</a:t>
          </a:r>
          <a:br>
            <a:rPr kumimoji="1" lang="ja-JP" dirty="0" smtClean="0"/>
          </a:br>
          <a:r>
            <a:rPr kumimoji="1" lang="en-US" dirty="0" smtClean="0"/>
            <a:t/>
          </a:r>
          <a:br>
            <a:rPr kumimoji="1" lang="en-US" dirty="0" smtClean="0"/>
          </a:br>
          <a:r>
            <a:rPr kumimoji="1" lang="ja-JP" dirty="0" smtClean="0"/>
            <a:t>名目利子率を　</a:t>
          </a:r>
          <a:r>
            <a:rPr kumimoji="1" lang="en-US" dirty="0" smtClean="0"/>
            <a:t/>
          </a:r>
          <a:br>
            <a:rPr kumimoji="1" lang="en-US" dirty="0" smtClean="0"/>
          </a:br>
          <a:r>
            <a:rPr kumimoji="1" lang="en-US" dirty="0" smtClean="0"/>
            <a:t/>
          </a:r>
          <a:br>
            <a:rPr kumimoji="1" lang="en-US" dirty="0" smtClean="0"/>
          </a:br>
          <a:r>
            <a:rPr kumimoji="1" lang="en-US" dirty="0" smtClean="0"/>
            <a:t>2006</a:t>
          </a:r>
          <a:r>
            <a:rPr kumimoji="1" lang="ja-JP" dirty="0" smtClean="0"/>
            <a:t>年のビールの価格を</a:t>
          </a:r>
          <a:r>
            <a:rPr kumimoji="1" lang="en-US" dirty="0" smtClean="0"/>
            <a:t/>
          </a:r>
          <a:br>
            <a:rPr kumimoji="1" lang="en-US" dirty="0" smtClean="0"/>
          </a:br>
          <a:r>
            <a:rPr kumimoji="1" lang="ja-JP" dirty="0" smtClean="0"/>
            <a:t/>
          </a:r>
          <a:br>
            <a:rPr kumimoji="1" lang="ja-JP" dirty="0" smtClean="0"/>
          </a:br>
          <a:r>
            <a:rPr kumimoji="1" lang="en-US" dirty="0" smtClean="0"/>
            <a:t>2007</a:t>
          </a:r>
          <a:r>
            <a:rPr kumimoji="1" lang="ja-JP" dirty="0" smtClean="0"/>
            <a:t>年のビールの予想価格を　　　とする。</a:t>
          </a:r>
          <a:endParaRPr lang="ja-JP" dirty="0"/>
        </a:p>
      </dgm:t>
    </dgm:pt>
    <dgm:pt modelId="{A703CB49-FD69-4162-8D51-26B548D02EAD}" type="parTrans" cxnId="{20EDB9BF-CF48-4BCF-BE25-03B1EF0B9330}">
      <dgm:prSet/>
      <dgm:spPr/>
      <dgm:t>
        <a:bodyPr/>
        <a:lstStyle/>
        <a:p>
          <a:endParaRPr kumimoji="1" lang="ja-JP" altLang="en-US"/>
        </a:p>
      </dgm:t>
    </dgm:pt>
    <dgm:pt modelId="{F66AD593-5369-44DE-8B56-FA94EFDC2F39}" type="sibTrans" cxnId="{20EDB9BF-CF48-4BCF-BE25-03B1EF0B9330}">
      <dgm:prSet/>
      <dgm:spPr/>
      <dgm:t>
        <a:bodyPr/>
        <a:lstStyle/>
        <a:p>
          <a:endParaRPr kumimoji="1" lang="ja-JP" altLang="en-US"/>
        </a:p>
      </dgm:t>
    </dgm:pt>
    <dgm:pt modelId="{3258E43E-A78A-4033-8F13-E3322190AC8D}" type="pres">
      <dgm:prSet presAssocID="{955E50DB-2DA2-4B01-B849-C86DB20920D5}" presName="linear" presStyleCnt="0">
        <dgm:presLayoutVars>
          <dgm:animLvl val="lvl"/>
          <dgm:resizeHandles val="exact"/>
        </dgm:presLayoutVars>
      </dgm:prSet>
      <dgm:spPr/>
      <dgm:t>
        <a:bodyPr/>
        <a:lstStyle/>
        <a:p>
          <a:endParaRPr kumimoji="1" lang="ja-JP" altLang="en-US"/>
        </a:p>
      </dgm:t>
    </dgm:pt>
    <dgm:pt modelId="{58A36EEA-6A4C-4FEA-9C86-6B035C392538}" type="pres">
      <dgm:prSet presAssocID="{0D02BB1E-9806-45BB-9851-76320F628773}" presName="parentText" presStyleLbl="node1" presStyleIdx="0" presStyleCnt="1">
        <dgm:presLayoutVars>
          <dgm:chMax val="0"/>
          <dgm:bulletEnabled val="1"/>
        </dgm:presLayoutVars>
      </dgm:prSet>
      <dgm:spPr/>
      <dgm:t>
        <a:bodyPr/>
        <a:lstStyle/>
        <a:p>
          <a:endParaRPr kumimoji="1" lang="ja-JP" altLang="en-US"/>
        </a:p>
      </dgm:t>
    </dgm:pt>
  </dgm:ptLst>
  <dgm:cxnLst>
    <dgm:cxn modelId="{20EDB9BF-CF48-4BCF-BE25-03B1EF0B9330}" srcId="{955E50DB-2DA2-4B01-B849-C86DB20920D5}" destId="{0D02BB1E-9806-45BB-9851-76320F628773}" srcOrd="0" destOrd="0" parTransId="{A703CB49-FD69-4162-8D51-26B548D02EAD}" sibTransId="{F66AD593-5369-44DE-8B56-FA94EFDC2F39}"/>
    <dgm:cxn modelId="{4AF59383-A2FD-442D-8D70-B75DBCA0164E}" type="presOf" srcId="{0D02BB1E-9806-45BB-9851-76320F628773}" destId="{58A36EEA-6A4C-4FEA-9C86-6B035C392538}" srcOrd="0" destOrd="0" presId="urn:microsoft.com/office/officeart/2005/8/layout/vList2"/>
    <dgm:cxn modelId="{F7977B5C-C41D-4F37-8C9A-EA7520A8431B}" type="presOf" srcId="{955E50DB-2DA2-4B01-B849-C86DB20920D5}" destId="{3258E43E-A78A-4033-8F13-E3322190AC8D}" srcOrd="0" destOrd="0" presId="urn:microsoft.com/office/officeart/2005/8/layout/vList2"/>
    <dgm:cxn modelId="{6C914A87-BC82-4096-8D21-AC7579A0D7FD}" type="presParOf" srcId="{3258E43E-A78A-4033-8F13-E3322190AC8D}" destId="{58A36EEA-6A4C-4FEA-9C86-6B035C392538}" srcOrd="0" destOrd="0" presId="urn:microsoft.com/office/officeart/2005/8/layout/vList2"/>
  </dgm:cxnLst>
  <dgm:bg/>
  <dgm:whole/>
</dgm:dataModel>
</file>

<file path=ppt/diagrams/data28.xml><?xml version="1.0" encoding="utf-8"?>
<dgm:dataModel xmlns:dgm="http://schemas.openxmlformats.org/drawingml/2006/diagram" xmlns:a="http://schemas.openxmlformats.org/drawingml/2006/main">
  <dgm:ptLst>
    <dgm:pt modelId="{9FBDA0E8-558C-4D40-9EE0-B01EC6D1F05B}" type="doc">
      <dgm:prSet loTypeId="urn:microsoft.com/office/officeart/2005/8/layout/vList2" loCatId="list" qsTypeId="urn:microsoft.com/office/officeart/2005/8/quickstyle/simple1#102" qsCatId="simple" csTypeId="urn:microsoft.com/office/officeart/2005/8/colors/accent6_3" csCatId="accent6"/>
      <dgm:spPr/>
      <dgm:t>
        <a:bodyPr/>
        <a:lstStyle/>
        <a:p>
          <a:endParaRPr kumimoji="1" lang="ja-JP" altLang="en-US"/>
        </a:p>
      </dgm:t>
    </dgm:pt>
    <dgm:pt modelId="{F99EE2C3-D0F4-44BB-869D-D2F96139C51C}">
      <dgm:prSet/>
      <dgm:spPr/>
      <dgm:t>
        <a:bodyPr/>
        <a:lstStyle/>
        <a:p>
          <a:pPr rtl="0"/>
          <a:r>
            <a:rPr kumimoji="1" lang="en-US" dirty="0" smtClean="0"/>
            <a:t>4.1</a:t>
          </a:r>
          <a:r>
            <a:rPr kumimoji="1" lang="ja-JP" dirty="0" smtClean="0"/>
            <a:t>　世界の国々の経済</a:t>
          </a:r>
          <a:endParaRPr lang="ja-JP" dirty="0"/>
        </a:p>
      </dgm:t>
    </dgm:pt>
    <dgm:pt modelId="{4D5221BF-A101-4D96-9E8E-AAADB3372C24}" type="parTrans" cxnId="{44A32D53-5BCE-4D7B-9494-10DBAFC5095E}">
      <dgm:prSet/>
      <dgm:spPr/>
      <dgm:t>
        <a:bodyPr/>
        <a:lstStyle/>
        <a:p>
          <a:endParaRPr kumimoji="1" lang="ja-JP" altLang="en-US"/>
        </a:p>
      </dgm:t>
    </dgm:pt>
    <dgm:pt modelId="{B5533575-5541-4243-8CCF-F3538F065012}" type="sibTrans" cxnId="{44A32D53-5BCE-4D7B-9494-10DBAFC5095E}">
      <dgm:prSet/>
      <dgm:spPr/>
      <dgm:t>
        <a:bodyPr/>
        <a:lstStyle/>
        <a:p>
          <a:endParaRPr kumimoji="1" lang="ja-JP" altLang="en-US"/>
        </a:p>
      </dgm:t>
    </dgm:pt>
    <dgm:pt modelId="{0ABEE5D4-D41C-402A-9D91-7EC9B3343214}" type="pres">
      <dgm:prSet presAssocID="{9FBDA0E8-558C-4D40-9EE0-B01EC6D1F05B}" presName="linear" presStyleCnt="0">
        <dgm:presLayoutVars>
          <dgm:animLvl val="lvl"/>
          <dgm:resizeHandles val="exact"/>
        </dgm:presLayoutVars>
      </dgm:prSet>
      <dgm:spPr/>
      <dgm:t>
        <a:bodyPr/>
        <a:lstStyle/>
        <a:p>
          <a:endParaRPr kumimoji="1" lang="ja-JP" altLang="en-US"/>
        </a:p>
      </dgm:t>
    </dgm:pt>
    <dgm:pt modelId="{FEEBA6A1-EB5E-4088-AEBC-33C6D5A3DD8E}" type="pres">
      <dgm:prSet presAssocID="{F99EE2C3-D0F4-44BB-869D-D2F96139C51C}" presName="parentText" presStyleLbl="node1" presStyleIdx="0" presStyleCnt="1">
        <dgm:presLayoutVars>
          <dgm:chMax val="0"/>
          <dgm:bulletEnabled val="1"/>
        </dgm:presLayoutVars>
      </dgm:prSet>
      <dgm:spPr/>
      <dgm:t>
        <a:bodyPr/>
        <a:lstStyle/>
        <a:p>
          <a:endParaRPr kumimoji="1" lang="ja-JP" altLang="en-US"/>
        </a:p>
      </dgm:t>
    </dgm:pt>
  </dgm:ptLst>
  <dgm:cxnLst>
    <dgm:cxn modelId="{D0B20884-322F-456E-8393-CA7E681BCCF8}" type="presOf" srcId="{F99EE2C3-D0F4-44BB-869D-D2F96139C51C}" destId="{FEEBA6A1-EB5E-4088-AEBC-33C6D5A3DD8E}" srcOrd="0" destOrd="0" presId="urn:microsoft.com/office/officeart/2005/8/layout/vList2"/>
    <dgm:cxn modelId="{44A32D53-5BCE-4D7B-9494-10DBAFC5095E}" srcId="{9FBDA0E8-558C-4D40-9EE0-B01EC6D1F05B}" destId="{F99EE2C3-D0F4-44BB-869D-D2F96139C51C}" srcOrd="0" destOrd="0" parTransId="{4D5221BF-A101-4D96-9E8E-AAADB3372C24}" sibTransId="{B5533575-5541-4243-8CCF-F3538F065012}"/>
    <dgm:cxn modelId="{5F7374A9-975B-43C1-877E-F35880D45F90}" type="presOf" srcId="{9FBDA0E8-558C-4D40-9EE0-B01EC6D1F05B}" destId="{0ABEE5D4-D41C-402A-9D91-7EC9B3343214}" srcOrd="0" destOrd="0" presId="urn:microsoft.com/office/officeart/2005/8/layout/vList2"/>
    <dgm:cxn modelId="{764E1F31-294D-4C89-BC12-54F1BB40D523}" type="presParOf" srcId="{0ABEE5D4-D41C-402A-9D91-7EC9B3343214}" destId="{FEEBA6A1-EB5E-4088-AEBC-33C6D5A3DD8E}" srcOrd="0" destOrd="0" presId="urn:microsoft.com/office/officeart/2005/8/layout/vList2"/>
  </dgm:cxnLst>
  <dgm:bg/>
  <dgm:whole/>
</dgm:dataModel>
</file>

<file path=ppt/diagrams/data29.xml><?xml version="1.0" encoding="utf-8"?>
<dgm:dataModel xmlns:dgm="http://schemas.openxmlformats.org/drawingml/2006/diagram" xmlns:a="http://schemas.openxmlformats.org/drawingml/2006/main">
  <dgm:ptLst>
    <dgm:pt modelId="{F0A1F211-7915-4CD1-9C92-C0034608922E}" type="doc">
      <dgm:prSet loTypeId="urn:microsoft.com/office/officeart/2005/8/layout/vList2" loCatId="list" qsTypeId="urn:microsoft.com/office/officeart/2005/8/quickstyle/simple1#103" qsCatId="simple" csTypeId="urn:microsoft.com/office/officeart/2005/8/colors/accent6_3" csCatId="accent6"/>
      <dgm:spPr/>
      <dgm:t>
        <a:bodyPr/>
        <a:lstStyle/>
        <a:p>
          <a:endParaRPr kumimoji="1" lang="ja-JP" altLang="en-US"/>
        </a:p>
      </dgm:t>
    </dgm:pt>
    <dgm:pt modelId="{2F8FD084-864B-4279-BCBE-B1D5E6C3C9AC}">
      <dgm:prSet/>
      <dgm:spPr/>
      <dgm:t>
        <a:bodyPr/>
        <a:lstStyle/>
        <a:p>
          <a:pPr rtl="0"/>
          <a:r>
            <a:rPr kumimoji="1" lang="en-US" dirty="0" smtClean="0"/>
            <a:t>4.2</a:t>
          </a:r>
          <a:r>
            <a:rPr kumimoji="1" lang="ja-JP" dirty="0" smtClean="0"/>
            <a:t>　生産水準の決定</a:t>
          </a:r>
          <a:endParaRPr lang="ja-JP" dirty="0"/>
        </a:p>
      </dgm:t>
    </dgm:pt>
    <dgm:pt modelId="{C5D39998-3D46-4487-85F1-63B895248B25}" type="parTrans" cxnId="{1A3ACA9D-129D-4B92-896E-AE564EF81F8E}">
      <dgm:prSet/>
      <dgm:spPr/>
      <dgm:t>
        <a:bodyPr/>
        <a:lstStyle/>
        <a:p>
          <a:endParaRPr kumimoji="1" lang="ja-JP" altLang="en-US"/>
        </a:p>
      </dgm:t>
    </dgm:pt>
    <dgm:pt modelId="{B528ABF9-2F70-4871-BBB4-EE056038B06E}" type="sibTrans" cxnId="{1A3ACA9D-129D-4B92-896E-AE564EF81F8E}">
      <dgm:prSet/>
      <dgm:spPr/>
      <dgm:t>
        <a:bodyPr/>
        <a:lstStyle/>
        <a:p>
          <a:endParaRPr kumimoji="1" lang="ja-JP" altLang="en-US"/>
        </a:p>
      </dgm:t>
    </dgm:pt>
    <dgm:pt modelId="{19667F71-7CDA-40BE-8C42-BEAA915EDFEC}" type="pres">
      <dgm:prSet presAssocID="{F0A1F211-7915-4CD1-9C92-C0034608922E}" presName="linear" presStyleCnt="0">
        <dgm:presLayoutVars>
          <dgm:animLvl val="lvl"/>
          <dgm:resizeHandles val="exact"/>
        </dgm:presLayoutVars>
      </dgm:prSet>
      <dgm:spPr/>
      <dgm:t>
        <a:bodyPr/>
        <a:lstStyle/>
        <a:p>
          <a:endParaRPr kumimoji="1" lang="ja-JP" altLang="en-US"/>
        </a:p>
      </dgm:t>
    </dgm:pt>
    <dgm:pt modelId="{CAAFFDC4-15EF-401E-8FCA-2F595199E6C3}" type="pres">
      <dgm:prSet presAssocID="{2F8FD084-864B-4279-BCBE-B1D5E6C3C9AC}" presName="parentText" presStyleLbl="node1" presStyleIdx="0" presStyleCnt="1">
        <dgm:presLayoutVars>
          <dgm:chMax val="0"/>
          <dgm:bulletEnabled val="1"/>
        </dgm:presLayoutVars>
      </dgm:prSet>
      <dgm:spPr/>
      <dgm:t>
        <a:bodyPr/>
        <a:lstStyle/>
        <a:p>
          <a:endParaRPr kumimoji="1" lang="ja-JP" altLang="en-US"/>
        </a:p>
      </dgm:t>
    </dgm:pt>
  </dgm:ptLst>
  <dgm:cxnLst>
    <dgm:cxn modelId="{DEFF178E-4C04-4C5B-9630-18E99936BAAB}" type="presOf" srcId="{F0A1F211-7915-4CD1-9C92-C0034608922E}" destId="{19667F71-7CDA-40BE-8C42-BEAA915EDFEC}" srcOrd="0" destOrd="0" presId="urn:microsoft.com/office/officeart/2005/8/layout/vList2"/>
    <dgm:cxn modelId="{1A3ACA9D-129D-4B92-896E-AE564EF81F8E}" srcId="{F0A1F211-7915-4CD1-9C92-C0034608922E}" destId="{2F8FD084-864B-4279-BCBE-B1D5E6C3C9AC}" srcOrd="0" destOrd="0" parTransId="{C5D39998-3D46-4487-85F1-63B895248B25}" sibTransId="{B528ABF9-2F70-4871-BBB4-EE056038B06E}"/>
    <dgm:cxn modelId="{AAE00673-C98E-4DB1-AA8F-101166B6AA0C}" type="presOf" srcId="{2F8FD084-864B-4279-BCBE-B1D5E6C3C9AC}" destId="{CAAFFDC4-15EF-401E-8FCA-2F595199E6C3}" srcOrd="0" destOrd="0" presId="urn:microsoft.com/office/officeart/2005/8/layout/vList2"/>
    <dgm:cxn modelId="{C8B199EF-23E8-4240-84DB-7D3E5C753010}" type="presParOf" srcId="{19667F71-7CDA-40BE-8C42-BEAA915EDFEC}" destId="{CAAFFDC4-15EF-401E-8FCA-2F595199E6C3}"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3E7418D4-51E7-4902-9204-FBBADF418791}" type="doc">
      <dgm:prSet loTypeId="urn:microsoft.com/office/officeart/2005/8/layout/vList2" loCatId="list" qsTypeId="urn:microsoft.com/office/officeart/2005/8/quickstyle/simple1#77" qsCatId="simple" csTypeId="urn:microsoft.com/office/officeart/2005/8/colors/accent6_3" csCatId="accent6"/>
      <dgm:spPr/>
      <dgm:t>
        <a:bodyPr/>
        <a:lstStyle/>
        <a:p>
          <a:endParaRPr kumimoji="1" lang="ja-JP" altLang="en-US"/>
        </a:p>
      </dgm:t>
    </dgm:pt>
    <dgm:pt modelId="{EF78EAB7-9CBE-4489-B55D-B3E0736AB90F}">
      <dgm:prSet/>
      <dgm:spPr/>
      <dgm:t>
        <a:bodyPr/>
        <a:lstStyle/>
        <a:p>
          <a:pPr rtl="0"/>
          <a:r>
            <a:rPr kumimoji="1" lang="en-US" dirty="0" smtClean="0"/>
            <a:t>1.3</a:t>
          </a:r>
          <a:r>
            <a:rPr kumimoji="1" lang="ja-JP" dirty="0" smtClean="0"/>
            <a:t>　マクロ経済学とミクロ経済学</a:t>
          </a:r>
          <a:endParaRPr lang="ja-JP" dirty="0"/>
        </a:p>
      </dgm:t>
    </dgm:pt>
    <dgm:pt modelId="{C314EAB7-192A-41E3-AEE9-F23E8AD2BA1F}" type="parTrans" cxnId="{67C7A673-4CDF-42ED-9097-98B9FB8F3C1A}">
      <dgm:prSet/>
      <dgm:spPr/>
      <dgm:t>
        <a:bodyPr/>
        <a:lstStyle/>
        <a:p>
          <a:endParaRPr kumimoji="1" lang="ja-JP" altLang="en-US"/>
        </a:p>
      </dgm:t>
    </dgm:pt>
    <dgm:pt modelId="{A76535AA-C59A-46BA-A7A4-A990415297DC}" type="sibTrans" cxnId="{67C7A673-4CDF-42ED-9097-98B9FB8F3C1A}">
      <dgm:prSet/>
      <dgm:spPr/>
      <dgm:t>
        <a:bodyPr/>
        <a:lstStyle/>
        <a:p>
          <a:endParaRPr kumimoji="1" lang="ja-JP" altLang="en-US"/>
        </a:p>
      </dgm:t>
    </dgm:pt>
    <dgm:pt modelId="{9AF2D6D2-7F24-4D71-A394-30B00364B34B}" type="pres">
      <dgm:prSet presAssocID="{3E7418D4-51E7-4902-9204-FBBADF418791}" presName="linear" presStyleCnt="0">
        <dgm:presLayoutVars>
          <dgm:animLvl val="lvl"/>
          <dgm:resizeHandles val="exact"/>
        </dgm:presLayoutVars>
      </dgm:prSet>
      <dgm:spPr/>
      <dgm:t>
        <a:bodyPr/>
        <a:lstStyle/>
        <a:p>
          <a:endParaRPr kumimoji="1" lang="ja-JP" altLang="en-US"/>
        </a:p>
      </dgm:t>
    </dgm:pt>
    <dgm:pt modelId="{B318D445-7F7D-4B70-ACDD-99DBCC05D5F8}" type="pres">
      <dgm:prSet presAssocID="{EF78EAB7-9CBE-4489-B55D-B3E0736AB90F}" presName="parentText" presStyleLbl="node1" presStyleIdx="0" presStyleCnt="1">
        <dgm:presLayoutVars>
          <dgm:chMax val="0"/>
          <dgm:bulletEnabled val="1"/>
        </dgm:presLayoutVars>
      </dgm:prSet>
      <dgm:spPr/>
      <dgm:t>
        <a:bodyPr/>
        <a:lstStyle/>
        <a:p>
          <a:endParaRPr kumimoji="1" lang="ja-JP" altLang="en-US"/>
        </a:p>
      </dgm:t>
    </dgm:pt>
  </dgm:ptLst>
  <dgm:cxnLst>
    <dgm:cxn modelId="{0A016592-2A68-4373-AAEA-E0A98D06932F}" type="presOf" srcId="{3E7418D4-51E7-4902-9204-FBBADF418791}" destId="{9AF2D6D2-7F24-4D71-A394-30B00364B34B}" srcOrd="0" destOrd="0" presId="urn:microsoft.com/office/officeart/2005/8/layout/vList2"/>
    <dgm:cxn modelId="{B6009901-1FC7-4D83-8127-3D7CE695428B}" type="presOf" srcId="{EF78EAB7-9CBE-4489-B55D-B3E0736AB90F}" destId="{B318D445-7F7D-4B70-ACDD-99DBCC05D5F8}" srcOrd="0" destOrd="0" presId="urn:microsoft.com/office/officeart/2005/8/layout/vList2"/>
    <dgm:cxn modelId="{67C7A673-4CDF-42ED-9097-98B9FB8F3C1A}" srcId="{3E7418D4-51E7-4902-9204-FBBADF418791}" destId="{EF78EAB7-9CBE-4489-B55D-B3E0736AB90F}" srcOrd="0" destOrd="0" parTransId="{C314EAB7-192A-41E3-AEE9-F23E8AD2BA1F}" sibTransId="{A76535AA-C59A-46BA-A7A4-A990415297DC}"/>
    <dgm:cxn modelId="{F597DF00-4D73-42CD-8C5F-E63B004437D1}" type="presParOf" srcId="{9AF2D6D2-7F24-4D71-A394-30B00364B34B}" destId="{B318D445-7F7D-4B70-ACDD-99DBCC05D5F8}" srcOrd="0" destOrd="0" presId="urn:microsoft.com/office/officeart/2005/8/layout/vList2"/>
  </dgm:cxnLst>
  <dgm:bg/>
  <dgm:whole/>
</dgm:dataModel>
</file>

<file path=ppt/diagrams/data30.xml><?xml version="1.0" encoding="utf-8"?>
<dgm:dataModel xmlns:dgm="http://schemas.openxmlformats.org/drawingml/2006/diagram" xmlns:a="http://schemas.openxmlformats.org/drawingml/2006/main">
  <dgm:ptLst>
    <dgm:pt modelId="{BCF9BD67-97DA-4C00-B8FF-A8D4E3D45852}" type="doc">
      <dgm:prSet loTypeId="urn:microsoft.com/office/officeart/2005/8/layout/vList2" loCatId="list" qsTypeId="urn:microsoft.com/office/officeart/2005/8/quickstyle/simple1#104" qsCatId="simple" csTypeId="urn:microsoft.com/office/officeart/2005/8/colors/colorful3" csCatId="colorful"/>
      <dgm:spPr/>
      <dgm:t>
        <a:bodyPr/>
        <a:lstStyle/>
        <a:p>
          <a:endParaRPr kumimoji="1" lang="ja-JP" altLang="en-US"/>
        </a:p>
      </dgm:t>
    </dgm:pt>
    <dgm:pt modelId="{97EA2CE9-1EFA-4815-BB07-90C4544909B3}">
      <dgm:prSet/>
      <dgm:spPr/>
      <dgm:t>
        <a:bodyPr/>
        <a:lstStyle/>
        <a:p>
          <a:pPr rtl="0"/>
          <a:r>
            <a:rPr lang="en-US" dirty="0" smtClean="0"/>
            <a:t>4.2.1</a:t>
          </a:r>
          <a:r>
            <a:rPr lang="ja-JP" dirty="0" smtClean="0"/>
            <a:t>　生産要素</a:t>
          </a:r>
          <a:endParaRPr kumimoji="1" lang="ja-JP" dirty="0"/>
        </a:p>
      </dgm:t>
    </dgm:pt>
    <dgm:pt modelId="{D31BB5F7-0E95-456D-89F3-ED9FC6DE83FC}" type="parTrans" cxnId="{A0BCED66-9278-4B2B-8E6C-98F61B2196BC}">
      <dgm:prSet/>
      <dgm:spPr/>
      <dgm:t>
        <a:bodyPr/>
        <a:lstStyle/>
        <a:p>
          <a:endParaRPr kumimoji="1" lang="ja-JP" altLang="en-US"/>
        </a:p>
      </dgm:t>
    </dgm:pt>
    <dgm:pt modelId="{EF8BBAD0-A545-426C-ABAC-C34D730798BB}" type="sibTrans" cxnId="{A0BCED66-9278-4B2B-8E6C-98F61B2196BC}">
      <dgm:prSet/>
      <dgm:spPr/>
      <dgm:t>
        <a:bodyPr/>
        <a:lstStyle/>
        <a:p>
          <a:endParaRPr kumimoji="1" lang="ja-JP" altLang="en-US"/>
        </a:p>
      </dgm:t>
    </dgm:pt>
    <dgm:pt modelId="{771EA468-B80D-4488-B3F2-078A93D40F12}" type="pres">
      <dgm:prSet presAssocID="{BCF9BD67-97DA-4C00-B8FF-A8D4E3D45852}" presName="linear" presStyleCnt="0">
        <dgm:presLayoutVars>
          <dgm:animLvl val="lvl"/>
          <dgm:resizeHandles val="exact"/>
        </dgm:presLayoutVars>
      </dgm:prSet>
      <dgm:spPr/>
      <dgm:t>
        <a:bodyPr/>
        <a:lstStyle/>
        <a:p>
          <a:endParaRPr kumimoji="1" lang="ja-JP" altLang="en-US"/>
        </a:p>
      </dgm:t>
    </dgm:pt>
    <dgm:pt modelId="{0101242E-FB15-417B-8393-6CC5B03E5C1B}" type="pres">
      <dgm:prSet presAssocID="{97EA2CE9-1EFA-4815-BB07-90C4544909B3}" presName="parentText" presStyleLbl="node1" presStyleIdx="0" presStyleCnt="1" custLinFactNeighborY="22779">
        <dgm:presLayoutVars>
          <dgm:chMax val="0"/>
          <dgm:bulletEnabled val="1"/>
        </dgm:presLayoutVars>
      </dgm:prSet>
      <dgm:spPr/>
      <dgm:t>
        <a:bodyPr/>
        <a:lstStyle/>
        <a:p>
          <a:endParaRPr kumimoji="1" lang="ja-JP" altLang="en-US"/>
        </a:p>
      </dgm:t>
    </dgm:pt>
  </dgm:ptLst>
  <dgm:cxnLst>
    <dgm:cxn modelId="{5A5407F0-217E-404C-A682-9104032295FE}" type="presOf" srcId="{BCF9BD67-97DA-4C00-B8FF-A8D4E3D45852}" destId="{771EA468-B80D-4488-B3F2-078A93D40F12}" srcOrd="0" destOrd="0" presId="urn:microsoft.com/office/officeart/2005/8/layout/vList2"/>
    <dgm:cxn modelId="{A8A7A5D5-042B-4064-B016-527183FE18EC}" type="presOf" srcId="{97EA2CE9-1EFA-4815-BB07-90C4544909B3}" destId="{0101242E-FB15-417B-8393-6CC5B03E5C1B}" srcOrd="0" destOrd="0" presId="urn:microsoft.com/office/officeart/2005/8/layout/vList2"/>
    <dgm:cxn modelId="{A0BCED66-9278-4B2B-8E6C-98F61B2196BC}" srcId="{BCF9BD67-97DA-4C00-B8FF-A8D4E3D45852}" destId="{97EA2CE9-1EFA-4815-BB07-90C4544909B3}" srcOrd="0" destOrd="0" parTransId="{D31BB5F7-0E95-456D-89F3-ED9FC6DE83FC}" sibTransId="{EF8BBAD0-A545-426C-ABAC-C34D730798BB}"/>
    <dgm:cxn modelId="{F7479835-D3D8-47D6-A921-5A7E537D57F6}" type="presParOf" srcId="{771EA468-B80D-4488-B3F2-078A93D40F12}" destId="{0101242E-FB15-417B-8393-6CC5B03E5C1B}" srcOrd="0" destOrd="0" presId="urn:microsoft.com/office/officeart/2005/8/layout/vList2"/>
  </dgm:cxnLst>
  <dgm:bg/>
  <dgm:whole/>
</dgm:dataModel>
</file>

<file path=ppt/diagrams/data31.xml><?xml version="1.0" encoding="utf-8"?>
<dgm:dataModel xmlns:dgm="http://schemas.openxmlformats.org/drawingml/2006/diagram" xmlns:a="http://schemas.openxmlformats.org/drawingml/2006/main">
  <dgm:ptLst>
    <dgm:pt modelId="{4D12421A-779F-44E6-98EA-73C1F442FFE8}" type="doc">
      <dgm:prSet loTypeId="urn:microsoft.com/office/officeart/2005/8/layout/vList2" loCatId="list" qsTypeId="urn:microsoft.com/office/officeart/2005/8/quickstyle/simple1#105" qsCatId="simple" csTypeId="urn:microsoft.com/office/officeart/2005/8/colors/colorful3" csCatId="colorful"/>
      <dgm:spPr/>
      <dgm:t>
        <a:bodyPr/>
        <a:lstStyle/>
        <a:p>
          <a:endParaRPr kumimoji="1" lang="ja-JP" altLang="en-US"/>
        </a:p>
      </dgm:t>
    </dgm:pt>
    <dgm:pt modelId="{C4F58926-0D52-4D22-A86F-B32EBFE5C54C}">
      <dgm:prSet/>
      <dgm:spPr/>
      <dgm:t>
        <a:bodyPr/>
        <a:lstStyle/>
        <a:p>
          <a:pPr rtl="0"/>
          <a:r>
            <a:rPr kumimoji="1" lang="en-US" dirty="0" smtClean="0"/>
            <a:t>4.2.2</a:t>
          </a:r>
          <a:r>
            <a:rPr kumimoji="1" lang="ja-JP" dirty="0" smtClean="0"/>
            <a:t>　労働市場</a:t>
          </a:r>
          <a:endParaRPr lang="ja-JP" dirty="0"/>
        </a:p>
      </dgm:t>
    </dgm:pt>
    <dgm:pt modelId="{0022CBA5-164B-4763-9AD9-B54827A407AE}" type="parTrans" cxnId="{D4389122-3622-4354-ACB7-F0AFFEB14A3D}">
      <dgm:prSet/>
      <dgm:spPr/>
      <dgm:t>
        <a:bodyPr/>
        <a:lstStyle/>
        <a:p>
          <a:endParaRPr kumimoji="1" lang="ja-JP" altLang="en-US"/>
        </a:p>
      </dgm:t>
    </dgm:pt>
    <dgm:pt modelId="{79EE9A91-B4D7-40B0-BE61-82CD2D75A695}" type="sibTrans" cxnId="{D4389122-3622-4354-ACB7-F0AFFEB14A3D}">
      <dgm:prSet/>
      <dgm:spPr/>
      <dgm:t>
        <a:bodyPr/>
        <a:lstStyle/>
        <a:p>
          <a:endParaRPr kumimoji="1" lang="ja-JP" altLang="en-US"/>
        </a:p>
      </dgm:t>
    </dgm:pt>
    <dgm:pt modelId="{8D442067-82FF-45F1-92CF-5364236D2B8F}" type="pres">
      <dgm:prSet presAssocID="{4D12421A-779F-44E6-98EA-73C1F442FFE8}" presName="linear" presStyleCnt="0">
        <dgm:presLayoutVars>
          <dgm:animLvl val="lvl"/>
          <dgm:resizeHandles val="exact"/>
        </dgm:presLayoutVars>
      </dgm:prSet>
      <dgm:spPr/>
      <dgm:t>
        <a:bodyPr/>
        <a:lstStyle/>
        <a:p>
          <a:endParaRPr kumimoji="1" lang="ja-JP" altLang="en-US"/>
        </a:p>
      </dgm:t>
    </dgm:pt>
    <dgm:pt modelId="{99116434-9F36-4AF5-A7C8-4FD58C5D454F}" type="pres">
      <dgm:prSet presAssocID="{C4F58926-0D52-4D22-A86F-B32EBFE5C54C}" presName="parentText" presStyleLbl="node1" presStyleIdx="0" presStyleCnt="1">
        <dgm:presLayoutVars>
          <dgm:chMax val="0"/>
          <dgm:bulletEnabled val="1"/>
        </dgm:presLayoutVars>
      </dgm:prSet>
      <dgm:spPr/>
      <dgm:t>
        <a:bodyPr/>
        <a:lstStyle/>
        <a:p>
          <a:endParaRPr kumimoji="1" lang="ja-JP" altLang="en-US"/>
        </a:p>
      </dgm:t>
    </dgm:pt>
  </dgm:ptLst>
  <dgm:cxnLst>
    <dgm:cxn modelId="{D4389122-3622-4354-ACB7-F0AFFEB14A3D}" srcId="{4D12421A-779F-44E6-98EA-73C1F442FFE8}" destId="{C4F58926-0D52-4D22-A86F-B32EBFE5C54C}" srcOrd="0" destOrd="0" parTransId="{0022CBA5-164B-4763-9AD9-B54827A407AE}" sibTransId="{79EE9A91-B4D7-40B0-BE61-82CD2D75A695}"/>
    <dgm:cxn modelId="{1C996956-0E4D-4EBA-9534-0F5AC6F944FB}" type="presOf" srcId="{4D12421A-779F-44E6-98EA-73C1F442FFE8}" destId="{8D442067-82FF-45F1-92CF-5364236D2B8F}" srcOrd="0" destOrd="0" presId="urn:microsoft.com/office/officeart/2005/8/layout/vList2"/>
    <dgm:cxn modelId="{0AB8315B-7752-4266-839B-0025DAA4A481}" type="presOf" srcId="{C4F58926-0D52-4D22-A86F-B32EBFE5C54C}" destId="{99116434-9F36-4AF5-A7C8-4FD58C5D454F}" srcOrd="0" destOrd="0" presId="urn:microsoft.com/office/officeart/2005/8/layout/vList2"/>
    <dgm:cxn modelId="{7B213F4B-81AE-48EA-A85E-E26A33FCA46A}" type="presParOf" srcId="{8D442067-82FF-45F1-92CF-5364236D2B8F}" destId="{99116434-9F36-4AF5-A7C8-4FD58C5D454F}" srcOrd="0" destOrd="0" presId="urn:microsoft.com/office/officeart/2005/8/layout/vList2"/>
  </dgm:cxnLst>
  <dgm:bg/>
  <dgm:whole/>
</dgm:dataModel>
</file>

<file path=ppt/diagrams/data32.xml><?xml version="1.0" encoding="utf-8"?>
<dgm:dataModel xmlns:dgm="http://schemas.openxmlformats.org/drawingml/2006/diagram" xmlns:a="http://schemas.openxmlformats.org/drawingml/2006/main">
  <dgm:ptLst>
    <dgm:pt modelId="{6D14A17B-F96F-4017-BC79-E501612B9471}" type="doc">
      <dgm:prSet loTypeId="urn:microsoft.com/office/officeart/2005/8/layout/vList2" loCatId="list" qsTypeId="urn:microsoft.com/office/officeart/2005/8/quickstyle/simple1#106" qsCatId="simple" csTypeId="urn:microsoft.com/office/officeart/2005/8/colors/colorful3" csCatId="colorful"/>
      <dgm:spPr/>
      <dgm:t>
        <a:bodyPr/>
        <a:lstStyle/>
        <a:p>
          <a:endParaRPr kumimoji="1" lang="ja-JP" altLang="en-US"/>
        </a:p>
      </dgm:t>
    </dgm:pt>
    <dgm:pt modelId="{5EAFC29F-E025-41D0-8642-A797FEDF4D7F}">
      <dgm:prSet/>
      <dgm:spPr/>
      <dgm:t>
        <a:bodyPr/>
        <a:lstStyle/>
        <a:p>
          <a:pPr rtl="0"/>
          <a:r>
            <a:rPr kumimoji="1" lang="en-US" dirty="0" smtClean="0"/>
            <a:t>4.2.3</a:t>
          </a:r>
          <a:r>
            <a:rPr kumimoji="1" lang="ja-JP" dirty="0" smtClean="0"/>
            <a:t>　生産水準の決定</a:t>
          </a:r>
          <a:endParaRPr lang="ja-JP" dirty="0"/>
        </a:p>
      </dgm:t>
    </dgm:pt>
    <dgm:pt modelId="{FE92C8C1-C5AC-4AED-8A3A-5B87F0692E5F}" type="parTrans" cxnId="{EECD9FC1-A299-47ED-A8C9-2086B752591F}">
      <dgm:prSet/>
      <dgm:spPr/>
      <dgm:t>
        <a:bodyPr/>
        <a:lstStyle/>
        <a:p>
          <a:endParaRPr kumimoji="1" lang="ja-JP" altLang="en-US"/>
        </a:p>
      </dgm:t>
    </dgm:pt>
    <dgm:pt modelId="{BED0D6D7-F28B-4039-9E47-86A21444C28F}" type="sibTrans" cxnId="{EECD9FC1-A299-47ED-A8C9-2086B752591F}">
      <dgm:prSet/>
      <dgm:spPr/>
      <dgm:t>
        <a:bodyPr/>
        <a:lstStyle/>
        <a:p>
          <a:endParaRPr kumimoji="1" lang="ja-JP" altLang="en-US"/>
        </a:p>
      </dgm:t>
    </dgm:pt>
    <dgm:pt modelId="{24E34AA5-CDBD-4D0C-B069-CEF2622DD523}" type="pres">
      <dgm:prSet presAssocID="{6D14A17B-F96F-4017-BC79-E501612B9471}" presName="linear" presStyleCnt="0">
        <dgm:presLayoutVars>
          <dgm:animLvl val="lvl"/>
          <dgm:resizeHandles val="exact"/>
        </dgm:presLayoutVars>
      </dgm:prSet>
      <dgm:spPr/>
      <dgm:t>
        <a:bodyPr/>
        <a:lstStyle/>
        <a:p>
          <a:endParaRPr kumimoji="1" lang="ja-JP" altLang="en-US"/>
        </a:p>
      </dgm:t>
    </dgm:pt>
    <dgm:pt modelId="{5EC48DB7-3CDF-4DE8-9CD3-10CEEBD2DA83}" type="pres">
      <dgm:prSet presAssocID="{5EAFC29F-E025-41D0-8642-A797FEDF4D7F}" presName="parentText" presStyleLbl="node1" presStyleIdx="0" presStyleCnt="1">
        <dgm:presLayoutVars>
          <dgm:chMax val="0"/>
          <dgm:bulletEnabled val="1"/>
        </dgm:presLayoutVars>
      </dgm:prSet>
      <dgm:spPr/>
      <dgm:t>
        <a:bodyPr/>
        <a:lstStyle/>
        <a:p>
          <a:endParaRPr kumimoji="1" lang="ja-JP" altLang="en-US"/>
        </a:p>
      </dgm:t>
    </dgm:pt>
  </dgm:ptLst>
  <dgm:cxnLst>
    <dgm:cxn modelId="{EECD9FC1-A299-47ED-A8C9-2086B752591F}" srcId="{6D14A17B-F96F-4017-BC79-E501612B9471}" destId="{5EAFC29F-E025-41D0-8642-A797FEDF4D7F}" srcOrd="0" destOrd="0" parTransId="{FE92C8C1-C5AC-4AED-8A3A-5B87F0692E5F}" sibTransId="{BED0D6D7-F28B-4039-9E47-86A21444C28F}"/>
    <dgm:cxn modelId="{7B797E8C-A3F5-4752-8E45-899D674C846B}" type="presOf" srcId="{6D14A17B-F96F-4017-BC79-E501612B9471}" destId="{24E34AA5-CDBD-4D0C-B069-CEF2622DD523}" srcOrd="0" destOrd="0" presId="urn:microsoft.com/office/officeart/2005/8/layout/vList2"/>
    <dgm:cxn modelId="{BCC72C2C-CAA6-4614-B310-B71FCC3E43E3}" type="presOf" srcId="{5EAFC29F-E025-41D0-8642-A797FEDF4D7F}" destId="{5EC48DB7-3CDF-4DE8-9CD3-10CEEBD2DA83}" srcOrd="0" destOrd="0" presId="urn:microsoft.com/office/officeart/2005/8/layout/vList2"/>
    <dgm:cxn modelId="{E3F189A5-AA8D-49B5-9A2D-7769B96FA085}" type="presParOf" srcId="{24E34AA5-CDBD-4D0C-B069-CEF2622DD523}" destId="{5EC48DB7-3CDF-4DE8-9CD3-10CEEBD2DA83}" srcOrd="0" destOrd="0" presId="urn:microsoft.com/office/officeart/2005/8/layout/vList2"/>
  </dgm:cxnLst>
  <dgm:bg/>
  <dgm:whole/>
</dgm:dataModel>
</file>

<file path=ppt/diagrams/data33.xml><?xml version="1.0" encoding="utf-8"?>
<dgm:dataModel xmlns:dgm="http://schemas.openxmlformats.org/drawingml/2006/diagram" xmlns:a="http://schemas.openxmlformats.org/drawingml/2006/main">
  <dgm:ptLst>
    <dgm:pt modelId="{E6BE522A-807B-497F-B36D-5140D2139D59}" type="doc">
      <dgm:prSet loTypeId="urn:microsoft.com/office/officeart/2005/8/layout/vList2" loCatId="list" qsTypeId="urn:microsoft.com/office/officeart/2005/8/quickstyle/simple1#107" qsCatId="simple" csTypeId="urn:microsoft.com/office/officeart/2005/8/colors/accent6_3" csCatId="accent6" phldr="1"/>
      <dgm:spPr/>
      <dgm:t>
        <a:bodyPr/>
        <a:lstStyle/>
        <a:p>
          <a:endParaRPr kumimoji="1" lang="ja-JP" altLang="en-US"/>
        </a:p>
      </dgm:t>
    </dgm:pt>
    <dgm:pt modelId="{FF6D95B7-A999-46F8-9B54-39E800F53466}">
      <dgm:prSet/>
      <dgm:spPr/>
      <dgm:t>
        <a:bodyPr/>
        <a:lstStyle/>
        <a:p>
          <a:pPr rtl="0"/>
          <a:r>
            <a:rPr kumimoji="1" lang="en-US" dirty="0" smtClean="0"/>
            <a:t>4.3</a:t>
          </a:r>
          <a:r>
            <a:rPr kumimoji="1" lang="ja-JP" dirty="0" smtClean="0"/>
            <a:t>　物的資本の変化</a:t>
          </a:r>
          <a:endParaRPr lang="ja-JP" dirty="0"/>
        </a:p>
      </dgm:t>
    </dgm:pt>
    <dgm:pt modelId="{A0BB9602-9CAC-4BB6-BA3B-D0D601063B37}" type="parTrans" cxnId="{59ED74F7-A17C-4FF4-BCDC-B1E549737BC5}">
      <dgm:prSet/>
      <dgm:spPr/>
      <dgm:t>
        <a:bodyPr/>
        <a:lstStyle/>
        <a:p>
          <a:endParaRPr kumimoji="1" lang="ja-JP" altLang="en-US"/>
        </a:p>
      </dgm:t>
    </dgm:pt>
    <dgm:pt modelId="{E6572658-7EB5-4C89-BE85-84286A4A4946}" type="sibTrans" cxnId="{59ED74F7-A17C-4FF4-BCDC-B1E549737BC5}">
      <dgm:prSet/>
      <dgm:spPr/>
      <dgm:t>
        <a:bodyPr/>
        <a:lstStyle/>
        <a:p>
          <a:endParaRPr kumimoji="1" lang="ja-JP" altLang="en-US"/>
        </a:p>
      </dgm:t>
    </dgm:pt>
    <dgm:pt modelId="{193C0459-6EA6-4E7D-9802-D286859439B8}" type="pres">
      <dgm:prSet presAssocID="{E6BE522A-807B-497F-B36D-5140D2139D59}" presName="linear" presStyleCnt="0">
        <dgm:presLayoutVars>
          <dgm:animLvl val="lvl"/>
          <dgm:resizeHandles val="exact"/>
        </dgm:presLayoutVars>
      </dgm:prSet>
      <dgm:spPr/>
      <dgm:t>
        <a:bodyPr/>
        <a:lstStyle/>
        <a:p>
          <a:endParaRPr kumimoji="1" lang="ja-JP" altLang="en-US"/>
        </a:p>
      </dgm:t>
    </dgm:pt>
    <dgm:pt modelId="{57CD9778-5291-4048-AD88-AF73756EFB65}" type="pres">
      <dgm:prSet presAssocID="{FF6D95B7-A999-46F8-9B54-39E800F53466}" presName="parentText" presStyleLbl="node1" presStyleIdx="0" presStyleCnt="1" custLinFactNeighborY="16216">
        <dgm:presLayoutVars>
          <dgm:chMax val="0"/>
          <dgm:bulletEnabled val="1"/>
        </dgm:presLayoutVars>
      </dgm:prSet>
      <dgm:spPr/>
      <dgm:t>
        <a:bodyPr/>
        <a:lstStyle/>
        <a:p>
          <a:endParaRPr kumimoji="1" lang="ja-JP" altLang="en-US"/>
        </a:p>
      </dgm:t>
    </dgm:pt>
  </dgm:ptLst>
  <dgm:cxnLst>
    <dgm:cxn modelId="{59ED74F7-A17C-4FF4-BCDC-B1E549737BC5}" srcId="{E6BE522A-807B-497F-B36D-5140D2139D59}" destId="{FF6D95B7-A999-46F8-9B54-39E800F53466}" srcOrd="0" destOrd="0" parTransId="{A0BB9602-9CAC-4BB6-BA3B-D0D601063B37}" sibTransId="{E6572658-7EB5-4C89-BE85-84286A4A4946}"/>
    <dgm:cxn modelId="{CAA7A7F3-1BF6-4348-9984-FE46FBD11467}" type="presOf" srcId="{FF6D95B7-A999-46F8-9B54-39E800F53466}" destId="{57CD9778-5291-4048-AD88-AF73756EFB65}" srcOrd="0" destOrd="0" presId="urn:microsoft.com/office/officeart/2005/8/layout/vList2"/>
    <dgm:cxn modelId="{738F4DAB-5593-4A5D-8650-CF234922CEDC}" type="presOf" srcId="{E6BE522A-807B-497F-B36D-5140D2139D59}" destId="{193C0459-6EA6-4E7D-9802-D286859439B8}" srcOrd="0" destOrd="0" presId="urn:microsoft.com/office/officeart/2005/8/layout/vList2"/>
    <dgm:cxn modelId="{0BADD8A6-7EE6-4392-A7A2-3B7263716990}" type="presParOf" srcId="{193C0459-6EA6-4E7D-9802-D286859439B8}" destId="{57CD9778-5291-4048-AD88-AF73756EFB65}" srcOrd="0" destOrd="0" presId="urn:microsoft.com/office/officeart/2005/8/layout/vList2"/>
  </dgm:cxnLst>
  <dgm:bg/>
  <dgm:whole/>
</dgm:dataModel>
</file>

<file path=ppt/diagrams/data34.xml><?xml version="1.0" encoding="utf-8"?>
<dgm:dataModel xmlns:dgm="http://schemas.openxmlformats.org/drawingml/2006/diagram" xmlns:a="http://schemas.openxmlformats.org/drawingml/2006/main">
  <dgm:ptLst>
    <dgm:pt modelId="{6405333E-8919-4506-862F-5D8031AB5689}" type="doc">
      <dgm:prSet loTypeId="urn:microsoft.com/office/officeart/2005/8/layout/vList2" loCatId="list" qsTypeId="urn:microsoft.com/office/officeart/2005/8/quickstyle/simple1#108" qsCatId="simple" csTypeId="urn:microsoft.com/office/officeart/2005/8/colors/colorful3" csCatId="colorful"/>
      <dgm:spPr/>
      <dgm:t>
        <a:bodyPr/>
        <a:lstStyle/>
        <a:p>
          <a:endParaRPr kumimoji="1" lang="ja-JP" altLang="en-US"/>
        </a:p>
      </dgm:t>
    </dgm:pt>
    <dgm:pt modelId="{2DC891E6-0BC6-4C4A-A4A2-E317EA9E7EFC}">
      <dgm:prSet/>
      <dgm:spPr/>
      <dgm:t>
        <a:bodyPr/>
        <a:lstStyle/>
        <a:p>
          <a:pPr rtl="0"/>
          <a:r>
            <a:rPr lang="en-US" dirty="0" smtClean="0"/>
            <a:t>4.3.1</a:t>
          </a:r>
          <a:r>
            <a:rPr lang="ja-JP" dirty="0" smtClean="0"/>
            <a:t>　貯蓄と投資</a:t>
          </a:r>
          <a:endParaRPr lang="ja-JP" dirty="0"/>
        </a:p>
      </dgm:t>
    </dgm:pt>
    <dgm:pt modelId="{DAE2F1F6-3A29-4ADC-8C76-7A2A12D17C1E}" type="parTrans" cxnId="{31F3EAE8-FDB8-4A45-BF79-72C48E5874DB}">
      <dgm:prSet/>
      <dgm:spPr/>
      <dgm:t>
        <a:bodyPr/>
        <a:lstStyle/>
        <a:p>
          <a:endParaRPr kumimoji="1" lang="ja-JP" altLang="en-US"/>
        </a:p>
      </dgm:t>
    </dgm:pt>
    <dgm:pt modelId="{780594A0-C3B0-4536-8FBE-645C98DBD492}" type="sibTrans" cxnId="{31F3EAE8-FDB8-4A45-BF79-72C48E5874DB}">
      <dgm:prSet/>
      <dgm:spPr/>
      <dgm:t>
        <a:bodyPr/>
        <a:lstStyle/>
        <a:p>
          <a:endParaRPr kumimoji="1" lang="ja-JP" altLang="en-US"/>
        </a:p>
      </dgm:t>
    </dgm:pt>
    <dgm:pt modelId="{5A70FEE3-2F8E-4EF5-99E2-BD352E242556}" type="pres">
      <dgm:prSet presAssocID="{6405333E-8919-4506-862F-5D8031AB5689}" presName="linear" presStyleCnt="0">
        <dgm:presLayoutVars>
          <dgm:animLvl val="lvl"/>
          <dgm:resizeHandles val="exact"/>
        </dgm:presLayoutVars>
      </dgm:prSet>
      <dgm:spPr/>
      <dgm:t>
        <a:bodyPr/>
        <a:lstStyle/>
        <a:p>
          <a:endParaRPr kumimoji="1" lang="ja-JP" altLang="en-US"/>
        </a:p>
      </dgm:t>
    </dgm:pt>
    <dgm:pt modelId="{11B82DBA-F5DB-48A3-AEF7-78168DE8FF56}" type="pres">
      <dgm:prSet presAssocID="{2DC891E6-0BC6-4C4A-A4A2-E317EA9E7EFC}" presName="parentText" presStyleLbl="node1" presStyleIdx="0" presStyleCnt="1" custLinFactY="-105943" custLinFactNeighborX="63227" custLinFactNeighborY="-200000">
        <dgm:presLayoutVars>
          <dgm:chMax val="0"/>
          <dgm:bulletEnabled val="1"/>
        </dgm:presLayoutVars>
      </dgm:prSet>
      <dgm:spPr/>
      <dgm:t>
        <a:bodyPr/>
        <a:lstStyle/>
        <a:p>
          <a:endParaRPr kumimoji="1" lang="ja-JP" altLang="en-US"/>
        </a:p>
      </dgm:t>
    </dgm:pt>
  </dgm:ptLst>
  <dgm:cxnLst>
    <dgm:cxn modelId="{31F3EAE8-FDB8-4A45-BF79-72C48E5874DB}" srcId="{6405333E-8919-4506-862F-5D8031AB5689}" destId="{2DC891E6-0BC6-4C4A-A4A2-E317EA9E7EFC}" srcOrd="0" destOrd="0" parTransId="{DAE2F1F6-3A29-4ADC-8C76-7A2A12D17C1E}" sibTransId="{780594A0-C3B0-4536-8FBE-645C98DBD492}"/>
    <dgm:cxn modelId="{9744397C-EE32-467B-8478-CA565FAC7F2B}" type="presOf" srcId="{6405333E-8919-4506-862F-5D8031AB5689}" destId="{5A70FEE3-2F8E-4EF5-99E2-BD352E242556}" srcOrd="0" destOrd="0" presId="urn:microsoft.com/office/officeart/2005/8/layout/vList2"/>
    <dgm:cxn modelId="{003F25EB-67E5-4252-8DEB-AE1BF237D99F}" type="presOf" srcId="{2DC891E6-0BC6-4C4A-A4A2-E317EA9E7EFC}" destId="{11B82DBA-F5DB-48A3-AEF7-78168DE8FF56}" srcOrd="0" destOrd="0" presId="urn:microsoft.com/office/officeart/2005/8/layout/vList2"/>
    <dgm:cxn modelId="{1CFD32BB-A620-4340-A1E6-1C42B5F8690C}" type="presParOf" srcId="{5A70FEE3-2F8E-4EF5-99E2-BD352E242556}" destId="{11B82DBA-F5DB-48A3-AEF7-78168DE8FF56}" srcOrd="0" destOrd="0" presId="urn:microsoft.com/office/officeart/2005/8/layout/vList2"/>
  </dgm:cxnLst>
  <dgm:bg/>
  <dgm:whole/>
</dgm:dataModel>
</file>

<file path=ppt/diagrams/data35.xml><?xml version="1.0" encoding="utf-8"?>
<dgm:dataModel xmlns:dgm="http://schemas.openxmlformats.org/drawingml/2006/diagram" xmlns:a="http://schemas.openxmlformats.org/drawingml/2006/main">
  <dgm:ptLst>
    <dgm:pt modelId="{41C921AF-45F8-4FFF-8DC8-CB0F620C9A0B}" type="doc">
      <dgm:prSet loTypeId="urn:microsoft.com/office/officeart/2005/8/layout/vList2" loCatId="list" qsTypeId="urn:microsoft.com/office/officeart/2005/8/quickstyle/simple1#109" qsCatId="simple" csTypeId="urn:microsoft.com/office/officeart/2005/8/colors/accent6_3" csCatId="accent6"/>
      <dgm:spPr/>
      <dgm:t>
        <a:bodyPr/>
        <a:lstStyle/>
        <a:p>
          <a:endParaRPr kumimoji="1" lang="ja-JP" altLang="en-US"/>
        </a:p>
      </dgm:t>
    </dgm:pt>
    <dgm:pt modelId="{F17C9145-D49C-44EE-8401-589888D6CC1B}">
      <dgm:prSet/>
      <dgm:spPr/>
      <dgm:t>
        <a:bodyPr/>
        <a:lstStyle/>
        <a:p>
          <a:pPr rtl="0"/>
          <a:r>
            <a:rPr kumimoji="1" lang="en-US" dirty="0" smtClean="0"/>
            <a:t>4.4</a:t>
          </a:r>
          <a:r>
            <a:rPr kumimoji="1" lang="ja-JP" dirty="0" smtClean="0"/>
            <a:t>　経済成長モデル</a:t>
          </a:r>
          <a:endParaRPr lang="ja-JP" dirty="0"/>
        </a:p>
      </dgm:t>
    </dgm:pt>
    <dgm:pt modelId="{A314D552-15B0-4750-9515-409B1B423368}" type="parTrans" cxnId="{A83A1D3A-0656-42F3-B9FC-9EDB801228CF}">
      <dgm:prSet/>
      <dgm:spPr/>
      <dgm:t>
        <a:bodyPr/>
        <a:lstStyle/>
        <a:p>
          <a:endParaRPr kumimoji="1" lang="ja-JP" altLang="en-US"/>
        </a:p>
      </dgm:t>
    </dgm:pt>
    <dgm:pt modelId="{9B963ADB-145F-47C3-8FCD-010C65699E73}" type="sibTrans" cxnId="{A83A1D3A-0656-42F3-B9FC-9EDB801228CF}">
      <dgm:prSet/>
      <dgm:spPr/>
      <dgm:t>
        <a:bodyPr/>
        <a:lstStyle/>
        <a:p>
          <a:endParaRPr kumimoji="1" lang="ja-JP" altLang="en-US"/>
        </a:p>
      </dgm:t>
    </dgm:pt>
    <dgm:pt modelId="{35DAF8DC-A093-490A-A2A4-323F3341F6AE}" type="pres">
      <dgm:prSet presAssocID="{41C921AF-45F8-4FFF-8DC8-CB0F620C9A0B}" presName="linear" presStyleCnt="0">
        <dgm:presLayoutVars>
          <dgm:animLvl val="lvl"/>
          <dgm:resizeHandles val="exact"/>
        </dgm:presLayoutVars>
      </dgm:prSet>
      <dgm:spPr/>
      <dgm:t>
        <a:bodyPr/>
        <a:lstStyle/>
        <a:p>
          <a:endParaRPr kumimoji="1" lang="ja-JP" altLang="en-US"/>
        </a:p>
      </dgm:t>
    </dgm:pt>
    <dgm:pt modelId="{7376ABA2-1A6D-42D3-86D1-F97C21F0ECE1}" type="pres">
      <dgm:prSet presAssocID="{F17C9145-D49C-44EE-8401-589888D6CC1B}" presName="parentText" presStyleLbl="node1" presStyleIdx="0" presStyleCnt="1">
        <dgm:presLayoutVars>
          <dgm:chMax val="0"/>
          <dgm:bulletEnabled val="1"/>
        </dgm:presLayoutVars>
      </dgm:prSet>
      <dgm:spPr/>
      <dgm:t>
        <a:bodyPr/>
        <a:lstStyle/>
        <a:p>
          <a:endParaRPr kumimoji="1" lang="ja-JP" altLang="en-US"/>
        </a:p>
      </dgm:t>
    </dgm:pt>
  </dgm:ptLst>
  <dgm:cxnLst>
    <dgm:cxn modelId="{6A3B036D-F7EF-49B4-BF67-AB86314328B0}" type="presOf" srcId="{F17C9145-D49C-44EE-8401-589888D6CC1B}" destId="{7376ABA2-1A6D-42D3-86D1-F97C21F0ECE1}" srcOrd="0" destOrd="0" presId="urn:microsoft.com/office/officeart/2005/8/layout/vList2"/>
    <dgm:cxn modelId="{A83A1D3A-0656-42F3-B9FC-9EDB801228CF}" srcId="{41C921AF-45F8-4FFF-8DC8-CB0F620C9A0B}" destId="{F17C9145-D49C-44EE-8401-589888D6CC1B}" srcOrd="0" destOrd="0" parTransId="{A314D552-15B0-4750-9515-409B1B423368}" sibTransId="{9B963ADB-145F-47C3-8FCD-010C65699E73}"/>
    <dgm:cxn modelId="{B2520686-6A8E-4B33-B37A-C97311ECF752}" type="presOf" srcId="{41C921AF-45F8-4FFF-8DC8-CB0F620C9A0B}" destId="{35DAF8DC-A093-490A-A2A4-323F3341F6AE}" srcOrd="0" destOrd="0" presId="urn:microsoft.com/office/officeart/2005/8/layout/vList2"/>
    <dgm:cxn modelId="{35FD6A13-EA45-4B9F-9929-BD336D2CBADA}" type="presParOf" srcId="{35DAF8DC-A093-490A-A2A4-323F3341F6AE}" destId="{7376ABA2-1A6D-42D3-86D1-F97C21F0ECE1}" srcOrd="0" destOrd="0" presId="urn:microsoft.com/office/officeart/2005/8/layout/vList2"/>
  </dgm:cxnLst>
  <dgm:bg/>
  <dgm:whole/>
</dgm:dataModel>
</file>

<file path=ppt/diagrams/data36.xml><?xml version="1.0" encoding="utf-8"?>
<dgm:dataModel xmlns:dgm="http://schemas.openxmlformats.org/drawingml/2006/diagram" xmlns:a="http://schemas.openxmlformats.org/drawingml/2006/main">
  <dgm:ptLst>
    <dgm:pt modelId="{DB56FEFC-049E-4CFE-8D7C-096BDC444C50}" type="doc">
      <dgm:prSet loTypeId="urn:microsoft.com/office/officeart/2005/8/layout/vList2" loCatId="list" qsTypeId="urn:microsoft.com/office/officeart/2005/8/quickstyle/simple1#110" qsCatId="simple" csTypeId="urn:microsoft.com/office/officeart/2005/8/colors/colorful3" csCatId="colorful"/>
      <dgm:spPr/>
      <dgm:t>
        <a:bodyPr/>
        <a:lstStyle/>
        <a:p>
          <a:endParaRPr kumimoji="1" lang="ja-JP" altLang="en-US"/>
        </a:p>
      </dgm:t>
    </dgm:pt>
    <dgm:pt modelId="{8E8551E6-B469-4113-B9F5-961F6CCDDD9E}">
      <dgm:prSet/>
      <dgm:spPr/>
      <dgm:t>
        <a:bodyPr/>
        <a:lstStyle/>
        <a:p>
          <a:pPr rtl="0"/>
          <a:r>
            <a:rPr lang="en-US" dirty="0" smtClean="0"/>
            <a:t>4.4.1</a:t>
          </a:r>
          <a:r>
            <a:rPr lang="ja-JP" dirty="0" smtClean="0"/>
            <a:t>　生産技術</a:t>
          </a:r>
          <a:endParaRPr lang="ja-JP" dirty="0"/>
        </a:p>
      </dgm:t>
    </dgm:pt>
    <dgm:pt modelId="{3BF58B44-980F-4929-9FEA-E837BC832B50}" type="parTrans" cxnId="{C55AD89A-77EC-4FA2-AFA3-0872355584FB}">
      <dgm:prSet/>
      <dgm:spPr/>
      <dgm:t>
        <a:bodyPr/>
        <a:lstStyle/>
        <a:p>
          <a:endParaRPr kumimoji="1" lang="ja-JP" altLang="en-US"/>
        </a:p>
      </dgm:t>
    </dgm:pt>
    <dgm:pt modelId="{2CA61FE8-A228-4690-B66A-0497EE0E9BCB}" type="sibTrans" cxnId="{C55AD89A-77EC-4FA2-AFA3-0872355584FB}">
      <dgm:prSet/>
      <dgm:spPr/>
      <dgm:t>
        <a:bodyPr/>
        <a:lstStyle/>
        <a:p>
          <a:endParaRPr kumimoji="1" lang="ja-JP" altLang="en-US"/>
        </a:p>
      </dgm:t>
    </dgm:pt>
    <dgm:pt modelId="{E9FE4F39-A007-446F-8CD6-2B4E41190BF2}" type="pres">
      <dgm:prSet presAssocID="{DB56FEFC-049E-4CFE-8D7C-096BDC444C50}" presName="linear" presStyleCnt="0">
        <dgm:presLayoutVars>
          <dgm:animLvl val="lvl"/>
          <dgm:resizeHandles val="exact"/>
        </dgm:presLayoutVars>
      </dgm:prSet>
      <dgm:spPr/>
      <dgm:t>
        <a:bodyPr/>
        <a:lstStyle/>
        <a:p>
          <a:endParaRPr kumimoji="1" lang="ja-JP" altLang="en-US"/>
        </a:p>
      </dgm:t>
    </dgm:pt>
    <dgm:pt modelId="{97A1A0B8-7DFD-4BEC-805E-6F9B0D7F409D}" type="pres">
      <dgm:prSet presAssocID="{8E8551E6-B469-4113-B9F5-961F6CCDDD9E}" presName="parentText" presStyleLbl="node1" presStyleIdx="0" presStyleCnt="1">
        <dgm:presLayoutVars>
          <dgm:chMax val="0"/>
          <dgm:bulletEnabled val="1"/>
        </dgm:presLayoutVars>
      </dgm:prSet>
      <dgm:spPr/>
      <dgm:t>
        <a:bodyPr/>
        <a:lstStyle/>
        <a:p>
          <a:endParaRPr kumimoji="1" lang="ja-JP" altLang="en-US"/>
        </a:p>
      </dgm:t>
    </dgm:pt>
  </dgm:ptLst>
  <dgm:cxnLst>
    <dgm:cxn modelId="{C55AD89A-77EC-4FA2-AFA3-0872355584FB}" srcId="{DB56FEFC-049E-4CFE-8D7C-096BDC444C50}" destId="{8E8551E6-B469-4113-B9F5-961F6CCDDD9E}" srcOrd="0" destOrd="0" parTransId="{3BF58B44-980F-4929-9FEA-E837BC832B50}" sibTransId="{2CA61FE8-A228-4690-B66A-0497EE0E9BCB}"/>
    <dgm:cxn modelId="{7D5FD43A-DCCA-4FAC-98A8-77068F9DF73C}" type="presOf" srcId="{8E8551E6-B469-4113-B9F5-961F6CCDDD9E}" destId="{97A1A0B8-7DFD-4BEC-805E-6F9B0D7F409D}" srcOrd="0" destOrd="0" presId="urn:microsoft.com/office/officeart/2005/8/layout/vList2"/>
    <dgm:cxn modelId="{AF87E46D-C66C-464A-A767-29289619353D}" type="presOf" srcId="{DB56FEFC-049E-4CFE-8D7C-096BDC444C50}" destId="{E9FE4F39-A007-446F-8CD6-2B4E41190BF2}" srcOrd="0" destOrd="0" presId="urn:microsoft.com/office/officeart/2005/8/layout/vList2"/>
    <dgm:cxn modelId="{1F61DCBD-AE17-42BC-822B-21F64EA3E336}" type="presParOf" srcId="{E9FE4F39-A007-446F-8CD6-2B4E41190BF2}" destId="{97A1A0B8-7DFD-4BEC-805E-6F9B0D7F409D}" srcOrd="0" destOrd="0" presId="urn:microsoft.com/office/officeart/2005/8/layout/vList2"/>
  </dgm:cxnLst>
  <dgm:bg/>
  <dgm:whole/>
</dgm:dataModel>
</file>

<file path=ppt/diagrams/data37.xml><?xml version="1.0" encoding="utf-8"?>
<dgm:dataModel xmlns:dgm="http://schemas.openxmlformats.org/drawingml/2006/diagram" xmlns:a="http://schemas.openxmlformats.org/drawingml/2006/main">
  <dgm:ptLst>
    <dgm:pt modelId="{DCA9E065-D501-4A9F-947F-8687F27DEC59}" type="doc">
      <dgm:prSet loTypeId="urn:microsoft.com/office/officeart/2005/8/layout/vList2" loCatId="list" qsTypeId="urn:microsoft.com/office/officeart/2005/8/quickstyle/simple1#111" qsCatId="simple" csTypeId="urn:microsoft.com/office/officeart/2005/8/colors/colorful3" csCatId="colorful"/>
      <dgm:spPr/>
      <dgm:t>
        <a:bodyPr/>
        <a:lstStyle/>
        <a:p>
          <a:endParaRPr kumimoji="1" lang="ja-JP" altLang="en-US"/>
        </a:p>
      </dgm:t>
    </dgm:pt>
    <dgm:pt modelId="{EC540DF1-9B65-4039-95F2-9A37CD2463C2}">
      <dgm:prSet/>
      <dgm:spPr/>
      <dgm:t>
        <a:bodyPr/>
        <a:lstStyle/>
        <a:p>
          <a:pPr rtl="0"/>
          <a:r>
            <a:rPr kumimoji="1" lang="en-US" dirty="0" smtClean="0"/>
            <a:t>4.4.2</a:t>
          </a:r>
          <a:r>
            <a:rPr kumimoji="1" lang="ja-JP" dirty="0" smtClean="0"/>
            <a:t>　限界生産力逓減</a:t>
          </a:r>
          <a:endParaRPr lang="ja-JP" dirty="0"/>
        </a:p>
      </dgm:t>
    </dgm:pt>
    <dgm:pt modelId="{D45DD56B-06EE-46BB-9F27-B2E3BE2FEE17}" type="parTrans" cxnId="{DB7BED83-2AF4-4E40-B681-7DF0399C1D63}">
      <dgm:prSet/>
      <dgm:spPr/>
      <dgm:t>
        <a:bodyPr/>
        <a:lstStyle/>
        <a:p>
          <a:endParaRPr kumimoji="1" lang="ja-JP" altLang="en-US"/>
        </a:p>
      </dgm:t>
    </dgm:pt>
    <dgm:pt modelId="{E0991669-EB33-4E28-ABC2-6B35B2002ABF}" type="sibTrans" cxnId="{DB7BED83-2AF4-4E40-B681-7DF0399C1D63}">
      <dgm:prSet/>
      <dgm:spPr/>
      <dgm:t>
        <a:bodyPr/>
        <a:lstStyle/>
        <a:p>
          <a:endParaRPr kumimoji="1" lang="ja-JP" altLang="en-US"/>
        </a:p>
      </dgm:t>
    </dgm:pt>
    <dgm:pt modelId="{2E8F9986-1E8E-48F9-98F3-C316AA043E87}" type="pres">
      <dgm:prSet presAssocID="{DCA9E065-D501-4A9F-947F-8687F27DEC59}" presName="linear" presStyleCnt="0">
        <dgm:presLayoutVars>
          <dgm:animLvl val="lvl"/>
          <dgm:resizeHandles val="exact"/>
        </dgm:presLayoutVars>
      </dgm:prSet>
      <dgm:spPr/>
      <dgm:t>
        <a:bodyPr/>
        <a:lstStyle/>
        <a:p>
          <a:endParaRPr kumimoji="1" lang="ja-JP" altLang="en-US"/>
        </a:p>
      </dgm:t>
    </dgm:pt>
    <dgm:pt modelId="{AF350030-4A5F-4018-A455-3CCC91C0AC5C}" type="pres">
      <dgm:prSet presAssocID="{EC540DF1-9B65-4039-95F2-9A37CD2463C2}" presName="parentText" presStyleLbl="node1" presStyleIdx="0" presStyleCnt="1">
        <dgm:presLayoutVars>
          <dgm:chMax val="0"/>
          <dgm:bulletEnabled val="1"/>
        </dgm:presLayoutVars>
      </dgm:prSet>
      <dgm:spPr/>
      <dgm:t>
        <a:bodyPr/>
        <a:lstStyle/>
        <a:p>
          <a:endParaRPr kumimoji="1" lang="ja-JP" altLang="en-US"/>
        </a:p>
      </dgm:t>
    </dgm:pt>
  </dgm:ptLst>
  <dgm:cxnLst>
    <dgm:cxn modelId="{A379177E-5AC8-4398-A54B-C1846E1BC96D}" type="presOf" srcId="{DCA9E065-D501-4A9F-947F-8687F27DEC59}" destId="{2E8F9986-1E8E-48F9-98F3-C316AA043E87}" srcOrd="0" destOrd="0" presId="urn:microsoft.com/office/officeart/2005/8/layout/vList2"/>
    <dgm:cxn modelId="{C40130EB-5C2D-415E-99EE-2BDC9CC24556}" type="presOf" srcId="{EC540DF1-9B65-4039-95F2-9A37CD2463C2}" destId="{AF350030-4A5F-4018-A455-3CCC91C0AC5C}" srcOrd="0" destOrd="0" presId="urn:microsoft.com/office/officeart/2005/8/layout/vList2"/>
    <dgm:cxn modelId="{DB7BED83-2AF4-4E40-B681-7DF0399C1D63}" srcId="{DCA9E065-D501-4A9F-947F-8687F27DEC59}" destId="{EC540DF1-9B65-4039-95F2-9A37CD2463C2}" srcOrd="0" destOrd="0" parTransId="{D45DD56B-06EE-46BB-9F27-B2E3BE2FEE17}" sibTransId="{E0991669-EB33-4E28-ABC2-6B35B2002ABF}"/>
    <dgm:cxn modelId="{2A216371-B4C3-4B4D-9CC2-988DC95D60F4}" type="presParOf" srcId="{2E8F9986-1E8E-48F9-98F3-C316AA043E87}" destId="{AF350030-4A5F-4018-A455-3CCC91C0AC5C}" srcOrd="0" destOrd="0" presId="urn:microsoft.com/office/officeart/2005/8/layout/vList2"/>
  </dgm:cxnLst>
  <dgm:bg/>
  <dgm:whole/>
</dgm:dataModel>
</file>

<file path=ppt/diagrams/data38.xml><?xml version="1.0" encoding="utf-8"?>
<dgm:dataModel xmlns:dgm="http://schemas.openxmlformats.org/drawingml/2006/diagram" xmlns:a="http://schemas.openxmlformats.org/drawingml/2006/main">
  <dgm:ptLst>
    <dgm:pt modelId="{701D9194-87A1-4694-8B73-F79F46F2A0B0}" type="doc">
      <dgm:prSet loTypeId="urn:microsoft.com/office/officeart/2005/8/layout/vList2" loCatId="list" qsTypeId="urn:microsoft.com/office/officeart/2005/8/quickstyle/simple1#112" qsCatId="simple" csTypeId="urn:microsoft.com/office/officeart/2005/8/colors/accent1_2#10" csCatId="accent1" phldr="1"/>
      <dgm:spPr/>
      <dgm:t>
        <a:bodyPr/>
        <a:lstStyle/>
        <a:p>
          <a:endParaRPr kumimoji="1" lang="ja-JP" altLang="en-US"/>
        </a:p>
      </dgm:t>
    </dgm:pt>
    <dgm:pt modelId="{80D053E1-9CDA-465E-8BE1-799BF18B7E58}">
      <dgm:prSet/>
      <dgm:spPr>
        <a:solidFill>
          <a:srgbClr val="C00000"/>
        </a:solidFill>
      </dgm:spPr>
      <dgm:t>
        <a:bodyPr/>
        <a:lstStyle/>
        <a:p>
          <a:pPr rtl="0"/>
          <a:r>
            <a:rPr kumimoji="1" lang="en-US" altLang="ja-JP" dirty="0" smtClean="0"/>
            <a:t>4.4.3</a:t>
          </a:r>
          <a:r>
            <a:rPr kumimoji="1" lang="ja-JP" dirty="0" smtClean="0"/>
            <a:t>　</a:t>
          </a:r>
          <a:r>
            <a:rPr kumimoji="1" lang="ja-JP" b="1" dirty="0" smtClean="0"/>
            <a:t>ソロー･モデル</a:t>
          </a:r>
          <a:endParaRPr lang="ja-JP" b="1" dirty="0"/>
        </a:p>
      </dgm:t>
    </dgm:pt>
    <dgm:pt modelId="{7ACBB49B-FE71-4692-BC1E-7D786A419BFD}" type="parTrans" cxnId="{083830DB-4BB6-4D54-8537-A3B4738C96DC}">
      <dgm:prSet/>
      <dgm:spPr/>
      <dgm:t>
        <a:bodyPr/>
        <a:lstStyle/>
        <a:p>
          <a:endParaRPr kumimoji="1" lang="ja-JP" altLang="en-US"/>
        </a:p>
      </dgm:t>
    </dgm:pt>
    <dgm:pt modelId="{9441406F-18F9-4D73-91FD-786CFCD35EBF}" type="sibTrans" cxnId="{083830DB-4BB6-4D54-8537-A3B4738C96DC}">
      <dgm:prSet/>
      <dgm:spPr/>
      <dgm:t>
        <a:bodyPr/>
        <a:lstStyle/>
        <a:p>
          <a:endParaRPr kumimoji="1" lang="ja-JP" altLang="en-US"/>
        </a:p>
      </dgm:t>
    </dgm:pt>
    <dgm:pt modelId="{B07E8728-6753-4F27-A493-C6E5BF4340D8}" type="pres">
      <dgm:prSet presAssocID="{701D9194-87A1-4694-8B73-F79F46F2A0B0}" presName="linear" presStyleCnt="0">
        <dgm:presLayoutVars>
          <dgm:animLvl val="lvl"/>
          <dgm:resizeHandles val="exact"/>
        </dgm:presLayoutVars>
      </dgm:prSet>
      <dgm:spPr/>
      <dgm:t>
        <a:bodyPr/>
        <a:lstStyle/>
        <a:p>
          <a:endParaRPr kumimoji="1" lang="ja-JP" altLang="en-US"/>
        </a:p>
      </dgm:t>
    </dgm:pt>
    <dgm:pt modelId="{0F06503F-3CF7-4176-9073-296AC3718C61}" type="pres">
      <dgm:prSet presAssocID="{80D053E1-9CDA-465E-8BE1-799BF18B7E58}" presName="parentText" presStyleLbl="node1" presStyleIdx="0" presStyleCnt="1">
        <dgm:presLayoutVars>
          <dgm:chMax val="0"/>
          <dgm:bulletEnabled val="1"/>
        </dgm:presLayoutVars>
      </dgm:prSet>
      <dgm:spPr/>
      <dgm:t>
        <a:bodyPr/>
        <a:lstStyle/>
        <a:p>
          <a:endParaRPr kumimoji="1" lang="ja-JP" altLang="en-US"/>
        </a:p>
      </dgm:t>
    </dgm:pt>
  </dgm:ptLst>
  <dgm:cxnLst>
    <dgm:cxn modelId="{255803D3-B319-45E9-9E40-D7E58281F6F4}" type="presOf" srcId="{80D053E1-9CDA-465E-8BE1-799BF18B7E58}" destId="{0F06503F-3CF7-4176-9073-296AC3718C61}" srcOrd="0" destOrd="0" presId="urn:microsoft.com/office/officeart/2005/8/layout/vList2"/>
    <dgm:cxn modelId="{083830DB-4BB6-4D54-8537-A3B4738C96DC}" srcId="{701D9194-87A1-4694-8B73-F79F46F2A0B0}" destId="{80D053E1-9CDA-465E-8BE1-799BF18B7E58}" srcOrd="0" destOrd="0" parTransId="{7ACBB49B-FE71-4692-BC1E-7D786A419BFD}" sibTransId="{9441406F-18F9-4D73-91FD-786CFCD35EBF}"/>
    <dgm:cxn modelId="{1A4F7115-EAA7-447B-8762-FFBAD970B655}" type="presOf" srcId="{701D9194-87A1-4694-8B73-F79F46F2A0B0}" destId="{B07E8728-6753-4F27-A493-C6E5BF4340D8}" srcOrd="0" destOrd="0" presId="urn:microsoft.com/office/officeart/2005/8/layout/vList2"/>
    <dgm:cxn modelId="{54A36D89-BF5E-4C76-B5E9-CE21480C0868}" type="presParOf" srcId="{B07E8728-6753-4F27-A493-C6E5BF4340D8}" destId="{0F06503F-3CF7-4176-9073-296AC3718C61}" srcOrd="0" destOrd="0" presId="urn:microsoft.com/office/officeart/2005/8/layout/vList2"/>
  </dgm:cxnLst>
  <dgm:bg/>
  <dgm:whole/>
</dgm:dataModel>
</file>

<file path=ppt/diagrams/data39.xml><?xml version="1.0" encoding="utf-8"?>
<dgm:dataModel xmlns:dgm="http://schemas.openxmlformats.org/drawingml/2006/diagram" xmlns:a="http://schemas.openxmlformats.org/drawingml/2006/main">
  <dgm:ptLst>
    <dgm:pt modelId="{42F0A55B-3228-4825-A324-13BB54AD1E92}" type="doc">
      <dgm:prSet loTypeId="urn:microsoft.com/office/officeart/2005/8/layout/vList2" loCatId="list" qsTypeId="urn:microsoft.com/office/officeart/2005/8/quickstyle/simple1#113" qsCatId="simple" csTypeId="urn:microsoft.com/office/officeart/2005/8/colors/accent6_3" csCatId="accent6"/>
      <dgm:spPr/>
      <dgm:t>
        <a:bodyPr/>
        <a:lstStyle/>
        <a:p>
          <a:endParaRPr kumimoji="1" lang="ja-JP" altLang="en-US"/>
        </a:p>
      </dgm:t>
    </dgm:pt>
    <dgm:pt modelId="{96E6F2D7-CF3C-494E-A053-9CF06C162614}">
      <dgm:prSet/>
      <dgm:spPr/>
      <dgm:t>
        <a:bodyPr/>
        <a:lstStyle/>
        <a:p>
          <a:pPr rtl="0"/>
          <a:r>
            <a:rPr kumimoji="1" lang="en-US" dirty="0" smtClean="0"/>
            <a:t>4.5</a:t>
          </a:r>
          <a:r>
            <a:rPr kumimoji="1" lang="ja-JP" dirty="0" smtClean="0"/>
            <a:t>　経済成長を促進する要因</a:t>
          </a:r>
          <a:endParaRPr lang="ja-JP" dirty="0"/>
        </a:p>
      </dgm:t>
    </dgm:pt>
    <dgm:pt modelId="{D28E8F02-09B4-4378-95AD-C06E8B5B04E7}" type="parTrans" cxnId="{76672BA1-DC4E-471E-B04E-02E78BC223AA}">
      <dgm:prSet/>
      <dgm:spPr/>
      <dgm:t>
        <a:bodyPr/>
        <a:lstStyle/>
        <a:p>
          <a:endParaRPr kumimoji="1" lang="ja-JP" altLang="en-US"/>
        </a:p>
      </dgm:t>
    </dgm:pt>
    <dgm:pt modelId="{F3A62B9F-3A7E-40D2-B2AA-69F87F8B4B49}" type="sibTrans" cxnId="{76672BA1-DC4E-471E-B04E-02E78BC223AA}">
      <dgm:prSet/>
      <dgm:spPr/>
      <dgm:t>
        <a:bodyPr/>
        <a:lstStyle/>
        <a:p>
          <a:endParaRPr kumimoji="1" lang="ja-JP" altLang="en-US"/>
        </a:p>
      </dgm:t>
    </dgm:pt>
    <dgm:pt modelId="{384850D0-099E-41F7-8658-036CB94FDB52}" type="pres">
      <dgm:prSet presAssocID="{42F0A55B-3228-4825-A324-13BB54AD1E92}" presName="linear" presStyleCnt="0">
        <dgm:presLayoutVars>
          <dgm:animLvl val="lvl"/>
          <dgm:resizeHandles val="exact"/>
        </dgm:presLayoutVars>
      </dgm:prSet>
      <dgm:spPr/>
      <dgm:t>
        <a:bodyPr/>
        <a:lstStyle/>
        <a:p>
          <a:endParaRPr kumimoji="1" lang="ja-JP" altLang="en-US"/>
        </a:p>
      </dgm:t>
    </dgm:pt>
    <dgm:pt modelId="{437AC548-E0C9-4822-9991-18F524506FF5}" type="pres">
      <dgm:prSet presAssocID="{96E6F2D7-CF3C-494E-A053-9CF06C162614}" presName="parentText" presStyleLbl="node1" presStyleIdx="0" presStyleCnt="1">
        <dgm:presLayoutVars>
          <dgm:chMax val="0"/>
          <dgm:bulletEnabled val="1"/>
        </dgm:presLayoutVars>
      </dgm:prSet>
      <dgm:spPr/>
      <dgm:t>
        <a:bodyPr/>
        <a:lstStyle/>
        <a:p>
          <a:endParaRPr kumimoji="1" lang="ja-JP" altLang="en-US"/>
        </a:p>
      </dgm:t>
    </dgm:pt>
  </dgm:ptLst>
  <dgm:cxnLst>
    <dgm:cxn modelId="{F8FE6C26-EF84-4FCA-AED6-45C0E9C3A1A9}" type="presOf" srcId="{96E6F2D7-CF3C-494E-A053-9CF06C162614}" destId="{437AC548-E0C9-4822-9991-18F524506FF5}" srcOrd="0" destOrd="0" presId="urn:microsoft.com/office/officeart/2005/8/layout/vList2"/>
    <dgm:cxn modelId="{0D97D64F-DBC6-41FB-927C-A274C9B20DC3}" type="presOf" srcId="{42F0A55B-3228-4825-A324-13BB54AD1E92}" destId="{384850D0-099E-41F7-8658-036CB94FDB52}" srcOrd="0" destOrd="0" presId="urn:microsoft.com/office/officeart/2005/8/layout/vList2"/>
    <dgm:cxn modelId="{76672BA1-DC4E-471E-B04E-02E78BC223AA}" srcId="{42F0A55B-3228-4825-A324-13BB54AD1E92}" destId="{96E6F2D7-CF3C-494E-A053-9CF06C162614}" srcOrd="0" destOrd="0" parTransId="{D28E8F02-09B4-4378-95AD-C06E8B5B04E7}" sibTransId="{F3A62B9F-3A7E-40D2-B2AA-69F87F8B4B49}"/>
    <dgm:cxn modelId="{F1F298D4-A671-4458-A854-4F62A3C54C08}" type="presParOf" srcId="{384850D0-099E-41F7-8658-036CB94FDB52}" destId="{437AC548-E0C9-4822-9991-18F524506FF5}" srcOrd="0"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6F3C7E2D-BB10-43AD-88A8-C4DBE00373E8}" type="doc">
      <dgm:prSet loTypeId="urn:microsoft.com/office/officeart/2005/8/layout/vList2" loCatId="list" qsTypeId="urn:microsoft.com/office/officeart/2005/8/quickstyle/simple1#78" qsCatId="simple" csTypeId="urn:microsoft.com/office/officeart/2005/8/colors/accent1_2#8" csCatId="accent1" phldr="1"/>
      <dgm:spPr/>
      <dgm:t>
        <a:bodyPr/>
        <a:lstStyle/>
        <a:p>
          <a:endParaRPr kumimoji="1" lang="ja-JP" altLang="en-US"/>
        </a:p>
      </dgm:t>
    </dgm:pt>
    <dgm:pt modelId="{D05D11FE-760A-4D8E-BD95-C7247C690C7E}">
      <dgm:prSet phldrT="[テキスト]" custT="1">
        <dgm:style>
          <a:lnRef idx="1">
            <a:schemeClr val="accent6"/>
          </a:lnRef>
          <a:fillRef idx="3">
            <a:schemeClr val="accent6"/>
          </a:fillRef>
          <a:effectRef idx="2">
            <a:schemeClr val="accent6"/>
          </a:effectRef>
          <a:fontRef idx="minor">
            <a:schemeClr val="lt1"/>
          </a:fontRef>
        </dgm:style>
      </dgm:prSet>
      <dgm:spPr/>
      <dgm:t>
        <a:bodyPr/>
        <a:lstStyle/>
        <a:p>
          <a:r>
            <a:rPr kumimoji="1" lang="en-US" altLang="ja-JP" sz="3200" dirty="0" smtClean="0"/>
            <a:t>1.4</a:t>
          </a:r>
          <a:r>
            <a:rPr kumimoji="1" lang="ja-JP" altLang="en-US" sz="3200" dirty="0" smtClean="0"/>
            <a:t>　仮定とモデル</a:t>
          </a:r>
          <a:endParaRPr kumimoji="1" lang="ja-JP" altLang="en-US" sz="3200" dirty="0"/>
        </a:p>
      </dgm:t>
    </dgm:pt>
    <dgm:pt modelId="{BEB54327-EE9B-4311-8EB4-6E6FB016835D}" type="parTrans" cxnId="{21480DFD-520D-47E4-8693-4212608E6383}">
      <dgm:prSet/>
      <dgm:spPr/>
      <dgm:t>
        <a:bodyPr/>
        <a:lstStyle/>
        <a:p>
          <a:endParaRPr kumimoji="1" lang="ja-JP" altLang="en-US"/>
        </a:p>
      </dgm:t>
    </dgm:pt>
    <dgm:pt modelId="{16EEC5DD-7045-4E26-A6F0-7D37801579D0}" type="sibTrans" cxnId="{21480DFD-520D-47E4-8693-4212608E6383}">
      <dgm:prSet/>
      <dgm:spPr/>
      <dgm:t>
        <a:bodyPr/>
        <a:lstStyle/>
        <a:p>
          <a:endParaRPr kumimoji="1" lang="ja-JP" altLang="en-US"/>
        </a:p>
      </dgm:t>
    </dgm:pt>
    <dgm:pt modelId="{DA2FDC01-6102-498A-A215-883ACD362C6A}" type="pres">
      <dgm:prSet presAssocID="{6F3C7E2D-BB10-43AD-88A8-C4DBE00373E8}" presName="linear" presStyleCnt="0">
        <dgm:presLayoutVars>
          <dgm:animLvl val="lvl"/>
          <dgm:resizeHandles val="exact"/>
        </dgm:presLayoutVars>
      </dgm:prSet>
      <dgm:spPr/>
      <dgm:t>
        <a:bodyPr/>
        <a:lstStyle/>
        <a:p>
          <a:endParaRPr kumimoji="1" lang="ja-JP" altLang="en-US"/>
        </a:p>
      </dgm:t>
    </dgm:pt>
    <dgm:pt modelId="{D21C3F3C-123B-4343-BCD7-80A78C45D408}" type="pres">
      <dgm:prSet presAssocID="{D05D11FE-760A-4D8E-BD95-C7247C690C7E}" presName="parentText" presStyleLbl="node1" presStyleIdx="0" presStyleCnt="1" custScaleY="64387" custLinFactY="-90710" custLinFactNeighborX="781" custLinFactNeighborY="-100000">
        <dgm:presLayoutVars>
          <dgm:chMax val="0"/>
          <dgm:bulletEnabled val="1"/>
        </dgm:presLayoutVars>
      </dgm:prSet>
      <dgm:spPr/>
      <dgm:t>
        <a:bodyPr/>
        <a:lstStyle/>
        <a:p>
          <a:endParaRPr kumimoji="1" lang="ja-JP" altLang="en-US"/>
        </a:p>
      </dgm:t>
    </dgm:pt>
  </dgm:ptLst>
  <dgm:cxnLst>
    <dgm:cxn modelId="{45AFEE51-B1A6-4587-BE86-2B4E14E25E65}" type="presOf" srcId="{6F3C7E2D-BB10-43AD-88A8-C4DBE00373E8}" destId="{DA2FDC01-6102-498A-A215-883ACD362C6A}" srcOrd="0" destOrd="0" presId="urn:microsoft.com/office/officeart/2005/8/layout/vList2"/>
    <dgm:cxn modelId="{DAF48886-3E06-4D0B-8521-F7383A38DAC3}" type="presOf" srcId="{D05D11FE-760A-4D8E-BD95-C7247C690C7E}" destId="{D21C3F3C-123B-4343-BCD7-80A78C45D408}" srcOrd="0" destOrd="0" presId="urn:microsoft.com/office/officeart/2005/8/layout/vList2"/>
    <dgm:cxn modelId="{21480DFD-520D-47E4-8693-4212608E6383}" srcId="{6F3C7E2D-BB10-43AD-88A8-C4DBE00373E8}" destId="{D05D11FE-760A-4D8E-BD95-C7247C690C7E}" srcOrd="0" destOrd="0" parTransId="{BEB54327-EE9B-4311-8EB4-6E6FB016835D}" sibTransId="{16EEC5DD-7045-4E26-A6F0-7D37801579D0}"/>
    <dgm:cxn modelId="{99803990-EBF4-494D-8D8C-8F5CD1AA17B5}" type="presParOf" srcId="{DA2FDC01-6102-498A-A215-883ACD362C6A}" destId="{D21C3F3C-123B-4343-BCD7-80A78C45D408}" srcOrd="0" destOrd="0" presId="urn:microsoft.com/office/officeart/2005/8/layout/vList2"/>
  </dgm:cxnLst>
  <dgm:bg/>
  <dgm:whole/>
</dgm:dataModel>
</file>

<file path=ppt/diagrams/data40.xml><?xml version="1.0" encoding="utf-8"?>
<dgm:dataModel xmlns:dgm="http://schemas.openxmlformats.org/drawingml/2006/diagram" xmlns:a="http://schemas.openxmlformats.org/drawingml/2006/main">
  <dgm:ptLst>
    <dgm:pt modelId="{29C9E824-7437-4685-A155-659458521994}" type="doc">
      <dgm:prSet loTypeId="urn:microsoft.com/office/officeart/2005/8/layout/vList2" loCatId="list" qsTypeId="urn:microsoft.com/office/officeart/2005/8/quickstyle/simple1#114" qsCatId="simple" csTypeId="urn:microsoft.com/office/officeart/2005/8/colors/colorful3" csCatId="colorful"/>
      <dgm:spPr/>
      <dgm:t>
        <a:bodyPr/>
        <a:lstStyle/>
        <a:p>
          <a:endParaRPr kumimoji="1" lang="ja-JP" altLang="en-US"/>
        </a:p>
      </dgm:t>
    </dgm:pt>
    <dgm:pt modelId="{4080B176-0D4B-4965-AC5D-D28787B06434}">
      <dgm:prSet/>
      <dgm:spPr/>
      <dgm:t>
        <a:bodyPr/>
        <a:lstStyle/>
        <a:p>
          <a:pPr rtl="0"/>
          <a:r>
            <a:rPr kumimoji="1" lang="en-US" dirty="0" smtClean="0"/>
            <a:t>4.5.1</a:t>
          </a:r>
          <a:r>
            <a:rPr kumimoji="1" lang="ja-JP" dirty="0" smtClean="0"/>
            <a:t>　技術進歩</a:t>
          </a:r>
          <a:endParaRPr lang="ja-JP" dirty="0"/>
        </a:p>
      </dgm:t>
    </dgm:pt>
    <dgm:pt modelId="{5487AAB2-0FD9-4B86-B9FC-9807BBB8C67E}" type="parTrans" cxnId="{2CFA1B2B-6948-4935-B9CD-303D55B55B92}">
      <dgm:prSet/>
      <dgm:spPr/>
      <dgm:t>
        <a:bodyPr/>
        <a:lstStyle/>
        <a:p>
          <a:endParaRPr kumimoji="1" lang="ja-JP" altLang="en-US"/>
        </a:p>
      </dgm:t>
    </dgm:pt>
    <dgm:pt modelId="{01095AA4-2ADA-4C4F-8AAF-DFD9C4A0FA62}" type="sibTrans" cxnId="{2CFA1B2B-6948-4935-B9CD-303D55B55B92}">
      <dgm:prSet/>
      <dgm:spPr/>
      <dgm:t>
        <a:bodyPr/>
        <a:lstStyle/>
        <a:p>
          <a:endParaRPr kumimoji="1" lang="ja-JP" altLang="en-US"/>
        </a:p>
      </dgm:t>
    </dgm:pt>
    <dgm:pt modelId="{16CD9A58-8DA4-4126-8555-0ABBAF940BFB}" type="pres">
      <dgm:prSet presAssocID="{29C9E824-7437-4685-A155-659458521994}" presName="linear" presStyleCnt="0">
        <dgm:presLayoutVars>
          <dgm:animLvl val="lvl"/>
          <dgm:resizeHandles val="exact"/>
        </dgm:presLayoutVars>
      </dgm:prSet>
      <dgm:spPr/>
      <dgm:t>
        <a:bodyPr/>
        <a:lstStyle/>
        <a:p>
          <a:endParaRPr kumimoji="1" lang="ja-JP" altLang="en-US"/>
        </a:p>
      </dgm:t>
    </dgm:pt>
    <dgm:pt modelId="{19AABF5D-11EE-48FE-9E2F-56B0B057482D}" type="pres">
      <dgm:prSet presAssocID="{4080B176-0D4B-4965-AC5D-D28787B06434}" presName="parentText" presStyleLbl="node1" presStyleIdx="0" presStyleCnt="1">
        <dgm:presLayoutVars>
          <dgm:chMax val="0"/>
          <dgm:bulletEnabled val="1"/>
        </dgm:presLayoutVars>
      </dgm:prSet>
      <dgm:spPr/>
      <dgm:t>
        <a:bodyPr/>
        <a:lstStyle/>
        <a:p>
          <a:endParaRPr kumimoji="1" lang="ja-JP" altLang="en-US"/>
        </a:p>
      </dgm:t>
    </dgm:pt>
  </dgm:ptLst>
  <dgm:cxnLst>
    <dgm:cxn modelId="{51FC5895-3C10-4B74-88AF-F82DE0D934B6}" type="presOf" srcId="{29C9E824-7437-4685-A155-659458521994}" destId="{16CD9A58-8DA4-4126-8555-0ABBAF940BFB}" srcOrd="0" destOrd="0" presId="urn:microsoft.com/office/officeart/2005/8/layout/vList2"/>
    <dgm:cxn modelId="{2CFA1B2B-6948-4935-B9CD-303D55B55B92}" srcId="{29C9E824-7437-4685-A155-659458521994}" destId="{4080B176-0D4B-4965-AC5D-D28787B06434}" srcOrd="0" destOrd="0" parTransId="{5487AAB2-0FD9-4B86-B9FC-9807BBB8C67E}" sibTransId="{01095AA4-2ADA-4C4F-8AAF-DFD9C4A0FA62}"/>
    <dgm:cxn modelId="{707B267B-A193-448E-8ED0-566E80854A16}" type="presOf" srcId="{4080B176-0D4B-4965-AC5D-D28787B06434}" destId="{19AABF5D-11EE-48FE-9E2F-56B0B057482D}" srcOrd="0" destOrd="0" presId="urn:microsoft.com/office/officeart/2005/8/layout/vList2"/>
    <dgm:cxn modelId="{76218B05-BCD8-4BC2-B629-2D271F10FFAB}" type="presParOf" srcId="{16CD9A58-8DA4-4126-8555-0ABBAF940BFB}" destId="{19AABF5D-11EE-48FE-9E2F-56B0B057482D}" srcOrd="0" destOrd="0" presId="urn:microsoft.com/office/officeart/2005/8/layout/vList2"/>
  </dgm:cxnLst>
  <dgm:bg/>
  <dgm:whole/>
</dgm:dataModel>
</file>

<file path=ppt/diagrams/data41.xml><?xml version="1.0" encoding="utf-8"?>
<dgm:dataModel xmlns:dgm="http://schemas.openxmlformats.org/drawingml/2006/diagram" xmlns:a="http://schemas.openxmlformats.org/drawingml/2006/main">
  <dgm:ptLst>
    <dgm:pt modelId="{1E3F3A3B-AC61-42E3-9B58-0062853809EF}" type="doc">
      <dgm:prSet loTypeId="urn:microsoft.com/office/officeart/2005/8/layout/vList2" loCatId="list" qsTypeId="urn:microsoft.com/office/officeart/2005/8/quickstyle/simple1#115" qsCatId="simple" csTypeId="urn:microsoft.com/office/officeart/2005/8/colors/colorful3" csCatId="colorful"/>
      <dgm:spPr/>
      <dgm:t>
        <a:bodyPr/>
        <a:lstStyle/>
        <a:p>
          <a:endParaRPr kumimoji="1" lang="ja-JP" altLang="en-US"/>
        </a:p>
      </dgm:t>
    </dgm:pt>
    <dgm:pt modelId="{310DC56C-A07D-4BE2-924E-8A9AC6286456}">
      <dgm:prSet/>
      <dgm:spPr/>
      <dgm:t>
        <a:bodyPr/>
        <a:lstStyle/>
        <a:p>
          <a:pPr rtl="0"/>
          <a:r>
            <a:rPr kumimoji="1" lang="en-US" dirty="0" smtClean="0"/>
            <a:t>4.5.2</a:t>
          </a:r>
          <a:r>
            <a:rPr kumimoji="1" lang="ja-JP" dirty="0" smtClean="0"/>
            <a:t>　人的資本</a:t>
          </a:r>
          <a:endParaRPr lang="ja-JP" dirty="0"/>
        </a:p>
      </dgm:t>
    </dgm:pt>
    <dgm:pt modelId="{1D480585-6A7F-4D0B-A56F-B065383CB131}" type="parTrans" cxnId="{882095AE-A324-41E8-8626-5A9820B8693C}">
      <dgm:prSet/>
      <dgm:spPr/>
      <dgm:t>
        <a:bodyPr/>
        <a:lstStyle/>
        <a:p>
          <a:endParaRPr kumimoji="1" lang="ja-JP" altLang="en-US"/>
        </a:p>
      </dgm:t>
    </dgm:pt>
    <dgm:pt modelId="{FB239CAA-8717-43FE-875C-04B746680E39}" type="sibTrans" cxnId="{882095AE-A324-41E8-8626-5A9820B8693C}">
      <dgm:prSet/>
      <dgm:spPr/>
      <dgm:t>
        <a:bodyPr/>
        <a:lstStyle/>
        <a:p>
          <a:endParaRPr kumimoji="1" lang="ja-JP" altLang="en-US"/>
        </a:p>
      </dgm:t>
    </dgm:pt>
    <dgm:pt modelId="{E971DADF-DB7A-4AA5-A2E5-BD77ECC06D01}" type="pres">
      <dgm:prSet presAssocID="{1E3F3A3B-AC61-42E3-9B58-0062853809EF}" presName="linear" presStyleCnt="0">
        <dgm:presLayoutVars>
          <dgm:animLvl val="lvl"/>
          <dgm:resizeHandles val="exact"/>
        </dgm:presLayoutVars>
      </dgm:prSet>
      <dgm:spPr/>
      <dgm:t>
        <a:bodyPr/>
        <a:lstStyle/>
        <a:p>
          <a:endParaRPr kumimoji="1" lang="ja-JP" altLang="en-US"/>
        </a:p>
      </dgm:t>
    </dgm:pt>
    <dgm:pt modelId="{B6BFA520-A71F-42D2-B961-643EAF2A21A6}" type="pres">
      <dgm:prSet presAssocID="{310DC56C-A07D-4BE2-924E-8A9AC6286456}" presName="parentText" presStyleLbl="node1" presStyleIdx="0" presStyleCnt="1">
        <dgm:presLayoutVars>
          <dgm:chMax val="0"/>
          <dgm:bulletEnabled val="1"/>
        </dgm:presLayoutVars>
      </dgm:prSet>
      <dgm:spPr/>
      <dgm:t>
        <a:bodyPr/>
        <a:lstStyle/>
        <a:p>
          <a:endParaRPr kumimoji="1" lang="ja-JP" altLang="en-US"/>
        </a:p>
      </dgm:t>
    </dgm:pt>
  </dgm:ptLst>
  <dgm:cxnLst>
    <dgm:cxn modelId="{3C13C695-C3D3-4AB6-8BD3-34BB584EABFC}" type="presOf" srcId="{310DC56C-A07D-4BE2-924E-8A9AC6286456}" destId="{B6BFA520-A71F-42D2-B961-643EAF2A21A6}" srcOrd="0" destOrd="0" presId="urn:microsoft.com/office/officeart/2005/8/layout/vList2"/>
    <dgm:cxn modelId="{882095AE-A324-41E8-8626-5A9820B8693C}" srcId="{1E3F3A3B-AC61-42E3-9B58-0062853809EF}" destId="{310DC56C-A07D-4BE2-924E-8A9AC6286456}" srcOrd="0" destOrd="0" parTransId="{1D480585-6A7F-4D0B-A56F-B065383CB131}" sibTransId="{FB239CAA-8717-43FE-875C-04B746680E39}"/>
    <dgm:cxn modelId="{F6A3F108-BCF9-43EA-9321-8E58E5D2ED1C}" type="presOf" srcId="{1E3F3A3B-AC61-42E3-9B58-0062853809EF}" destId="{E971DADF-DB7A-4AA5-A2E5-BD77ECC06D01}" srcOrd="0" destOrd="0" presId="urn:microsoft.com/office/officeart/2005/8/layout/vList2"/>
    <dgm:cxn modelId="{41C2B48A-E509-4163-AD30-E3202FB9B06E}" type="presParOf" srcId="{E971DADF-DB7A-4AA5-A2E5-BD77ECC06D01}" destId="{B6BFA520-A71F-42D2-B961-643EAF2A21A6}" srcOrd="0" destOrd="0" presId="urn:microsoft.com/office/officeart/2005/8/layout/vList2"/>
  </dgm:cxnLst>
  <dgm:bg/>
  <dgm:whole/>
</dgm:dataModel>
</file>

<file path=ppt/diagrams/data42.xml><?xml version="1.0" encoding="utf-8"?>
<dgm:dataModel xmlns:dgm="http://schemas.openxmlformats.org/drawingml/2006/diagram" xmlns:a="http://schemas.openxmlformats.org/drawingml/2006/main">
  <dgm:ptLst>
    <dgm:pt modelId="{4A877087-7E35-4B50-9C5C-8B6AD128CF29}" type="doc">
      <dgm:prSet loTypeId="urn:microsoft.com/office/officeart/2005/8/layout/vList2" loCatId="list" qsTypeId="urn:microsoft.com/office/officeart/2005/8/quickstyle/simple1#116" qsCatId="simple" csTypeId="urn:microsoft.com/office/officeart/2005/8/colors/accent6_3" csCatId="accent6"/>
      <dgm:spPr/>
      <dgm:t>
        <a:bodyPr/>
        <a:lstStyle/>
        <a:p>
          <a:endParaRPr kumimoji="1" lang="ja-JP" altLang="en-US"/>
        </a:p>
      </dgm:t>
    </dgm:pt>
    <dgm:pt modelId="{D143C090-A038-46C2-975B-5D3E1560F7A0}">
      <dgm:prSet/>
      <dgm:spPr/>
      <dgm:t>
        <a:bodyPr/>
        <a:lstStyle/>
        <a:p>
          <a:pPr rtl="0"/>
          <a:r>
            <a:rPr kumimoji="1" lang="en-US" dirty="0" smtClean="0"/>
            <a:t>4.6</a:t>
          </a:r>
          <a:r>
            <a:rPr kumimoji="1" lang="ja-JP" dirty="0" smtClean="0"/>
            <a:t>　人口の変化</a:t>
          </a:r>
          <a:endParaRPr lang="ja-JP" dirty="0"/>
        </a:p>
      </dgm:t>
    </dgm:pt>
    <dgm:pt modelId="{53146AA8-C598-410E-9207-401C547ADF5C}" type="parTrans" cxnId="{20501D49-1306-4C13-9EF0-3D4C109F6816}">
      <dgm:prSet/>
      <dgm:spPr/>
      <dgm:t>
        <a:bodyPr/>
        <a:lstStyle/>
        <a:p>
          <a:endParaRPr kumimoji="1" lang="ja-JP" altLang="en-US"/>
        </a:p>
      </dgm:t>
    </dgm:pt>
    <dgm:pt modelId="{4F366E88-F416-41C3-970C-68237B1B9DD8}" type="sibTrans" cxnId="{20501D49-1306-4C13-9EF0-3D4C109F6816}">
      <dgm:prSet/>
      <dgm:spPr/>
      <dgm:t>
        <a:bodyPr/>
        <a:lstStyle/>
        <a:p>
          <a:endParaRPr kumimoji="1" lang="ja-JP" altLang="en-US"/>
        </a:p>
      </dgm:t>
    </dgm:pt>
    <dgm:pt modelId="{17329643-0865-4196-9152-825961E7F680}" type="pres">
      <dgm:prSet presAssocID="{4A877087-7E35-4B50-9C5C-8B6AD128CF29}" presName="linear" presStyleCnt="0">
        <dgm:presLayoutVars>
          <dgm:animLvl val="lvl"/>
          <dgm:resizeHandles val="exact"/>
        </dgm:presLayoutVars>
      </dgm:prSet>
      <dgm:spPr/>
      <dgm:t>
        <a:bodyPr/>
        <a:lstStyle/>
        <a:p>
          <a:endParaRPr kumimoji="1" lang="ja-JP" altLang="en-US"/>
        </a:p>
      </dgm:t>
    </dgm:pt>
    <dgm:pt modelId="{4EFC091B-2A8C-47DA-B890-37BAF0C53239}" type="pres">
      <dgm:prSet presAssocID="{D143C090-A038-46C2-975B-5D3E1560F7A0}" presName="parentText" presStyleLbl="node1" presStyleIdx="0" presStyleCnt="1">
        <dgm:presLayoutVars>
          <dgm:chMax val="0"/>
          <dgm:bulletEnabled val="1"/>
        </dgm:presLayoutVars>
      </dgm:prSet>
      <dgm:spPr/>
      <dgm:t>
        <a:bodyPr/>
        <a:lstStyle/>
        <a:p>
          <a:endParaRPr kumimoji="1" lang="ja-JP" altLang="en-US"/>
        </a:p>
      </dgm:t>
    </dgm:pt>
  </dgm:ptLst>
  <dgm:cxnLst>
    <dgm:cxn modelId="{4C9A77B8-DBDB-4349-993E-FA2631442425}" type="presOf" srcId="{4A877087-7E35-4B50-9C5C-8B6AD128CF29}" destId="{17329643-0865-4196-9152-825961E7F680}" srcOrd="0" destOrd="0" presId="urn:microsoft.com/office/officeart/2005/8/layout/vList2"/>
    <dgm:cxn modelId="{20501D49-1306-4C13-9EF0-3D4C109F6816}" srcId="{4A877087-7E35-4B50-9C5C-8B6AD128CF29}" destId="{D143C090-A038-46C2-975B-5D3E1560F7A0}" srcOrd="0" destOrd="0" parTransId="{53146AA8-C598-410E-9207-401C547ADF5C}" sibTransId="{4F366E88-F416-41C3-970C-68237B1B9DD8}"/>
    <dgm:cxn modelId="{9C630039-AA3A-45EC-8DB0-BEC252CA2586}" type="presOf" srcId="{D143C090-A038-46C2-975B-5D3E1560F7A0}" destId="{4EFC091B-2A8C-47DA-B890-37BAF0C53239}" srcOrd="0" destOrd="0" presId="urn:microsoft.com/office/officeart/2005/8/layout/vList2"/>
    <dgm:cxn modelId="{695FE280-C989-4920-B84C-70EB77A3172F}" type="presParOf" srcId="{17329643-0865-4196-9152-825961E7F680}" destId="{4EFC091B-2A8C-47DA-B890-37BAF0C53239}" srcOrd="0" destOrd="0" presId="urn:microsoft.com/office/officeart/2005/8/layout/vList2"/>
  </dgm:cxnLst>
  <dgm:bg/>
  <dgm:whole/>
</dgm:dataModel>
</file>

<file path=ppt/diagrams/data43.xml><?xml version="1.0" encoding="utf-8"?>
<dgm:dataModel xmlns:dgm="http://schemas.openxmlformats.org/drawingml/2006/diagram" xmlns:a="http://schemas.openxmlformats.org/drawingml/2006/main">
  <dgm:ptLst>
    <dgm:pt modelId="{1B9F530B-DCD8-4BAF-96B2-B4DF5E5E6007}" type="doc">
      <dgm:prSet loTypeId="urn:microsoft.com/office/officeart/2005/8/layout/vList2" loCatId="list" qsTypeId="urn:microsoft.com/office/officeart/2005/8/quickstyle/simple1#117" qsCatId="simple" csTypeId="urn:microsoft.com/office/officeart/2005/8/colors/accent6_3" csCatId="accent6"/>
      <dgm:spPr/>
      <dgm:t>
        <a:bodyPr/>
        <a:lstStyle/>
        <a:p>
          <a:endParaRPr kumimoji="1" lang="ja-JP" altLang="en-US"/>
        </a:p>
      </dgm:t>
    </dgm:pt>
    <dgm:pt modelId="{D8DCA6AC-D888-4822-B3E1-F7851ACA0235}">
      <dgm:prSet/>
      <dgm:spPr/>
      <dgm:t>
        <a:bodyPr/>
        <a:lstStyle/>
        <a:p>
          <a:pPr rtl="0"/>
          <a:r>
            <a:rPr kumimoji="1" lang="en-US" dirty="0" smtClean="0"/>
            <a:t>4.7</a:t>
          </a:r>
          <a:r>
            <a:rPr kumimoji="1" lang="ja-JP" dirty="0" smtClean="0"/>
            <a:t>　インフラストラクチャー：基盤</a:t>
          </a:r>
          <a:endParaRPr lang="ja-JP" dirty="0"/>
        </a:p>
      </dgm:t>
    </dgm:pt>
    <dgm:pt modelId="{A3B69772-B19F-4D44-AE5A-22FC59D3A415}" type="parTrans" cxnId="{561379FA-96EC-4E55-9D71-B88C65AA23EC}">
      <dgm:prSet/>
      <dgm:spPr/>
      <dgm:t>
        <a:bodyPr/>
        <a:lstStyle/>
        <a:p>
          <a:endParaRPr kumimoji="1" lang="ja-JP" altLang="en-US"/>
        </a:p>
      </dgm:t>
    </dgm:pt>
    <dgm:pt modelId="{3B4FD282-856C-40EA-8CB6-9F548E492D75}" type="sibTrans" cxnId="{561379FA-96EC-4E55-9D71-B88C65AA23EC}">
      <dgm:prSet/>
      <dgm:spPr/>
      <dgm:t>
        <a:bodyPr/>
        <a:lstStyle/>
        <a:p>
          <a:endParaRPr kumimoji="1" lang="ja-JP" altLang="en-US"/>
        </a:p>
      </dgm:t>
    </dgm:pt>
    <dgm:pt modelId="{00DEF7CF-B0E3-42DA-A8D5-044E6C93D6F1}" type="pres">
      <dgm:prSet presAssocID="{1B9F530B-DCD8-4BAF-96B2-B4DF5E5E6007}" presName="linear" presStyleCnt="0">
        <dgm:presLayoutVars>
          <dgm:animLvl val="lvl"/>
          <dgm:resizeHandles val="exact"/>
        </dgm:presLayoutVars>
      </dgm:prSet>
      <dgm:spPr/>
      <dgm:t>
        <a:bodyPr/>
        <a:lstStyle/>
        <a:p>
          <a:endParaRPr kumimoji="1" lang="ja-JP" altLang="en-US"/>
        </a:p>
      </dgm:t>
    </dgm:pt>
    <dgm:pt modelId="{01219164-5D30-426A-BD2F-41C9B4B8BDDA}" type="pres">
      <dgm:prSet presAssocID="{D8DCA6AC-D888-4822-B3E1-F7851ACA0235}" presName="parentText" presStyleLbl="node1" presStyleIdx="0" presStyleCnt="1">
        <dgm:presLayoutVars>
          <dgm:chMax val="0"/>
          <dgm:bulletEnabled val="1"/>
        </dgm:presLayoutVars>
      </dgm:prSet>
      <dgm:spPr/>
      <dgm:t>
        <a:bodyPr/>
        <a:lstStyle/>
        <a:p>
          <a:endParaRPr kumimoji="1" lang="ja-JP" altLang="en-US"/>
        </a:p>
      </dgm:t>
    </dgm:pt>
  </dgm:ptLst>
  <dgm:cxnLst>
    <dgm:cxn modelId="{8430C531-79FA-4EAC-90C9-6684EA05DCF6}" type="presOf" srcId="{D8DCA6AC-D888-4822-B3E1-F7851ACA0235}" destId="{01219164-5D30-426A-BD2F-41C9B4B8BDDA}" srcOrd="0" destOrd="0" presId="urn:microsoft.com/office/officeart/2005/8/layout/vList2"/>
    <dgm:cxn modelId="{561379FA-96EC-4E55-9D71-B88C65AA23EC}" srcId="{1B9F530B-DCD8-4BAF-96B2-B4DF5E5E6007}" destId="{D8DCA6AC-D888-4822-B3E1-F7851ACA0235}" srcOrd="0" destOrd="0" parTransId="{A3B69772-B19F-4D44-AE5A-22FC59D3A415}" sibTransId="{3B4FD282-856C-40EA-8CB6-9F548E492D75}"/>
    <dgm:cxn modelId="{D2DAC3E0-A9D3-4276-8B47-58881D5848A8}" type="presOf" srcId="{1B9F530B-DCD8-4BAF-96B2-B4DF5E5E6007}" destId="{00DEF7CF-B0E3-42DA-A8D5-044E6C93D6F1}" srcOrd="0" destOrd="0" presId="urn:microsoft.com/office/officeart/2005/8/layout/vList2"/>
    <dgm:cxn modelId="{94907F87-ED29-496D-9F49-693E4D050DBD}" type="presParOf" srcId="{00DEF7CF-B0E3-42DA-A8D5-044E6C93D6F1}" destId="{01219164-5D30-426A-BD2F-41C9B4B8BDDA}"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6763E9C5-605A-4BA6-A818-3348AF266E13}" type="doc">
      <dgm:prSet loTypeId="urn:microsoft.com/office/officeart/2005/8/layout/vList2" loCatId="list" qsTypeId="urn:microsoft.com/office/officeart/2005/8/quickstyle/simple1#79" qsCatId="simple" csTypeId="urn:microsoft.com/office/officeart/2005/8/colors/accent6_3" csCatId="accent6" phldr="1"/>
      <dgm:spPr/>
      <dgm:t>
        <a:bodyPr/>
        <a:lstStyle/>
        <a:p>
          <a:endParaRPr kumimoji="1" lang="ja-JP" altLang="en-US"/>
        </a:p>
      </dgm:t>
    </dgm:pt>
    <dgm:pt modelId="{A80C70EB-B658-4DE4-B986-AED12CE0B540}">
      <dgm:prSet/>
      <dgm:spPr/>
      <dgm:t>
        <a:bodyPr/>
        <a:lstStyle/>
        <a:p>
          <a:pPr rtl="0"/>
          <a:r>
            <a:rPr kumimoji="1" lang="en-US" dirty="0" smtClean="0"/>
            <a:t>1.</a:t>
          </a:r>
          <a:r>
            <a:rPr kumimoji="1" lang="en-US" altLang="ja-JP" dirty="0" smtClean="0"/>
            <a:t>5</a:t>
          </a:r>
          <a:r>
            <a:rPr kumimoji="1" lang="ja-JP" dirty="0" smtClean="0"/>
            <a:t>　政策立案で重要なこと</a:t>
          </a:r>
          <a:br>
            <a:rPr kumimoji="1" lang="ja-JP" dirty="0" smtClean="0"/>
          </a:br>
          <a:r>
            <a:rPr kumimoji="1" lang="ja-JP" dirty="0" smtClean="0"/>
            <a:t>：意見の対立とマクロ経済学</a:t>
          </a:r>
          <a:endParaRPr lang="ja-JP" dirty="0"/>
        </a:p>
      </dgm:t>
    </dgm:pt>
    <dgm:pt modelId="{59603357-3D35-4698-ABA6-FF0C1F0D30D0}" type="parTrans" cxnId="{F0BC09C8-09E7-4AFA-88D1-E1497B6C5C4B}">
      <dgm:prSet/>
      <dgm:spPr/>
      <dgm:t>
        <a:bodyPr/>
        <a:lstStyle/>
        <a:p>
          <a:endParaRPr kumimoji="1" lang="ja-JP" altLang="en-US"/>
        </a:p>
      </dgm:t>
    </dgm:pt>
    <dgm:pt modelId="{DA22F19C-54FD-4D51-817E-72DA56BD64E4}" type="sibTrans" cxnId="{F0BC09C8-09E7-4AFA-88D1-E1497B6C5C4B}">
      <dgm:prSet/>
      <dgm:spPr/>
      <dgm:t>
        <a:bodyPr/>
        <a:lstStyle/>
        <a:p>
          <a:endParaRPr kumimoji="1" lang="ja-JP" altLang="en-US"/>
        </a:p>
      </dgm:t>
    </dgm:pt>
    <dgm:pt modelId="{6455566C-E4FF-44D7-92AA-5307DF463580}" type="pres">
      <dgm:prSet presAssocID="{6763E9C5-605A-4BA6-A818-3348AF266E13}" presName="linear" presStyleCnt="0">
        <dgm:presLayoutVars>
          <dgm:animLvl val="lvl"/>
          <dgm:resizeHandles val="exact"/>
        </dgm:presLayoutVars>
      </dgm:prSet>
      <dgm:spPr/>
      <dgm:t>
        <a:bodyPr/>
        <a:lstStyle/>
        <a:p>
          <a:endParaRPr kumimoji="1" lang="ja-JP" altLang="en-US"/>
        </a:p>
      </dgm:t>
    </dgm:pt>
    <dgm:pt modelId="{88B59B1C-ED57-417E-BA44-9E125B44765E}" type="pres">
      <dgm:prSet presAssocID="{A80C70EB-B658-4DE4-B986-AED12CE0B540}" presName="parentText" presStyleLbl="node1" presStyleIdx="0" presStyleCnt="1">
        <dgm:presLayoutVars>
          <dgm:chMax val="0"/>
          <dgm:bulletEnabled val="1"/>
        </dgm:presLayoutVars>
      </dgm:prSet>
      <dgm:spPr/>
      <dgm:t>
        <a:bodyPr/>
        <a:lstStyle/>
        <a:p>
          <a:endParaRPr kumimoji="1" lang="ja-JP" altLang="en-US"/>
        </a:p>
      </dgm:t>
    </dgm:pt>
  </dgm:ptLst>
  <dgm:cxnLst>
    <dgm:cxn modelId="{CF8B1A71-5B01-4E4F-9A7D-4802A4327918}" type="presOf" srcId="{A80C70EB-B658-4DE4-B986-AED12CE0B540}" destId="{88B59B1C-ED57-417E-BA44-9E125B44765E}" srcOrd="0" destOrd="0" presId="urn:microsoft.com/office/officeart/2005/8/layout/vList2"/>
    <dgm:cxn modelId="{EBA5DDB9-D8FF-47EA-9521-54233B74519F}" type="presOf" srcId="{6763E9C5-605A-4BA6-A818-3348AF266E13}" destId="{6455566C-E4FF-44D7-92AA-5307DF463580}" srcOrd="0" destOrd="0" presId="urn:microsoft.com/office/officeart/2005/8/layout/vList2"/>
    <dgm:cxn modelId="{F0BC09C8-09E7-4AFA-88D1-E1497B6C5C4B}" srcId="{6763E9C5-605A-4BA6-A818-3348AF266E13}" destId="{A80C70EB-B658-4DE4-B986-AED12CE0B540}" srcOrd="0" destOrd="0" parTransId="{59603357-3D35-4698-ABA6-FF0C1F0D30D0}" sibTransId="{DA22F19C-54FD-4D51-817E-72DA56BD64E4}"/>
    <dgm:cxn modelId="{D2E0F071-4F8B-4C81-96A3-854F59505217}" type="presParOf" srcId="{6455566C-E4FF-44D7-92AA-5307DF463580}" destId="{88B59B1C-ED57-417E-BA44-9E125B44765E}"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EC99C2F4-C45C-4220-B97B-5457D39E3600}" type="doc">
      <dgm:prSet loTypeId="urn:microsoft.com/office/officeart/2005/8/layout/vList2" loCatId="list" qsTypeId="urn:microsoft.com/office/officeart/2005/8/quickstyle/simple1#80" qsCatId="simple" csTypeId="urn:microsoft.com/office/officeart/2005/8/colors/accent6_3" csCatId="accent6" phldr="1"/>
      <dgm:spPr/>
      <dgm:t>
        <a:bodyPr/>
        <a:lstStyle/>
        <a:p>
          <a:endParaRPr kumimoji="1" lang="ja-JP" altLang="en-US"/>
        </a:p>
      </dgm:t>
    </dgm:pt>
    <dgm:pt modelId="{DB709621-6F07-447D-A93D-4FC19EAAD998}">
      <dgm:prSet/>
      <dgm:spPr/>
      <dgm:t>
        <a:bodyPr/>
        <a:lstStyle/>
        <a:p>
          <a:pPr rtl="0"/>
          <a:r>
            <a:rPr kumimoji="1" lang="en-US" dirty="0" smtClean="0"/>
            <a:t>1.</a:t>
          </a:r>
          <a:r>
            <a:rPr kumimoji="1" lang="en-US" altLang="ja-JP" dirty="0" smtClean="0"/>
            <a:t>6</a:t>
          </a:r>
          <a:r>
            <a:rPr kumimoji="1" lang="ja-JP" dirty="0" smtClean="0"/>
            <a:t>　日本の特徴：経済学者と政策立案</a:t>
          </a:r>
          <a:endParaRPr lang="ja-JP" dirty="0"/>
        </a:p>
      </dgm:t>
    </dgm:pt>
    <dgm:pt modelId="{F7AAB2C1-CC24-4C29-9999-F9F3EDDB46DB}" type="parTrans" cxnId="{2A23F22F-C39F-4655-A191-8E86B1C4C121}">
      <dgm:prSet/>
      <dgm:spPr/>
      <dgm:t>
        <a:bodyPr/>
        <a:lstStyle/>
        <a:p>
          <a:endParaRPr kumimoji="1" lang="ja-JP" altLang="en-US"/>
        </a:p>
      </dgm:t>
    </dgm:pt>
    <dgm:pt modelId="{0882ECDA-5437-41E6-9261-0CF8FCD1C956}" type="sibTrans" cxnId="{2A23F22F-C39F-4655-A191-8E86B1C4C121}">
      <dgm:prSet/>
      <dgm:spPr/>
      <dgm:t>
        <a:bodyPr/>
        <a:lstStyle/>
        <a:p>
          <a:endParaRPr kumimoji="1" lang="ja-JP" altLang="en-US"/>
        </a:p>
      </dgm:t>
    </dgm:pt>
    <dgm:pt modelId="{3924842D-F61B-4805-B98F-E73C9869FD53}" type="pres">
      <dgm:prSet presAssocID="{EC99C2F4-C45C-4220-B97B-5457D39E3600}" presName="linear" presStyleCnt="0">
        <dgm:presLayoutVars>
          <dgm:animLvl val="lvl"/>
          <dgm:resizeHandles val="exact"/>
        </dgm:presLayoutVars>
      </dgm:prSet>
      <dgm:spPr/>
      <dgm:t>
        <a:bodyPr/>
        <a:lstStyle/>
        <a:p>
          <a:endParaRPr kumimoji="1" lang="ja-JP" altLang="en-US"/>
        </a:p>
      </dgm:t>
    </dgm:pt>
    <dgm:pt modelId="{5DCFC344-2D50-455D-A7F9-02B9EC7E4EBA}" type="pres">
      <dgm:prSet presAssocID="{DB709621-6F07-447D-A93D-4FC19EAAD998}" presName="parentText" presStyleLbl="node1" presStyleIdx="0" presStyleCnt="1">
        <dgm:presLayoutVars>
          <dgm:chMax val="0"/>
          <dgm:bulletEnabled val="1"/>
        </dgm:presLayoutVars>
      </dgm:prSet>
      <dgm:spPr/>
      <dgm:t>
        <a:bodyPr/>
        <a:lstStyle/>
        <a:p>
          <a:endParaRPr kumimoji="1" lang="ja-JP" altLang="en-US"/>
        </a:p>
      </dgm:t>
    </dgm:pt>
  </dgm:ptLst>
  <dgm:cxnLst>
    <dgm:cxn modelId="{2A23F22F-C39F-4655-A191-8E86B1C4C121}" srcId="{EC99C2F4-C45C-4220-B97B-5457D39E3600}" destId="{DB709621-6F07-447D-A93D-4FC19EAAD998}" srcOrd="0" destOrd="0" parTransId="{F7AAB2C1-CC24-4C29-9999-F9F3EDDB46DB}" sibTransId="{0882ECDA-5437-41E6-9261-0CF8FCD1C956}"/>
    <dgm:cxn modelId="{3FE2C1EE-B4DD-4764-AECB-FB4BA9F575B4}" type="presOf" srcId="{DB709621-6F07-447D-A93D-4FC19EAAD998}" destId="{5DCFC344-2D50-455D-A7F9-02B9EC7E4EBA}" srcOrd="0" destOrd="0" presId="urn:microsoft.com/office/officeart/2005/8/layout/vList2"/>
    <dgm:cxn modelId="{4836A4F8-F2DA-46ED-A937-0925C575F2DD}" type="presOf" srcId="{EC99C2F4-C45C-4220-B97B-5457D39E3600}" destId="{3924842D-F61B-4805-B98F-E73C9869FD53}" srcOrd="0" destOrd="0" presId="urn:microsoft.com/office/officeart/2005/8/layout/vList2"/>
    <dgm:cxn modelId="{881CC30B-9AF0-4BCD-BCED-EA867C9475C2}" type="presParOf" srcId="{3924842D-F61B-4805-B98F-E73C9869FD53}" destId="{5DCFC344-2D50-455D-A7F9-02B9EC7E4EBA}"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2CE87BBB-5A3E-4504-8D5A-4A2C04803C91}" type="doc">
      <dgm:prSet loTypeId="urn:microsoft.com/office/officeart/2005/8/layout/vList2" loCatId="list" qsTypeId="urn:microsoft.com/office/officeart/2005/8/quickstyle/simple1#81" qsCatId="simple" csTypeId="urn:microsoft.com/office/officeart/2005/8/colors/accent6_3" csCatId="accent6"/>
      <dgm:spPr/>
      <dgm:t>
        <a:bodyPr/>
        <a:lstStyle/>
        <a:p>
          <a:endParaRPr kumimoji="1" lang="ja-JP" altLang="en-US"/>
        </a:p>
      </dgm:t>
    </dgm:pt>
    <dgm:pt modelId="{48E5D9DB-4FFE-4634-A724-E5747DB271CD}">
      <dgm:prSet/>
      <dgm:spPr/>
      <dgm:t>
        <a:bodyPr/>
        <a:lstStyle/>
        <a:p>
          <a:pPr rtl="0"/>
          <a:r>
            <a:rPr kumimoji="1" lang="en-US" dirty="0" smtClean="0"/>
            <a:t>2.1</a:t>
          </a:r>
          <a:r>
            <a:rPr kumimoji="1" lang="ja-JP" dirty="0" smtClean="0"/>
            <a:t>　３つの物差し：生産で測るか、所得で測　</a:t>
          </a:r>
          <a:r>
            <a:rPr kumimoji="1" lang="en-US" dirty="0" smtClean="0"/>
            <a:t/>
          </a:r>
          <a:br>
            <a:rPr kumimoji="1" lang="en-US" dirty="0" smtClean="0"/>
          </a:br>
          <a:r>
            <a:rPr kumimoji="1" lang="ja-JP" dirty="0" smtClean="0"/>
            <a:t>　　　　　　　　　 るか、支出で測るか</a:t>
          </a:r>
          <a:endParaRPr lang="ja-JP" dirty="0"/>
        </a:p>
      </dgm:t>
    </dgm:pt>
    <dgm:pt modelId="{C8FB065E-C122-4999-B939-827C54D47D2C}" type="parTrans" cxnId="{D650F27B-1763-4B19-BF42-9C3BF600A033}">
      <dgm:prSet/>
      <dgm:spPr/>
      <dgm:t>
        <a:bodyPr/>
        <a:lstStyle/>
        <a:p>
          <a:endParaRPr kumimoji="1" lang="ja-JP" altLang="en-US"/>
        </a:p>
      </dgm:t>
    </dgm:pt>
    <dgm:pt modelId="{73765FB0-DB01-4851-A276-F8502D9A6919}" type="sibTrans" cxnId="{D650F27B-1763-4B19-BF42-9C3BF600A033}">
      <dgm:prSet/>
      <dgm:spPr/>
      <dgm:t>
        <a:bodyPr/>
        <a:lstStyle/>
        <a:p>
          <a:endParaRPr kumimoji="1" lang="ja-JP" altLang="en-US"/>
        </a:p>
      </dgm:t>
    </dgm:pt>
    <dgm:pt modelId="{744B3A7A-62DF-49CC-91D3-84987A4C38AC}" type="pres">
      <dgm:prSet presAssocID="{2CE87BBB-5A3E-4504-8D5A-4A2C04803C91}" presName="linear" presStyleCnt="0">
        <dgm:presLayoutVars>
          <dgm:animLvl val="lvl"/>
          <dgm:resizeHandles val="exact"/>
        </dgm:presLayoutVars>
      </dgm:prSet>
      <dgm:spPr/>
      <dgm:t>
        <a:bodyPr/>
        <a:lstStyle/>
        <a:p>
          <a:endParaRPr kumimoji="1" lang="ja-JP" altLang="en-US"/>
        </a:p>
      </dgm:t>
    </dgm:pt>
    <dgm:pt modelId="{B3DDF34F-2887-44CA-8BAB-1EC37C22E75D}" type="pres">
      <dgm:prSet presAssocID="{48E5D9DB-4FFE-4634-A724-E5747DB271CD}" presName="parentText" presStyleLbl="node1" presStyleIdx="0" presStyleCnt="1">
        <dgm:presLayoutVars>
          <dgm:chMax val="0"/>
          <dgm:bulletEnabled val="1"/>
        </dgm:presLayoutVars>
      </dgm:prSet>
      <dgm:spPr/>
      <dgm:t>
        <a:bodyPr/>
        <a:lstStyle/>
        <a:p>
          <a:endParaRPr kumimoji="1" lang="ja-JP" altLang="en-US"/>
        </a:p>
      </dgm:t>
    </dgm:pt>
  </dgm:ptLst>
  <dgm:cxnLst>
    <dgm:cxn modelId="{D650F27B-1763-4B19-BF42-9C3BF600A033}" srcId="{2CE87BBB-5A3E-4504-8D5A-4A2C04803C91}" destId="{48E5D9DB-4FFE-4634-A724-E5747DB271CD}" srcOrd="0" destOrd="0" parTransId="{C8FB065E-C122-4999-B939-827C54D47D2C}" sibTransId="{73765FB0-DB01-4851-A276-F8502D9A6919}"/>
    <dgm:cxn modelId="{6EE6AC14-CE31-4C10-A6EA-AA24288412EF}" type="presOf" srcId="{48E5D9DB-4FFE-4634-A724-E5747DB271CD}" destId="{B3DDF34F-2887-44CA-8BAB-1EC37C22E75D}" srcOrd="0" destOrd="0" presId="urn:microsoft.com/office/officeart/2005/8/layout/vList2"/>
    <dgm:cxn modelId="{358A1D23-DAEA-4716-8142-9CE4AE10D95E}" type="presOf" srcId="{2CE87BBB-5A3E-4504-8D5A-4A2C04803C91}" destId="{744B3A7A-62DF-49CC-91D3-84987A4C38AC}" srcOrd="0" destOrd="0" presId="urn:microsoft.com/office/officeart/2005/8/layout/vList2"/>
    <dgm:cxn modelId="{8467385E-68C5-4C36-86D9-C232FCBD540E}" type="presParOf" srcId="{744B3A7A-62DF-49CC-91D3-84987A4C38AC}" destId="{B3DDF34F-2887-44CA-8BAB-1EC37C22E75D}" srcOrd="0"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D6745C39-3D82-40B9-BF98-9A343489D36A}" type="doc">
      <dgm:prSet loTypeId="urn:microsoft.com/office/officeart/2005/8/layout/vList2" loCatId="list" qsTypeId="urn:microsoft.com/office/officeart/2005/8/quickstyle/simple1#82" qsCatId="simple" csTypeId="urn:microsoft.com/office/officeart/2005/8/colors/accent6_3" csCatId="accent6"/>
      <dgm:spPr/>
      <dgm:t>
        <a:bodyPr/>
        <a:lstStyle/>
        <a:p>
          <a:endParaRPr kumimoji="1" lang="ja-JP" altLang="en-US"/>
        </a:p>
      </dgm:t>
    </dgm:pt>
    <dgm:pt modelId="{45C57499-950D-4AE0-B5DD-4E4FAA815E53}">
      <dgm:prSet/>
      <dgm:spPr/>
      <dgm:t>
        <a:bodyPr/>
        <a:lstStyle/>
        <a:p>
          <a:pPr rtl="0"/>
          <a:r>
            <a:rPr kumimoji="1" lang="en-US" dirty="0" smtClean="0"/>
            <a:t>2.2</a:t>
          </a:r>
          <a:r>
            <a:rPr kumimoji="1" lang="ja-JP" dirty="0" smtClean="0"/>
            <a:t>　生産で測る：国内総生産</a:t>
          </a:r>
          <a:endParaRPr lang="ja-JP" dirty="0"/>
        </a:p>
      </dgm:t>
    </dgm:pt>
    <dgm:pt modelId="{BADFCAC1-DE24-45AF-B57E-7217A7D94ECA}" type="parTrans" cxnId="{FBAC0691-6343-43BF-BCB8-79E18605F427}">
      <dgm:prSet/>
      <dgm:spPr/>
      <dgm:t>
        <a:bodyPr/>
        <a:lstStyle/>
        <a:p>
          <a:endParaRPr kumimoji="1" lang="ja-JP" altLang="en-US"/>
        </a:p>
      </dgm:t>
    </dgm:pt>
    <dgm:pt modelId="{222E1221-6250-4D7C-AD75-0F2371B421D2}" type="sibTrans" cxnId="{FBAC0691-6343-43BF-BCB8-79E18605F427}">
      <dgm:prSet/>
      <dgm:spPr/>
      <dgm:t>
        <a:bodyPr/>
        <a:lstStyle/>
        <a:p>
          <a:endParaRPr kumimoji="1" lang="ja-JP" altLang="en-US"/>
        </a:p>
      </dgm:t>
    </dgm:pt>
    <dgm:pt modelId="{E741E15D-CFF7-43BD-BB68-D47015BA00F3}" type="pres">
      <dgm:prSet presAssocID="{D6745C39-3D82-40B9-BF98-9A343489D36A}" presName="linear" presStyleCnt="0">
        <dgm:presLayoutVars>
          <dgm:animLvl val="lvl"/>
          <dgm:resizeHandles val="exact"/>
        </dgm:presLayoutVars>
      </dgm:prSet>
      <dgm:spPr/>
      <dgm:t>
        <a:bodyPr/>
        <a:lstStyle/>
        <a:p>
          <a:endParaRPr kumimoji="1" lang="ja-JP" altLang="en-US"/>
        </a:p>
      </dgm:t>
    </dgm:pt>
    <dgm:pt modelId="{D7EEE679-9E64-4A44-88A4-8FBAD82DE817}" type="pres">
      <dgm:prSet presAssocID="{45C57499-950D-4AE0-B5DD-4E4FAA815E53}" presName="parentText" presStyleLbl="node1" presStyleIdx="0" presStyleCnt="1">
        <dgm:presLayoutVars>
          <dgm:chMax val="0"/>
          <dgm:bulletEnabled val="1"/>
        </dgm:presLayoutVars>
      </dgm:prSet>
      <dgm:spPr/>
      <dgm:t>
        <a:bodyPr/>
        <a:lstStyle/>
        <a:p>
          <a:endParaRPr kumimoji="1" lang="ja-JP" altLang="en-US"/>
        </a:p>
      </dgm:t>
    </dgm:pt>
  </dgm:ptLst>
  <dgm:cxnLst>
    <dgm:cxn modelId="{FBAC0691-6343-43BF-BCB8-79E18605F427}" srcId="{D6745C39-3D82-40B9-BF98-9A343489D36A}" destId="{45C57499-950D-4AE0-B5DD-4E4FAA815E53}" srcOrd="0" destOrd="0" parTransId="{BADFCAC1-DE24-45AF-B57E-7217A7D94ECA}" sibTransId="{222E1221-6250-4D7C-AD75-0F2371B421D2}"/>
    <dgm:cxn modelId="{9D7677A2-F475-4942-B562-BB8530C3B573}" type="presOf" srcId="{45C57499-950D-4AE0-B5DD-4E4FAA815E53}" destId="{D7EEE679-9E64-4A44-88A4-8FBAD82DE817}" srcOrd="0" destOrd="0" presId="urn:microsoft.com/office/officeart/2005/8/layout/vList2"/>
    <dgm:cxn modelId="{514A7540-462C-4E64-BD49-3E2DF94B7D02}" type="presOf" srcId="{D6745C39-3D82-40B9-BF98-9A343489D36A}" destId="{E741E15D-CFF7-43BD-BB68-D47015BA00F3}" srcOrd="0" destOrd="0" presId="urn:microsoft.com/office/officeart/2005/8/layout/vList2"/>
    <dgm:cxn modelId="{8AE1B4BA-104F-4546-BFBA-35D86CDD5EEE}" type="presParOf" srcId="{E741E15D-CFF7-43BD-BB68-D47015BA00F3}" destId="{D7EEE679-9E64-4A44-88A4-8FBAD82DE817}" srcOrd="0"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90CA20D5-1D9F-4361-A7A9-40813DA240CC}" type="doc">
      <dgm:prSet loTypeId="urn:microsoft.com/office/officeart/2005/8/layout/vList2" loCatId="list" qsTypeId="urn:microsoft.com/office/officeart/2005/8/quickstyle/simple1#83" qsCatId="simple" csTypeId="urn:microsoft.com/office/officeart/2005/8/colors/colorful3" csCatId="colorful"/>
      <dgm:spPr/>
      <dgm:t>
        <a:bodyPr/>
        <a:lstStyle/>
        <a:p>
          <a:endParaRPr kumimoji="1" lang="ja-JP" altLang="en-US"/>
        </a:p>
      </dgm:t>
    </dgm:pt>
    <dgm:pt modelId="{25853D35-B862-4A0C-BDB7-51AA17DB09E0}">
      <dgm:prSet/>
      <dgm:spPr/>
      <dgm:t>
        <a:bodyPr/>
        <a:lstStyle/>
        <a:p>
          <a:pPr rtl="0"/>
          <a:r>
            <a:rPr kumimoji="1" lang="en-US" dirty="0" smtClean="0"/>
            <a:t>2.2.1</a:t>
          </a:r>
          <a:r>
            <a:rPr kumimoji="1" lang="ja-JP" dirty="0" smtClean="0"/>
            <a:t>　粗付加価値と最終財</a:t>
          </a:r>
          <a:endParaRPr kumimoji="1" lang="ja-JP" dirty="0"/>
        </a:p>
      </dgm:t>
    </dgm:pt>
    <dgm:pt modelId="{8FF960F4-812D-47AE-A117-B8C922F2B21A}" type="parTrans" cxnId="{CD9DA906-B827-4DAD-90E0-94FD4B6E5894}">
      <dgm:prSet/>
      <dgm:spPr/>
      <dgm:t>
        <a:bodyPr/>
        <a:lstStyle/>
        <a:p>
          <a:endParaRPr kumimoji="1" lang="ja-JP" altLang="en-US"/>
        </a:p>
      </dgm:t>
    </dgm:pt>
    <dgm:pt modelId="{0B78A4B7-9EE7-44B9-A29B-BB966FC64216}" type="sibTrans" cxnId="{CD9DA906-B827-4DAD-90E0-94FD4B6E5894}">
      <dgm:prSet/>
      <dgm:spPr/>
      <dgm:t>
        <a:bodyPr/>
        <a:lstStyle/>
        <a:p>
          <a:endParaRPr kumimoji="1" lang="ja-JP" altLang="en-US"/>
        </a:p>
      </dgm:t>
    </dgm:pt>
    <dgm:pt modelId="{0B58AFEB-E647-40B6-AA52-DC309B0A291C}" type="pres">
      <dgm:prSet presAssocID="{90CA20D5-1D9F-4361-A7A9-40813DA240CC}" presName="linear" presStyleCnt="0">
        <dgm:presLayoutVars>
          <dgm:animLvl val="lvl"/>
          <dgm:resizeHandles val="exact"/>
        </dgm:presLayoutVars>
      </dgm:prSet>
      <dgm:spPr/>
      <dgm:t>
        <a:bodyPr/>
        <a:lstStyle/>
        <a:p>
          <a:endParaRPr kumimoji="1" lang="ja-JP" altLang="en-US"/>
        </a:p>
      </dgm:t>
    </dgm:pt>
    <dgm:pt modelId="{CEE22C7C-348A-4F05-A179-99755D4F061D}" type="pres">
      <dgm:prSet presAssocID="{25853D35-B862-4A0C-BDB7-51AA17DB09E0}" presName="parentText" presStyleLbl="node1" presStyleIdx="0" presStyleCnt="1">
        <dgm:presLayoutVars>
          <dgm:chMax val="0"/>
          <dgm:bulletEnabled val="1"/>
        </dgm:presLayoutVars>
      </dgm:prSet>
      <dgm:spPr/>
      <dgm:t>
        <a:bodyPr/>
        <a:lstStyle/>
        <a:p>
          <a:endParaRPr kumimoji="1" lang="ja-JP" altLang="en-US"/>
        </a:p>
      </dgm:t>
    </dgm:pt>
  </dgm:ptLst>
  <dgm:cxnLst>
    <dgm:cxn modelId="{10B5F9D7-C5A6-4637-847C-77B528EED9A0}" type="presOf" srcId="{90CA20D5-1D9F-4361-A7A9-40813DA240CC}" destId="{0B58AFEB-E647-40B6-AA52-DC309B0A291C}" srcOrd="0" destOrd="0" presId="urn:microsoft.com/office/officeart/2005/8/layout/vList2"/>
    <dgm:cxn modelId="{CD9DA906-B827-4DAD-90E0-94FD4B6E5894}" srcId="{90CA20D5-1D9F-4361-A7A9-40813DA240CC}" destId="{25853D35-B862-4A0C-BDB7-51AA17DB09E0}" srcOrd="0" destOrd="0" parTransId="{8FF960F4-812D-47AE-A117-B8C922F2B21A}" sibTransId="{0B78A4B7-9EE7-44B9-A29B-BB966FC64216}"/>
    <dgm:cxn modelId="{3A7027C4-77AD-4833-A505-59D3456E7CC7}" type="presOf" srcId="{25853D35-B862-4A0C-BDB7-51AA17DB09E0}" destId="{CEE22C7C-348A-4F05-A179-99755D4F061D}" srcOrd="0" destOrd="0" presId="urn:microsoft.com/office/officeart/2005/8/layout/vList2"/>
    <dgm:cxn modelId="{5A684EA3-68E8-46A7-8DDF-0B91131D5CD6}" type="presParOf" srcId="{0B58AFEB-E647-40B6-AA52-DC309B0A291C}" destId="{CEE22C7C-348A-4F05-A179-99755D4F061D}"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7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8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8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8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8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8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8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9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9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9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9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7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9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9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9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9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9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9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10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10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10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10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7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10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10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10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10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10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10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7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7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8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8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8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33.wmf"/><Relationship Id="rId1" Type="http://schemas.openxmlformats.org/officeDocument/2006/relationships/image" Target="../media/image29.wmf"/><Relationship Id="rId5" Type="http://schemas.openxmlformats.org/officeDocument/2006/relationships/image" Target="../media/image31.wmf"/><Relationship Id="rId4" Type="http://schemas.openxmlformats.org/officeDocument/2006/relationships/image" Target="../media/image3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ea typeface="ＭＳ Ｐゴシック" pitchFamily="50" charset="-128"/>
              </a:defRPr>
            </a:lvl1pPr>
          </a:lstStyle>
          <a:p>
            <a:pPr>
              <a:defRPr/>
            </a:pPr>
            <a:endParaRPr lang="ja-JP" altLang="en-US"/>
          </a:p>
        </p:txBody>
      </p:sp>
      <p:sp>
        <p:nvSpPr>
          <p:cNvPr id="3" name="日付プレースホルダ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ea typeface="ＭＳ Ｐゴシック" pitchFamily="50" charset="-128"/>
              </a:defRPr>
            </a:lvl1pPr>
          </a:lstStyle>
          <a:p>
            <a:pPr>
              <a:defRPr/>
            </a:pPr>
            <a:fld id="{AE6F0169-E75F-4776-AE9A-2EDF2F1837C3}" type="datetimeFigureOut">
              <a:rPr lang="ja-JP" altLang="en-US"/>
              <a:pPr>
                <a:defRPr/>
              </a:pPr>
              <a:t>2009/6/3</a:t>
            </a:fld>
            <a:endParaRPr lang="ja-JP" altLang="en-US"/>
          </a:p>
        </p:txBody>
      </p:sp>
      <p:sp>
        <p:nvSpPr>
          <p:cNvPr id="4" name="フッター プレースホル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ea typeface="ＭＳ Ｐゴシック" pitchFamily="50"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ea typeface="ＭＳ Ｐゴシック" pitchFamily="50" charset="-128"/>
              </a:defRPr>
            </a:lvl1pPr>
          </a:lstStyle>
          <a:p>
            <a:pPr>
              <a:defRPr/>
            </a:pPr>
            <a:fld id="{A7AC30B9-8D55-449F-A673-713450CE3E06}"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ea typeface="ＭＳ Ｐゴシック" pitchFamily="50" charset="-128"/>
              </a:defRPr>
            </a:lvl1pPr>
          </a:lstStyle>
          <a:p>
            <a:pPr>
              <a:defRPr/>
            </a:pPr>
            <a:endParaRPr lang="en-US" altLang="ja-JP"/>
          </a:p>
        </p:txBody>
      </p:sp>
      <p:sp>
        <p:nvSpPr>
          <p:cNvPr id="614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ea typeface="ＭＳ Ｐゴシック" pitchFamily="50" charset="-128"/>
              </a:defRPr>
            </a:lvl1pPr>
          </a:lstStyle>
          <a:p>
            <a:pPr>
              <a:defRPr/>
            </a:pPr>
            <a:endParaRPr lang="en-US" altLang="ja-JP"/>
          </a:p>
        </p:txBody>
      </p:sp>
      <p:sp>
        <p:nvSpPr>
          <p:cNvPr id="46084"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1038" y="4721225"/>
            <a:ext cx="5443537"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ea typeface="ＭＳ Ｐゴシック" pitchFamily="50" charset="-128"/>
              </a:defRPr>
            </a:lvl1pPr>
          </a:lstStyle>
          <a:p>
            <a:pPr>
              <a:defRPr/>
            </a:pPr>
            <a:endParaRPr lang="en-US" altLang="ja-JP"/>
          </a:p>
        </p:txBody>
      </p:sp>
      <p:sp>
        <p:nvSpPr>
          <p:cNvPr id="6151"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ea typeface="ＭＳ Ｐゴシック" pitchFamily="50" charset="-128"/>
              </a:defRPr>
            </a:lvl1pPr>
          </a:lstStyle>
          <a:p>
            <a:pPr>
              <a:defRPr/>
            </a:pPr>
            <a:fld id="{6180C037-196D-4D2F-9CE0-CFB71D3723A7}"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ln/>
        </p:spPr>
      </p:sp>
      <p:sp>
        <p:nvSpPr>
          <p:cNvPr id="6758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ChangeArrowheads="1" noTextEdit="1"/>
          </p:cNvSpPr>
          <p:nvPr>
            <p:ph type="sldImg"/>
          </p:nvPr>
        </p:nvSpPr>
        <p:spPr>
          <a:ln/>
        </p:spPr>
      </p:sp>
      <p:sp>
        <p:nvSpPr>
          <p:cNvPr id="6963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ln/>
        </p:spPr>
      </p:sp>
      <p:sp>
        <p:nvSpPr>
          <p:cNvPr id="716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a:ln/>
        </p:spPr>
      </p:sp>
      <p:sp>
        <p:nvSpPr>
          <p:cNvPr id="737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ChangeArrowheads="1" noTextEdit="1"/>
          </p:cNvSpPr>
          <p:nvPr>
            <p:ph type="sldImg"/>
          </p:nvPr>
        </p:nvSpPr>
        <p:spPr>
          <a:ln/>
        </p:spPr>
      </p:sp>
      <p:sp>
        <p:nvSpPr>
          <p:cNvPr id="7577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ChangeArrowheads="1" noTextEdit="1"/>
          </p:cNvSpPr>
          <p:nvPr>
            <p:ph type="sldImg"/>
          </p:nvPr>
        </p:nvSpPr>
        <p:spPr>
          <a:ln/>
        </p:spPr>
      </p:sp>
      <p:sp>
        <p:nvSpPr>
          <p:cNvPr id="7782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Rot="1" noChangeAspect="1" noChangeArrowheads="1" noTextEdit="1"/>
          </p:cNvSpPr>
          <p:nvPr>
            <p:ph type="sldImg"/>
          </p:nvPr>
        </p:nvSpPr>
        <p:spPr>
          <a:ln/>
        </p:spPr>
      </p:sp>
      <p:sp>
        <p:nvSpPr>
          <p:cNvPr id="14745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Rot="1" noChangeAspect="1" noChangeArrowheads="1" noTextEdit="1"/>
          </p:cNvSpPr>
          <p:nvPr>
            <p:ph type="sldImg"/>
          </p:nvPr>
        </p:nvSpPr>
        <p:spPr>
          <a:ln/>
        </p:spPr>
      </p:sp>
      <p:sp>
        <p:nvSpPr>
          <p:cNvPr id="15462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ln/>
        </p:spPr>
      </p:sp>
      <p:sp>
        <p:nvSpPr>
          <p:cNvPr id="8601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ChangeArrowheads="1" noTextEdit="1"/>
          </p:cNvSpPr>
          <p:nvPr>
            <p:ph type="sldImg"/>
          </p:nvPr>
        </p:nvSpPr>
        <p:spPr>
          <a:ln/>
        </p:spPr>
      </p:sp>
      <p:sp>
        <p:nvSpPr>
          <p:cNvPr id="512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ln/>
        </p:spPr>
      </p:sp>
      <p:sp>
        <p:nvSpPr>
          <p:cNvPr id="8806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Rot="1" noChangeAspect="1" noChangeArrowheads="1" noTextEdit="1"/>
          </p:cNvSpPr>
          <p:nvPr>
            <p:ph type="sldImg"/>
          </p:nvPr>
        </p:nvSpPr>
        <p:spPr>
          <a:ln/>
        </p:spPr>
      </p:sp>
      <p:sp>
        <p:nvSpPr>
          <p:cNvPr id="15769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a:ln/>
        </p:spPr>
      </p:sp>
      <p:sp>
        <p:nvSpPr>
          <p:cNvPr id="921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a:ln/>
        </p:spPr>
      </p:sp>
      <p:sp>
        <p:nvSpPr>
          <p:cNvPr id="9421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spect="1" noChangeArrowheads="1" noTextEdit="1"/>
          </p:cNvSpPr>
          <p:nvPr>
            <p:ph type="sldImg"/>
          </p:nvPr>
        </p:nvSpPr>
        <p:spPr>
          <a:ln/>
        </p:spPr>
      </p:sp>
      <p:sp>
        <p:nvSpPr>
          <p:cNvPr id="9625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Rot="1" noChangeAspect="1" noChangeArrowheads="1" noTextEdit="1"/>
          </p:cNvSpPr>
          <p:nvPr>
            <p:ph type="sldImg"/>
          </p:nvPr>
        </p:nvSpPr>
        <p:spPr>
          <a:ln/>
        </p:spPr>
      </p:sp>
      <p:sp>
        <p:nvSpPr>
          <p:cNvPr id="9830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ln/>
        </p:spPr>
      </p:sp>
      <p:sp>
        <p:nvSpPr>
          <p:cNvPr id="1003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ChangeArrowheads="1" noTextEdit="1"/>
          </p:cNvSpPr>
          <p:nvPr>
            <p:ph type="sldImg"/>
          </p:nvPr>
        </p:nvSpPr>
        <p:spPr>
          <a:ln/>
        </p:spPr>
      </p:sp>
      <p:sp>
        <p:nvSpPr>
          <p:cNvPr id="1024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Rot="1" noChangeAspect="1" noChangeArrowheads="1" noTextEdit="1"/>
          </p:cNvSpPr>
          <p:nvPr>
            <p:ph type="sldImg"/>
          </p:nvPr>
        </p:nvSpPr>
        <p:spPr>
          <a:ln/>
        </p:spPr>
      </p:sp>
      <p:sp>
        <p:nvSpPr>
          <p:cNvPr id="10445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ChangeArrowheads="1" noTextEdit="1"/>
          </p:cNvSpPr>
          <p:nvPr>
            <p:ph type="sldImg"/>
          </p:nvPr>
        </p:nvSpPr>
        <p:spPr>
          <a:ln/>
        </p:spPr>
      </p:sp>
      <p:sp>
        <p:nvSpPr>
          <p:cNvPr id="10649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5325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Rot="1" noChangeAspect="1" noChangeArrowheads="1" noTextEdit="1"/>
          </p:cNvSpPr>
          <p:nvPr>
            <p:ph type="sldImg"/>
          </p:nvPr>
        </p:nvSpPr>
        <p:spPr>
          <a:ln/>
        </p:spPr>
      </p:sp>
      <p:sp>
        <p:nvSpPr>
          <p:cNvPr id="1792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ChangeArrowheads="1" noTextEdit="1"/>
          </p:cNvSpPr>
          <p:nvPr>
            <p:ph type="sldImg"/>
          </p:nvPr>
        </p:nvSpPr>
        <p:spPr>
          <a:ln/>
        </p:spPr>
      </p:sp>
      <p:sp>
        <p:nvSpPr>
          <p:cNvPr id="1105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Rot="1" noChangeAspect="1" noChangeArrowheads="1" noTextEdit="1"/>
          </p:cNvSpPr>
          <p:nvPr>
            <p:ph type="sldImg"/>
          </p:nvPr>
        </p:nvSpPr>
        <p:spPr>
          <a:ln/>
        </p:spPr>
      </p:sp>
      <p:sp>
        <p:nvSpPr>
          <p:cNvPr id="1126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Rot="1" noChangeAspect="1" noChangeArrowheads="1" noTextEdit="1"/>
          </p:cNvSpPr>
          <p:nvPr>
            <p:ph type="sldImg"/>
          </p:nvPr>
        </p:nvSpPr>
        <p:spPr>
          <a:ln/>
        </p:spPr>
      </p:sp>
      <p:sp>
        <p:nvSpPr>
          <p:cNvPr id="11469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Rot="1" noChangeAspect="1" noChangeArrowheads="1" noTextEdit="1"/>
          </p:cNvSpPr>
          <p:nvPr>
            <p:ph type="sldImg"/>
          </p:nvPr>
        </p:nvSpPr>
        <p:spPr>
          <a:ln/>
        </p:spPr>
      </p:sp>
      <p:sp>
        <p:nvSpPr>
          <p:cNvPr id="1177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noTextEdit="1"/>
          </p:cNvSpPr>
          <p:nvPr>
            <p:ph type="sldImg"/>
          </p:nvPr>
        </p:nvSpPr>
        <p:spPr>
          <a:ln/>
        </p:spPr>
      </p:sp>
      <p:sp>
        <p:nvSpPr>
          <p:cNvPr id="12083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Rot="1" noChangeAspect="1" noChangeArrowheads="1" noTextEdit="1"/>
          </p:cNvSpPr>
          <p:nvPr>
            <p:ph type="sldImg"/>
          </p:nvPr>
        </p:nvSpPr>
        <p:spPr>
          <a:ln/>
        </p:spPr>
      </p:sp>
      <p:sp>
        <p:nvSpPr>
          <p:cNvPr id="12390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Rot="1" noChangeAspect="1" noChangeArrowheads="1" noTextEdit="1"/>
          </p:cNvSpPr>
          <p:nvPr>
            <p:ph type="sldImg"/>
          </p:nvPr>
        </p:nvSpPr>
        <p:spPr>
          <a:ln/>
        </p:spPr>
      </p:sp>
      <p:sp>
        <p:nvSpPr>
          <p:cNvPr id="1259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Rot="1" noChangeAspect="1" noChangeArrowheads="1" noTextEdit="1"/>
          </p:cNvSpPr>
          <p:nvPr>
            <p:ph type="sldImg"/>
          </p:nvPr>
        </p:nvSpPr>
        <p:spPr>
          <a:ln/>
        </p:spPr>
      </p:sp>
      <p:sp>
        <p:nvSpPr>
          <p:cNvPr id="1280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a:ln/>
        </p:spPr>
      </p:sp>
      <p:sp>
        <p:nvSpPr>
          <p:cNvPr id="13005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BC0F88FA-B865-44F4-93B7-ED9B896C5C65}" type="slidenum">
              <a:rPr lang="ja-JP" altLang="en-US" smtClean="0">
                <a:ea typeface="ＭＳ Ｐゴシック" charset="-128"/>
              </a:rPr>
              <a:pPr/>
              <a:t>4</a:t>
            </a:fld>
            <a:endParaRPr lang="en-US" altLang="ja-JP" smtClean="0">
              <a:ea typeface="ＭＳ Ｐゴシック" charset="-128"/>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endParaRPr lang="ja-JP" altLang="en-US" smtClean="0">
              <a:ea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Rot="1" noChangeAspect="1" noChangeArrowheads="1" noTextEdit="1"/>
          </p:cNvSpPr>
          <p:nvPr>
            <p:ph type="sldImg"/>
          </p:nvPr>
        </p:nvSpPr>
        <p:spPr>
          <a:ln/>
        </p:spPr>
      </p:sp>
      <p:sp>
        <p:nvSpPr>
          <p:cNvPr id="13312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Rot="1" noChangeAspect="1" noChangeArrowheads="1" noTextEdit="1"/>
          </p:cNvSpPr>
          <p:nvPr>
            <p:ph type="sldImg"/>
          </p:nvPr>
        </p:nvSpPr>
        <p:spPr>
          <a:ln/>
        </p:spPr>
      </p:sp>
      <p:sp>
        <p:nvSpPr>
          <p:cNvPr id="1361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Rot="1" noChangeAspect="1" noChangeArrowheads="1" noTextEdit="1"/>
          </p:cNvSpPr>
          <p:nvPr>
            <p:ph type="sldImg"/>
          </p:nvPr>
        </p:nvSpPr>
        <p:spPr>
          <a:ln/>
        </p:spPr>
      </p:sp>
      <p:sp>
        <p:nvSpPr>
          <p:cNvPr id="1382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Rot="1" noChangeAspect="1" noChangeArrowheads="1" noTextEdit="1"/>
          </p:cNvSpPr>
          <p:nvPr>
            <p:ph type="sldImg"/>
          </p:nvPr>
        </p:nvSpPr>
        <p:spPr>
          <a:ln/>
        </p:spPr>
      </p:sp>
      <p:sp>
        <p:nvSpPr>
          <p:cNvPr id="14131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Rot="1" noChangeAspect="1" noChangeArrowheads="1" noTextEdit="1"/>
          </p:cNvSpPr>
          <p:nvPr>
            <p:ph type="sldImg"/>
          </p:nvPr>
        </p:nvSpPr>
        <p:spPr>
          <a:ln/>
        </p:spPr>
      </p:sp>
      <p:sp>
        <p:nvSpPr>
          <p:cNvPr id="1433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Rot="1" noChangeAspect="1" noChangeArrowheads="1" noTextEdit="1"/>
          </p:cNvSpPr>
          <p:nvPr>
            <p:ph type="sldImg"/>
          </p:nvPr>
        </p:nvSpPr>
        <p:spPr>
          <a:ln/>
        </p:spPr>
      </p:sp>
      <p:sp>
        <p:nvSpPr>
          <p:cNvPr id="14541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Rot="1" noChangeAspect="1" noChangeArrowheads="1" noTextEdit="1"/>
          </p:cNvSpPr>
          <p:nvPr>
            <p:ph type="sldImg"/>
          </p:nvPr>
        </p:nvSpPr>
        <p:spPr>
          <a:ln/>
        </p:spPr>
      </p:sp>
      <p:sp>
        <p:nvSpPr>
          <p:cNvPr id="1484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Rot="1" noChangeAspect="1" noChangeArrowheads="1" noTextEdit="1"/>
          </p:cNvSpPr>
          <p:nvPr>
            <p:ph type="sldImg"/>
          </p:nvPr>
        </p:nvSpPr>
        <p:spPr>
          <a:ln/>
        </p:spPr>
      </p:sp>
      <p:sp>
        <p:nvSpPr>
          <p:cNvPr id="15053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Rot="1" noChangeAspect="1" noChangeArrowheads="1" noTextEdit="1"/>
          </p:cNvSpPr>
          <p:nvPr>
            <p:ph type="sldImg"/>
          </p:nvPr>
        </p:nvSpPr>
        <p:spPr>
          <a:ln/>
        </p:spPr>
      </p:sp>
      <p:sp>
        <p:nvSpPr>
          <p:cNvPr id="15257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Rot="1" noChangeAspect="1" noChangeArrowheads="1" noTextEdit="1"/>
          </p:cNvSpPr>
          <p:nvPr>
            <p:ph type="sldImg"/>
          </p:nvPr>
        </p:nvSpPr>
        <p:spPr>
          <a:ln/>
        </p:spPr>
      </p:sp>
      <p:sp>
        <p:nvSpPr>
          <p:cNvPr id="15565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a:ln/>
        </p:spPr>
      </p:sp>
      <p:sp>
        <p:nvSpPr>
          <p:cNvPr id="5734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Rot="1" noChangeAspect="1" noChangeArrowheads="1" noTextEdit="1"/>
          </p:cNvSpPr>
          <p:nvPr>
            <p:ph type="sldImg"/>
          </p:nvPr>
        </p:nvSpPr>
        <p:spPr>
          <a:ln/>
        </p:spPr>
      </p:sp>
      <p:sp>
        <p:nvSpPr>
          <p:cNvPr id="15872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Rot="1" noChangeAspect="1" noChangeArrowheads="1" noTextEdit="1"/>
          </p:cNvSpPr>
          <p:nvPr>
            <p:ph type="sldImg"/>
          </p:nvPr>
        </p:nvSpPr>
        <p:spPr>
          <a:ln/>
        </p:spPr>
      </p:sp>
      <p:sp>
        <p:nvSpPr>
          <p:cNvPr id="16077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2"/>
          <p:cNvSpPr>
            <a:spLocks noGrp="1" noRot="1" noChangeAspect="1" noChangeArrowheads="1" noTextEdit="1"/>
          </p:cNvSpPr>
          <p:nvPr>
            <p:ph type="sldImg"/>
          </p:nvPr>
        </p:nvSpPr>
        <p:spPr>
          <a:ln/>
        </p:spPr>
      </p:sp>
      <p:sp>
        <p:nvSpPr>
          <p:cNvPr id="16281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noRot="1" noChangeAspect="1" noChangeArrowheads="1" noTextEdit="1"/>
          </p:cNvSpPr>
          <p:nvPr>
            <p:ph type="sldImg"/>
          </p:nvPr>
        </p:nvSpPr>
        <p:spPr>
          <a:ln/>
        </p:spPr>
      </p:sp>
      <p:sp>
        <p:nvSpPr>
          <p:cNvPr id="16486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Rot="1" noChangeAspect="1" noChangeArrowheads="1" noTextEdit="1"/>
          </p:cNvSpPr>
          <p:nvPr>
            <p:ph type="sldImg"/>
          </p:nvPr>
        </p:nvSpPr>
        <p:spPr>
          <a:ln/>
        </p:spPr>
      </p:sp>
      <p:sp>
        <p:nvSpPr>
          <p:cNvPr id="16691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Rot="1" noChangeAspect="1" noChangeArrowheads="1" noTextEdit="1"/>
          </p:cNvSpPr>
          <p:nvPr>
            <p:ph type="sldImg"/>
          </p:nvPr>
        </p:nvSpPr>
        <p:spPr>
          <a:ln/>
        </p:spPr>
      </p:sp>
      <p:sp>
        <p:nvSpPr>
          <p:cNvPr id="16896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2"/>
          <p:cNvSpPr>
            <a:spLocks noGrp="1" noRot="1" noChangeAspect="1" noChangeArrowheads="1" noTextEdit="1"/>
          </p:cNvSpPr>
          <p:nvPr>
            <p:ph type="sldImg"/>
          </p:nvPr>
        </p:nvSpPr>
        <p:spPr>
          <a:ln/>
        </p:spPr>
      </p:sp>
      <p:sp>
        <p:nvSpPr>
          <p:cNvPr id="17203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p:cNvSpPr>
            <a:spLocks noGrp="1" noRot="1" noChangeAspect="1" noChangeArrowheads="1" noTextEdit="1"/>
          </p:cNvSpPr>
          <p:nvPr>
            <p:ph type="sldImg"/>
          </p:nvPr>
        </p:nvSpPr>
        <p:spPr>
          <a:ln/>
        </p:spPr>
      </p:sp>
      <p:sp>
        <p:nvSpPr>
          <p:cNvPr id="1740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p:cNvSpPr>
            <a:spLocks noGrp="1" noRot="1" noChangeAspect="1" noChangeArrowheads="1" noTextEdit="1"/>
          </p:cNvSpPr>
          <p:nvPr>
            <p:ph type="sldImg"/>
          </p:nvPr>
        </p:nvSpPr>
        <p:spPr>
          <a:ln/>
        </p:spPr>
      </p:sp>
      <p:sp>
        <p:nvSpPr>
          <p:cNvPr id="1771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Rot="1" noChangeAspect="1" noChangeArrowheads="1" noTextEdit="1"/>
          </p:cNvSpPr>
          <p:nvPr>
            <p:ph type="sldImg"/>
          </p:nvPr>
        </p:nvSpPr>
        <p:spPr>
          <a:ln/>
        </p:spPr>
      </p:sp>
      <p:sp>
        <p:nvSpPr>
          <p:cNvPr id="18022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ln/>
        </p:spPr>
      </p:sp>
      <p:sp>
        <p:nvSpPr>
          <p:cNvPr id="593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2"/>
          <p:cNvSpPr>
            <a:spLocks noGrp="1" noRot="1" noChangeAspect="1" noChangeArrowheads="1" noTextEdit="1"/>
          </p:cNvSpPr>
          <p:nvPr>
            <p:ph type="sldImg"/>
          </p:nvPr>
        </p:nvSpPr>
        <p:spPr>
          <a:ln/>
        </p:spPr>
      </p:sp>
      <p:sp>
        <p:nvSpPr>
          <p:cNvPr id="18329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2"/>
          <p:cNvSpPr>
            <a:spLocks noGrp="1" noRot="1" noChangeAspect="1" noChangeArrowheads="1" noTextEdit="1"/>
          </p:cNvSpPr>
          <p:nvPr>
            <p:ph type="sldImg"/>
          </p:nvPr>
        </p:nvSpPr>
        <p:spPr>
          <a:ln/>
        </p:spPr>
      </p:sp>
      <p:sp>
        <p:nvSpPr>
          <p:cNvPr id="18534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2"/>
          <p:cNvSpPr>
            <a:spLocks noGrp="1" noRot="1" noChangeAspect="1" noChangeArrowheads="1" noTextEdit="1"/>
          </p:cNvSpPr>
          <p:nvPr>
            <p:ph type="sldImg"/>
          </p:nvPr>
        </p:nvSpPr>
        <p:spPr>
          <a:ln/>
        </p:spPr>
      </p:sp>
      <p:sp>
        <p:nvSpPr>
          <p:cNvPr id="1873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2"/>
          <p:cNvSpPr>
            <a:spLocks noGrp="1" noRot="1" noChangeAspect="1" noChangeArrowheads="1" noTextEdit="1"/>
          </p:cNvSpPr>
          <p:nvPr>
            <p:ph type="sldImg"/>
          </p:nvPr>
        </p:nvSpPr>
        <p:spPr>
          <a:ln/>
        </p:spPr>
      </p:sp>
      <p:sp>
        <p:nvSpPr>
          <p:cNvPr id="1894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Rectangle 2"/>
          <p:cNvSpPr>
            <a:spLocks noGrp="1" noRot="1" noChangeAspect="1" noChangeArrowheads="1" noTextEdit="1"/>
          </p:cNvSpPr>
          <p:nvPr>
            <p:ph type="sldImg"/>
          </p:nvPr>
        </p:nvSpPr>
        <p:spPr>
          <a:ln/>
        </p:spPr>
      </p:sp>
      <p:sp>
        <p:nvSpPr>
          <p:cNvPr id="19149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2"/>
          <p:cNvSpPr>
            <a:spLocks noGrp="1" noRot="1" noChangeAspect="1" noChangeArrowheads="1" noTextEdit="1"/>
          </p:cNvSpPr>
          <p:nvPr>
            <p:ph type="sldImg"/>
          </p:nvPr>
        </p:nvSpPr>
        <p:spPr>
          <a:ln/>
        </p:spPr>
      </p:sp>
      <p:sp>
        <p:nvSpPr>
          <p:cNvPr id="19353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2"/>
          <p:cNvSpPr>
            <a:spLocks noGrp="1" noRot="1" noChangeAspect="1" noChangeArrowheads="1" noTextEdit="1"/>
          </p:cNvSpPr>
          <p:nvPr>
            <p:ph type="sldImg"/>
          </p:nvPr>
        </p:nvSpPr>
        <p:spPr>
          <a:ln/>
        </p:spPr>
      </p:sp>
      <p:sp>
        <p:nvSpPr>
          <p:cNvPr id="19558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2"/>
          <p:cNvSpPr>
            <a:spLocks noGrp="1" noRot="1" noChangeAspect="1" noChangeArrowheads="1" noTextEdit="1"/>
          </p:cNvSpPr>
          <p:nvPr>
            <p:ph type="sldImg"/>
          </p:nvPr>
        </p:nvSpPr>
        <p:spPr>
          <a:ln/>
        </p:spPr>
      </p:sp>
      <p:sp>
        <p:nvSpPr>
          <p:cNvPr id="19763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2"/>
          <p:cNvSpPr>
            <a:spLocks noGrp="1" noRot="1" noChangeAspect="1" noChangeArrowheads="1" noTextEdit="1"/>
          </p:cNvSpPr>
          <p:nvPr>
            <p:ph type="sldImg"/>
          </p:nvPr>
        </p:nvSpPr>
        <p:spPr>
          <a:ln/>
        </p:spPr>
      </p:sp>
      <p:sp>
        <p:nvSpPr>
          <p:cNvPr id="19968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2"/>
          <p:cNvSpPr>
            <a:spLocks noGrp="1" noRot="1" noChangeAspect="1" noChangeArrowheads="1" noTextEdit="1"/>
          </p:cNvSpPr>
          <p:nvPr>
            <p:ph type="sldImg"/>
          </p:nvPr>
        </p:nvSpPr>
        <p:spPr>
          <a:ln/>
        </p:spPr>
      </p:sp>
      <p:sp>
        <p:nvSpPr>
          <p:cNvPr id="20275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ln/>
        </p:spPr>
      </p:sp>
      <p:sp>
        <p:nvSpPr>
          <p:cNvPr id="614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2"/>
          <p:cNvSpPr>
            <a:spLocks noGrp="1" noRot="1" noChangeAspect="1" noChangeArrowheads="1" noTextEdit="1"/>
          </p:cNvSpPr>
          <p:nvPr>
            <p:ph type="sldImg"/>
          </p:nvPr>
        </p:nvSpPr>
        <p:spPr>
          <a:ln/>
        </p:spPr>
      </p:sp>
      <p:sp>
        <p:nvSpPr>
          <p:cNvPr id="20480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Rectangle 2"/>
          <p:cNvSpPr>
            <a:spLocks noGrp="1" noRot="1" noChangeAspect="1" noChangeArrowheads="1" noTextEdit="1"/>
          </p:cNvSpPr>
          <p:nvPr>
            <p:ph type="sldImg"/>
          </p:nvPr>
        </p:nvSpPr>
        <p:spPr>
          <a:ln/>
        </p:spPr>
      </p:sp>
      <p:sp>
        <p:nvSpPr>
          <p:cNvPr id="20685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2"/>
          <p:cNvSpPr>
            <a:spLocks noGrp="1" noRot="1" noChangeAspect="1" noChangeArrowheads="1" noTextEdit="1"/>
          </p:cNvSpPr>
          <p:nvPr>
            <p:ph type="sldImg"/>
          </p:nvPr>
        </p:nvSpPr>
        <p:spPr>
          <a:ln/>
        </p:spPr>
      </p:sp>
      <p:sp>
        <p:nvSpPr>
          <p:cNvPr id="20889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2"/>
          <p:cNvSpPr>
            <a:spLocks noGrp="1" noRot="1" noChangeAspect="1" noChangeArrowheads="1" noTextEdit="1"/>
          </p:cNvSpPr>
          <p:nvPr>
            <p:ph type="sldImg"/>
          </p:nvPr>
        </p:nvSpPr>
        <p:spPr>
          <a:ln/>
        </p:spPr>
      </p:sp>
      <p:sp>
        <p:nvSpPr>
          <p:cNvPr id="21094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2"/>
          <p:cNvSpPr>
            <a:spLocks noGrp="1" noRot="1" noChangeAspect="1" noChangeArrowheads="1" noTextEdit="1"/>
          </p:cNvSpPr>
          <p:nvPr>
            <p:ph type="sldImg"/>
          </p:nvPr>
        </p:nvSpPr>
        <p:spPr>
          <a:ln/>
        </p:spPr>
      </p:sp>
      <p:sp>
        <p:nvSpPr>
          <p:cNvPr id="21299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Rectangle 2"/>
          <p:cNvSpPr>
            <a:spLocks noGrp="1" noRot="1" noChangeAspect="1" noChangeArrowheads="1" noTextEdit="1"/>
          </p:cNvSpPr>
          <p:nvPr>
            <p:ph type="sldImg"/>
          </p:nvPr>
        </p:nvSpPr>
        <p:spPr>
          <a:ln/>
        </p:spPr>
      </p:sp>
      <p:sp>
        <p:nvSpPr>
          <p:cNvPr id="215042"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2"/>
          <p:cNvSpPr>
            <a:spLocks noGrp="1" noRot="1" noChangeAspect="1" noChangeArrowheads="1" noTextEdit="1"/>
          </p:cNvSpPr>
          <p:nvPr>
            <p:ph type="sldImg"/>
          </p:nvPr>
        </p:nvSpPr>
        <p:spPr>
          <a:ln/>
        </p:spPr>
      </p:sp>
      <p:sp>
        <p:nvSpPr>
          <p:cNvPr id="21709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2"/>
          <p:cNvSpPr>
            <a:spLocks noGrp="1" noRot="1" noChangeAspect="1" noChangeArrowheads="1" noTextEdit="1"/>
          </p:cNvSpPr>
          <p:nvPr>
            <p:ph type="sldImg"/>
          </p:nvPr>
        </p:nvSpPr>
        <p:spPr>
          <a:ln/>
        </p:spPr>
      </p:sp>
      <p:sp>
        <p:nvSpPr>
          <p:cNvPr id="21913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2"/>
          <p:cNvSpPr>
            <a:spLocks noGrp="1" noRot="1" noChangeAspect="1" noChangeArrowheads="1" noTextEdit="1"/>
          </p:cNvSpPr>
          <p:nvPr>
            <p:ph type="sldImg"/>
          </p:nvPr>
        </p:nvSpPr>
        <p:spPr>
          <a:ln/>
        </p:spPr>
      </p:sp>
      <p:sp>
        <p:nvSpPr>
          <p:cNvPr id="221186"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2"/>
          <p:cNvSpPr>
            <a:spLocks noGrp="1" noRot="1" noChangeAspect="1" noChangeArrowheads="1" noTextEdit="1"/>
          </p:cNvSpPr>
          <p:nvPr>
            <p:ph type="sldImg"/>
          </p:nvPr>
        </p:nvSpPr>
        <p:spPr>
          <a:ln/>
        </p:spPr>
      </p:sp>
      <p:sp>
        <p:nvSpPr>
          <p:cNvPr id="223234"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ln/>
        </p:spPr>
      </p:sp>
      <p:sp>
        <p:nvSpPr>
          <p:cNvPr id="63490"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ChangeArrowheads="1" noTextEdit="1"/>
          </p:cNvSpPr>
          <p:nvPr>
            <p:ph type="sldImg"/>
          </p:nvPr>
        </p:nvSpPr>
        <p:spPr>
          <a:ln/>
        </p:spPr>
      </p:sp>
      <p:sp>
        <p:nvSpPr>
          <p:cNvPr id="65538"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5400ADC5-BE1B-462F-9453-8C9D46EF00B3}" type="slidenum">
              <a:rPr lang="ja-JP" altLang="en-US"/>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BF545EC7-40C9-43A9-B153-E00919993D1B}" type="slidenum">
              <a:rPr lang="ja-JP" altLang="en-US"/>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22219AA9-D109-4FA2-A085-C36CA4341775}" type="slidenum">
              <a:rPr lang="ja-JP" altLang="en-US"/>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DB5F3ADC-A799-41D2-8599-96B4C1A17372}" type="slidenum">
              <a:rPr lang="ja-JP" altLang="en-US"/>
              <a:pPr>
                <a:defRPr/>
              </a:pPr>
              <a:t>&lt;#&gt;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1279525" y="1600200"/>
            <a:ext cx="5257800" cy="4525963"/>
          </a:xfrm>
        </p:spPr>
        <p:txBody>
          <a:bodyPr/>
          <a:lstStyle/>
          <a:p>
            <a:pPr lvl="0"/>
            <a:endParaRPr lang="ja-JP" altLang="en-US" noProof="0"/>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6A0CF833-604F-473B-8002-D164DFD13209}" type="slidenum">
              <a:rPr lang="ja-JP" altLang="en-US"/>
              <a:pPr>
                <a:defRPr/>
              </a:pPr>
              <a:t>&lt;#&gt;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9"/>
          <p:cNvSpPr>
            <a:spLocks noGrp="1" noChangeArrowheads="1"/>
          </p:cNvSpPr>
          <p:nvPr>
            <p:ph type="sldNum" sz="quarter" idx="12"/>
          </p:nvPr>
        </p:nvSpPr>
        <p:spPr>
          <a:ln/>
        </p:spPr>
        <p:txBody>
          <a:bodyPr/>
          <a:lstStyle>
            <a:lvl1pPr>
              <a:defRPr/>
            </a:lvl1pPr>
          </a:lstStyle>
          <a:p>
            <a:pPr>
              <a:defRPr/>
            </a:pPr>
            <a:fld id="{33F45451-DA65-4A70-B568-65A3FE187289}" type="slidenum">
              <a:rPr lang="ja-JP" altLang="en-US"/>
              <a:pPr>
                <a:defRPr/>
              </a:pPr>
              <a:t>&lt;#&gt;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A8CBB63B-217B-4784-93E4-3CC2505ED061}" type="slidenum">
              <a:rPr lang="ja-JP" altLang="en-US"/>
              <a:pPr>
                <a:defRPr/>
              </a:pPr>
              <a:t>&lt;#&gt;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FF43DCF-3962-4FF4-9A63-E01507241EC3}" type="slidenum">
              <a:rPr lang="ja-JP" altLang="en-US"/>
              <a:pPr>
                <a:defRPr/>
              </a:pPr>
              <a:t>&lt;#&gt;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6575257-03E1-4B5D-A922-4AC5F815AA46}" type="slidenum">
              <a:rPr lang="ja-JP" altLang="en-US"/>
              <a:pPr>
                <a:defRPr/>
              </a:pPr>
              <a:t>&lt;#&gt;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45F7775-AD00-43D5-B6A7-B722FDF538F7}" type="slidenum">
              <a:rPr lang="ja-JP" altLang="en-US"/>
              <a:pPr>
                <a:defRPr/>
              </a:pPr>
              <a:t>&lt;#&gt;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93BD46D-0361-473F-8357-0F39026A87D7}" type="slidenum">
              <a:rPr lang="ja-JP" altLang="en-US"/>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B1E77F8C-F87D-4FF4-8608-79B35F48E566}" type="slidenum">
              <a:rPr lang="ja-JP" altLang="en-US"/>
              <a:pPr>
                <a:defRPr/>
              </a:pPr>
              <a:t>&lt;#&gt;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3BB4B62A-79C5-4C12-B980-0AE151661CC2}" type="slidenum">
              <a:rPr lang="ja-JP" altLang="en-US"/>
              <a:pPr>
                <a:defRPr/>
              </a:pPr>
              <a:t>&lt;#&gt;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7332FFB-BC81-4F60-9F17-49D7FD765B16}" type="slidenum">
              <a:rPr lang="ja-JP" altLang="en-US"/>
              <a:pPr>
                <a:defRPr/>
              </a:pPr>
              <a:t>&lt;#&gt;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96306F31-4327-4628-876D-A59C5BD6874C}" type="slidenum">
              <a:rPr lang="ja-JP" altLang="en-US"/>
              <a:pPr>
                <a:defRPr/>
              </a:pPr>
              <a:t>&lt;#&gt;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23C3662-44DA-453D-861F-E0FCE9A20DFB}" type="slidenum">
              <a:rPr lang="ja-JP" altLang="en-US"/>
              <a:pPr>
                <a:defRPr/>
              </a:pPr>
              <a:t>&lt;#&gt;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5554DC-3F25-4D84-8912-44204E4C32F8}" type="slidenum">
              <a:rPr lang="ja-JP" altLang="en-US"/>
              <a:pPr>
                <a:defRPr/>
              </a:pPr>
              <a:t>&lt;#&gt;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E768052-3170-4BA8-920A-BF1208C68358}" type="slidenum">
              <a:rPr lang="ja-JP" altLang="en-US"/>
              <a:pPr>
                <a:defRPr/>
              </a:pPr>
              <a:t>&lt;#&gt;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B3254E2-99FF-4742-B2F6-2741EBD8360F}" type="slidenum">
              <a:rPr lang="ja-JP" altLang="en-US"/>
              <a:pPr>
                <a:defRPr/>
              </a:pPr>
              <a:t>&lt;#&gt;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5" name="円/楕円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lang="ja-JP" altLang="en-US" smtClean="0"/>
              <a:t>マスタ タイトルの書式設定</a:t>
            </a:r>
            <a:endParaRPr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 サブタイトルの書式設定</a:t>
            </a:r>
            <a:endParaRPr lang="en-US"/>
          </a:p>
        </p:txBody>
      </p:sp>
      <p:sp>
        <p:nvSpPr>
          <p:cNvPr id="6" name="日付プレースホルダ 6"/>
          <p:cNvSpPr>
            <a:spLocks noGrp="1"/>
          </p:cNvSpPr>
          <p:nvPr>
            <p:ph type="dt" sz="half" idx="10"/>
          </p:nvPr>
        </p:nvSpPr>
        <p:spPr/>
        <p:txBody>
          <a:bodyPr/>
          <a:lstStyle>
            <a:lvl1pPr>
              <a:defRPr/>
            </a:lvl1pPr>
            <a:extLst/>
          </a:lstStyle>
          <a:p>
            <a:pPr>
              <a:defRPr/>
            </a:pPr>
            <a:endParaRPr lang="en-US" altLang="ja-JP"/>
          </a:p>
        </p:txBody>
      </p:sp>
      <p:sp>
        <p:nvSpPr>
          <p:cNvPr id="7" name="フッター プレースホルダ 19"/>
          <p:cNvSpPr>
            <a:spLocks noGrp="1"/>
          </p:cNvSpPr>
          <p:nvPr>
            <p:ph type="ftr" sz="quarter" idx="11"/>
          </p:nvPr>
        </p:nvSpPr>
        <p:spPr/>
        <p:txBody>
          <a:bodyPr/>
          <a:lstStyle>
            <a:lvl1pPr>
              <a:defRPr/>
            </a:lvl1pPr>
            <a:extLst/>
          </a:lstStyle>
          <a:p>
            <a:pPr>
              <a:defRPr/>
            </a:pPr>
            <a:endParaRPr lang="en-US" altLang="ja-JP"/>
          </a:p>
        </p:txBody>
      </p:sp>
      <p:sp>
        <p:nvSpPr>
          <p:cNvPr id="8" name="スライド番号プレースホルダ 9"/>
          <p:cNvSpPr>
            <a:spLocks noGrp="1"/>
          </p:cNvSpPr>
          <p:nvPr>
            <p:ph type="sldNum" sz="quarter" idx="12"/>
          </p:nvPr>
        </p:nvSpPr>
        <p:spPr/>
        <p:txBody>
          <a:bodyPr/>
          <a:lstStyle>
            <a:lvl1pPr>
              <a:defRPr/>
            </a:lvl1pPr>
            <a:extLst/>
          </a:lstStyle>
          <a:p>
            <a:pPr>
              <a:defRPr/>
            </a:pPr>
            <a:fld id="{BDC895DB-3A07-4472-AD3E-376C3607770A}" type="slidenum">
              <a:rPr lang="ja-JP" altLang="en-US"/>
              <a:pPr>
                <a:defRPr/>
              </a:pPr>
              <a:t>&lt;#&gt;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DA0C129D-4481-4068-BAA8-77215620341B}" type="slidenum">
              <a:rPr lang="ja-JP" altLang="en-US"/>
              <a:pPr>
                <a:defRPr/>
              </a:pPr>
              <a:t>&lt;#&gt;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正方形/長方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正方形/長方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6"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7" name="円/楕円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 テキストの書式設定</a:t>
            </a:r>
          </a:p>
        </p:txBody>
      </p:sp>
      <p:sp>
        <p:nvSpPr>
          <p:cNvPr id="8" name="日付プレースホルダ 3"/>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5"/>
          <p:cNvSpPr>
            <a:spLocks noGrp="1"/>
          </p:cNvSpPr>
          <p:nvPr>
            <p:ph type="sldNum" sz="quarter" idx="12"/>
          </p:nvPr>
        </p:nvSpPr>
        <p:spPr/>
        <p:txBody>
          <a:bodyPr/>
          <a:lstStyle>
            <a:lvl1pPr>
              <a:defRPr/>
            </a:lvl1pPr>
            <a:extLst/>
          </a:lstStyle>
          <a:p>
            <a:pPr>
              <a:defRPr/>
            </a:pPr>
            <a:fld id="{60239F57-FACA-42B2-A0E4-BC0C2969F39D}" type="slidenum">
              <a:rPr lang="ja-JP" altLang="en-US"/>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1744E1FF-AB11-4CA2-BC9B-DE54A0A76167}" type="slidenum">
              <a:rPr lang="ja-JP" altLang="en-US"/>
              <a:pPr>
                <a:defRPr/>
              </a:pPr>
              <a:t>&lt;#&gt;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23"/>
          <p:cNvSpPr>
            <a:spLocks noGrp="1"/>
          </p:cNvSpPr>
          <p:nvPr>
            <p:ph type="dt" sz="half" idx="10"/>
          </p:nvPr>
        </p:nvSpPr>
        <p:spPr/>
        <p:txBody>
          <a:bodyPr/>
          <a:lstStyle>
            <a:lvl1pPr>
              <a:defRPr/>
            </a:lvl1pPr>
          </a:lstStyle>
          <a:p>
            <a:pPr>
              <a:defRPr/>
            </a:pPr>
            <a:endParaRPr lang="en-US" altLang="ja-JP"/>
          </a:p>
        </p:txBody>
      </p:sp>
      <p:sp>
        <p:nvSpPr>
          <p:cNvPr id="6"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21"/>
          <p:cNvSpPr>
            <a:spLocks noGrp="1"/>
          </p:cNvSpPr>
          <p:nvPr>
            <p:ph type="sldNum" sz="quarter" idx="12"/>
          </p:nvPr>
        </p:nvSpPr>
        <p:spPr/>
        <p:txBody>
          <a:bodyPr/>
          <a:lstStyle>
            <a:lvl1pPr>
              <a:defRPr/>
            </a:lvl1pPr>
          </a:lstStyle>
          <a:p>
            <a:pPr>
              <a:defRPr/>
            </a:pPr>
            <a:fld id="{E4B5F81F-9E95-4BF0-929D-D13AB41FA1AF}" type="slidenum">
              <a:rPr lang="ja-JP" altLang="en-US"/>
              <a:pPr>
                <a:defRPr/>
              </a:pPr>
              <a:t>&lt;#&gt;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lstStyle>
            <a:lvl1pPr algn="ctr">
              <a:defRPr sz="4500" b="1" cap="none"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p:txBody>
          <a:bodyPr/>
          <a:lstStyle>
            <a:lvl1pPr>
              <a:defRPr/>
            </a:lvl1pPr>
            <a:extLst/>
          </a:lstStyle>
          <a:p>
            <a:pPr>
              <a:defRPr/>
            </a:pPr>
            <a:endParaRPr lang="en-US" altLang="ja-JP"/>
          </a:p>
        </p:txBody>
      </p:sp>
      <p:sp>
        <p:nvSpPr>
          <p:cNvPr id="8" name="フッター プレースホルダ 7"/>
          <p:cNvSpPr>
            <a:spLocks noGrp="1"/>
          </p:cNvSpPr>
          <p:nvPr>
            <p:ph type="ftr" sz="quarter" idx="11"/>
          </p:nvPr>
        </p:nvSpPr>
        <p:spPr/>
        <p:txBody>
          <a:bodyPr/>
          <a:lstStyle>
            <a:lvl1pPr>
              <a:defRPr/>
            </a:lvl1pPr>
            <a:extLst/>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a:lvl1pPr>
            <a:extLst/>
          </a:lstStyle>
          <a:p>
            <a:pPr>
              <a:defRPr/>
            </a:pPr>
            <a:fld id="{36E79196-9D98-46C7-B5A3-A278DF5BF256}" type="slidenum">
              <a:rPr lang="ja-JP" altLang="en-US"/>
              <a:pPr>
                <a:defRPr/>
              </a:pPr>
              <a:t>&lt;#&gt;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日付プレースホルダ 23"/>
          <p:cNvSpPr>
            <a:spLocks noGrp="1"/>
          </p:cNvSpPr>
          <p:nvPr>
            <p:ph type="dt" sz="half" idx="10"/>
          </p:nvPr>
        </p:nvSpPr>
        <p:spPr/>
        <p:txBody>
          <a:bodyPr/>
          <a:lstStyle>
            <a:lvl1pPr>
              <a:defRPr/>
            </a:lvl1pPr>
          </a:lstStyle>
          <a:p>
            <a:pPr>
              <a:defRPr/>
            </a:pPr>
            <a:endParaRPr lang="en-US" altLang="ja-JP"/>
          </a:p>
        </p:txBody>
      </p:sp>
      <p:sp>
        <p:nvSpPr>
          <p:cNvPr id="4"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21"/>
          <p:cNvSpPr>
            <a:spLocks noGrp="1"/>
          </p:cNvSpPr>
          <p:nvPr>
            <p:ph type="sldNum" sz="quarter" idx="12"/>
          </p:nvPr>
        </p:nvSpPr>
        <p:spPr/>
        <p:txBody>
          <a:bodyPr/>
          <a:lstStyle>
            <a:lvl1pPr>
              <a:defRPr/>
            </a:lvl1pPr>
          </a:lstStyle>
          <a:p>
            <a:pPr>
              <a:defRPr/>
            </a:pPr>
            <a:fld id="{E541F3ED-5B4A-4866-9550-8A9797953EDE}" type="slidenum">
              <a:rPr lang="ja-JP" altLang="en-US"/>
              <a:pPr>
                <a:defRPr/>
              </a:pPr>
              <a:t>&lt;#&gt;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正方形/長方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3" name="正方形/長方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4" name="日付プレースホルダ 1"/>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2"/>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3"/>
          <p:cNvSpPr>
            <a:spLocks noGrp="1"/>
          </p:cNvSpPr>
          <p:nvPr>
            <p:ph type="sldNum" sz="quarter" idx="12"/>
          </p:nvPr>
        </p:nvSpPr>
        <p:spPr/>
        <p:txBody>
          <a:bodyPr/>
          <a:lstStyle>
            <a:lvl1pPr>
              <a:defRPr/>
            </a:lvl1pPr>
            <a:extLst/>
          </a:lstStyle>
          <a:p>
            <a:pPr>
              <a:defRPr/>
            </a:pPr>
            <a:fld id="{C2C73331-C6A1-413B-BF4A-EC03F1C27A24}" type="slidenum">
              <a:rPr lang="ja-JP" altLang="en-US"/>
              <a:pPr>
                <a:defRPr/>
              </a:pPr>
              <a:t>&lt;#&gt;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endParaRPr lang="en-US" altLang="ja-JP"/>
          </a:p>
        </p:txBody>
      </p:sp>
      <p:sp>
        <p:nvSpPr>
          <p:cNvPr id="6"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a:lvl1pPr>
            <a:extLst/>
          </a:lstStyle>
          <a:p>
            <a:pPr>
              <a:defRPr/>
            </a:pPr>
            <a:fld id="{B84B18E9-B84B-4F27-B5D3-ED30215D9C4F}" type="slidenum">
              <a:rPr lang="ja-JP" altLang="en-US"/>
              <a:pPr>
                <a:defRPr/>
              </a:pPr>
              <a:t>&lt;#&gt;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kumimoji="0" lang="en-US" sz="3200">
              <a:latin typeface="+mn-lt"/>
              <a:ea typeface="+mn-ea"/>
            </a:endParaRPr>
          </a:p>
        </p:txBody>
      </p:sp>
      <p:sp>
        <p:nvSpPr>
          <p:cNvPr id="6" name="フローチャート: 処理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7" name="フローチャート: 処理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dirty="0"/>
          </a:p>
        </p:txBody>
      </p:sp>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ja-JP" altLang="en-US" smtClean="0"/>
              <a:t>マスタ タイトルの書式設定</a:t>
            </a:r>
            <a:endParaRPr lang="en-US"/>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ja-JP" altLang="en-US" smtClean="0"/>
              <a:t>マスタ テキストの書式設定</a:t>
            </a:r>
          </a:p>
        </p:txBody>
      </p:sp>
      <p:sp>
        <p:nvSpPr>
          <p:cNvPr id="8" name="日付プレースホルダ 4"/>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6"/>
          <p:cNvSpPr>
            <a:spLocks noGrp="1"/>
          </p:cNvSpPr>
          <p:nvPr>
            <p:ph type="sldNum" sz="quarter" idx="12"/>
          </p:nvPr>
        </p:nvSpPr>
        <p:spPr/>
        <p:txBody>
          <a:bodyPr/>
          <a:lstStyle>
            <a:lvl1pPr>
              <a:defRPr/>
            </a:lvl1pPr>
            <a:extLst/>
          </a:lstStyle>
          <a:p>
            <a:pPr>
              <a:defRPr/>
            </a:pPr>
            <a:fld id="{9B11741F-5AEA-4BDE-8A07-CC4D0DA3F610}" type="slidenum">
              <a:rPr lang="ja-JP" altLang="en-US"/>
              <a:pPr>
                <a:defRPr/>
              </a:pPr>
              <a:t>&lt;#&gt;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0AD8CC48-C2AA-4549-9C68-3B6A28AE49F1}" type="slidenum">
              <a:rPr lang="ja-JP" altLang="en-US"/>
              <a:pPr>
                <a:defRPr/>
              </a:pPr>
              <a:t>&lt;#&gt;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DACA0382-3490-4515-B3C3-B20AF6E17744}" type="slidenum">
              <a:rPr lang="ja-JP" altLang="en-US"/>
              <a:pPr>
                <a:defRPr/>
              </a:pPr>
              <a:t>&lt;#&gt;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pPr>
              <a:defRPr/>
            </a:pPr>
            <a:fld id="{03ABBCCF-DBAD-4BEC-A930-DC764916503C}" type="slidenum">
              <a:rPr lang="ja-JP" altLang="en-US"/>
              <a:pPr>
                <a:defRPr/>
              </a:pPr>
              <a:t>&lt;#&gt;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1279525" y="1600200"/>
            <a:ext cx="5257800" cy="4525963"/>
          </a:xfrm>
        </p:spPr>
        <p:txBody>
          <a:bodyPr>
            <a:normAutofit/>
          </a:bodyPr>
          <a:lstStyle/>
          <a:p>
            <a:pPr lvl="0"/>
            <a:endParaRPr lang="ja-JP" altLang="en-US" noProof="0"/>
          </a:p>
        </p:txBody>
      </p:sp>
      <p:sp>
        <p:nvSpPr>
          <p:cNvPr id="4" name="日付プレースホルダ 3"/>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a:xfrm>
            <a:off x="6553200" y="6429375"/>
            <a:ext cx="2133600" cy="323850"/>
          </a:xfrm>
        </p:spPr>
        <p:txBody>
          <a:bodyPr/>
          <a:lstStyle>
            <a:lvl1pPr>
              <a:defRPr/>
            </a:lvl1pPr>
          </a:lstStyle>
          <a:p>
            <a:pPr>
              <a:defRPr/>
            </a:pPr>
            <a:fld id="{BEBC649A-D654-4908-8C5A-D343CF2C9DB4}" type="slidenum">
              <a:rPr lang="ja-JP" altLang="en-US"/>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DB8A6C89-3167-4C64-B3A2-427F2828CF12}" type="slidenum">
              <a:rPr lang="ja-JP" altLang="en-US"/>
              <a:pPr>
                <a:defRPr/>
              </a:pPr>
              <a:t>&lt;#&gt;</a:t>
            </a:fld>
            <a:endParaRPr lang="en-US" altLang="ja-JP"/>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pPr>
              <a:defRPr/>
            </a:pPr>
            <a:fld id="{2158D2CA-9541-40F7-BDA8-44EC2E3B37F0}" type="slidenum">
              <a:rPr lang="ja-JP" altLang="en-US"/>
              <a:pPr>
                <a:defRPr/>
              </a:pPr>
              <a:t>&lt;#&gt;</a:t>
            </a:fld>
            <a:endParaRPr lang="en-US" altLang="ja-JP"/>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pPr>
              <a:defRPr/>
            </a:pPr>
            <a:fld id="{76C28C55-3BDF-4138-B5E4-256D5ECC9613}" type="slidenum">
              <a:rPr lang="ja-JP" altLang="en-US"/>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50955151-E351-4EF2-87CC-F0CE7C2933D0}" type="slidenum">
              <a:rPr lang="ja-JP" altLang="en-US"/>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9"/>
          <p:cNvSpPr>
            <a:spLocks noGrp="1" noChangeArrowheads="1"/>
          </p:cNvSpPr>
          <p:nvPr>
            <p:ph type="sldNum" sz="quarter" idx="12"/>
          </p:nvPr>
        </p:nvSpPr>
        <p:spPr>
          <a:ln/>
        </p:spPr>
        <p:txBody>
          <a:bodyPr/>
          <a:lstStyle>
            <a:lvl1pPr>
              <a:defRPr/>
            </a:lvl1pPr>
          </a:lstStyle>
          <a:p>
            <a:pPr>
              <a:defRPr/>
            </a:pPr>
            <a:fld id="{53D9D399-C711-4F3D-8E51-84AD9BB8519C}" type="slidenum">
              <a:rPr lang="ja-JP" altLang="en-US"/>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9"/>
          <p:cNvSpPr>
            <a:spLocks noGrp="1" noChangeArrowheads="1"/>
          </p:cNvSpPr>
          <p:nvPr>
            <p:ph type="sldNum" sz="quarter" idx="12"/>
          </p:nvPr>
        </p:nvSpPr>
        <p:spPr>
          <a:ln/>
        </p:spPr>
        <p:txBody>
          <a:bodyPr/>
          <a:lstStyle>
            <a:lvl1pPr>
              <a:defRPr/>
            </a:lvl1pPr>
          </a:lstStyle>
          <a:p>
            <a:pPr>
              <a:defRPr/>
            </a:pPr>
            <a:fld id="{1F800443-3367-4C82-8087-117106937DC4}" type="slidenum">
              <a:rPr lang="ja-JP" altLang="en-US"/>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8D3BF6BB-D9D0-4170-B39A-99F3E3599B28}" type="slidenum">
              <a:rPr lang="ja-JP" altLang="en-US"/>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F9906063-2C2A-4F81-A67D-E449B2DE842A}" type="slidenum">
              <a:rPr lang="ja-JP" altLang="en-US"/>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theme" Target="../theme/theme3.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mn-lt"/>
                <a:ea typeface="ＭＳ Ｐゴシック" pitchFamily="50" charset="-128"/>
              </a:defRPr>
            </a:lvl1pPr>
          </a:lstStyle>
          <a:p>
            <a:pPr>
              <a:defRPr/>
            </a:pPr>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200">
                <a:latin typeface="+mn-lt"/>
                <a:ea typeface="ＭＳ Ｐゴシック" pitchFamily="50" charset="-128"/>
              </a:defRPr>
            </a:lvl1pPr>
          </a:lstStyle>
          <a:p>
            <a:pPr>
              <a:defRPr/>
            </a:pPr>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mn-lt"/>
                <a:ea typeface="ＭＳ Ｐゴシック" pitchFamily="50" charset="-128"/>
              </a:defRPr>
            </a:lvl1pPr>
          </a:lstStyle>
          <a:p>
            <a:pPr>
              <a:defRPr/>
            </a:pPr>
            <a:fld id="{844C48B3-2D00-4B2D-A1C5-A1D72406FC91}"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18" r:id="rId1"/>
    <p:sldLayoutId id="2147483701" r:id="rId2"/>
    <p:sldLayoutId id="2147483700" r:id="rId3"/>
    <p:sldLayoutId id="2147483699" r:id="rId4"/>
    <p:sldLayoutId id="2147483698" r:id="rId5"/>
    <p:sldLayoutId id="2147483697" r:id="rId6"/>
    <p:sldLayoutId id="2147483696" r:id="rId7"/>
    <p:sldLayoutId id="2147483695" r:id="rId8"/>
    <p:sldLayoutId id="2147483694" r:id="rId9"/>
    <p:sldLayoutId id="2147483693" r:id="rId10"/>
    <p:sldLayoutId id="2147483692" r:id="rId11"/>
    <p:sldLayoutId id="2147483691" r:id="rId12"/>
    <p:sldLayoutId id="2147483690" r:id="rId13"/>
    <p:sldLayoutId id="2147483689" r:id="rId14"/>
    <p:sldLayoutId id="2147483688" r:id="rId15"/>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2pPr>
      <a:lvl3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3pPr>
      <a:lvl4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4pPr>
      <a:lvl5pPr algn="l" rtl="0" eaLnBrk="0" fontAlgn="base" hangingPunct="0">
        <a:spcBef>
          <a:spcPct val="0"/>
        </a:spcBef>
        <a:spcAft>
          <a:spcPct val="0"/>
        </a:spcAft>
        <a:defRPr sz="3600">
          <a:solidFill>
            <a:schemeClr val="tx2"/>
          </a:solidFill>
          <a:latin typeface="Century Gothic" pitchFamily="34" charset="0"/>
          <a:ea typeface="ＭＳ Ｐゴシック" pitchFamily="50" charset="-128"/>
        </a:defRPr>
      </a:lvl5pPr>
      <a:lvl6pPr marL="457200" algn="l" rtl="0" fontAlgn="base">
        <a:spcBef>
          <a:spcPct val="0"/>
        </a:spcBef>
        <a:spcAft>
          <a:spcPct val="0"/>
        </a:spcAft>
        <a:defRPr sz="3600">
          <a:solidFill>
            <a:schemeClr val="tx2"/>
          </a:solidFill>
          <a:latin typeface="Century Gothic" pitchFamily="34" charset="0"/>
          <a:ea typeface="ＭＳ Ｐゴシック" pitchFamily="50" charset="-128"/>
        </a:defRPr>
      </a:lvl6pPr>
      <a:lvl7pPr marL="914400" algn="l" rtl="0" fontAlgn="base">
        <a:spcBef>
          <a:spcPct val="0"/>
        </a:spcBef>
        <a:spcAft>
          <a:spcPct val="0"/>
        </a:spcAft>
        <a:defRPr sz="3600">
          <a:solidFill>
            <a:schemeClr val="tx2"/>
          </a:solidFill>
          <a:latin typeface="Century Gothic" pitchFamily="34" charset="0"/>
          <a:ea typeface="ＭＳ Ｐゴシック" pitchFamily="50" charset="-128"/>
        </a:defRPr>
      </a:lvl7pPr>
      <a:lvl8pPr marL="1371600" algn="l" rtl="0" fontAlgn="base">
        <a:spcBef>
          <a:spcPct val="0"/>
        </a:spcBef>
        <a:spcAft>
          <a:spcPct val="0"/>
        </a:spcAft>
        <a:defRPr sz="3600">
          <a:solidFill>
            <a:schemeClr val="tx2"/>
          </a:solidFill>
          <a:latin typeface="Century Gothic" pitchFamily="34" charset="0"/>
          <a:ea typeface="ＭＳ Ｐゴシック" pitchFamily="50" charset="-128"/>
        </a:defRPr>
      </a:lvl8pPr>
      <a:lvl9pPr marL="1828800" algn="l" rtl="0" fontAlgn="base">
        <a:spcBef>
          <a:spcPct val="0"/>
        </a:spcBef>
        <a:spcAft>
          <a:spcPct val="0"/>
        </a:spcAft>
        <a:defRPr sz="3600">
          <a:solidFill>
            <a:schemeClr val="tx2"/>
          </a:solidFill>
          <a:latin typeface="Century Gothic"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741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2493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400">
                <a:ea typeface="ＭＳ Ｐゴシック" pitchFamily="50" charset="-128"/>
              </a:defRPr>
            </a:lvl1pPr>
          </a:lstStyle>
          <a:p>
            <a:pPr>
              <a:defRPr/>
            </a:pPr>
            <a:endParaRPr lang="en-US" altLang="ja-JP"/>
          </a:p>
        </p:txBody>
      </p:sp>
      <p:sp>
        <p:nvSpPr>
          <p:cNvPr id="12493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1" sz="1400">
                <a:ea typeface="ＭＳ Ｐゴシック" pitchFamily="50" charset="-128"/>
              </a:defRPr>
            </a:lvl1pPr>
          </a:lstStyle>
          <a:p>
            <a:pPr>
              <a:defRPr/>
            </a:pPr>
            <a:endParaRPr lang="en-US" altLang="ja-JP"/>
          </a:p>
        </p:txBody>
      </p:sp>
      <p:sp>
        <p:nvSpPr>
          <p:cNvPr id="12493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a:ea typeface="ＭＳ Ｐゴシック" pitchFamily="50" charset="-128"/>
              </a:defRPr>
            </a:lvl1pPr>
          </a:lstStyle>
          <a:p>
            <a:pPr>
              <a:defRPr/>
            </a:pPr>
            <a:fld id="{43AD9B91-CC65-4B1D-8108-D163EEE5FF2C}"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12" r:id="rId1"/>
    <p:sldLayoutId id="2147483711" r:id="rId2"/>
    <p:sldLayoutId id="2147483710" r:id="rId3"/>
    <p:sldLayoutId id="2147483709" r:id="rId4"/>
    <p:sldLayoutId id="2147483708" r:id="rId5"/>
    <p:sldLayoutId id="2147483707" r:id="rId6"/>
    <p:sldLayoutId id="2147483706" r:id="rId7"/>
    <p:sldLayoutId id="2147483705" r:id="rId8"/>
    <p:sldLayoutId id="2147483704" r:id="rId9"/>
    <p:sldLayoutId id="2147483703" r:id="rId10"/>
    <p:sldLayoutId id="2147483702"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8" name="円/楕円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2" name="正方形/長方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タイトル プレースホルダ 4"/>
          <p:cNvSpPr>
            <a:spLocks noGrp="1"/>
          </p:cNvSpPr>
          <p:nvPr>
            <p:ph type="title"/>
          </p:nvPr>
        </p:nvSpPr>
        <p:spPr>
          <a:xfrm>
            <a:off x="1435100" y="274638"/>
            <a:ext cx="7499350" cy="1143000"/>
          </a:xfrm>
          <a:prstGeom prst="rect">
            <a:avLst/>
          </a:prstGeom>
        </p:spPr>
        <p:txBody>
          <a:bodyPr anchor="ctr">
            <a:normAutofit/>
          </a:bodyPr>
          <a:lstStyle>
            <a:extLst/>
          </a:lstStyle>
          <a:p>
            <a:r>
              <a:rPr lang="ja-JP" altLang="en-US" smtClean="0"/>
              <a:t>マスタ タイトルの書式設定</a:t>
            </a:r>
            <a:endParaRPr lang="en-US"/>
          </a:p>
        </p:txBody>
      </p:sp>
      <p:sp>
        <p:nvSpPr>
          <p:cNvPr id="29705" name="テキスト プレースホルダ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ea typeface="ＭＳ Ｐゴシック" pitchFamily="50" charset="-128"/>
              </a:defRPr>
            </a:lvl1pPr>
            <a:extLst/>
          </a:lstStyle>
          <a:p>
            <a:pPr>
              <a:defRPr/>
            </a:pPr>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ea typeface="ＭＳ Ｐゴシック" pitchFamily="50" charset="-128"/>
              </a:defRPr>
            </a:lvl1pPr>
            <a:extLst/>
          </a:lstStyle>
          <a:p>
            <a:pPr>
              <a:defRPr/>
            </a:pPr>
            <a:endParaRPr lang="en-US" altLang="ja-JP"/>
          </a:p>
        </p:txBody>
      </p:sp>
      <p:sp>
        <p:nvSpPr>
          <p:cNvPr id="22" name="スライド番号プレースホルダ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ea typeface="ＭＳ Ｐゴシック" pitchFamily="50" charset="-128"/>
              </a:defRPr>
            </a:lvl1pPr>
            <a:extLst/>
          </a:lstStyle>
          <a:p>
            <a:pPr>
              <a:defRPr/>
            </a:pPr>
            <a:fld id="{21469ABE-E103-4EAB-A57D-4AA2E8139935}" type="slidenum">
              <a:rPr lang="ja-JP" altLang="en-US"/>
              <a:pPr>
                <a:defRPr/>
              </a:pPr>
              <a:t>&lt;#&gt;</a:t>
            </a:fld>
            <a:endParaRPr lang="en-US" altLang="ja-JP"/>
          </a:p>
        </p:txBody>
      </p:sp>
      <p:sp>
        <p:nvSpPr>
          <p:cNvPr id="15" name="正方形/長方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Tree>
  </p:cSld>
  <p:clrMap bg1="lt1" tx1="dk1" bg2="lt2" tx2="dk2" accent1="accent1" accent2="accent2" accent3="accent3" accent4="accent4" accent5="accent5" accent6="accent6" hlink="hlink" folHlink="folHlink"/>
  <p:sldLayoutIdLst>
    <p:sldLayoutId id="2147483719" r:id="rId1"/>
    <p:sldLayoutId id="2147483717" r:id="rId2"/>
    <p:sldLayoutId id="2147483720" r:id="rId3"/>
    <p:sldLayoutId id="2147483716" r:id="rId4"/>
    <p:sldLayoutId id="2147483721" r:id="rId5"/>
    <p:sldLayoutId id="2147483715" r:id="rId6"/>
    <p:sldLayoutId id="2147483722" r:id="rId7"/>
    <p:sldLayoutId id="2147483723" r:id="rId8"/>
    <p:sldLayoutId id="2147483724" r:id="rId9"/>
    <p:sldLayoutId id="2147483714" r:id="rId10"/>
    <p:sldLayoutId id="2147483713" r:id="rId11"/>
    <p:sldLayoutId id="2147483725" r:id="rId12"/>
    <p:sldLayoutId id="2147483726" r:id="rId13"/>
    <p:sldLayoutId id="2147483727" r:id="rId14"/>
    <p:sldLayoutId id="2147483728" r:id="rId15"/>
  </p:sldLayoutIdLst>
  <p:txStyles>
    <p:titleStyle>
      <a:lvl1pPr algn="l" rtl="0" eaLnBrk="0" fontAlgn="base" hangingPunct="0">
        <a:spcBef>
          <a:spcPct val="0"/>
        </a:spcBef>
        <a:spcAft>
          <a:spcPct val="0"/>
        </a:spcAft>
        <a:defRPr kumimoji="1"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kumimoji="1" sz="4300">
          <a:solidFill>
            <a:srgbClr val="572314"/>
          </a:solidFill>
          <a:latin typeface="Gill Sans MT" pitchFamily="34" charset="0"/>
        </a:defRPr>
      </a:lvl2pPr>
      <a:lvl3pPr algn="l" rtl="0" eaLnBrk="0" fontAlgn="base" hangingPunct="0">
        <a:spcBef>
          <a:spcPct val="0"/>
        </a:spcBef>
        <a:spcAft>
          <a:spcPct val="0"/>
        </a:spcAft>
        <a:defRPr kumimoji="1" sz="4300">
          <a:solidFill>
            <a:srgbClr val="572314"/>
          </a:solidFill>
          <a:latin typeface="Gill Sans MT" pitchFamily="34" charset="0"/>
        </a:defRPr>
      </a:lvl3pPr>
      <a:lvl4pPr algn="l" rtl="0" eaLnBrk="0" fontAlgn="base" hangingPunct="0">
        <a:spcBef>
          <a:spcPct val="0"/>
        </a:spcBef>
        <a:spcAft>
          <a:spcPct val="0"/>
        </a:spcAft>
        <a:defRPr kumimoji="1" sz="4300">
          <a:solidFill>
            <a:srgbClr val="572314"/>
          </a:solidFill>
          <a:latin typeface="Gill Sans MT" pitchFamily="34" charset="0"/>
        </a:defRPr>
      </a:lvl4pPr>
      <a:lvl5pPr algn="l" rtl="0" eaLnBrk="0" fontAlgn="base" hangingPunct="0">
        <a:spcBef>
          <a:spcPct val="0"/>
        </a:spcBef>
        <a:spcAft>
          <a:spcPct val="0"/>
        </a:spcAft>
        <a:defRPr kumimoji="1" sz="4300">
          <a:solidFill>
            <a:srgbClr val="572314"/>
          </a:solidFill>
          <a:latin typeface="Gill Sans MT" pitchFamily="34" charset="0"/>
        </a:defRPr>
      </a:lvl5pPr>
      <a:lvl6pPr marL="457200" algn="l" rtl="0" fontAlgn="base">
        <a:spcBef>
          <a:spcPct val="0"/>
        </a:spcBef>
        <a:spcAft>
          <a:spcPct val="0"/>
        </a:spcAft>
        <a:defRPr kumimoji="1" sz="4300">
          <a:solidFill>
            <a:srgbClr val="572314"/>
          </a:solidFill>
          <a:latin typeface="Gill Sans MT" pitchFamily="34" charset="0"/>
        </a:defRPr>
      </a:lvl6pPr>
      <a:lvl7pPr marL="914400" algn="l" rtl="0" fontAlgn="base">
        <a:spcBef>
          <a:spcPct val="0"/>
        </a:spcBef>
        <a:spcAft>
          <a:spcPct val="0"/>
        </a:spcAft>
        <a:defRPr kumimoji="1" sz="4300">
          <a:solidFill>
            <a:srgbClr val="572314"/>
          </a:solidFill>
          <a:latin typeface="Gill Sans MT" pitchFamily="34" charset="0"/>
        </a:defRPr>
      </a:lvl7pPr>
      <a:lvl8pPr marL="1371600" algn="l" rtl="0" fontAlgn="base">
        <a:spcBef>
          <a:spcPct val="0"/>
        </a:spcBef>
        <a:spcAft>
          <a:spcPct val="0"/>
        </a:spcAft>
        <a:defRPr kumimoji="1" sz="4300">
          <a:solidFill>
            <a:srgbClr val="572314"/>
          </a:solidFill>
          <a:latin typeface="Gill Sans MT" pitchFamily="34" charset="0"/>
        </a:defRPr>
      </a:lvl8pPr>
      <a:lvl9pPr marL="1828800" algn="l" rtl="0" fontAlgn="base">
        <a:spcBef>
          <a:spcPct val="0"/>
        </a:spcBef>
        <a:spcAft>
          <a:spcPct val="0"/>
        </a:spcAft>
        <a:defRPr kumimoji="1"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kumimoji="1"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kumimoji="1"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kumimoji="1"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kumimoji="1"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10.xml"/><Relationship Id="rId1" Type="http://schemas.openxmlformats.org/officeDocument/2006/relationships/slideLayout" Target="../slideLayouts/slideLayout2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11.xml"/><Relationship Id="rId1" Type="http://schemas.openxmlformats.org/officeDocument/2006/relationships/slideLayout" Target="../slideLayouts/slideLayout2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8.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8.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19.xml"/><Relationship Id="rId1" Type="http://schemas.openxmlformats.org/officeDocument/2006/relationships/slideLayout" Target="../slideLayouts/slideLayout2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20.xml"/><Relationship Id="rId1" Type="http://schemas.openxmlformats.org/officeDocument/2006/relationships/slideLayout" Target="../slideLayouts/slideLayout2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23.xml"/><Relationship Id="rId1" Type="http://schemas.openxmlformats.org/officeDocument/2006/relationships/slideLayout" Target="../slideLayouts/slideLayout28.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1.xml"/><Relationship Id="rId2" Type="http://schemas.openxmlformats.org/officeDocument/2006/relationships/notesSlide" Target="../notesSlides/notesSlide24.xml"/><Relationship Id="rId1" Type="http://schemas.openxmlformats.org/officeDocument/2006/relationships/slideLayout" Target="../slideLayouts/slideLayout28.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5.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diagramData" Target="../diagrams/data12.xml"/><Relationship Id="rId7" Type="http://schemas.openxmlformats.org/officeDocument/2006/relationships/image" Target="../media/image6.wmf"/><Relationship Id="rId2" Type="http://schemas.openxmlformats.org/officeDocument/2006/relationships/notesSlide" Target="../notesSlides/notesSlide25.xml"/><Relationship Id="rId1" Type="http://schemas.openxmlformats.org/officeDocument/2006/relationships/slideLayout" Target="../slideLayouts/slideLayout28.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notesSlide" Target="../notesSlides/notesSlide27.xml"/><Relationship Id="rId1" Type="http://schemas.openxmlformats.org/officeDocument/2006/relationships/slideLayout" Target="../slideLayouts/slideLayout28.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4.xml"/><Relationship Id="rId2" Type="http://schemas.openxmlformats.org/officeDocument/2006/relationships/notesSlide" Target="../notesSlides/notesSlide28.xml"/><Relationship Id="rId1" Type="http://schemas.openxmlformats.org/officeDocument/2006/relationships/slideLayout" Target="../slideLayouts/slideLayout28.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5.xml"/><Relationship Id="rId2" Type="http://schemas.openxmlformats.org/officeDocument/2006/relationships/notesSlide" Target="../notesSlides/notesSlide29.xml"/><Relationship Id="rId1" Type="http://schemas.openxmlformats.org/officeDocument/2006/relationships/slideLayout" Target="../slideLayouts/slideLayout28.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6.xml"/><Relationship Id="rId2" Type="http://schemas.openxmlformats.org/officeDocument/2006/relationships/notesSlide" Target="../notesSlides/notesSlide30.xml"/><Relationship Id="rId1" Type="http://schemas.openxmlformats.org/officeDocument/2006/relationships/slideLayout" Target="../slideLayouts/slideLayout28.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7.xml"/><Relationship Id="rId2" Type="http://schemas.openxmlformats.org/officeDocument/2006/relationships/notesSlide" Target="../notesSlides/notesSlide31.xml"/><Relationship Id="rId1" Type="http://schemas.openxmlformats.org/officeDocument/2006/relationships/slideLayout" Target="../slideLayouts/slideLayout28.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34.xml"/><Relationship Id="rId7" Type="http://schemas.openxmlformats.org/officeDocument/2006/relationships/diagramColors" Target="../diagrams/colors18.xml"/><Relationship Id="rId2" Type="http://schemas.openxmlformats.org/officeDocument/2006/relationships/slideLayout" Target="../slideLayouts/slideLayout38.xml"/><Relationship Id="rId1" Type="http://schemas.openxmlformats.org/officeDocument/2006/relationships/vmlDrawing" Target="../drawings/vmlDrawing1.v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8.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8.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9.xml"/><Relationship Id="rId2" Type="http://schemas.openxmlformats.org/officeDocument/2006/relationships/notesSlide" Target="../notesSlides/notesSlide37.xml"/><Relationship Id="rId1" Type="http://schemas.openxmlformats.org/officeDocument/2006/relationships/slideLayout" Target="../slideLayouts/slideLayout28.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0.xml"/><Relationship Id="rId2" Type="http://schemas.openxmlformats.org/officeDocument/2006/relationships/notesSlide" Target="../notesSlides/notesSlide39.xml"/><Relationship Id="rId1" Type="http://schemas.openxmlformats.org/officeDocument/2006/relationships/slideLayout" Target="../slideLayouts/slideLayout28.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40.xml"/><Relationship Id="rId7" Type="http://schemas.openxmlformats.org/officeDocument/2006/relationships/diagramColors" Target="../diagrams/colors21.xml"/><Relationship Id="rId2" Type="http://schemas.openxmlformats.org/officeDocument/2006/relationships/slideLayout" Target="../slideLayouts/slideLayout38.xml"/><Relationship Id="rId1" Type="http://schemas.openxmlformats.org/officeDocument/2006/relationships/vmlDrawing" Target="../drawings/vmlDrawing4.v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41.xml"/><Relationship Id="rId7" Type="http://schemas.openxmlformats.org/officeDocument/2006/relationships/diagramColors" Target="../diagrams/colors22.xml"/><Relationship Id="rId2" Type="http://schemas.openxmlformats.org/officeDocument/2006/relationships/slideLayout" Target="../slideLayouts/slideLayout30.xml"/><Relationship Id="rId1" Type="http://schemas.openxmlformats.org/officeDocument/2006/relationships/vmlDrawing" Target="../drawings/vmlDrawing5.vml"/><Relationship Id="rId6" Type="http://schemas.openxmlformats.org/officeDocument/2006/relationships/diagramQuickStyle" Target="../diagrams/quickStyle22.xml"/><Relationship Id="rId5" Type="http://schemas.openxmlformats.org/officeDocument/2006/relationships/diagramLayout" Target="../diagrams/layout22.xml"/><Relationship Id="rId4" Type="http://schemas.openxmlformats.org/officeDocument/2006/relationships/diagramData" Target="../diagrams/data22.xml"/><Relationship Id="rId9" Type="http://schemas.openxmlformats.org/officeDocument/2006/relationships/oleObject" Target="../embeddings/oleObject6.bin"/></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3.xml"/><Relationship Id="rId2" Type="http://schemas.openxmlformats.org/officeDocument/2006/relationships/notesSlide" Target="../notesSlides/notesSlide42.xml"/><Relationship Id="rId1" Type="http://schemas.openxmlformats.org/officeDocument/2006/relationships/slideLayout" Target="../slideLayouts/slideLayout28.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43.xml"/><Relationship Id="rId7" Type="http://schemas.openxmlformats.org/officeDocument/2006/relationships/diagramColors" Target="../diagrams/colors24.xml"/><Relationship Id="rId2" Type="http://schemas.openxmlformats.org/officeDocument/2006/relationships/slideLayout" Target="../slideLayouts/slideLayout40.xml"/><Relationship Id="rId1" Type="http://schemas.openxmlformats.org/officeDocument/2006/relationships/vmlDrawing" Target="../drawings/vmlDrawing6.vml"/><Relationship Id="rId6" Type="http://schemas.openxmlformats.org/officeDocument/2006/relationships/diagramQuickStyle" Target="../diagrams/quickStyle24.xml"/><Relationship Id="rId5" Type="http://schemas.openxmlformats.org/officeDocument/2006/relationships/diagramLayout" Target="../diagrams/layout24.xml"/><Relationship Id="rId4" Type="http://schemas.openxmlformats.org/officeDocument/2006/relationships/diagramData" Target="../diagrams/data24.xml"/><Relationship Id="rId9" Type="http://schemas.openxmlformats.org/officeDocument/2006/relationships/oleObject" Target="../embeddings/oleObject8.bin"/></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25.xml"/><Relationship Id="rId2" Type="http://schemas.openxmlformats.org/officeDocument/2006/relationships/notesSlide" Target="../notesSlides/notesSlide44.xml"/><Relationship Id="rId1" Type="http://schemas.openxmlformats.org/officeDocument/2006/relationships/slideLayout" Target="../slideLayouts/slideLayout28.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46.xml"/><Relationship Id="rId7" Type="http://schemas.openxmlformats.org/officeDocument/2006/relationships/diagramColors" Target="../diagrams/colors26.xml"/><Relationship Id="rId2" Type="http://schemas.openxmlformats.org/officeDocument/2006/relationships/slideLayout" Target="../slideLayouts/slideLayout38.xml"/><Relationship Id="rId1" Type="http://schemas.openxmlformats.org/officeDocument/2006/relationships/vmlDrawing" Target="../drawings/vmlDrawing7.vml"/><Relationship Id="rId6" Type="http://schemas.openxmlformats.org/officeDocument/2006/relationships/diagramQuickStyle" Target="../diagrams/quickStyle26.xml"/><Relationship Id="rId5" Type="http://schemas.openxmlformats.org/officeDocument/2006/relationships/diagramLayout" Target="../diagrams/layout26.xml"/><Relationship Id="rId4" Type="http://schemas.openxmlformats.org/officeDocument/2006/relationships/diagramData" Target="../diagrams/data26.xml"/><Relationship Id="rId9" Type="http://schemas.openxmlformats.org/officeDocument/2006/relationships/image" Target="../media/image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8.xml"/><Relationship Id="rId4" Type="http://schemas.openxmlformats.org/officeDocument/2006/relationships/image" Target="../media/image18.png"/></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oleObject" Target="../embeddings/oleObject15.bin"/><Relationship Id="rId3" Type="http://schemas.openxmlformats.org/officeDocument/2006/relationships/notesSlide" Target="../notesSlides/notesSlide49.xml"/><Relationship Id="rId7" Type="http://schemas.openxmlformats.org/officeDocument/2006/relationships/diagramColors" Target="../diagrams/colors27.xml"/><Relationship Id="rId12" Type="http://schemas.openxmlformats.org/officeDocument/2006/relationships/oleObject" Target="../embeddings/oleObject14.bin"/><Relationship Id="rId2" Type="http://schemas.openxmlformats.org/officeDocument/2006/relationships/slideLayout" Target="../slideLayouts/slideLayout41.xml"/><Relationship Id="rId1" Type="http://schemas.openxmlformats.org/officeDocument/2006/relationships/vmlDrawing" Target="../drawings/vmlDrawing8.vml"/><Relationship Id="rId6" Type="http://schemas.openxmlformats.org/officeDocument/2006/relationships/diagramQuickStyle" Target="../diagrams/quickStyle27.xml"/><Relationship Id="rId11" Type="http://schemas.openxmlformats.org/officeDocument/2006/relationships/oleObject" Target="../embeddings/oleObject13.bin"/><Relationship Id="rId5" Type="http://schemas.openxmlformats.org/officeDocument/2006/relationships/diagramLayout" Target="../diagrams/layout27.xml"/><Relationship Id="rId10" Type="http://schemas.openxmlformats.org/officeDocument/2006/relationships/oleObject" Target="../embeddings/oleObject12.bin"/><Relationship Id="rId4" Type="http://schemas.openxmlformats.org/officeDocument/2006/relationships/diagramData" Target="../diagrams/data27.xml"/><Relationship Id="rId9" Type="http://schemas.openxmlformats.org/officeDocument/2006/relationships/oleObject" Target="../embeddings/oleObject11.bin"/></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0.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7.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28.xml"/><Relationship Id="rId2" Type="http://schemas.openxmlformats.org/officeDocument/2006/relationships/notesSlide" Target="../notesSlides/notesSlide52.xml"/><Relationship Id="rId1" Type="http://schemas.openxmlformats.org/officeDocument/2006/relationships/slideLayout" Target="../slideLayouts/slideLayout28.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53.xml.rels><?xml version="1.0" encoding="UTF-8" standalone="yes"?>
<Relationships xmlns="http://schemas.openxmlformats.org/package/2006/relationships"><Relationship Id="rId8" Type="http://schemas.openxmlformats.org/officeDocument/2006/relationships/diagramLayout" Target="../diagrams/layout30.xml"/><Relationship Id="rId3" Type="http://schemas.openxmlformats.org/officeDocument/2006/relationships/diagramData" Target="../diagrams/data29.xml"/><Relationship Id="rId7" Type="http://schemas.openxmlformats.org/officeDocument/2006/relationships/diagramData" Target="../diagrams/data30.xml"/><Relationship Id="rId2" Type="http://schemas.openxmlformats.org/officeDocument/2006/relationships/notesSlide" Target="../notesSlides/notesSlide53.xml"/><Relationship Id="rId1" Type="http://schemas.openxmlformats.org/officeDocument/2006/relationships/slideLayout" Target="../slideLayouts/slideLayout28.xml"/><Relationship Id="rId6" Type="http://schemas.openxmlformats.org/officeDocument/2006/relationships/diagramColors" Target="../diagrams/colors29.xml"/><Relationship Id="rId5" Type="http://schemas.openxmlformats.org/officeDocument/2006/relationships/diagramQuickStyle" Target="../diagrams/quickStyle29.xml"/><Relationship Id="rId10" Type="http://schemas.openxmlformats.org/officeDocument/2006/relationships/diagramColors" Target="../diagrams/colors30.xml"/><Relationship Id="rId4" Type="http://schemas.openxmlformats.org/officeDocument/2006/relationships/diagramLayout" Target="../diagrams/layout29.xml"/><Relationship Id="rId9" Type="http://schemas.openxmlformats.org/officeDocument/2006/relationships/diagramQuickStyle" Target="../diagrams/quickStyle3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31.xml"/><Relationship Id="rId7" Type="http://schemas.openxmlformats.org/officeDocument/2006/relationships/image" Target="../media/image28.wmf"/><Relationship Id="rId2" Type="http://schemas.openxmlformats.org/officeDocument/2006/relationships/notesSlide" Target="../notesSlides/notesSlide55.xml"/><Relationship Id="rId1" Type="http://schemas.openxmlformats.org/officeDocument/2006/relationships/slideLayout" Target="../slideLayouts/slideLayout28.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40.xml"/><Relationship Id="rId1" Type="http://schemas.openxmlformats.org/officeDocument/2006/relationships/vmlDrawing" Target="../drawings/vmlDrawing10.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5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7.xml"/><Relationship Id="rId1" Type="http://schemas.openxmlformats.org/officeDocument/2006/relationships/slideLayout" Target="../slideLayouts/slideLayout2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0.xml"/><Relationship Id="rId1" Type="http://schemas.openxmlformats.org/officeDocument/2006/relationships/vmlDrawing" Target="../drawings/vmlDrawing11.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notesSlide" Target="../notesSlides/notesSlide59.xml"/><Relationship Id="rId7" Type="http://schemas.openxmlformats.org/officeDocument/2006/relationships/oleObject" Target="../embeddings/oleObject28.bin"/><Relationship Id="rId2" Type="http://schemas.openxmlformats.org/officeDocument/2006/relationships/slideLayout" Target="../slideLayouts/slideLayout40.xml"/><Relationship Id="rId1" Type="http://schemas.openxmlformats.org/officeDocument/2006/relationships/vmlDrawing" Target="../drawings/vmlDrawing12.vml"/><Relationship Id="rId6" Type="http://schemas.openxmlformats.org/officeDocument/2006/relationships/oleObject" Target="../embeddings/oleObject27.bin"/><Relationship Id="rId5" Type="http://schemas.openxmlformats.org/officeDocument/2006/relationships/oleObject" Target="../embeddings/oleObject26.bin"/><Relationship Id="rId10" Type="http://schemas.openxmlformats.org/officeDocument/2006/relationships/oleObject" Target="../embeddings/oleObject31.bin"/><Relationship Id="rId4" Type="http://schemas.openxmlformats.org/officeDocument/2006/relationships/oleObject" Target="../embeddings/oleObject25.bin"/><Relationship Id="rId9" Type="http://schemas.openxmlformats.org/officeDocument/2006/relationships/oleObject" Target="../embeddings/oleObject30.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60.xml"/><Relationship Id="rId7" Type="http://schemas.openxmlformats.org/officeDocument/2006/relationships/diagramColors" Target="../diagrams/colors32.xml"/><Relationship Id="rId12" Type="http://schemas.openxmlformats.org/officeDocument/2006/relationships/oleObject" Target="../embeddings/oleObject36.bin"/><Relationship Id="rId2" Type="http://schemas.openxmlformats.org/officeDocument/2006/relationships/slideLayout" Target="../slideLayouts/slideLayout40.xml"/><Relationship Id="rId1" Type="http://schemas.openxmlformats.org/officeDocument/2006/relationships/vmlDrawing" Target="../drawings/vmlDrawing13.vml"/><Relationship Id="rId6" Type="http://schemas.openxmlformats.org/officeDocument/2006/relationships/diagramQuickStyle" Target="../diagrams/quickStyle32.xml"/><Relationship Id="rId11" Type="http://schemas.openxmlformats.org/officeDocument/2006/relationships/oleObject" Target="../embeddings/oleObject35.bin"/><Relationship Id="rId5" Type="http://schemas.openxmlformats.org/officeDocument/2006/relationships/diagramLayout" Target="../diagrams/layout32.xml"/><Relationship Id="rId10" Type="http://schemas.openxmlformats.org/officeDocument/2006/relationships/oleObject" Target="../embeddings/oleObject34.bin"/><Relationship Id="rId4" Type="http://schemas.openxmlformats.org/officeDocument/2006/relationships/diagramData" Target="../diagrams/data32.xml"/><Relationship Id="rId9" Type="http://schemas.openxmlformats.org/officeDocument/2006/relationships/oleObject" Target="../embeddings/oleObject33.bin"/></Relationships>
</file>

<file path=ppt/slides/_rels/slide61.xml.rels><?xml version="1.0" encoding="UTF-8" standalone="yes"?>
<Relationships xmlns="http://schemas.openxmlformats.org/package/2006/relationships"><Relationship Id="rId8" Type="http://schemas.openxmlformats.org/officeDocument/2006/relationships/diagramLayout" Target="../diagrams/layout34.xml"/><Relationship Id="rId3" Type="http://schemas.openxmlformats.org/officeDocument/2006/relationships/diagramData" Target="../diagrams/data33.xml"/><Relationship Id="rId7" Type="http://schemas.openxmlformats.org/officeDocument/2006/relationships/diagramData" Target="../diagrams/data34.xml"/><Relationship Id="rId2" Type="http://schemas.openxmlformats.org/officeDocument/2006/relationships/notesSlide" Target="../notesSlides/notesSlide61.xml"/><Relationship Id="rId1" Type="http://schemas.openxmlformats.org/officeDocument/2006/relationships/slideLayout" Target="../slideLayouts/slideLayout28.xml"/><Relationship Id="rId6" Type="http://schemas.openxmlformats.org/officeDocument/2006/relationships/diagramColors" Target="../diagrams/colors33.xml"/><Relationship Id="rId5" Type="http://schemas.openxmlformats.org/officeDocument/2006/relationships/diagramQuickStyle" Target="../diagrams/quickStyle33.xml"/><Relationship Id="rId10" Type="http://schemas.openxmlformats.org/officeDocument/2006/relationships/diagramColors" Target="../diagrams/colors34.xml"/><Relationship Id="rId4" Type="http://schemas.openxmlformats.org/officeDocument/2006/relationships/diagramLayout" Target="../diagrams/layout33.xml"/><Relationship Id="rId9" Type="http://schemas.openxmlformats.org/officeDocument/2006/relationships/diagramQuickStyle" Target="../diagrams/quickStyle34.xml"/></Relationships>
</file>

<file path=ppt/slides/_rels/slide62.xml.rels><?xml version="1.0" encoding="UTF-8" standalone="yes"?>
<Relationships xmlns="http://schemas.openxmlformats.org/package/2006/relationships"><Relationship Id="rId8" Type="http://schemas.openxmlformats.org/officeDocument/2006/relationships/diagramLayout" Target="../diagrams/layout36.xml"/><Relationship Id="rId3" Type="http://schemas.openxmlformats.org/officeDocument/2006/relationships/diagramData" Target="../diagrams/data35.xml"/><Relationship Id="rId7" Type="http://schemas.openxmlformats.org/officeDocument/2006/relationships/diagramData" Target="../diagrams/data36.xml"/><Relationship Id="rId2" Type="http://schemas.openxmlformats.org/officeDocument/2006/relationships/notesSlide" Target="../notesSlides/notesSlide62.xml"/><Relationship Id="rId1" Type="http://schemas.openxmlformats.org/officeDocument/2006/relationships/slideLayout" Target="../slideLayouts/slideLayout28.xml"/><Relationship Id="rId6" Type="http://schemas.openxmlformats.org/officeDocument/2006/relationships/diagramColors" Target="../diagrams/colors35.xml"/><Relationship Id="rId5" Type="http://schemas.openxmlformats.org/officeDocument/2006/relationships/diagramQuickStyle" Target="../diagrams/quickStyle35.xml"/><Relationship Id="rId10" Type="http://schemas.openxmlformats.org/officeDocument/2006/relationships/diagramColors" Target="../diagrams/colors36.xml"/><Relationship Id="rId4" Type="http://schemas.openxmlformats.org/officeDocument/2006/relationships/diagramLayout" Target="../diagrams/layout35.xml"/><Relationship Id="rId9" Type="http://schemas.openxmlformats.org/officeDocument/2006/relationships/diagramQuickStyle" Target="../diagrams/quickStyle3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8.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37.xml"/><Relationship Id="rId2" Type="http://schemas.openxmlformats.org/officeDocument/2006/relationships/notesSlide" Target="../notesSlides/notesSlide65.xml"/><Relationship Id="rId1" Type="http://schemas.openxmlformats.org/officeDocument/2006/relationships/slideLayout" Target="../slideLayouts/slideLayout28.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38.xml"/><Relationship Id="rId2" Type="http://schemas.openxmlformats.org/officeDocument/2006/relationships/notesSlide" Target="../notesSlides/notesSlide67.xml"/><Relationship Id="rId1" Type="http://schemas.openxmlformats.org/officeDocument/2006/relationships/slideLayout" Target="../slideLayouts/slideLayout17.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22.xml"/><Relationship Id="rId1" Type="http://schemas.openxmlformats.org/officeDocument/2006/relationships/vmlDrawing" Target="../drawings/vmlDrawing14.v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oleObject" Target="../embeddings/oleObject37.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39.xml"/><Relationship Id="rId2" Type="http://schemas.openxmlformats.org/officeDocument/2006/relationships/notesSlide" Target="../notesSlides/notesSlide71.xml"/><Relationship Id="rId1" Type="http://schemas.openxmlformats.org/officeDocument/2006/relationships/slideLayout" Target="../slideLayouts/slideLayout28.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40.xml"/><Relationship Id="rId2" Type="http://schemas.openxmlformats.org/officeDocument/2006/relationships/notesSlide" Target="../notesSlides/notesSlide72.xml"/><Relationship Id="rId1" Type="http://schemas.openxmlformats.org/officeDocument/2006/relationships/slideLayout" Target="../slideLayouts/slideLayout28.xml"/><Relationship Id="rId6" Type="http://schemas.openxmlformats.org/officeDocument/2006/relationships/diagramColors" Target="../diagrams/colors40.xml"/><Relationship Id="rId5" Type="http://schemas.openxmlformats.org/officeDocument/2006/relationships/diagramQuickStyle" Target="../diagrams/quickStyle40.xml"/><Relationship Id="rId4" Type="http://schemas.openxmlformats.org/officeDocument/2006/relationships/diagramLayout" Target="../diagrams/layout4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8.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41.xml"/><Relationship Id="rId2" Type="http://schemas.openxmlformats.org/officeDocument/2006/relationships/notesSlide" Target="../notesSlides/notesSlide74.xml"/><Relationship Id="rId1" Type="http://schemas.openxmlformats.org/officeDocument/2006/relationships/slideLayout" Target="../slideLayouts/slideLayout28.xml"/><Relationship Id="rId6" Type="http://schemas.openxmlformats.org/officeDocument/2006/relationships/diagramColors" Target="../diagrams/colors41.xml"/><Relationship Id="rId5" Type="http://schemas.openxmlformats.org/officeDocument/2006/relationships/diagramQuickStyle" Target="../diagrams/quickStyle41.xml"/><Relationship Id="rId4" Type="http://schemas.openxmlformats.org/officeDocument/2006/relationships/diagramLayout" Target="../diagrams/layout4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8.xml"/></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42.xml"/><Relationship Id="rId2" Type="http://schemas.openxmlformats.org/officeDocument/2006/relationships/notesSlide" Target="../notesSlides/notesSlide77.xml"/><Relationship Id="rId1" Type="http://schemas.openxmlformats.org/officeDocument/2006/relationships/slideLayout" Target="../slideLayouts/slideLayout28.xml"/><Relationship Id="rId6" Type="http://schemas.openxmlformats.org/officeDocument/2006/relationships/diagramColors" Target="../diagrams/colors42.xml"/><Relationship Id="rId5" Type="http://schemas.openxmlformats.org/officeDocument/2006/relationships/diagramQuickStyle" Target="../diagrams/quickStyle42.xml"/><Relationship Id="rId4" Type="http://schemas.openxmlformats.org/officeDocument/2006/relationships/diagramLayout" Target="../diagrams/layout4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3.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43.xml"/><Relationship Id="rId2" Type="http://schemas.openxmlformats.org/officeDocument/2006/relationships/notesSlide" Target="../notesSlides/notesSlide79.xml"/><Relationship Id="rId1" Type="http://schemas.openxmlformats.org/officeDocument/2006/relationships/slideLayout" Target="../slideLayouts/slideLayout28.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9.xml"/><Relationship Id="rId1" Type="http://schemas.openxmlformats.org/officeDocument/2006/relationships/slideLayout" Target="../slideLayouts/slideLayout2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eaLnBrk="1" fontAlgn="auto" hangingPunct="1">
              <a:spcAft>
                <a:spcPts val="0"/>
              </a:spcAft>
              <a:defRPr/>
            </a:pPr>
            <a:endParaRPr lang="ja-JP" altLang="en-US" dirty="0">
              <a:solidFill>
                <a:schemeClr val="tx2">
                  <a:satMod val="130000"/>
                </a:schemeClr>
              </a:solidFill>
            </a:endParaRPr>
          </a:p>
        </p:txBody>
      </p:sp>
      <p:sp>
        <p:nvSpPr>
          <p:cNvPr id="48130" name="コンテンツ プレースホルダ 2"/>
          <p:cNvSpPr>
            <a:spLocks noGrp="1"/>
          </p:cNvSpPr>
          <p:nvPr>
            <p:ph idx="1"/>
          </p:nvPr>
        </p:nvSpPr>
        <p:spPr>
          <a:xfrm>
            <a:off x="1279525" y="1600200"/>
            <a:ext cx="6935788" cy="4525963"/>
          </a:xfrm>
        </p:spPr>
        <p:txBody>
          <a:bodyPr/>
          <a:lstStyle/>
          <a:p>
            <a:pPr eaLnBrk="1" hangingPunct="1"/>
            <a:r>
              <a:rPr lang="ja-JP" altLang="en-US" sz="3600" smtClean="0"/>
              <a:t>マクロ経済学入門</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785918" y="14285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6562" name="Text Box 4"/>
          <p:cNvSpPr txBox="1">
            <a:spLocks noChangeArrowheads="1"/>
          </p:cNvSpPr>
          <p:nvPr/>
        </p:nvSpPr>
        <p:spPr bwMode="auto">
          <a:xfrm>
            <a:off x="1054100" y="839788"/>
            <a:ext cx="7950200" cy="954087"/>
          </a:xfrm>
          <a:prstGeom prst="rect">
            <a:avLst/>
          </a:prstGeom>
          <a:noFill/>
          <a:ln w="9525">
            <a:noFill/>
            <a:miter lim="800000"/>
            <a:headEnd/>
            <a:tailEnd/>
          </a:ln>
        </p:spPr>
        <p:txBody>
          <a:bodyPr wrap="none">
            <a:spAutoFit/>
          </a:bodyPr>
          <a:lstStyle/>
          <a:p>
            <a:endParaRPr kumimoji="0" lang="ja-JP" altLang="en-US"/>
          </a:p>
          <a:p>
            <a:r>
              <a:rPr kumimoji="0" lang="ja-JP" altLang="en-US" sz="1800"/>
              <a:t>複雑な現実経済を解きほぐし経済の仕組みや政策の役割を明らかにするために</a:t>
            </a:r>
          </a:p>
          <a:p>
            <a:r>
              <a:rPr kumimoji="0" lang="ja-JP" altLang="en-US" sz="1800"/>
              <a:t>経済学では、経済モデルすなわち経済の模型をもちいて経済問題を分析します。</a:t>
            </a:r>
          </a:p>
        </p:txBody>
      </p:sp>
      <p:sp>
        <p:nvSpPr>
          <p:cNvPr id="66563" name="Text Box 6"/>
          <p:cNvSpPr txBox="1">
            <a:spLocks noChangeArrowheads="1"/>
          </p:cNvSpPr>
          <p:nvPr/>
        </p:nvSpPr>
        <p:spPr bwMode="auto">
          <a:xfrm>
            <a:off x="1031875" y="3517900"/>
            <a:ext cx="503238" cy="366713"/>
          </a:xfrm>
          <a:prstGeom prst="rect">
            <a:avLst/>
          </a:prstGeom>
          <a:noFill/>
          <a:ln w="9525">
            <a:noFill/>
            <a:miter lim="800000"/>
            <a:headEnd/>
            <a:tailEnd/>
          </a:ln>
        </p:spPr>
        <p:txBody>
          <a:bodyPr>
            <a:spAutoFit/>
          </a:bodyPr>
          <a:lstStyle/>
          <a:p>
            <a:pPr>
              <a:spcBef>
                <a:spcPct val="50000"/>
              </a:spcBef>
            </a:pPr>
            <a:r>
              <a:rPr kumimoji="0" lang="ja-JP" altLang="en-US"/>
              <a:t>例</a:t>
            </a:r>
          </a:p>
        </p:txBody>
      </p:sp>
      <p:sp>
        <p:nvSpPr>
          <p:cNvPr id="66564" name="テキスト ボックス 6"/>
          <p:cNvSpPr txBox="1">
            <a:spLocks noChangeArrowheads="1"/>
          </p:cNvSpPr>
          <p:nvPr/>
        </p:nvSpPr>
        <p:spPr bwMode="auto">
          <a:xfrm>
            <a:off x="1103313" y="1928813"/>
            <a:ext cx="8040687" cy="1784350"/>
          </a:xfrm>
          <a:prstGeom prst="rect">
            <a:avLst/>
          </a:prstGeom>
          <a:noFill/>
          <a:ln w="9525">
            <a:noFill/>
            <a:miter lim="800000"/>
            <a:headEnd/>
            <a:tailEnd/>
          </a:ln>
        </p:spPr>
        <p:txBody>
          <a:bodyPr>
            <a:spAutoFit/>
          </a:bodyPr>
          <a:lstStyle/>
          <a:p>
            <a:r>
              <a:rPr kumimoji="0" lang="ja-JP" altLang="en-US" sz="1800"/>
              <a:t>私たちは多くの経済問題を考えなければなりません。しかしその多くの問題を同時</a:t>
            </a:r>
            <a:endParaRPr kumimoji="0" lang="en-US" altLang="ja-JP" sz="1800"/>
          </a:p>
          <a:p>
            <a:r>
              <a:rPr kumimoji="0" lang="ja-JP" altLang="en-US" sz="1800"/>
              <a:t>に解くことは困難で、かつ問題を複雑にします。</a:t>
            </a:r>
            <a:endParaRPr kumimoji="0" lang="en-US" altLang="ja-JP" sz="1800"/>
          </a:p>
          <a:p>
            <a:r>
              <a:rPr kumimoji="0" lang="ja-JP" altLang="en-US" sz="1800"/>
              <a:t>そこで経済モデルでは、考えたい問題に着目するために、</a:t>
            </a:r>
            <a:endParaRPr kumimoji="0" lang="en-US" altLang="ja-JP" sz="1800"/>
          </a:p>
          <a:p>
            <a:r>
              <a:rPr kumimoji="0" lang="ja-JP" altLang="en-US" sz="1800"/>
              <a:t>いくつかの問題をひとまず捨象したり、ざまざまな仮定が置かれます。</a:t>
            </a:r>
            <a:endParaRPr kumimoji="0" lang="en-US" altLang="ja-JP" sz="1800"/>
          </a:p>
          <a:p>
            <a:r>
              <a:rPr kumimoji="0" lang="ja-JP" altLang="en-US" sz="1800"/>
              <a:t>そうすることで問題の本質をあぶりだして、クリアな結果を得ることができます。</a:t>
            </a:r>
            <a:endParaRPr kumimoji="0" lang="en-US" altLang="ja-JP" sz="1800"/>
          </a:p>
          <a:p>
            <a:endParaRPr lang="ja-JP" altLang="en-US"/>
          </a:p>
        </p:txBody>
      </p:sp>
      <p:sp>
        <p:nvSpPr>
          <p:cNvPr id="66565" name="テキスト ボックス 7"/>
          <p:cNvSpPr txBox="1">
            <a:spLocks noChangeArrowheads="1"/>
          </p:cNvSpPr>
          <p:nvPr/>
        </p:nvSpPr>
        <p:spPr bwMode="auto">
          <a:xfrm>
            <a:off x="1428750" y="3643313"/>
            <a:ext cx="5616575" cy="369887"/>
          </a:xfrm>
          <a:prstGeom prst="rect">
            <a:avLst/>
          </a:prstGeom>
          <a:noFill/>
          <a:ln w="9525">
            <a:noFill/>
            <a:miter lim="800000"/>
            <a:headEnd/>
            <a:tailEnd/>
          </a:ln>
        </p:spPr>
        <p:txBody>
          <a:bodyPr wrap="none">
            <a:spAutoFit/>
          </a:bodyPr>
          <a:lstStyle/>
          <a:p>
            <a:r>
              <a:rPr lang="ja-JP" altLang="en-US" sz="1800"/>
              <a:t>考える問題；貯蓄の決定と労働時間の決定の</a:t>
            </a:r>
            <a:r>
              <a:rPr lang="en-US" altLang="ja-JP" sz="1800"/>
              <a:t>2</a:t>
            </a:r>
            <a:r>
              <a:rPr lang="ja-JP" altLang="en-US" sz="1800"/>
              <a:t>つの問題</a:t>
            </a:r>
          </a:p>
        </p:txBody>
      </p:sp>
      <p:sp>
        <p:nvSpPr>
          <p:cNvPr id="66566" name="テキスト ボックス 8"/>
          <p:cNvSpPr txBox="1">
            <a:spLocks noChangeArrowheads="1"/>
          </p:cNvSpPr>
          <p:nvPr/>
        </p:nvSpPr>
        <p:spPr bwMode="auto">
          <a:xfrm>
            <a:off x="1428750" y="4000500"/>
            <a:ext cx="6688138" cy="369888"/>
          </a:xfrm>
          <a:prstGeom prst="rect">
            <a:avLst/>
          </a:prstGeom>
          <a:noFill/>
          <a:ln w="9525">
            <a:noFill/>
            <a:miter lim="800000"/>
            <a:headEnd/>
            <a:tailEnd/>
          </a:ln>
        </p:spPr>
        <p:txBody>
          <a:bodyPr wrap="none">
            <a:spAutoFit/>
          </a:bodyPr>
          <a:lstStyle/>
          <a:p>
            <a:r>
              <a:rPr lang="ja-JP" altLang="en-US" sz="1800"/>
              <a:t>所得のうちのいくら消費に回し、いくらを貯蓄にまわすかの決定では</a:t>
            </a:r>
          </a:p>
        </p:txBody>
      </p:sp>
      <p:sp>
        <p:nvSpPr>
          <p:cNvPr id="66567" name="テキスト ボックス 9"/>
          <p:cNvSpPr txBox="1">
            <a:spLocks noChangeArrowheads="1"/>
          </p:cNvSpPr>
          <p:nvPr/>
        </p:nvSpPr>
        <p:spPr bwMode="auto">
          <a:xfrm>
            <a:off x="1428750" y="4357688"/>
            <a:ext cx="6500813" cy="646112"/>
          </a:xfrm>
          <a:prstGeom prst="rect">
            <a:avLst/>
          </a:prstGeom>
          <a:noFill/>
          <a:ln w="9525">
            <a:noFill/>
            <a:miter lim="800000"/>
            <a:headEnd/>
            <a:tailEnd/>
          </a:ln>
        </p:spPr>
        <p:txBody>
          <a:bodyPr>
            <a:spAutoFit/>
          </a:bodyPr>
          <a:lstStyle/>
          <a:p>
            <a:r>
              <a:rPr lang="ja-JP" altLang="en-US" sz="1800"/>
              <a:t>とりあえず働く時間の問題を捨象し、働いて得た所得を一定と仮定します。</a:t>
            </a:r>
          </a:p>
        </p:txBody>
      </p:sp>
      <p:sp>
        <p:nvSpPr>
          <p:cNvPr id="66568" name="テキスト ボックス 10"/>
          <p:cNvSpPr txBox="1">
            <a:spLocks noChangeArrowheads="1"/>
          </p:cNvSpPr>
          <p:nvPr/>
        </p:nvSpPr>
        <p:spPr bwMode="auto">
          <a:xfrm>
            <a:off x="1357313" y="5000625"/>
            <a:ext cx="7558087" cy="923925"/>
          </a:xfrm>
          <a:prstGeom prst="rect">
            <a:avLst/>
          </a:prstGeom>
          <a:noFill/>
          <a:ln w="9525">
            <a:noFill/>
            <a:miter lim="800000"/>
            <a:headEnd/>
            <a:tailEnd/>
          </a:ln>
        </p:spPr>
        <p:txBody>
          <a:bodyPr wrap="none">
            <a:spAutoFit/>
          </a:bodyPr>
          <a:lstStyle/>
          <a:p>
            <a:r>
              <a:rPr lang="ja-JP" altLang="en-US" sz="1800"/>
              <a:t>何時間働くかの決定で</a:t>
            </a:r>
            <a:r>
              <a:rPr kumimoji="0" lang="ja-JP" altLang="en-US" sz="1800"/>
              <a:t>は</a:t>
            </a:r>
            <a:endParaRPr kumimoji="0" lang="en-US" altLang="ja-JP" sz="1800"/>
          </a:p>
          <a:p>
            <a:r>
              <a:rPr kumimoji="0" lang="ja-JP" altLang="en-US" sz="1800"/>
              <a:t>消費にいくらの所得を使うかについての決定は捨象し</a:t>
            </a:r>
            <a:endParaRPr kumimoji="0" lang="en-US" altLang="ja-JP" sz="1800"/>
          </a:p>
          <a:p>
            <a:r>
              <a:rPr lang="ja-JP" altLang="en-US" sz="1800"/>
              <a:t>今年に得た</a:t>
            </a:r>
            <a:r>
              <a:rPr kumimoji="0" lang="ja-JP" altLang="en-US" sz="1800"/>
              <a:t>すべての所得を今年の消費で使い果たすという仮定を置きます。</a:t>
            </a:r>
            <a:endParaRPr lang="ja-JP" altLang="en-US" sz="1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2098" name="Rectangle 3"/>
          <p:cNvSpPr>
            <a:spLocks noGrp="1" noChangeArrowheads="1"/>
          </p:cNvSpPr>
          <p:nvPr>
            <p:ph idx="1"/>
          </p:nvPr>
        </p:nvSpPr>
        <p:spPr>
          <a:xfrm>
            <a:off x="1428750" y="1714500"/>
            <a:ext cx="7497763" cy="4800600"/>
          </a:xfrm>
        </p:spPr>
        <p:txBody>
          <a:bodyPr/>
          <a:lstStyle/>
          <a:p>
            <a:pPr eaLnBrk="1" hangingPunct="1">
              <a:buFontTx/>
              <a:buNone/>
            </a:pPr>
            <a:r>
              <a:rPr lang="ja-JP" altLang="en-US" sz="2000" smtClean="0"/>
              <a:t>経済学者は経済分析を行い、様々な経済政策</a:t>
            </a:r>
          </a:p>
          <a:p>
            <a:pPr eaLnBrk="1" hangingPunct="1">
              <a:buFontTx/>
              <a:buNone/>
            </a:pPr>
            <a:r>
              <a:rPr lang="ja-JP" altLang="en-US" sz="2000" smtClean="0"/>
              <a:t>の結果を政策立案者に提示することができる。</a:t>
            </a:r>
          </a:p>
          <a:p>
            <a:pPr eaLnBrk="1" hangingPunct="1">
              <a:buFontTx/>
              <a:buNone/>
            </a:pPr>
            <a:endParaRPr lang="ja-JP" altLang="en-US" sz="2000" smtClean="0"/>
          </a:p>
          <a:p>
            <a:pPr eaLnBrk="1" hangingPunct="1">
              <a:buFont typeface="Wingdings 2" pitchFamily="18" charset="2"/>
              <a:buNone/>
            </a:pPr>
            <a:r>
              <a:rPr lang="ja-JP" altLang="en-US" sz="2000" smtClean="0"/>
              <a:t>マクロ経済学の中の対立</a:t>
            </a:r>
            <a:endParaRPr lang="en-US" altLang="ja-JP" sz="2000" smtClean="0"/>
          </a:p>
          <a:p>
            <a:pPr eaLnBrk="1" hangingPunct="1">
              <a:buFont typeface="Wingdings" pitchFamily="2" charset="2"/>
              <a:buChar char="u"/>
            </a:pPr>
            <a:r>
              <a:rPr lang="ja-JP" altLang="en-US" sz="2000" smtClean="0"/>
              <a:t>ケインジアン：市場の調整力に対して</a:t>
            </a:r>
            <a:r>
              <a:rPr lang="ja-JP" altLang="en-US" sz="2000" smtClean="0">
                <a:solidFill>
                  <a:srgbClr val="FF0000"/>
                </a:solidFill>
              </a:rPr>
              <a:t>懐疑的</a:t>
            </a:r>
          </a:p>
          <a:p>
            <a:pPr eaLnBrk="1" hangingPunct="1">
              <a:buFont typeface="Wingdings" pitchFamily="2" charset="2"/>
              <a:buChar char="u"/>
            </a:pPr>
            <a:r>
              <a:rPr lang="ja-JP" altLang="en-US" sz="2000" smtClean="0"/>
              <a:t>新古典派：市場の調整力を</a:t>
            </a:r>
            <a:r>
              <a:rPr lang="ja-JP" altLang="en-US" sz="2000" smtClean="0">
                <a:solidFill>
                  <a:srgbClr val="FF0000"/>
                </a:solidFill>
              </a:rPr>
              <a:t>信頼</a:t>
            </a:r>
          </a:p>
          <a:p>
            <a:pPr eaLnBrk="1" hangingPunct="1">
              <a:buFontTx/>
              <a:buNone/>
            </a:pPr>
            <a:endParaRPr lang="ja-JP" altLang="en-US" sz="2000" smtClean="0"/>
          </a:p>
          <a:p>
            <a:pPr eaLnBrk="1" hangingPunct="1">
              <a:buFontTx/>
              <a:buNone/>
            </a:pPr>
            <a:r>
              <a:rPr lang="ja-JP" altLang="en-US" sz="2000" smtClean="0"/>
              <a:t>経済学者はどのような政策提言を行うかは結果</a:t>
            </a:r>
          </a:p>
          <a:p>
            <a:pPr eaLnBrk="1" hangingPunct="1">
              <a:buFontTx/>
              <a:buNone/>
            </a:pPr>
            <a:r>
              <a:rPr lang="ja-JP" altLang="en-US" sz="2000" smtClean="0"/>
              <a:t>に大きな影響を与える！</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5170" name="Rectangle 3"/>
          <p:cNvSpPr>
            <a:spLocks noGrp="1" noChangeArrowheads="1"/>
          </p:cNvSpPr>
          <p:nvPr>
            <p:ph idx="1"/>
          </p:nvPr>
        </p:nvSpPr>
        <p:spPr/>
        <p:txBody>
          <a:bodyPr/>
          <a:lstStyle/>
          <a:p>
            <a:pPr eaLnBrk="1" hangingPunct="1">
              <a:buFontTx/>
              <a:buNone/>
            </a:pPr>
            <a:r>
              <a:rPr lang="ja-JP" altLang="en-US" sz="2400" smtClean="0"/>
              <a:t>アメリカとの比較</a:t>
            </a:r>
          </a:p>
          <a:p>
            <a:pPr eaLnBrk="1" hangingPunct="1">
              <a:buFontTx/>
              <a:buNone/>
            </a:pPr>
            <a:endParaRPr lang="en-US" altLang="ja-JP" sz="2400" smtClean="0"/>
          </a:p>
          <a:p>
            <a:pPr eaLnBrk="1" hangingPunct="1">
              <a:buFontTx/>
              <a:buNone/>
            </a:pPr>
            <a:r>
              <a:rPr lang="ja-JP" altLang="en-US" sz="2400" smtClean="0"/>
              <a:t>①経済学の博士号を持つエコノミストの数が少ない。</a:t>
            </a:r>
          </a:p>
          <a:p>
            <a:pPr eaLnBrk="1" hangingPunct="1">
              <a:buFontTx/>
              <a:buNone/>
            </a:pPr>
            <a:endParaRPr lang="en-US" altLang="ja-JP" sz="2400" smtClean="0"/>
          </a:p>
          <a:p>
            <a:pPr eaLnBrk="1" hangingPunct="1">
              <a:buFontTx/>
              <a:buNone/>
            </a:pPr>
            <a:r>
              <a:rPr lang="ja-JP" altLang="en-US" sz="2400" smtClean="0"/>
              <a:t>②アメリカの政府機関で活躍する経済学者は最低のレベルとして学術的にも立派な仕事をしたものに限られる。しかし、日本はそうではない。</a:t>
            </a:r>
          </a:p>
          <a:p>
            <a:pPr eaLnBrk="1" hangingPunct="1">
              <a:buFontTx/>
              <a:buNone/>
            </a:pPr>
            <a:endParaRPr lang="en-US" altLang="ja-JP" sz="2400" smtClean="0"/>
          </a:p>
          <a:p>
            <a:pPr eaLnBrk="1" hangingPunct="1">
              <a:buFontTx/>
              <a:buNone/>
            </a:pPr>
            <a:r>
              <a:rPr lang="ja-JP" altLang="en-US" sz="2400" smtClean="0"/>
              <a:t>③専門家が少ない分野が存在する。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143000" y="285750"/>
            <a:ext cx="7696200" cy="1471613"/>
          </a:xfrm>
        </p:spPr>
        <p:txBody>
          <a:bodyPr/>
          <a:lstStyle/>
          <a:p>
            <a:pPr eaLnBrk="1" fontAlgn="auto" hangingPunct="1">
              <a:spcAft>
                <a:spcPts val="0"/>
              </a:spcAft>
              <a:defRPr/>
            </a:pPr>
            <a:r>
              <a:rPr lang="ja-JP" altLang="en-US" dirty="0">
                <a:solidFill>
                  <a:schemeClr val="tx2">
                    <a:satMod val="130000"/>
                  </a:schemeClr>
                </a:solidFill>
              </a:rPr>
              <a:t>第</a:t>
            </a:r>
            <a:r>
              <a:rPr lang="en-US" altLang="ja-JP" dirty="0">
                <a:solidFill>
                  <a:schemeClr val="tx2">
                    <a:satMod val="130000"/>
                  </a:schemeClr>
                </a:solidFill>
              </a:rPr>
              <a:t>2</a:t>
            </a:r>
            <a:r>
              <a:rPr lang="ja-JP" altLang="en-US" dirty="0">
                <a:solidFill>
                  <a:schemeClr val="tx2">
                    <a:satMod val="130000"/>
                  </a:schemeClr>
                </a:solidFill>
              </a:rPr>
              <a:t>章　経済の活動水準を計る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214414" y="274638"/>
          <a:ext cx="7719274"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0290" name="Rectangle 3"/>
          <p:cNvSpPr>
            <a:spLocks noGrp="1" noChangeArrowheads="1"/>
          </p:cNvSpPr>
          <p:nvPr>
            <p:ph idx="1"/>
          </p:nvPr>
        </p:nvSpPr>
        <p:spPr/>
        <p:txBody>
          <a:bodyPr/>
          <a:lstStyle/>
          <a:p>
            <a:pPr eaLnBrk="1" hangingPunct="1">
              <a:buFontTx/>
              <a:buNone/>
            </a:pPr>
            <a:r>
              <a:rPr lang="ja-JP" altLang="en-US" sz="2400" smtClean="0"/>
              <a:t>ある人の暮らしぶりがどれほど豊かか</a:t>
            </a:r>
          </a:p>
          <a:p>
            <a:pPr eaLnBrk="1" hangingPunct="1">
              <a:buFontTx/>
              <a:buNone/>
            </a:pPr>
            <a:r>
              <a:rPr lang="ja-JP" altLang="en-US" sz="2400" smtClean="0"/>
              <a:t>を判断するにはいくつか方法がある。</a:t>
            </a:r>
          </a:p>
          <a:p>
            <a:pPr eaLnBrk="1" hangingPunct="1">
              <a:buFontTx/>
              <a:buNone/>
            </a:pPr>
            <a:r>
              <a:rPr lang="ja-JP" altLang="en-US" sz="2400" smtClean="0"/>
              <a:t>例えば・・農家</a:t>
            </a:r>
            <a:r>
              <a:rPr lang="ja-JP" altLang="en-US" sz="1800" smtClean="0"/>
              <a:t>（米のみ）吾作</a:t>
            </a:r>
            <a:r>
              <a:rPr lang="ja-JP" altLang="en-US" sz="2400" smtClean="0"/>
              <a:t>さんの豊かさ</a:t>
            </a:r>
          </a:p>
          <a:p>
            <a:pPr eaLnBrk="1" hangingPunct="1">
              <a:buFontTx/>
              <a:buNone/>
            </a:pPr>
            <a:endParaRPr lang="ja-JP" altLang="en-US" sz="2400" smtClean="0"/>
          </a:p>
        </p:txBody>
      </p:sp>
      <p:pic>
        <p:nvPicPr>
          <p:cNvPr id="140291" name="Picture 4" descr="MIXHU143"/>
          <p:cNvPicPr>
            <a:picLocks noChangeAspect="1" noChangeArrowheads="1"/>
          </p:cNvPicPr>
          <p:nvPr/>
        </p:nvPicPr>
        <p:blipFill>
          <a:blip r:embed="rId7"/>
          <a:srcRect/>
          <a:stretch>
            <a:fillRect/>
          </a:stretch>
        </p:blipFill>
        <p:spPr bwMode="auto">
          <a:xfrm>
            <a:off x="1258888" y="3284538"/>
            <a:ext cx="1374775" cy="1655762"/>
          </a:xfrm>
          <a:prstGeom prst="rect">
            <a:avLst/>
          </a:prstGeom>
          <a:noFill/>
          <a:ln w="9525">
            <a:noFill/>
            <a:miter lim="800000"/>
            <a:headEnd/>
            <a:tailEnd/>
          </a:ln>
        </p:spPr>
      </p:pic>
      <p:sp>
        <p:nvSpPr>
          <p:cNvPr id="140292" name="Text Box 5"/>
          <p:cNvSpPr txBox="1">
            <a:spLocks noChangeArrowheads="1"/>
          </p:cNvSpPr>
          <p:nvPr/>
        </p:nvSpPr>
        <p:spPr bwMode="auto">
          <a:xfrm>
            <a:off x="2555875" y="2924175"/>
            <a:ext cx="5945188" cy="2400300"/>
          </a:xfrm>
          <a:prstGeom prst="rect">
            <a:avLst/>
          </a:prstGeom>
          <a:noFill/>
          <a:ln w="9525">
            <a:noFill/>
            <a:miter lim="800000"/>
            <a:headEnd/>
            <a:tailEnd/>
          </a:ln>
        </p:spPr>
        <p:txBody>
          <a:bodyPr>
            <a:spAutoFit/>
          </a:bodyPr>
          <a:lstStyle/>
          <a:p>
            <a:pPr>
              <a:spcBef>
                <a:spcPct val="50000"/>
              </a:spcBef>
            </a:pPr>
            <a:r>
              <a:rPr kumimoji="0" lang="ja-JP" altLang="en-US"/>
              <a:t>①今年の吾作さんの</a:t>
            </a:r>
            <a:r>
              <a:rPr kumimoji="0" lang="ja-JP" altLang="en-US">
                <a:solidFill>
                  <a:srgbClr val="FF0000"/>
                </a:solidFill>
              </a:rPr>
              <a:t>生産量</a:t>
            </a:r>
            <a:r>
              <a:rPr kumimoji="0" lang="ja-JP" altLang="en-US"/>
              <a:t>で測る</a:t>
            </a:r>
          </a:p>
          <a:p>
            <a:pPr>
              <a:spcBef>
                <a:spcPct val="50000"/>
              </a:spcBef>
            </a:pPr>
            <a:r>
              <a:rPr kumimoji="0" lang="ja-JP" altLang="en-US"/>
              <a:t>②米を売って得た収入（＝</a:t>
            </a:r>
            <a:r>
              <a:rPr kumimoji="0" lang="ja-JP" altLang="en-US">
                <a:solidFill>
                  <a:srgbClr val="FF0000"/>
                </a:solidFill>
              </a:rPr>
              <a:t>所得</a:t>
            </a:r>
            <a:r>
              <a:rPr kumimoji="0" lang="ja-JP" altLang="en-US"/>
              <a:t>）で　測る</a:t>
            </a:r>
          </a:p>
          <a:p>
            <a:pPr>
              <a:spcBef>
                <a:spcPct val="50000"/>
              </a:spcBef>
            </a:pPr>
            <a:r>
              <a:rPr kumimoji="0" lang="ja-JP" altLang="en-US"/>
              <a:t>③吾作さんの買物（＝</a:t>
            </a:r>
            <a:r>
              <a:rPr kumimoji="0" lang="ja-JP" altLang="en-US">
                <a:solidFill>
                  <a:srgbClr val="FF0000"/>
                </a:solidFill>
              </a:rPr>
              <a:t>支出</a:t>
            </a:r>
            <a:r>
              <a:rPr kumimoji="0" lang="ja-JP" altLang="en-US"/>
              <a:t>）で測る</a:t>
            </a:r>
          </a:p>
          <a:p>
            <a:pPr>
              <a:spcBef>
                <a:spcPct val="50000"/>
              </a:spcBef>
            </a:pPr>
            <a:r>
              <a:rPr kumimoji="0" lang="ja-JP" altLang="en-US"/>
              <a:t>ただし、③については、吾作さんの所得が無くても資産を崩したり、借金をしているかも！個人の豊かさを支出で測るときは注意！</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ja-JP" altLang="en-US" sz="2800">
                <a:solidFill>
                  <a:schemeClr val="tx2">
                    <a:satMod val="130000"/>
                  </a:schemeClr>
                </a:solidFill>
              </a:rPr>
              <a:t>では、一国の経済について考えてみよう！</a:t>
            </a:r>
          </a:p>
        </p:txBody>
      </p:sp>
      <p:sp>
        <p:nvSpPr>
          <p:cNvPr id="76802" name="Rectangle 3"/>
          <p:cNvSpPr>
            <a:spLocks noGrp="1" noChangeArrowheads="1"/>
          </p:cNvSpPr>
          <p:nvPr>
            <p:ph idx="1"/>
          </p:nvPr>
        </p:nvSpPr>
        <p:spPr/>
        <p:txBody>
          <a:bodyPr/>
          <a:lstStyle/>
          <a:p>
            <a:pPr eaLnBrk="1" hangingPunct="1">
              <a:buFontTx/>
              <a:buNone/>
            </a:pPr>
            <a:r>
              <a:rPr lang="en-US" altLang="ja-JP" sz="2400" smtClean="0"/>
              <a:t>①</a:t>
            </a:r>
            <a:r>
              <a:rPr lang="ja-JP" altLang="en-US" sz="2400" smtClean="0"/>
              <a:t>生産面で測る・・後で説明。</a:t>
            </a:r>
          </a:p>
          <a:p>
            <a:pPr eaLnBrk="1" hangingPunct="1">
              <a:buFontTx/>
              <a:buNone/>
            </a:pPr>
            <a:r>
              <a:rPr lang="ja-JP" altLang="en-US" sz="2400" smtClean="0"/>
              <a:t>②所得で測る・・日本に存在する全ての人の所得を合計すればよい。</a:t>
            </a:r>
            <a:endParaRPr lang="en-US" altLang="ja-JP" sz="2400" smtClean="0"/>
          </a:p>
          <a:p>
            <a:pPr eaLnBrk="1" hangingPunct="1">
              <a:buFontTx/>
              <a:buNone/>
            </a:pPr>
            <a:r>
              <a:rPr lang="ja-JP" altLang="en-US" sz="2400" smtClean="0"/>
              <a:t>　これを、</a:t>
            </a:r>
            <a:r>
              <a:rPr lang="ja-JP" altLang="en-US" sz="2400" b="1" smtClean="0">
                <a:solidFill>
                  <a:srgbClr val="FF0000"/>
                </a:solidFill>
              </a:rPr>
              <a:t>国内総所得（</a:t>
            </a:r>
            <a:r>
              <a:rPr lang="en-US" altLang="ja-JP" sz="2400" b="1" smtClean="0">
                <a:solidFill>
                  <a:srgbClr val="FF0000"/>
                </a:solidFill>
              </a:rPr>
              <a:t>GDI</a:t>
            </a:r>
            <a:r>
              <a:rPr lang="ja-JP" altLang="en-US" sz="2400" b="1" smtClean="0">
                <a:solidFill>
                  <a:srgbClr val="FF0000"/>
                </a:solidFill>
              </a:rPr>
              <a:t>）</a:t>
            </a:r>
            <a:r>
              <a:rPr lang="ja-JP" altLang="en-US" sz="2400" smtClean="0"/>
              <a:t>と呼ぶ。</a:t>
            </a:r>
          </a:p>
          <a:p>
            <a:pPr eaLnBrk="1" hangingPunct="1">
              <a:buFontTx/>
              <a:buNone/>
            </a:pPr>
            <a:r>
              <a:rPr lang="ja-JP" altLang="en-US" sz="2400" smtClean="0"/>
              <a:t>③支出で測る・・先の吾作さんの例のように、個人では所得と支出が一致しないが、</a:t>
            </a:r>
            <a:r>
              <a:rPr lang="ja-JP" altLang="en-US" sz="2400" smtClean="0">
                <a:solidFill>
                  <a:srgbClr val="FF0000"/>
                </a:solidFill>
              </a:rPr>
              <a:t>経済全体では一致する。</a:t>
            </a:r>
          </a:p>
          <a:p>
            <a:pPr eaLnBrk="1" hangingPunct="1">
              <a:buFontTx/>
              <a:buNone/>
            </a:pPr>
            <a:endParaRPr lang="ja-JP" altLang="en-US" sz="2400" smtClean="0"/>
          </a:p>
        </p:txBody>
      </p:sp>
      <p:sp>
        <p:nvSpPr>
          <p:cNvPr id="76803" name="AutoShape 4"/>
          <p:cNvSpPr>
            <a:spLocks noChangeArrowheads="1"/>
          </p:cNvSpPr>
          <p:nvPr/>
        </p:nvSpPr>
        <p:spPr bwMode="auto">
          <a:xfrm rot="-9940518">
            <a:off x="2555875" y="4508500"/>
            <a:ext cx="1439863" cy="936625"/>
          </a:xfrm>
          <a:prstGeom prst="cloudCallout">
            <a:avLst>
              <a:gd name="adj1" fmla="val -43750"/>
              <a:gd name="adj2" fmla="val 70000"/>
            </a:avLst>
          </a:prstGeom>
          <a:solidFill>
            <a:schemeClr val="accent1"/>
          </a:solidFill>
          <a:ln w="9525">
            <a:solidFill>
              <a:schemeClr val="tx1"/>
            </a:solidFill>
            <a:round/>
            <a:headEnd/>
            <a:tailEnd/>
          </a:ln>
        </p:spPr>
        <p:txBody>
          <a:bodyPr rot="10800000"/>
          <a:lstStyle/>
          <a:p>
            <a:pPr algn="ctr"/>
            <a:r>
              <a:rPr kumimoji="0" lang="ja-JP" altLang="en-US" sz="1600"/>
              <a:t>どういうこと？？</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143000" y="357188"/>
            <a:ext cx="7086600" cy="731837"/>
          </a:xfrm>
        </p:spPr>
        <p:txBody>
          <a:bodyPr>
            <a:normAutofit fontScale="90000"/>
          </a:bodyPr>
          <a:lstStyle/>
          <a:p>
            <a:pPr eaLnBrk="1" fontAlgn="auto" hangingPunct="1">
              <a:spcAft>
                <a:spcPts val="0"/>
              </a:spcAft>
              <a:defRPr/>
            </a:pPr>
            <a:r>
              <a:rPr lang="en-US" altLang="ja-JP" sz="2800" dirty="0">
                <a:solidFill>
                  <a:schemeClr val="tx2">
                    <a:satMod val="130000"/>
                  </a:schemeClr>
                </a:solidFill>
              </a:rPr>
              <a:t>A,B</a:t>
            </a:r>
            <a:r>
              <a:rPr lang="ja-JP" altLang="en-US" sz="2800" dirty="0">
                <a:solidFill>
                  <a:schemeClr val="tx2">
                    <a:satMod val="130000"/>
                  </a:schemeClr>
                </a:solidFill>
              </a:rPr>
              <a:t>の</a:t>
            </a:r>
            <a:r>
              <a:rPr lang="en-US" altLang="ja-JP" sz="2800" dirty="0">
                <a:solidFill>
                  <a:schemeClr val="tx2">
                    <a:satMod val="130000"/>
                  </a:schemeClr>
                </a:solidFill>
              </a:rPr>
              <a:t>2</a:t>
            </a:r>
            <a:r>
              <a:rPr lang="ja-JP" altLang="en-US" sz="2800" dirty="0">
                <a:solidFill>
                  <a:schemeClr val="tx2">
                    <a:satMod val="130000"/>
                  </a:schemeClr>
                </a:solidFill>
              </a:rPr>
              <a:t>人だけの社会を考えてみよう</a:t>
            </a:r>
            <a:r>
              <a:rPr lang="ja-JP" altLang="en-US" sz="2800" dirty="0" smtClean="0">
                <a:solidFill>
                  <a:schemeClr val="tx2">
                    <a:satMod val="130000"/>
                  </a:schemeClr>
                </a:solidFill>
              </a:rPr>
              <a:t>。</a:t>
            </a:r>
            <a:r>
              <a:rPr lang="en-US" altLang="ja-JP" sz="2800" dirty="0" smtClean="0">
                <a:solidFill>
                  <a:schemeClr val="tx2">
                    <a:satMod val="130000"/>
                  </a:schemeClr>
                </a:solidFill>
              </a:rPr>
              <a:t/>
            </a:r>
            <a:br>
              <a:rPr lang="en-US" altLang="ja-JP" sz="2800" dirty="0" smtClean="0">
                <a:solidFill>
                  <a:schemeClr val="tx2">
                    <a:satMod val="130000"/>
                  </a:schemeClr>
                </a:solidFill>
              </a:rPr>
            </a:br>
            <a:r>
              <a:rPr lang="ja-JP" altLang="en-US" sz="2800" dirty="0" smtClean="0">
                <a:solidFill>
                  <a:schemeClr val="tx2">
                    <a:satMod val="130000"/>
                  </a:schemeClr>
                </a:solidFill>
              </a:rPr>
              <a:t>仮に・・・</a:t>
            </a:r>
            <a:endParaRPr lang="ja-JP" altLang="en-US" sz="2800" dirty="0">
              <a:solidFill>
                <a:schemeClr val="tx2">
                  <a:satMod val="130000"/>
                </a:schemeClr>
              </a:solidFill>
            </a:endParaRPr>
          </a:p>
        </p:txBody>
      </p:sp>
      <p:pic>
        <p:nvPicPr>
          <p:cNvPr id="78850" name="Picture 4" descr="MIXHU153"/>
          <p:cNvPicPr>
            <a:picLocks noChangeAspect="1" noChangeArrowheads="1"/>
          </p:cNvPicPr>
          <p:nvPr/>
        </p:nvPicPr>
        <p:blipFill>
          <a:blip r:embed="rId3"/>
          <a:srcRect/>
          <a:stretch>
            <a:fillRect/>
          </a:stretch>
        </p:blipFill>
        <p:spPr bwMode="auto">
          <a:xfrm>
            <a:off x="1143000" y="1643063"/>
            <a:ext cx="962025" cy="962025"/>
          </a:xfrm>
          <a:prstGeom prst="rect">
            <a:avLst/>
          </a:prstGeom>
          <a:noFill/>
          <a:ln w="9525">
            <a:noFill/>
            <a:miter lim="800000"/>
            <a:headEnd/>
            <a:tailEnd/>
          </a:ln>
        </p:spPr>
      </p:pic>
      <p:sp>
        <p:nvSpPr>
          <p:cNvPr id="78851" name="Text Box 5"/>
          <p:cNvSpPr txBox="1">
            <a:spLocks noChangeArrowheads="1"/>
          </p:cNvSpPr>
          <p:nvPr/>
        </p:nvSpPr>
        <p:spPr bwMode="auto">
          <a:xfrm>
            <a:off x="2339975" y="1628775"/>
            <a:ext cx="3960813" cy="457200"/>
          </a:xfrm>
          <a:prstGeom prst="rect">
            <a:avLst/>
          </a:prstGeom>
          <a:noFill/>
          <a:ln w="9525">
            <a:noFill/>
            <a:miter lim="800000"/>
            <a:headEnd/>
            <a:tailEnd/>
          </a:ln>
        </p:spPr>
        <p:txBody>
          <a:bodyPr>
            <a:spAutoFit/>
          </a:bodyPr>
          <a:lstStyle/>
          <a:p>
            <a:pPr>
              <a:spcBef>
                <a:spcPct val="50000"/>
              </a:spcBef>
            </a:pPr>
            <a:endParaRPr kumimoji="0" lang="ja-JP" altLang="en-US" sz="2400"/>
          </a:p>
        </p:txBody>
      </p:sp>
      <p:sp>
        <p:nvSpPr>
          <p:cNvPr id="78852" name="Text Box 6"/>
          <p:cNvSpPr txBox="1">
            <a:spLocks noChangeArrowheads="1"/>
          </p:cNvSpPr>
          <p:nvPr/>
        </p:nvSpPr>
        <p:spPr bwMode="auto">
          <a:xfrm>
            <a:off x="2268538" y="1773238"/>
            <a:ext cx="4175125" cy="762000"/>
          </a:xfrm>
          <a:prstGeom prst="rect">
            <a:avLst/>
          </a:prstGeom>
          <a:noFill/>
          <a:ln w="9525">
            <a:noFill/>
            <a:miter lim="800000"/>
            <a:headEnd/>
            <a:tailEnd/>
          </a:ln>
        </p:spPr>
        <p:txBody>
          <a:bodyPr>
            <a:spAutoFit/>
          </a:bodyPr>
          <a:lstStyle/>
          <a:p>
            <a:pPr>
              <a:spcBef>
                <a:spcPct val="50000"/>
              </a:spcBef>
            </a:pPr>
            <a:r>
              <a:rPr kumimoji="0" lang="en-US" altLang="ja-JP"/>
              <a:t>A</a:t>
            </a:r>
            <a:r>
              <a:rPr kumimoji="0" lang="ja-JP" altLang="en-US"/>
              <a:t>さん</a:t>
            </a:r>
            <a:r>
              <a:rPr kumimoji="0" lang="ja-JP" altLang="en-US" sz="2400"/>
              <a:t>：</a:t>
            </a:r>
            <a:r>
              <a:rPr kumimoji="0" lang="ja-JP" altLang="en-US"/>
              <a:t>所得は無く、資産を取り崩して消費（支出）を行う。</a:t>
            </a:r>
          </a:p>
        </p:txBody>
      </p:sp>
      <p:pic>
        <p:nvPicPr>
          <p:cNvPr id="78853" name="Picture 7" descr="MIXHU154"/>
          <p:cNvPicPr>
            <a:picLocks noChangeAspect="1" noChangeArrowheads="1"/>
          </p:cNvPicPr>
          <p:nvPr/>
        </p:nvPicPr>
        <p:blipFill>
          <a:blip r:embed="rId4"/>
          <a:srcRect/>
          <a:stretch>
            <a:fillRect/>
          </a:stretch>
        </p:blipFill>
        <p:spPr bwMode="auto">
          <a:xfrm>
            <a:off x="1143000" y="2714625"/>
            <a:ext cx="1209675" cy="885825"/>
          </a:xfrm>
          <a:prstGeom prst="rect">
            <a:avLst/>
          </a:prstGeom>
          <a:noFill/>
          <a:ln w="9525">
            <a:noFill/>
            <a:miter lim="800000"/>
            <a:headEnd/>
            <a:tailEnd/>
          </a:ln>
        </p:spPr>
      </p:pic>
      <p:sp>
        <p:nvSpPr>
          <p:cNvPr id="78854" name="Text Box 8"/>
          <p:cNvSpPr txBox="1">
            <a:spLocks noChangeArrowheads="1"/>
          </p:cNvSpPr>
          <p:nvPr/>
        </p:nvSpPr>
        <p:spPr bwMode="auto">
          <a:xfrm>
            <a:off x="2411413" y="2781300"/>
            <a:ext cx="4105275" cy="701675"/>
          </a:xfrm>
          <a:prstGeom prst="rect">
            <a:avLst/>
          </a:prstGeom>
          <a:noFill/>
          <a:ln w="9525">
            <a:noFill/>
            <a:miter lim="800000"/>
            <a:headEnd/>
            <a:tailEnd/>
          </a:ln>
        </p:spPr>
        <p:txBody>
          <a:bodyPr>
            <a:spAutoFit/>
          </a:bodyPr>
          <a:lstStyle/>
          <a:p>
            <a:pPr>
              <a:spcBef>
                <a:spcPct val="50000"/>
              </a:spcBef>
            </a:pPr>
            <a:r>
              <a:rPr kumimoji="0" lang="en-US" altLang="ja-JP"/>
              <a:t>B</a:t>
            </a:r>
            <a:r>
              <a:rPr kumimoji="0" lang="ja-JP" altLang="en-US"/>
              <a:t>さん：所得は無く、資産を取り崩して消費（支出）を行う。</a:t>
            </a:r>
          </a:p>
        </p:txBody>
      </p:sp>
      <p:sp>
        <p:nvSpPr>
          <p:cNvPr id="78855" name="AutoShape 9"/>
          <p:cNvSpPr>
            <a:spLocks noChangeArrowheads="1"/>
          </p:cNvSpPr>
          <p:nvPr/>
        </p:nvSpPr>
        <p:spPr bwMode="auto">
          <a:xfrm>
            <a:off x="3851275" y="3573463"/>
            <a:ext cx="792163" cy="576262"/>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kumimoji="0" lang="ja-JP" altLang="en-US"/>
          </a:p>
        </p:txBody>
      </p:sp>
      <p:sp>
        <p:nvSpPr>
          <p:cNvPr id="78856" name="Text Box 10"/>
          <p:cNvSpPr txBox="1">
            <a:spLocks noChangeArrowheads="1"/>
          </p:cNvSpPr>
          <p:nvPr/>
        </p:nvSpPr>
        <p:spPr bwMode="auto">
          <a:xfrm>
            <a:off x="1331913" y="4292600"/>
            <a:ext cx="5256212" cy="1784350"/>
          </a:xfrm>
          <a:prstGeom prst="rect">
            <a:avLst/>
          </a:prstGeom>
          <a:noFill/>
          <a:ln w="9525">
            <a:noFill/>
            <a:miter lim="800000"/>
            <a:headEnd/>
            <a:tailEnd/>
          </a:ln>
        </p:spPr>
        <p:txBody>
          <a:bodyPr>
            <a:spAutoFit/>
          </a:bodyPr>
          <a:lstStyle/>
          <a:p>
            <a:pPr>
              <a:spcBef>
                <a:spcPct val="50000"/>
              </a:spcBef>
            </a:pPr>
            <a:r>
              <a:rPr kumimoji="0" lang="ja-JP" altLang="en-US"/>
              <a:t>経済全体の所得はゼロで、企業部門で生産が行われていないことになり、</a:t>
            </a:r>
            <a:r>
              <a:rPr kumimoji="0" lang="en-US" altLang="ja-JP"/>
              <a:t>2</a:t>
            </a:r>
            <a:r>
              <a:rPr kumimoji="0" lang="ja-JP" altLang="en-US"/>
              <a:t>人の消費をまかなう財・サービスの供給が存在しない。</a:t>
            </a:r>
          </a:p>
          <a:p>
            <a:pPr>
              <a:spcBef>
                <a:spcPct val="50000"/>
              </a:spcBef>
            </a:pPr>
            <a:r>
              <a:rPr kumimoji="0" lang="ja-JP" altLang="en-US"/>
              <a:t>おや・・・？？おかしいぞ。　で，次のように考えなければならない．</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idx="1"/>
          </p:nvPr>
        </p:nvSpPr>
        <p:spPr>
          <a:xfrm>
            <a:off x="1428750" y="500063"/>
            <a:ext cx="7497763" cy="4800600"/>
          </a:xfrm>
        </p:spPr>
        <p:txBody>
          <a:bodyPr/>
          <a:lstStyle/>
          <a:p>
            <a:pPr eaLnBrk="1" hangingPunct="1">
              <a:buFontTx/>
              <a:buNone/>
            </a:pPr>
            <a:r>
              <a:rPr lang="ja-JP" altLang="en-US" sz="2000" smtClean="0"/>
              <a:t>つまり、</a:t>
            </a:r>
            <a:r>
              <a:rPr lang="ja-JP" altLang="en-US" sz="2400" smtClean="0"/>
              <a:t>　　　Ａ</a:t>
            </a:r>
            <a:r>
              <a:rPr lang="ja-JP" altLang="en-US" sz="2000" smtClean="0"/>
              <a:t>の所得がないとすると、企業</a:t>
            </a:r>
          </a:p>
          <a:p>
            <a:pPr eaLnBrk="1" hangingPunct="1">
              <a:buFontTx/>
              <a:buNone/>
            </a:pPr>
            <a:r>
              <a:rPr lang="ja-JP" altLang="en-US" sz="2000" smtClean="0"/>
              <a:t>部門から支払われる所得は全て　　　　Ｂのものに</a:t>
            </a:r>
          </a:p>
          <a:p>
            <a:pPr eaLnBrk="1" hangingPunct="1">
              <a:buFontTx/>
              <a:buNone/>
            </a:pPr>
            <a:r>
              <a:rPr lang="ja-JP" altLang="en-US" sz="2000" smtClean="0"/>
              <a:t>なるはず。</a:t>
            </a:r>
            <a:r>
              <a:rPr lang="ja-JP" altLang="en-US" sz="2400" smtClean="0"/>
              <a:t>　</a:t>
            </a:r>
          </a:p>
          <a:p>
            <a:pPr eaLnBrk="1" hangingPunct="1">
              <a:buFontTx/>
              <a:buNone/>
            </a:pPr>
            <a:endParaRPr lang="ja-JP" altLang="en-US" sz="2000" smtClean="0"/>
          </a:p>
          <a:p>
            <a:pPr eaLnBrk="1" hangingPunct="1">
              <a:buFontTx/>
              <a:buNone/>
            </a:pPr>
            <a:endParaRPr lang="ja-JP" altLang="en-US" sz="2400" smtClean="0"/>
          </a:p>
          <a:p>
            <a:pPr eaLnBrk="1" hangingPunct="1">
              <a:buFontTx/>
              <a:buNone/>
            </a:pPr>
            <a:r>
              <a:rPr lang="ja-JP" altLang="en-US" sz="2400" smtClean="0"/>
              <a:t>　　　　　　　　　　　　　　　　　　　　</a:t>
            </a:r>
          </a:p>
        </p:txBody>
      </p:sp>
      <p:pic>
        <p:nvPicPr>
          <p:cNvPr id="80898" name="Picture 4" descr="MIXHU153"/>
          <p:cNvPicPr>
            <a:picLocks noChangeAspect="1" noChangeArrowheads="1"/>
          </p:cNvPicPr>
          <p:nvPr/>
        </p:nvPicPr>
        <p:blipFill>
          <a:blip r:embed="rId3"/>
          <a:srcRect/>
          <a:stretch>
            <a:fillRect/>
          </a:stretch>
        </p:blipFill>
        <p:spPr bwMode="auto">
          <a:xfrm>
            <a:off x="2786063" y="500063"/>
            <a:ext cx="431800" cy="431800"/>
          </a:xfrm>
          <a:prstGeom prst="rect">
            <a:avLst/>
          </a:prstGeom>
          <a:noFill/>
          <a:ln w="9525">
            <a:noFill/>
            <a:miter lim="800000"/>
            <a:headEnd/>
            <a:tailEnd/>
          </a:ln>
        </p:spPr>
      </p:pic>
      <p:sp>
        <p:nvSpPr>
          <p:cNvPr id="80899" name="AutoShape 7"/>
          <p:cNvSpPr>
            <a:spLocks noChangeArrowheads="1"/>
          </p:cNvSpPr>
          <p:nvPr/>
        </p:nvSpPr>
        <p:spPr bwMode="auto">
          <a:xfrm>
            <a:off x="3643313" y="1857375"/>
            <a:ext cx="576262" cy="4318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kumimoji="0" lang="ja-JP" altLang="en-US"/>
          </a:p>
        </p:txBody>
      </p:sp>
      <p:pic>
        <p:nvPicPr>
          <p:cNvPr id="80900" name="Picture 8" descr="MIXHU154"/>
          <p:cNvPicPr>
            <a:picLocks noChangeAspect="1" noChangeArrowheads="1"/>
          </p:cNvPicPr>
          <p:nvPr/>
        </p:nvPicPr>
        <p:blipFill>
          <a:blip r:embed="rId4"/>
          <a:srcRect/>
          <a:stretch>
            <a:fillRect/>
          </a:stretch>
        </p:blipFill>
        <p:spPr bwMode="auto">
          <a:xfrm>
            <a:off x="1209675" y="2571750"/>
            <a:ext cx="576263" cy="420688"/>
          </a:xfrm>
          <a:prstGeom prst="rect">
            <a:avLst/>
          </a:prstGeom>
          <a:noFill/>
          <a:ln w="9525">
            <a:noFill/>
            <a:miter lim="800000"/>
            <a:headEnd/>
            <a:tailEnd/>
          </a:ln>
        </p:spPr>
      </p:pic>
      <p:pic>
        <p:nvPicPr>
          <p:cNvPr id="80901" name="Picture 10" descr="MIXHU153"/>
          <p:cNvPicPr>
            <a:picLocks noChangeAspect="1" noChangeArrowheads="1"/>
          </p:cNvPicPr>
          <p:nvPr/>
        </p:nvPicPr>
        <p:blipFill>
          <a:blip r:embed="rId3"/>
          <a:srcRect/>
          <a:stretch>
            <a:fillRect/>
          </a:stretch>
        </p:blipFill>
        <p:spPr bwMode="auto">
          <a:xfrm>
            <a:off x="4527550" y="2501900"/>
            <a:ext cx="431800" cy="431800"/>
          </a:xfrm>
          <a:prstGeom prst="rect">
            <a:avLst/>
          </a:prstGeom>
          <a:noFill/>
          <a:ln w="9525">
            <a:noFill/>
            <a:miter lim="800000"/>
            <a:headEnd/>
            <a:tailEnd/>
          </a:ln>
        </p:spPr>
      </p:pic>
      <p:sp>
        <p:nvSpPr>
          <p:cNvPr id="80902" name="Text Box 13"/>
          <p:cNvSpPr txBox="1">
            <a:spLocks noChangeArrowheads="1"/>
          </p:cNvSpPr>
          <p:nvPr/>
        </p:nvSpPr>
        <p:spPr bwMode="auto">
          <a:xfrm>
            <a:off x="1785938" y="2571750"/>
            <a:ext cx="5832475" cy="336550"/>
          </a:xfrm>
          <a:prstGeom prst="rect">
            <a:avLst/>
          </a:prstGeom>
          <a:noFill/>
          <a:ln w="9525">
            <a:noFill/>
            <a:miter lim="800000"/>
            <a:headEnd/>
            <a:tailEnd/>
          </a:ln>
        </p:spPr>
        <p:txBody>
          <a:bodyPr>
            <a:spAutoFit/>
          </a:bodyPr>
          <a:lstStyle/>
          <a:p>
            <a:pPr>
              <a:spcBef>
                <a:spcPct val="50000"/>
              </a:spcBef>
            </a:pPr>
            <a:r>
              <a:rPr kumimoji="0" lang="ja-JP" altLang="en-US" sz="1600"/>
              <a:t>Ｂの</a:t>
            </a:r>
            <a:r>
              <a:rPr kumimoji="0" lang="ja-JP" altLang="en-US" sz="1600">
                <a:solidFill>
                  <a:srgbClr val="FF0000"/>
                </a:solidFill>
              </a:rPr>
              <a:t>所得</a:t>
            </a:r>
            <a:r>
              <a:rPr kumimoji="0" lang="ja-JP" altLang="en-US" sz="1600"/>
              <a:t>＝企業部門の生産＝</a:t>
            </a:r>
          </a:p>
        </p:txBody>
      </p:sp>
      <p:sp>
        <p:nvSpPr>
          <p:cNvPr id="80903" name="Text Box 15"/>
          <p:cNvSpPr txBox="1">
            <a:spLocks noChangeArrowheads="1"/>
          </p:cNvSpPr>
          <p:nvPr/>
        </p:nvSpPr>
        <p:spPr bwMode="auto">
          <a:xfrm>
            <a:off x="5027613" y="2573338"/>
            <a:ext cx="2952750" cy="336550"/>
          </a:xfrm>
          <a:prstGeom prst="rect">
            <a:avLst/>
          </a:prstGeom>
          <a:noFill/>
          <a:ln w="9525">
            <a:noFill/>
            <a:miter lim="800000"/>
            <a:headEnd/>
            <a:tailEnd/>
          </a:ln>
        </p:spPr>
        <p:txBody>
          <a:bodyPr>
            <a:spAutoFit/>
          </a:bodyPr>
          <a:lstStyle/>
          <a:p>
            <a:pPr>
              <a:spcBef>
                <a:spcPct val="50000"/>
              </a:spcBef>
            </a:pPr>
            <a:r>
              <a:rPr kumimoji="0" lang="ja-JP" altLang="en-US" sz="1600"/>
              <a:t>Ａの</a:t>
            </a:r>
            <a:r>
              <a:rPr kumimoji="0" lang="ja-JP" altLang="en-US" sz="1600">
                <a:solidFill>
                  <a:srgbClr val="FF0000"/>
                </a:solidFill>
              </a:rPr>
              <a:t>消費（支出）</a:t>
            </a:r>
            <a:r>
              <a:rPr kumimoji="0" lang="ja-JP" altLang="en-US" sz="1600"/>
              <a:t>＋</a:t>
            </a:r>
          </a:p>
        </p:txBody>
      </p:sp>
      <p:pic>
        <p:nvPicPr>
          <p:cNvPr id="80904" name="Picture 16" descr="MIXHU154"/>
          <p:cNvPicPr>
            <a:picLocks noChangeAspect="1" noChangeArrowheads="1"/>
          </p:cNvPicPr>
          <p:nvPr/>
        </p:nvPicPr>
        <p:blipFill>
          <a:blip r:embed="rId4"/>
          <a:srcRect/>
          <a:stretch>
            <a:fillRect/>
          </a:stretch>
        </p:blipFill>
        <p:spPr bwMode="auto">
          <a:xfrm>
            <a:off x="6884988" y="2501900"/>
            <a:ext cx="576262" cy="420688"/>
          </a:xfrm>
          <a:prstGeom prst="rect">
            <a:avLst/>
          </a:prstGeom>
          <a:noFill/>
          <a:ln w="9525">
            <a:noFill/>
            <a:miter lim="800000"/>
            <a:headEnd/>
            <a:tailEnd/>
          </a:ln>
        </p:spPr>
      </p:pic>
      <p:sp>
        <p:nvSpPr>
          <p:cNvPr id="80905" name="Text Box 17"/>
          <p:cNvSpPr txBox="1">
            <a:spLocks noChangeArrowheads="1"/>
          </p:cNvSpPr>
          <p:nvPr/>
        </p:nvSpPr>
        <p:spPr bwMode="auto">
          <a:xfrm>
            <a:off x="7429500" y="2571750"/>
            <a:ext cx="1917700" cy="338138"/>
          </a:xfrm>
          <a:prstGeom prst="rect">
            <a:avLst/>
          </a:prstGeom>
          <a:noFill/>
          <a:ln w="9525">
            <a:noFill/>
            <a:miter lim="800000"/>
            <a:headEnd/>
            <a:tailEnd/>
          </a:ln>
        </p:spPr>
        <p:txBody>
          <a:bodyPr>
            <a:spAutoFit/>
          </a:bodyPr>
          <a:lstStyle/>
          <a:p>
            <a:pPr>
              <a:spcBef>
                <a:spcPct val="50000"/>
              </a:spcBef>
            </a:pPr>
            <a:r>
              <a:rPr kumimoji="0" lang="ja-JP" altLang="en-US" sz="1600"/>
              <a:t>Ｂの</a:t>
            </a:r>
            <a:r>
              <a:rPr kumimoji="0" lang="ja-JP" altLang="en-US" sz="1600">
                <a:solidFill>
                  <a:srgbClr val="FF0000"/>
                </a:solidFill>
              </a:rPr>
              <a:t>消費（支出）</a:t>
            </a:r>
          </a:p>
        </p:txBody>
      </p:sp>
      <p:sp>
        <p:nvSpPr>
          <p:cNvPr id="21522" name="Text Box 18"/>
          <p:cNvSpPr txBox="1">
            <a:spLocks noChangeArrowheads="1"/>
          </p:cNvSpPr>
          <p:nvPr/>
        </p:nvSpPr>
        <p:spPr bwMode="auto">
          <a:xfrm>
            <a:off x="2000250" y="3357563"/>
            <a:ext cx="5329238" cy="2597150"/>
          </a:xfrm>
          <a:prstGeom prst="rect">
            <a:avLst/>
          </a:prstGeom>
          <a:noFill/>
          <a:ln w="9525">
            <a:noFill/>
            <a:miter lim="800000"/>
            <a:headEnd/>
            <a:tailEnd/>
          </a:ln>
        </p:spPr>
        <p:txBody>
          <a:bodyPr>
            <a:spAutoFit/>
          </a:bodyPr>
          <a:lstStyle/>
          <a:p>
            <a:pPr>
              <a:spcBef>
                <a:spcPct val="50000"/>
              </a:spcBef>
            </a:pPr>
            <a:r>
              <a:rPr kumimoji="0" lang="ja-JP" altLang="en-US">
                <a:solidFill>
                  <a:srgbClr val="FF0000"/>
                </a:solidFill>
              </a:rPr>
              <a:t>所得</a:t>
            </a:r>
            <a:r>
              <a:rPr kumimoji="0" lang="ja-JP" altLang="en-US"/>
              <a:t>と</a:t>
            </a:r>
            <a:r>
              <a:rPr kumimoji="0" lang="ja-JP" altLang="en-US">
                <a:solidFill>
                  <a:srgbClr val="FF0000"/>
                </a:solidFill>
              </a:rPr>
              <a:t>支出</a:t>
            </a:r>
            <a:r>
              <a:rPr kumimoji="0" lang="ja-JP" altLang="en-US"/>
              <a:t>が一致していることがわかった！</a:t>
            </a:r>
          </a:p>
          <a:p>
            <a:pPr>
              <a:spcBef>
                <a:spcPct val="50000"/>
              </a:spcBef>
            </a:pPr>
            <a:r>
              <a:rPr kumimoji="0" lang="ja-JP" altLang="en-US" sz="1600"/>
              <a:t>上の式より、</a:t>
            </a:r>
          </a:p>
          <a:p>
            <a:pPr>
              <a:spcBef>
                <a:spcPct val="50000"/>
              </a:spcBef>
            </a:pPr>
            <a:r>
              <a:rPr kumimoji="0" lang="ja-JP" altLang="en-US" sz="1600"/>
              <a:t>　　　Ｂの</a:t>
            </a:r>
            <a:r>
              <a:rPr kumimoji="0" lang="ja-JP" altLang="en-US" sz="1600">
                <a:solidFill>
                  <a:srgbClr val="FF0000"/>
                </a:solidFill>
              </a:rPr>
              <a:t>所得</a:t>
            </a:r>
            <a:r>
              <a:rPr kumimoji="0" lang="ja-JP" altLang="en-US" sz="1600"/>
              <a:t>－　　　　　　Ｂの</a:t>
            </a:r>
            <a:r>
              <a:rPr kumimoji="0" lang="ja-JP" altLang="en-US" sz="1600">
                <a:solidFill>
                  <a:srgbClr val="FF0000"/>
                </a:solidFill>
              </a:rPr>
              <a:t>消費</a:t>
            </a:r>
            <a:r>
              <a:rPr kumimoji="0" lang="ja-JP" altLang="en-US" sz="1600"/>
              <a:t>＝　　　　Ａの</a:t>
            </a:r>
            <a:r>
              <a:rPr kumimoji="0" lang="ja-JP" altLang="en-US" sz="1600">
                <a:solidFill>
                  <a:srgbClr val="FF0000"/>
                </a:solidFill>
              </a:rPr>
              <a:t>消費</a:t>
            </a:r>
            <a:r>
              <a:rPr kumimoji="0" lang="ja-JP" altLang="en-US" sz="1600">
                <a:solidFill>
                  <a:srgbClr val="0099FF"/>
                </a:solidFill>
              </a:rPr>
              <a:t>　</a:t>
            </a:r>
          </a:p>
          <a:p>
            <a:pPr>
              <a:spcBef>
                <a:spcPct val="50000"/>
              </a:spcBef>
            </a:pPr>
            <a:r>
              <a:rPr kumimoji="0" lang="ja-JP" altLang="en-US" sz="1600"/>
              <a:t>左辺は</a:t>
            </a:r>
            <a:r>
              <a:rPr kumimoji="0" lang="en-US" altLang="ja-JP" sz="1600"/>
              <a:t>B</a:t>
            </a:r>
            <a:r>
              <a:rPr kumimoji="0" lang="ja-JP" altLang="en-US" sz="1600"/>
              <a:t>の貯蓄を意味する。</a:t>
            </a:r>
          </a:p>
          <a:p>
            <a:pPr>
              <a:spcBef>
                <a:spcPct val="50000"/>
              </a:spcBef>
            </a:pPr>
            <a:r>
              <a:rPr kumimoji="0" lang="en-US" altLang="ja-JP" sz="1600"/>
              <a:t>B</a:t>
            </a:r>
            <a:r>
              <a:rPr kumimoji="0" lang="ja-JP" altLang="en-US" sz="1600"/>
              <a:t>はこの貯蓄を銀行に預けたり、株券を購入したりする。</a:t>
            </a:r>
          </a:p>
          <a:p>
            <a:pPr>
              <a:spcBef>
                <a:spcPct val="50000"/>
              </a:spcBef>
            </a:pPr>
            <a:r>
              <a:rPr kumimoji="0" lang="ja-JP" altLang="en-US" sz="1600"/>
              <a:t>右辺は</a:t>
            </a:r>
            <a:r>
              <a:rPr kumimoji="0" lang="en-US" altLang="ja-JP" sz="1600"/>
              <a:t>A</a:t>
            </a:r>
            <a:r>
              <a:rPr kumimoji="0" lang="ja-JP" altLang="en-US" sz="1600"/>
              <a:t>の資産取り崩しを意味する。</a:t>
            </a:r>
          </a:p>
          <a:p>
            <a:pPr>
              <a:spcBef>
                <a:spcPct val="50000"/>
              </a:spcBef>
            </a:pPr>
            <a:r>
              <a:rPr kumimoji="0" lang="en-US" altLang="ja-JP" sz="1600"/>
              <a:t>A</a:t>
            </a:r>
            <a:r>
              <a:rPr kumimoji="0" lang="ja-JP" altLang="en-US" sz="1600"/>
              <a:t>は預金の引き出しや株券の売りをする。</a:t>
            </a:r>
          </a:p>
        </p:txBody>
      </p:sp>
      <p:pic>
        <p:nvPicPr>
          <p:cNvPr id="80907" name="Picture 19" descr="MIXHU154"/>
          <p:cNvPicPr>
            <a:picLocks noChangeAspect="1" noChangeArrowheads="1"/>
          </p:cNvPicPr>
          <p:nvPr/>
        </p:nvPicPr>
        <p:blipFill>
          <a:blip r:embed="rId4"/>
          <a:srcRect/>
          <a:stretch>
            <a:fillRect/>
          </a:stretch>
        </p:blipFill>
        <p:spPr bwMode="auto">
          <a:xfrm>
            <a:off x="1812925" y="4140200"/>
            <a:ext cx="576263" cy="420688"/>
          </a:xfrm>
          <a:prstGeom prst="rect">
            <a:avLst/>
          </a:prstGeom>
          <a:noFill/>
          <a:ln w="9525">
            <a:noFill/>
            <a:miter lim="800000"/>
            <a:headEnd/>
            <a:tailEnd/>
          </a:ln>
        </p:spPr>
      </p:pic>
      <p:pic>
        <p:nvPicPr>
          <p:cNvPr id="80908" name="Picture 20" descr="MIXHU154"/>
          <p:cNvPicPr>
            <a:picLocks noChangeAspect="1" noChangeArrowheads="1"/>
          </p:cNvPicPr>
          <p:nvPr/>
        </p:nvPicPr>
        <p:blipFill>
          <a:blip r:embed="rId4"/>
          <a:srcRect/>
          <a:stretch>
            <a:fillRect/>
          </a:stretch>
        </p:blipFill>
        <p:spPr bwMode="auto">
          <a:xfrm>
            <a:off x="3598863" y="4140200"/>
            <a:ext cx="576262" cy="420688"/>
          </a:xfrm>
          <a:prstGeom prst="rect">
            <a:avLst/>
          </a:prstGeom>
          <a:noFill/>
          <a:ln w="9525">
            <a:noFill/>
            <a:miter lim="800000"/>
            <a:headEnd/>
            <a:tailEnd/>
          </a:ln>
        </p:spPr>
      </p:pic>
      <p:pic>
        <p:nvPicPr>
          <p:cNvPr id="80909" name="Picture 21" descr="MIXHU153"/>
          <p:cNvPicPr>
            <a:picLocks noChangeAspect="1" noChangeArrowheads="1"/>
          </p:cNvPicPr>
          <p:nvPr/>
        </p:nvPicPr>
        <p:blipFill>
          <a:blip r:embed="rId3"/>
          <a:srcRect/>
          <a:stretch>
            <a:fillRect/>
          </a:stretch>
        </p:blipFill>
        <p:spPr bwMode="auto">
          <a:xfrm>
            <a:off x="5313363" y="4140200"/>
            <a:ext cx="431800" cy="431800"/>
          </a:xfrm>
          <a:prstGeom prst="rect">
            <a:avLst/>
          </a:prstGeom>
          <a:noFill/>
          <a:ln w="9525">
            <a:noFill/>
            <a:miter lim="800000"/>
            <a:headEnd/>
            <a:tailEnd/>
          </a:ln>
        </p:spPr>
      </p:pic>
      <p:pic>
        <p:nvPicPr>
          <p:cNvPr id="80910" name="Picture 24" descr="MIXHU154"/>
          <p:cNvPicPr>
            <a:picLocks noChangeAspect="1" noChangeArrowheads="1"/>
          </p:cNvPicPr>
          <p:nvPr/>
        </p:nvPicPr>
        <p:blipFill>
          <a:blip r:embed="rId4"/>
          <a:srcRect/>
          <a:stretch>
            <a:fillRect/>
          </a:stretch>
        </p:blipFill>
        <p:spPr bwMode="auto">
          <a:xfrm>
            <a:off x="5357813" y="1000125"/>
            <a:ext cx="576262" cy="420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22">
                                            <p:txEl>
                                              <p:pRg st="0" end="0"/>
                                            </p:txEl>
                                          </p:spTgt>
                                        </p:tgtEl>
                                        <p:attrNameLst>
                                          <p:attrName>style.visibility</p:attrName>
                                        </p:attrNameLst>
                                      </p:cBhvr>
                                      <p:to>
                                        <p:strVal val="visible"/>
                                      </p:to>
                                    </p:set>
                                    <p:anim calcmode="lin" valueType="num">
                                      <p:cBhvr additive="base">
                                        <p:cTn id="7" dur="500" fill="hold"/>
                                        <p:tgtEl>
                                          <p:spTgt spid="215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idx="1"/>
          </p:nvPr>
        </p:nvSpPr>
        <p:spPr>
          <a:xfrm>
            <a:off x="1403350" y="1557338"/>
            <a:ext cx="7740650" cy="4525962"/>
          </a:xfrm>
        </p:spPr>
        <p:txBody>
          <a:bodyPr/>
          <a:lstStyle/>
          <a:p>
            <a:pPr eaLnBrk="1" hangingPunct="1">
              <a:buFontTx/>
              <a:buNone/>
            </a:pPr>
            <a:r>
              <a:rPr lang="ja-JP" altLang="en-US" sz="1600" smtClean="0"/>
              <a:t>　　　　　　　　　　　　　　　　　　　　　　　　　　　　　　　　　　　　　　　　　　　　　　　　　　　　　</a:t>
            </a:r>
          </a:p>
          <a:p>
            <a:pPr eaLnBrk="1" hangingPunct="1">
              <a:buFontTx/>
              <a:buNone/>
            </a:pPr>
            <a:r>
              <a:rPr lang="ja-JP" altLang="en-US" sz="1600" smtClean="0"/>
              <a:t>　Ｂの新たな株券の購入（資金提供）＝　　　　Ａの株券の売り（資金の需要）</a:t>
            </a:r>
          </a:p>
          <a:p>
            <a:pPr eaLnBrk="1" hangingPunct="1">
              <a:buFontTx/>
              <a:buNone/>
            </a:pPr>
            <a:endParaRPr lang="ja-JP" altLang="en-US" sz="1600" smtClean="0"/>
          </a:p>
          <a:p>
            <a:pPr eaLnBrk="1" hangingPunct="1">
              <a:buFontTx/>
              <a:buNone/>
            </a:pPr>
            <a:r>
              <a:rPr lang="ja-JP" altLang="en-US" sz="2000" smtClean="0"/>
              <a:t>を示すことになる。</a:t>
            </a:r>
          </a:p>
          <a:p>
            <a:pPr eaLnBrk="1" hangingPunct="1">
              <a:buFontTx/>
              <a:buNone/>
            </a:pPr>
            <a:endParaRPr lang="en-US" altLang="ja-JP" sz="1600" smtClean="0"/>
          </a:p>
          <a:p>
            <a:pPr eaLnBrk="1" hangingPunct="1">
              <a:buFontTx/>
              <a:buNone/>
            </a:pPr>
            <a:r>
              <a:rPr lang="ja-JP" altLang="en-US" sz="2000" smtClean="0"/>
              <a:t>つまり、</a:t>
            </a:r>
          </a:p>
          <a:p>
            <a:pPr eaLnBrk="1" hangingPunct="1">
              <a:buFontTx/>
              <a:buNone/>
            </a:pPr>
            <a:endParaRPr lang="en-US" altLang="ja-JP" sz="2000" smtClean="0"/>
          </a:p>
          <a:p>
            <a:pPr eaLnBrk="1" hangingPunct="1">
              <a:buFontTx/>
              <a:buNone/>
            </a:pPr>
            <a:r>
              <a:rPr lang="ja-JP" altLang="en-US" sz="2000" smtClean="0"/>
              <a:t>誰かの資産の取り崩しは、他の誰かの資産積み増しで帳消し</a:t>
            </a:r>
            <a:endParaRPr lang="en-US" altLang="ja-JP" sz="2000" smtClean="0"/>
          </a:p>
          <a:p>
            <a:pPr eaLnBrk="1" hangingPunct="1">
              <a:buFontTx/>
              <a:buNone/>
            </a:pPr>
            <a:r>
              <a:rPr lang="ja-JP" altLang="en-US" sz="2000" smtClean="0"/>
              <a:t>にされている！！</a:t>
            </a:r>
            <a:endParaRPr lang="ja-JP" altLang="en-US" sz="1600" smtClean="0"/>
          </a:p>
        </p:txBody>
      </p:sp>
      <p:pic>
        <p:nvPicPr>
          <p:cNvPr id="82946" name="Picture 6" descr="MIXHU154"/>
          <p:cNvPicPr>
            <a:picLocks noChangeAspect="1" noChangeArrowheads="1"/>
          </p:cNvPicPr>
          <p:nvPr/>
        </p:nvPicPr>
        <p:blipFill>
          <a:blip r:embed="rId3"/>
          <a:srcRect/>
          <a:stretch>
            <a:fillRect/>
          </a:stretch>
        </p:blipFill>
        <p:spPr bwMode="auto">
          <a:xfrm>
            <a:off x="1143000" y="1857375"/>
            <a:ext cx="576263" cy="420688"/>
          </a:xfrm>
          <a:prstGeom prst="rect">
            <a:avLst/>
          </a:prstGeom>
          <a:noFill/>
          <a:ln w="9525">
            <a:noFill/>
            <a:miter lim="800000"/>
            <a:headEnd/>
            <a:tailEnd/>
          </a:ln>
        </p:spPr>
      </p:pic>
      <p:pic>
        <p:nvPicPr>
          <p:cNvPr id="82947" name="Picture 7" descr="MIXHU153"/>
          <p:cNvPicPr>
            <a:picLocks noChangeAspect="1" noChangeArrowheads="1"/>
          </p:cNvPicPr>
          <p:nvPr/>
        </p:nvPicPr>
        <p:blipFill>
          <a:blip r:embed="rId4"/>
          <a:srcRect/>
          <a:stretch>
            <a:fillRect/>
          </a:stretch>
        </p:blipFill>
        <p:spPr bwMode="auto">
          <a:xfrm>
            <a:off x="5500688" y="1857375"/>
            <a:ext cx="363537" cy="431800"/>
          </a:xfrm>
          <a:prstGeom prst="rect">
            <a:avLst/>
          </a:prstGeom>
          <a:noFill/>
          <a:ln w="9525">
            <a:noFill/>
            <a:miter lim="800000"/>
            <a:headEnd/>
            <a:tailEnd/>
          </a:ln>
        </p:spPr>
      </p:pic>
      <p:sp>
        <p:nvSpPr>
          <p:cNvPr id="7" name="テキスト ボックス 6"/>
          <p:cNvSpPr txBox="1"/>
          <p:nvPr/>
        </p:nvSpPr>
        <p:spPr>
          <a:xfrm>
            <a:off x="1428750" y="1000125"/>
            <a:ext cx="3005138" cy="400050"/>
          </a:xfrm>
          <a:prstGeom prst="rect">
            <a:avLst/>
          </a:prstGeom>
          <a:noFill/>
        </p:spPr>
        <p:txBody>
          <a:bodyPr wrap="none">
            <a:spAutoFit/>
          </a:bodyPr>
          <a:lstStyle/>
          <a:p>
            <a:pPr>
              <a:defRPr/>
            </a:pPr>
            <a:r>
              <a:rPr kumimoji="0" lang="ja-JP" altLang="en-US" dirty="0">
                <a:latin typeface="+mj-ea"/>
                <a:ea typeface="+mj-ea"/>
              </a:rPr>
              <a:t>従って、先の関係式は、</a:t>
            </a:r>
            <a:endParaRPr lang="ja-JP" altLang="en-US"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3">
                                            <p:txEl>
                                              <p:pRg st="7" end="7"/>
                                            </p:txEl>
                                          </p:spTgt>
                                        </p:tgtEl>
                                        <p:attrNameLst>
                                          <p:attrName>style.visibility</p:attrName>
                                        </p:attrNameLst>
                                      </p:cBhvr>
                                      <p:to>
                                        <p:strVal val="visible"/>
                                      </p:to>
                                    </p:set>
                                    <p:anim calcmode="lin" valueType="num">
                                      <p:cBhvr additive="base">
                                        <p:cTn id="7" dur="500" fill="hold"/>
                                        <p:tgtEl>
                                          <p:spTgt spid="2253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3">
                                            <p:txEl>
                                              <p:pRg st="8" end="8"/>
                                            </p:txEl>
                                          </p:spTgt>
                                        </p:tgtEl>
                                        <p:attrNameLst>
                                          <p:attrName>style.visibility</p:attrName>
                                        </p:attrNameLst>
                                      </p:cBhvr>
                                      <p:to>
                                        <p:strVal val="visible"/>
                                      </p:to>
                                    </p:set>
                                    <p:anim calcmode="lin" valueType="num">
                                      <p:cBhvr additive="base">
                                        <p:cTn id="13" dur="500" fill="hold"/>
                                        <p:tgtEl>
                                          <p:spTgt spid="22533">
                                            <p:txEl>
                                              <p:pRg st="8" end="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図表 10"/>
          <p:cNvGraphicFramePr/>
          <p:nvPr/>
        </p:nvGraphicFramePr>
        <p:xfrm>
          <a:off x="1142976" y="274638"/>
          <a:ext cx="7790712"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4994" name="Rectangle 3"/>
          <p:cNvSpPr>
            <a:spLocks noGrp="1" noChangeArrowheads="1"/>
          </p:cNvSpPr>
          <p:nvPr>
            <p:ph idx="1"/>
          </p:nvPr>
        </p:nvSpPr>
        <p:spPr/>
        <p:txBody>
          <a:bodyPr/>
          <a:lstStyle/>
          <a:p>
            <a:pPr eaLnBrk="1" hangingPunct="1">
              <a:buFontTx/>
              <a:buNone/>
            </a:pPr>
            <a:r>
              <a:rPr lang="ja-JP" altLang="en-US" sz="2400" smtClean="0"/>
              <a:t>オレンジジュース企業について</a:t>
            </a:r>
          </a:p>
          <a:p>
            <a:pPr eaLnBrk="1" hangingPunct="1">
              <a:buFontTx/>
              <a:buNone/>
            </a:pPr>
            <a:endParaRPr lang="ja-JP" altLang="en-US" sz="2400" smtClean="0"/>
          </a:p>
          <a:p>
            <a:pPr eaLnBrk="1" hangingPunct="1">
              <a:buFontTx/>
              <a:buNone/>
            </a:pPr>
            <a:endParaRPr lang="ja-JP" altLang="en-US" sz="2400" smtClean="0"/>
          </a:p>
        </p:txBody>
      </p:sp>
      <p:sp>
        <p:nvSpPr>
          <p:cNvPr id="24581" name="Rectangle 5"/>
          <p:cNvSpPr>
            <a:spLocks noChangeArrowheads="1"/>
          </p:cNvSpPr>
          <p:nvPr/>
        </p:nvSpPr>
        <p:spPr bwMode="auto">
          <a:xfrm>
            <a:off x="1403350" y="3429000"/>
            <a:ext cx="936625" cy="360363"/>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kumimoji="0" lang="ja-JP" altLang="en-US" dirty="0"/>
              <a:t>鉄鉱石</a:t>
            </a:r>
          </a:p>
        </p:txBody>
      </p:sp>
      <p:sp>
        <p:nvSpPr>
          <p:cNvPr id="24582" name="Rectangle 6"/>
          <p:cNvSpPr>
            <a:spLocks noChangeArrowheads="1"/>
          </p:cNvSpPr>
          <p:nvPr/>
        </p:nvSpPr>
        <p:spPr bwMode="auto">
          <a:xfrm>
            <a:off x="2843213" y="3429000"/>
            <a:ext cx="1008062" cy="360363"/>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kumimoji="0" lang="ja-JP" altLang="en-US"/>
              <a:t>缶</a:t>
            </a:r>
          </a:p>
        </p:txBody>
      </p:sp>
      <p:sp>
        <p:nvSpPr>
          <p:cNvPr id="84997" name="Rectangle 7"/>
          <p:cNvSpPr>
            <a:spLocks noChangeArrowheads="1"/>
          </p:cNvSpPr>
          <p:nvPr/>
        </p:nvSpPr>
        <p:spPr bwMode="auto">
          <a:xfrm>
            <a:off x="2771775" y="2565400"/>
            <a:ext cx="1079500" cy="360363"/>
          </a:xfrm>
          <a:prstGeom prst="rect">
            <a:avLst/>
          </a:prstGeom>
          <a:solidFill>
            <a:srgbClr val="FFCC00"/>
          </a:solidFill>
          <a:ln w="9525">
            <a:solidFill>
              <a:schemeClr val="tx1"/>
            </a:solidFill>
            <a:miter lim="800000"/>
            <a:headEnd/>
            <a:tailEnd/>
          </a:ln>
        </p:spPr>
        <p:txBody>
          <a:bodyPr wrap="none" anchor="ctr"/>
          <a:lstStyle/>
          <a:p>
            <a:pPr algn="ctr"/>
            <a:r>
              <a:rPr kumimoji="0" lang="ja-JP" altLang="en-US"/>
              <a:t>オレンジ</a:t>
            </a:r>
          </a:p>
        </p:txBody>
      </p:sp>
      <p:sp>
        <p:nvSpPr>
          <p:cNvPr id="84998" name="Oval 8"/>
          <p:cNvSpPr>
            <a:spLocks noChangeArrowheads="1"/>
          </p:cNvSpPr>
          <p:nvPr/>
        </p:nvSpPr>
        <p:spPr bwMode="auto">
          <a:xfrm>
            <a:off x="4859338" y="2852738"/>
            <a:ext cx="1871662" cy="936625"/>
          </a:xfrm>
          <a:prstGeom prst="ellipse">
            <a:avLst/>
          </a:prstGeom>
          <a:solidFill>
            <a:srgbClr val="FFFF00"/>
          </a:solidFill>
          <a:ln w="9525">
            <a:solidFill>
              <a:schemeClr val="tx1"/>
            </a:solidFill>
            <a:round/>
            <a:headEnd/>
            <a:tailEnd/>
          </a:ln>
        </p:spPr>
        <p:txBody>
          <a:bodyPr wrap="none" anchor="ctr"/>
          <a:lstStyle/>
          <a:p>
            <a:pPr algn="ctr"/>
            <a:r>
              <a:rPr kumimoji="0" lang="ja-JP" altLang="en-US" sz="1400"/>
              <a:t>缶のオレンジジュース</a:t>
            </a:r>
          </a:p>
        </p:txBody>
      </p:sp>
      <p:sp>
        <p:nvSpPr>
          <p:cNvPr id="84999" name="Line 9"/>
          <p:cNvSpPr>
            <a:spLocks noChangeShapeType="1"/>
          </p:cNvSpPr>
          <p:nvPr/>
        </p:nvSpPr>
        <p:spPr bwMode="auto">
          <a:xfrm>
            <a:off x="2339975" y="3573463"/>
            <a:ext cx="288925" cy="0"/>
          </a:xfrm>
          <a:prstGeom prst="line">
            <a:avLst/>
          </a:prstGeom>
          <a:noFill/>
          <a:ln w="9525">
            <a:solidFill>
              <a:schemeClr val="tx1"/>
            </a:solidFill>
            <a:round/>
            <a:headEnd/>
            <a:tailEnd type="triangle" w="med" len="med"/>
          </a:ln>
        </p:spPr>
        <p:txBody>
          <a:bodyPr/>
          <a:lstStyle/>
          <a:p>
            <a:endParaRPr lang="ja-JP" altLang="en-US"/>
          </a:p>
        </p:txBody>
      </p:sp>
      <p:sp>
        <p:nvSpPr>
          <p:cNvPr id="85000" name="Line 10"/>
          <p:cNvSpPr>
            <a:spLocks noChangeShapeType="1"/>
          </p:cNvSpPr>
          <p:nvPr/>
        </p:nvSpPr>
        <p:spPr bwMode="auto">
          <a:xfrm>
            <a:off x="3995738" y="3573463"/>
            <a:ext cx="863600" cy="0"/>
          </a:xfrm>
          <a:prstGeom prst="line">
            <a:avLst/>
          </a:prstGeom>
          <a:noFill/>
          <a:ln w="9525">
            <a:solidFill>
              <a:schemeClr val="tx1"/>
            </a:solidFill>
            <a:round/>
            <a:headEnd/>
            <a:tailEnd type="triangle" w="med" len="med"/>
          </a:ln>
        </p:spPr>
        <p:txBody>
          <a:bodyPr/>
          <a:lstStyle/>
          <a:p>
            <a:endParaRPr lang="ja-JP" altLang="en-US"/>
          </a:p>
        </p:txBody>
      </p:sp>
      <p:sp>
        <p:nvSpPr>
          <p:cNvPr id="85001" name="Line 11"/>
          <p:cNvSpPr>
            <a:spLocks noChangeShapeType="1"/>
          </p:cNvSpPr>
          <p:nvPr/>
        </p:nvSpPr>
        <p:spPr bwMode="auto">
          <a:xfrm>
            <a:off x="3995738" y="2636838"/>
            <a:ext cx="936625" cy="287337"/>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5059" name="Rectangle 3"/>
          <p:cNvSpPr>
            <a:spLocks noGrp="1" noChangeArrowheads="1"/>
          </p:cNvSpPr>
          <p:nvPr>
            <p:ph idx="1"/>
          </p:nvPr>
        </p:nvSpPr>
        <p:spPr>
          <a:xfrm>
            <a:off x="1770063" y="1655763"/>
            <a:ext cx="6659562" cy="4465637"/>
          </a:xfrm>
        </p:spPr>
        <p:txBody>
          <a:bodyPr/>
          <a:lstStyle/>
          <a:p>
            <a:pPr eaLnBrk="1" hangingPunct="1">
              <a:lnSpc>
                <a:spcPct val="90000"/>
              </a:lnSpc>
              <a:buFontTx/>
              <a:buNone/>
            </a:pPr>
            <a:r>
              <a:rPr lang="ja-JP" altLang="en-US" sz="1800" smtClean="0"/>
              <a:t>①裕福な国と貧しい国との差ができるのはなぜだろう？？</a:t>
            </a:r>
          </a:p>
          <a:p>
            <a:pPr eaLnBrk="1" hangingPunct="1">
              <a:lnSpc>
                <a:spcPct val="90000"/>
              </a:lnSpc>
              <a:buFontTx/>
              <a:buNone/>
            </a:pPr>
            <a:endParaRPr lang="en-US" altLang="ja-JP" sz="1800" smtClean="0"/>
          </a:p>
          <a:p>
            <a:pPr eaLnBrk="1" hangingPunct="1">
              <a:lnSpc>
                <a:spcPct val="90000"/>
              </a:lnSpc>
              <a:buFontTx/>
              <a:buNone/>
            </a:pPr>
            <a:r>
              <a:rPr lang="ja-JP" altLang="en-US" sz="1800" smtClean="0"/>
              <a:t>②日本の戦後の発展を支えた要因は何だろう？？</a:t>
            </a:r>
          </a:p>
          <a:p>
            <a:pPr eaLnBrk="1" hangingPunct="1">
              <a:lnSpc>
                <a:spcPct val="90000"/>
              </a:lnSpc>
              <a:buFontTx/>
              <a:buNone/>
            </a:pPr>
            <a:endParaRPr lang="en-US" altLang="ja-JP" sz="1800" smtClean="0"/>
          </a:p>
          <a:p>
            <a:pPr eaLnBrk="1" hangingPunct="1">
              <a:lnSpc>
                <a:spcPct val="90000"/>
              </a:lnSpc>
              <a:buFontTx/>
              <a:buNone/>
            </a:pPr>
            <a:r>
              <a:rPr lang="ja-JP" altLang="en-US" sz="1800" smtClean="0"/>
              <a:t>③デフレってどうして起こるの？？</a:t>
            </a:r>
          </a:p>
          <a:p>
            <a:pPr eaLnBrk="1" hangingPunct="1">
              <a:lnSpc>
                <a:spcPct val="90000"/>
              </a:lnSpc>
              <a:buFontTx/>
              <a:buNone/>
            </a:pPr>
            <a:endParaRPr lang="en-US" altLang="ja-JP" sz="1800" smtClean="0"/>
          </a:p>
          <a:p>
            <a:pPr eaLnBrk="1" hangingPunct="1">
              <a:lnSpc>
                <a:spcPct val="90000"/>
              </a:lnSpc>
              <a:buFontTx/>
              <a:buNone/>
            </a:pPr>
            <a:r>
              <a:rPr lang="ja-JP" altLang="en-US" sz="1800" smtClean="0"/>
              <a:t>④なぜ物の値段が変わるんだろう？？誰か監視できないのかしら。</a:t>
            </a:r>
          </a:p>
          <a:p>
            <a:pPr eaLnBrk="1" hangingPunct="1">
              <a:lnSpc>
                <a:spcPct val="90000"/>
              </a:lnSpc>
              <a:buFontTx/>
              <a:buNone/>
            </a:pPr>
            <a:endParaRPr lang="en-US" altLang="ja-JP" sz="1800" smtClean="0"/>
          </a:p>
          <a:p>
            <a:pPr eaLnBrk="1" hangingPunct="1">
              <a:lnSpc>
                <a:spcPct val="90000"/>
              </a:lnSpc>
              <a:buFontTx/>
              <a:buNone/>
            </a:pPr>
            <a:r>
              <a:rPr lang="ja-JP" altLang="en-US" sz="1800" smtClean="0"/>
              <a:t>⑤日本銀行券を出している日本銀行は物価の監視とどんな関係があるんだろう？？</a:t>
            </a:r>
          </a:p>
          <a:p>
            <a:pPr eaLnBrk="1" hangingPunct="1">
              <a:lnSpc>
                <a:spcPct val="90000"/>
              </a:lnSpc>
              <a:buFontTx/>
              <a:buNone/>
            </a:pPr>
            <a:endParaRPr lang="en-US" altLang="ja-JP" sz="1800" smtClean="0"/>
          </a:p>
          <a:p>
            <a:pPr eaLnBrk="1" hangingPunct="1">
              <a:lnSpc>
                <a:spcPct val="90000"/>
              </a:lnSpc>
              <a:buFontTx/>
              <a:buNone/>
            </a:pPr>
            <a:r>
              <a:rPr lang="en-US" altLang="ja-JP" sz="1800" smtClean="0"/>
              <a:t>⑥</a:t>
            </a:r>
            <a:r>
              <a:rPr lang="ja-JP" altLang="en-US" sz="1800" smtClean="0"/>
              <a:t>アメリカのお金をどうして日本の銀行が持っているの？？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 calcmode="lin" valueType="num">
                                      <p:cBhvr additive="base">
                                        <p:cTn id="13"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0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5059">
                                            <p:txEl>
                                              <p:pRg st="4" end="4"/>
                                            </p:txEl>
                                          </p:spTgt>
                                        </p:tgtEl>
                                        <p:attrNameLst>
                                          <p:attrName>style.visibility</p:attrName>
                                        </p:attrNameLst>
                                      </p:cBhvr>
                                      <p:to>
                                        <p:strVal val="visible"/>
                                      </p:to>
                                    </p:set>
                                    <p:anim calcmode="lin" valueType="num">
                                      <p:cBhvr additive="base">
                                        <p:cTn id="19" dur="500" fill="hold"/>
                                        <p:tgtEl>
                                          <p:spTgt spid="4505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0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5059">
                                            <p:txEl>
                                              <p:pRg st="6" end="6"/>
                                            </p:txEl>
                                          </p:spTgt>
                                        </p:tgtEl>
                                        <p:attrNameLst>
                                          <p:attrName>style.visibility</p:attrName>
                                        </p:attrNameLst>
                                      </p:cBhvr>
                                      <p:to>
                                        <p:strVal val="visible"/>
                                      </p:to>
                                    </p:set>
                                    <p:anim calcmode="lin" valueType="num">
                                      <p:cBhvr additive="base">
                                        <p:cTn id="25" dur="500" fill="hold"/>
                                        <p:tgtEl>
                                          <p:spTgt spid="4505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505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5059">
                                            <p:txEl>
                                              <p:pRg st="8" end="8"/>
                                            </p:txEl>
                                          </p:spTgt>
                                        </p:tgtEl>
                                        <p:attrNameLst>
                                          <p:attrName>style.visibility</p:attrName>
                                        </p:attrNameLst>
                                      </p:cBhvr>
                                      <p:to>
                                        <p:strVal val="visible"/>
                                      </p:to>
                                    </p:set>
                                    <p:anim calcmode="lin" valueType="num">
                                      <p:cBhvr additive="base">
                                        <p:cTn id="31" dur="500" fill="hold"/>
                                        <p:tgtEl>
                                          <p:spTgt spid="45059">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0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5059">
                                            <p:txEl>
                                              <p:pRg st="10" end="10"/>
                                            </p:txEl>
                                          </p:spTgt>
                                        </p:tgtEl>
                                        <p:attrNameLst>
                                          <p:attrName>style.visibility</p:attrName>
                                        </p:attrNameLst>
                                      </p:cBhvr>
                                      <p:to>
                                        <p:strVal val="visible"/>
                                      </p:to>
                                    </p:set>
                                    <p:anim calcmode="lin" valueType="num">
                                      <p:cBhvr additive="base">
                                        <p:cTn id="37" dur="500" fill="hold"/>
                                        <p:tgtEl>
                                          <p:spTgt spid="45059">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50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Rectangle 6"/>
          <p:cNvSpPr>
            <a:spLocks noGrp="1" noChangeArrowheads="1"/>
          </p:cNvSpPr>
          <p:nvPr>
            <p:ph type="title"/>
          </p:nvPr>
        </p:nvSpPr>
        <p:spPr>
          <a:xfrm>
            <a:off x="1500188" y="1214438"/>
            <a:ext cx="6102350" cy="276225"/>
          </a:xfrm>
        </p:spPr>
        <p:txBody>
          <a:bodyPr>
            <a:normAutofit fontScale="90000"/>
          </a:bodyPr>
          <a:lstStyle/>
          <a:p>
            <a:pPr eaLnBrk="1" fontAlgn="auto" hangingPunct="1">
              <a:spcAft>
                <a:spcPts val="0"/>
              </a:spcAft>
              <a:defRPr/>
            </a:pPr>
            <a:r>
              <a:rPr lang="ja-JP" altLang="en-US" sz="2000" dirty="0">
                <a:solidFill>
                  <a:schemeClr val="tx2">
                    <a:satMod val="130000"/>
                  </a:schemeClr>
                </a:solidFill>
              </a:rPr>
              <a:t>図２－１</a:t>
            </a:r>
          </a:p>
        </p:txBody>
      </p:sp>
      <p:sp>
        <p:nvSpPr>
          <p:cNvPr id="87042" name="Rectangle 7"/>
          <p:cNvSpPr>
            <a:spLocks noGrp="1" noChangeArrowheads="1"/>
          </p:cNvSpPr>
          <p:nvPr>
            <p:ph idx="1"/>
          </p:nvPr>
        </p:nvSpPr>
        <p:spPr>
          <a:xfrm>
            <a:off x="971550" y="1000125"/>
            <a:ext cx="8172450" cy="5073650"/>
          </a:xfrm>
        </p:spPr>
        <p:txBody>
          <a:bodyPr/>
          <a:lstStyle/>
          <a:p>
            <a:pPr eaLnBrk="1" hangingPunct="1">
              <a:buFontTx/>
              <a:buNone/>
            </a:pPr>
            <a:r>
              <a:rPr lang="ja-JP" altLang="en-US" sz="2000" smtClean="0"/>
              <a:t>　　　　　　　　　　　　　　　　　　　　　　　　　　　　　</a:t>
            </a:r>
            <a:endParaRPr lang="ja-JP" altLang="en-US" sz="1800" smtClean="0"/>
          </a:p>
        </p:txBody>
      </p:sp>
      <p:sp>
        <p:nvSpPr>
          <p:cNvPr id="25609" name="Rectangle 9"/>
          <p:cNvSpPr>
            <a:spLocks noChangeArrowheads="1"/>
          </p:cNvSpPr>
          <p:nvPr/>
        </p:nvSpPr>
        <p:spPr bwMode="auto">
          <a:xfrm>
            <a:off x="1071563" y="1714500"/>
            <a:ext cx="1368425" cy="287338"/>
          </a:xfrm>
          <a:prstGeom prst="rect">
            <a:avLst/>
          </a:prstGeom>
          <a:solidFill>
            <a:schemeClr val="bg1"/>
          </a:solidFill>
          <a:ln w="9525">
            <a:solidFill>
              <a:schemeClr val="tx1"/>
            </a:solidFill>
            <a:miter lim="800000"/>
            <a:headEnd/>
            <a:tailEnd/>
          </a:ln>
        </p:spPr>
        <p:txBody>
          <a:bodyPr wrap="none" anchor="ctr"/>
          <a:lstStyle/>
          <a:p>
            <a:pPr algn="ctr"/>
            <a:r>
              <a:rPr kumimoji="0" lang="ja-JP" altLang="en-US" sz="1800"/>
              <a:t>輸入オレンジ</a:t>
            </a:r>
          </a:p>
        </p:txBody>
      </p:sp>
      <p:sp>
        <p:nvSpPr>
          <p:cNvPr id="87044" name="Rectangle 13"/>
          <p:cNvSpPr>
            <a:spLocks noChangeArrowheads="1"/>
          </p:cNvSpPr>
          <p:nvPr/>
        </p:nvSpPr>
        <p:spPr bwMode="auto">
          <a:xfrm>
            <a:off x="6011863" y="1700213"/>
            <a:ext cx="1368425" cy="360362"/>
          </a:xfrm>
          <a:prstGeom prst="rect">
            <a:avLst/>
          </a:prstGeom>
          <a:solidFill>
            <a:schemeClr val="bg1"/>
          </a:solidFill>
          <a:ln w="9525">
            <a:solidFill>
              <a:schemeClr val="tx1"/>
            </a:solidFill>
            <a:miter lim="800000"/>
            <a:headEnd/>
            <a:tailEnd/>
          </a:ln>
        </p:spPr>
        <p:txBody>
          <a:bodyPr wrap="none" anchor="ctr"/>
          <a:lstStyle/>
          <a:p>
            <a:pPr algn="ctr"/>
            <a:r>
              <a:rPr kumimoji="0" lang="ja-JP" altLang="en-US" sz="1800"/>
              <a:t>輸入中間財</a:t>
            </a:r>
          </a:p>
        </p:txBody>
      </p:sp>
      <p:sp>
        <p:nvSpPr>
          <p:cNvPr id="25615" name="Rectangle 15"/>
          <p:cNvSpPr>
            <a:spLocks noChangeArrowheads="1"/>
          </p:cNvSpPr>
          <p:nvPr/>
        </p:nvSpPr>
        <p:spPr bwMode="auto">
          <a:xfrm>
            <a:off x="1000125" y="2857500"/>
            <a:ext cx="1357313" cy="357188"/>
          </a:xfrm>
          <a:prstGeom prst="rect">
            <a:avLst/>
          </a:prstGeom>
          <a:solidFill>
            <a:schemeClr val="bg1"/>
          </a:solidFill>
          <a:ln w="9525">
            <a:solidFill>
              <a:schemeClr val="tx1"/>
            </a:solidFill>
            <a:miter lim="800000"/>
            <a:headEnd/>
            <a:tailEnd/>
          </a:ln>
        </p:spPr>
        <p:txBody>
          <a:bodyPr wrap="none" anchor="ctr"/>
          <a:lstStyle/>
          <a:p>
            <a:pPr algn="ctr"/>
            <a:r>
              <a:rPr kumimoji="0" lang="ja-JP" altLang="en-US"/>
              <a:t>輸入鉄鉱石</a:t>
            </a:r>
          </a:p>
        </p:txBody>
      </p:sp>
      <p:sp>
        <p:nvSpPr>
          <p:cNvPr id="87046" name="Rectangle 17"/>
          <p:cNvSpPr>
            <a:spLocks noChangeArrowheads="1"/>
          </p:cNvSpPr>
          <p:nvPr/>
        </p:nvSpPr>
        <p:spPr bwMode="auto">
          <a:xfrm>
            <a:off x="2987675" y="2851150"/>
            <a:ext cx="1368425" cy="360363"/>
          </a:xfrm>
          <a:prstGeom prst="rect">
            <a:avLst/>
          </a:prstGeom>
          <a:solidFill>
            <a:schemeClr val="bg1"/>
          </a:solidFill>
          <a:ln w="9525">
            <a:solidFill>
              <a:schemeClr val="tx1"/>
            </a:solidFill>
            <a:miter lim="800000"/>
            <a:headEnd/>
            <a:tailEnd/>
          </a:ln>
        </p:spPr>
        <p:txBody>
          <a:bodyPr wrap="none" anchor="ctr"/>
          <a:lstStyle/>
          <a:p>
            <a:pPr algn="ctr"/>
            <a:r>
              <a:rPr kumimoji="0" lang="ja-JP" altLang="en-US" sz="1800"/>
              <a:t>輸入中間財</a:t>
            </a:r>
          </a:p>
        </p:txBody>
      </p:sp>
      <p:sp>
        <p:nvSpPr>
          <p:cNvPr id="87047" name="Rectangle 21"/>
          <p:cNvSpPr>
            <a:spLocks noChangeArrowheads="1"/>
          </p:cNvSpPr>
          <p:nvPr/>
        </p:nvSpPr>
        <p:spPr bwMode="auto">
          <a:xfrm>
            <a:off x="3000375" y="3214688"/>
            <a:ext cx="1368425" cy="576262"/>
          </a:xfrm>
          <a:prstGeom prst="rect">
            <a:avLst/>
          </a:prstGeom>
          <a:solidFill>
            <a:srgbClr val="969696"/>
          </a:solidFill>
          <a:ln w="9525">
            <a:solidFill>
              <a:schemeClr val="tx1"/>
            </a:solidFill>
            <a:miter lim="800000"/>
            <a:headEnd/>
            <a:tailEnd/>
          </a:ln>
        </p:spPr>
        <p:txBody>
          <a:bodyPr wrap="none" anchor="ctr"/>
          <a:lstStyle/>
          <a:p>
            <a:endParaRPr kumimoji="0" lang="ja-JP" altLang="en-US"/>
          </a:p>
        </p:txBody>
      </p:sp>
      <p:sp>
        <p:nvSpPr>
          <p:cNvPr id="87048" name="Rectangle 27"/>
          <p:cNvSpPr>
            <a:spLocks noChangeArrowheads="1"/>
          </p:cNvSpPr>
          <p:nvPr/>
        </p:nvSpPr>
        <p:spPr bwMode="auto">
          <a:xfrm>
            <a:off x="6011863" y="2058988"/>
            <a:ext cx="1368425" cy="1008062"/>
          </a:xfrm>
          <a:prstGeom prst="rect">
            <a:avLst/>
          </a:prstGeom>
          <a:solidFill>
            <a:schemeClr val="bg1"/>
          </a:solidFill>
          <a:ln w="9525">
            <a:solidFill>
              <a:schemeClr val="tx1"/>
            </a:solidFill>
            <a:miter lim="800000"/>
            <a:headEnd/>
            <a:tailEnd/>
          </a:ln>
        </p:spPr>
        <p:txBody>
          <a:bodyPr wrap="none" anchor="ctr"/>
          <a:lstStyle/>
          <a:p>
            <a:pPr algn="ctr"/>
            <a:r>
              <a:rPr kumimoji="0" lang="ja-JP" altLang="en-US" sz="1800"/>
              <a:t>缶という</a:t>
            </a:r>
          </a:p>
          <a:p>
            <a:pPr algn="ctr"/>
            <a:r>
              <a:rPr kumimoji="0" lang="ja-JP" altLang="en-US" sz="1800"/>
              <a:t>中間財購入</a:t>
            </a:r>
          </a:p>
        </p:txBody>
      </p:sp>
      <p:sp>
        <p:nvSpPr>
          <p:cNvPr id="87049" name="Rectangle 28"/>
          <p:cNvSpPr>
            <a:spLocks noChangeArrowheads="1"/>
          </p:cNvSpPr>
          <p:nvPr/>
        </p:nvSpPr>
        <p:spPr bwMode="auto">
          <a:xfrm>
            <a:off x="7380288" y="1700213"/>
            <a:ext cx="1223962" cy="1366837"/>
          </a:xfrm>
          <a:prstGeom prst="rect">
            <a:avLst/>
          </a:prstGeom>
          <a:solidFill>
            <a:schemeClr val="bg1"/>
          </a:solidFill>
          <a:ln w="9525">
            <a:solidFill>
              <a:schemeClr val="tx1"/>
            </a:solidFill>
            <a:miter lim="800000"/>
            <a:headEnd/>
            <a:tailEnd/>
          </a:ln>
        </p:spPr>
        <p:txBody>
          <a:bodyPr wrap="none" anchor="ctr"/>
          <a:lstStyle/>
          <a:p>
            <a:endParaRPr kumimoji="0" lang="ja-JP" altLang="en-US"/>
          </a:p>
        </p:txBody>
      </p:sp>
      <p:sp>
        <p:nvSpPr>
          <p:cNvPr id="25629" name="Rectangle 29"/>
          <p:cNvSpPr>
            <a:spLocks noChangeArrowheads="1"/>
          </p:cNvSpPr>
          <p:nvPr/>
        </p:nvSpPr>
        <p:spPr bwMode="auto">
          <a:xfrm>
            <a:off x="6011863" y="3067050"/>
            <a:ext cx="1368425" cy="504825"/>
          </a:xfrm>
          <a:prstGeom prst="rect">
            <a:avLst/>
          </a:prstGeom>
          <a:solidFill>
            <a:schemeClr val="bg1">
              <a:lumMod val="75000"/>
            </a:schemeClr>
          </a:solidFill>
          <a:ln w="9525">
            <a:solidFill>
              <a:schemeClr val="tx1"/>
            </a:solidFill>
            <a:miter lim="800000"/>
            <a:headEnd/>
            <a:tailEnd/>
          </a:ln>
          <a:effectLst/>
        </p:spPr>
        <p:txBody>
          <a:bodyPr wrap="none" anchor="ctr"/>
          <a:lstStyle/>
          <a:p>
            <a:pPr algn="ctr">
              <a:defRPr/>
            </a:pPr>
            <a:r>
              <a:rPr kumimoji="0" lang="ja-JP" altLang="en-US" sz="1800" dirty="0">
                <a:ea typeface="ＭＳ Ｐゴシック" pitchFamily="50" charset="-128"/>
              </a:rPr>
              <a:t>固定資本減耗</a:t>
            </a:r>
          </a:p>
        </p:txBody>
      </p:sp>
      <p:sp>
        <p:nvSpPr>
          <p:cNvPr id="25630" name="Rectangle 30"/>
          <p:cNvSpPr>
            <a:spLocks noChangeArrowheads="1"/>
          </p:cNvSpPr>
          <p:nvPr/>
        </p:nvSpPr>
        <p:spPr bwMode="auto">
          <a:xfrm>
            <a:off x="6011863" y="3571875"/>
            <a:ext cx="1368425" cy="576263"/>
          </a:xfrm>
          <a:prstGeom prst="rect">
            <a:avLst/>
          </a:prstGeom>
          <a:solidFill>
            <a:schemeClr val="bg1">
              <a:lumMod val="75000"/>
            </a:schemeClr>
          </a:solidFill>
          <a:ln w="9525">
            <a:solidFill>
              <a:schemeClr val="tx1"/>
            </a:solidFill>
            <a:miter lim="800000"/>
            <a:headEnd/>
            <a:tailEnd/>
          </a:ln>
          <a:effectLst/>
        </p:spPr>
        <p:txBody>
          <a:bodyPr wrap="none" anchor="ctr"/>
          <a:lstStyle/>
          <a:p>
            <a:pPr algn="ctr">
              <a:defRPr/>
            </a:pPr>
            <a:r>
              <a:rPr kumimoji="0" lang="ja-JP" altLang="en-US" sz="1800" dirty="0">
                <a:ea typeface="ＭＳ Ｐゴシック" pitchFamily="50" charset="-128"/>
              </a:rPr>
              <a:t>雇用者報酬</a:t>
            </a:r>
          </a:p>
        </p:txBody>
      </p:sp>
      <p:sp>
        <p:nvSpPr>
          <p:cNvPr id="25631" name="Rectangle 31"/>
          <p:cNvSpPr>
            <a:spLocks noChangeArrowheads="1"/>
          </p:cNvSpPr>
          <p:nvPr/>
        </p:nvSpPr>
        <p:spPr bwMode="auto">
          <a:xfrm>
            <a:off x="6011863" y="4148138"/>
            <a:ext cx="1368425" cy="576262"/>
          </a:xfrm>
          <a:prstGeom prst="rect">
            <a:avLst/>
          </a:prstGeom>
          <a:solidFill>
            <a:schemeClr val="bg1">
              <a:lumMod val="75000"/>
            </a:schemeClr>
          </a:solidFill>
          <a:ln w="9525">
            <a:solidFill>
              <a:schemeClr val="tx1"/>
            </a:solidFill>
            <a:miter lim="800000"/>
            <a:headEnd/>
            <a:tailEnd/>
          </a:ln>
          <a:effectLst/>
        </p:spPr>
        <p:txBody>
          <a:bodyPr wrap="none" anchor="ctr"/>
          <a:lstStyle/>
          <a:p>
            <a:pPr algn="ctr">
              <a:defRPr/>
            </a:pPr>
            <a:r>
              <a:rPr kumimoji="0" lang="ja-JP" altLang="en-US" sz="1800" dirty="0">
                <a:ea typeface="ＭＳ Ｐゴシック" pitchFamily="50" charset="-128"/>
              </a:rPr>
              <a:t>営業余剰</a:t>
            </a:r>
          </a:p>
        </p:txBody>
      </p:sp>
      <p:sp>
        <p:nvSpPr>
          <p:cNvPr id="87053" name="Rectangle 33"/>
          <p:cNvSpPr>
            <a:spLocks noChangeArrowheads="1"/>
          </p:cNvSpPr>
          <p:nvPr/>
        </p:nvSpPr>
        <p:spPr bwMode="auto">
          <a:xfrm>
            <a:off x="7380288" y="3067050"/>
            <a:ext cx="1223962" cy="1657350"/>
          </a:xfrm>
          <a:prstGeom prst="rect">
            <a:avLst/>
          </a:prstGeom>
          <a:solidFill>
            <a:srgbClr val="00FFFF"/>
          </a:solidFill>
          <a:ln w="9525">
            <a:solidFill>
              <a:schemeClr val="tx1"/>
            </a:solidFill>
            <a:miter lim="800000"/>
            <a:headEnd/>
            <a:tailEnd/>
          </a:ln>
        </p:spPr>
        <p:txBody>
          <a:bodyPr wrap="none" anchor="ctr"/>
          <a:lstStyle/>
          <a:p>
            <a:pPr algn="ctr"/>
            <a:r>
              <a:rPr kumimoji="0" lang="ja-JP" altLang="en-US" sz="1800"/>
              <a:t>ジュース</a:t>
            </a:r>
          </a:p>
          <a:p>
            <a:pPr algn="ctr"/>
            <a:r>
              <a:rPr kumimoji="0" lang="ja-JP" altLang="en-US" sz="1800"/>
              <a:t>企業の</a:t>
            </a:r>
          </a:p>
          <a:p>
            <a:pPr algn="ctr"/>
            <a:r>
              <a:rPr kumimoji="0" lang="ja-JP" altLang="en-US" sz="1800"/>
              <a:t>粗付加価値</a:t>
            </a:r>
          </a:p>
        </p:txBody>
      </p:sp>
      <p:sp>
        <p:nvSpPr>
          <p:cNvPr id="25635" name="Rectangle 35"/>
          <p:cNvSpPr>
            <a:spLocks noChangeArrowheads="1"/>
          </p:cNvSpPr>
          <p:nvPr/>
        </p:nvSpPr>
        <p:spPr bwMode="auto">
          <a:xfrm>
            <a:off x="4356100" y="2851150"/>
            <a:ext cx="1368425" cy="936625"/>
          </a:xfrm>
          <a:prstGeom prst="rect">
            <a:avLst/>
          </a:prstGeom>
          <a:solidFill>
            <a:srgbClr val="00FFFF"/>
          </a:solidFill>
          <a:ln w="9525">
            <a:solidFill>
              <a:schemeClr val="tx1"/>
            </a:solidFill>
            <a:miter lim="800000"/>
            <a:headEnd/>
            <a:tailEnd/>
          </a:ln>
        </p:spPr>
        <p:txBody>
          <a:bodyPr wrap="none" anchor="ctr"/>
          <a:lstStyle/>
          <a:p>
            <a:pPr algn="ctr"/>
            <a:endParaRPr kumimoji="0" lang="ja-JP" altLang="en-US" sz="1800"/>
          </a:p>
          <a:p>
            <a:pPr algn="ctr"/>
            <a:r>
              <a:rPr kumimoji="0" lang="ja-JP" altLang="en-US" sz="1800"/>
              <a:t>缶企業の</a:t>
            </a:r>
          </a:p>
          <a:p>
            <a:pPr algn="ctr"/>
            <a:r>
              <a:rPr kumimoji="0" lang="ja-JP" altLang="en-US" sz="1800"/>
              <a:t>粗付加価値</a:t>
            </a:r>
          </a:p>
        </p:txBody>
      </p:sp>
      <p:sp>
        <p:nvSpPr>
          <p:cNvPr id="25638" name="Rectangle 38"/>
          <p:cNvSpPr>
            <a:spLocks noChangeArrowheads="1"/>
          </p:cNvSpPr>
          <p:nvPr/>
        </p:nvSpPr>
        <p:spPr bwMode="auto">
          <a:xfrm>
            <a:off x="4356100" y="2851150"/>
            <a:ext cx="1368425" cy="360363"/>
          </a:xfrm>
          <a:prstGeom prst="rect">
            <a:avLst/>
          </a:prstGeom>
          <a:solidFill>
            <a:schemeClr val="bg1"/>
          </a:solidFill>
          <a:ln w="9525">
            <a:solidFill>
              <a:schemeClr val="tx1"/>
            </a:solidFill>
            <a:miter lim="800000"/>
            <a:headEnd/>
            <a:tailEnd/>
          </a:ln>
        </p:spPr>
        <p:txBody>
          <a:bodyPr wrap="none" anchor="ctr"/>
          <a:lstStyle/>
          <a:p>
            <a:endParaRPr kumimoji="0" lang="ja-JP" altLang="en-US"/>
          </a:p>
        </p:txBody>
      </p:sp>
      <p:sp>
        <p:nvSpPr>
          <p:cNvPr id="87056" name="AutoShape 39"/>
          <p:cNvSpPr>
            <a:spLocks/>
          </p:cNvSpPr>
          <p:nvPr/>
        </p:nvSpPr>
        <p:spPr bwMode="auto">
          <a:xfrm>
            <a:off x="8604250" y="1627188"/>
            <a:ext cx="144463" cy="3384550"/>
          </a:xfrm>
          <a:prstGeom prst="rightBrace">
            <a:avLst>
              <a:gd name="adj1" fmla="val 195237"/>
              <a:gd name="adj2" fmla="val 50000"/>
            </a:avLst>
          </a:prstGeom>
          <a:noFill/>
          <a:ln w="9525">
            <a:solidFill>
              <a:schemeClr val="tx1"/>
            </a:solidFill>
            <a:round/>
            <a:headEnd/>
            <a:tailEnd/>
          </a:ln>
        </p:spPr>
        <p:txBody>
          <a:bodyPr wrap="none" anchor="ctr"/>
          <a:lstStyle/>
          <a:p>
            <a:endParaRPr kumimoji="0" lang="ja-JP" altLang="en-US"/>
          </a:p>
        </p:txBody>
      </p:sp>
      <p:sp>
        <p:nvSpPr>
          <p:cNvPr id="87057" name="Text Box 40"/>
          <p:cNvSpPr txBox="1">
            <a:spLocks noChangeArrowheads="1"/>
          </p:cNvSpPr>
          <p:nvPr/>
        </p:nvSpPr>
        <p:spPr bwMode="auto">
          <a:xfrm>
            <a:off x="8685213" y="1987550"/>
            <a:ext cx="458787" cy="3240088"/>
          </a:xfrm>
          <a:prstGeom prst="rect">
            <a:avLst/>
          </a:prstGeom>
          <a:noFill/>
          <a:ln w="9525">
            <a:noFill/>
            <a:miter lim="800000"/>
            <a:headEnd/>
            <a:tailEnd/>
          </a:ln>
        </p:spPr>
        <p:txBody>
          <a:bodyPr vert="eaVert">
            <a:spAutoFit/>
          </a:bodyPr>
          <a:lstStyle/>
          <a:p>
            <a:pPr>
              <a:spcBef>
                <a:spcPct val="50000"/>
              </a:spcBef>
            </a:pPr>
            <a:r>
              <a:rPr kumimoji="0" lang="ja-JP" altLang="en-US" sz="1800"/>
              <a:t>最終消費財の生産額</a:t>
            </a:r>
          </a:p>
        </p:txBody>
      </p:sp>
      <p:cxnSp>
        <p:nvCxnSpPr>
          <p:cNvPr id="20" name="直線コネクタ 19"/>
          <p:cNvCxnSpPr/>
          <p:nvPr/>
        </p:nvCxnSpPr>
        <p:spPr>
          <a:xfrm>
            <a:off x="2428875" y="1714500"/>
            <a:ext cx="3571875"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428875" y="2000250"/>
            <a:ext cx="3571875"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2357438" y="3214688"/>
            <a:ext cx="642937" cy="158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2357438" y="2857500"/>
            <a:ext cx="642937"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5400000">
            <a:off x="5464969" y="2321719"/>
            <a:ext cx="785812" cy="2857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5400000">
            <a:off x="5500687" y="3286126"/>
            <a:ext cx="714375" cy="2857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87064" name="テキスト ボックス 31"/>
          <p:cNvSpPr txBox="1">
            <a:spLocks noChangeArrowheads="1"/>
          </p:cNvSpPr>
          <p:nvPr/>
        </p:nvSpPr>
        <p:spPr bwMode="auto">
          <a:xfrm>
            <a:off x="3214688" y="2357438"/>
            <a:ext cx="2236787" cy="400050"/>
          </a:xfrm>
          <a:prstGeom prst="rect">
            <a:avLst/>
          </a:prstGeom>
          <a:noFill/>
          <a:ln w="9525">
            <a:noFill/>
            <a:miter lim="800000"/>
            <a:headEnd/>
            <a:tailEnd/>
          </a:ln>
        </p:spPr>
        <p:txBody>
          <a:bodyPr wrap="none">
            <a:spAutoFit/>
          </a:bodyPr>
          <a:lstStyle/>
          <a:p>
            <a:r>
              <a:rPr lang="ja-JP" altLang="en-US"/>
              <a:t>缶製造企業の売上</a:t>
            </a:r>
          </a:p>
        </p:txBody>
      </p:sp>
      <p:graphicFrame>
        <p:nvGraphicFramePr>
          <p:cNvPr id="29" name="図表 28"/>
          <p:cNvGraphicFramePr/>
          <p:nvPr/>
        </p:nvGraphicFramePr>
        <p:xfrm>
          <a:off x="1285852" y="285728"/>
          <a:ext cx="5357850"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1.11111E-6 -2.13873E-6 L 0.62604 0.00532 " pathEditMode="relative" rAng="0" ptsTypes="AA">
                                      <p:cBhvr>
                                        <p:cTn id="6" dur="2000" fill="hold"/>
                                        <p:tgtEl>
                                          <p:spTgt spid="25609"/>
                                        </p:tgtEl>
                                        <p:attrNameLst>
                                          <p:attrName>ppt_x</p:attrName>
                                          <p:attrName>ppt_y</p:attrName>
                                        </p:attrNameLst>
                                      </p:cBhvr>
                                      <p:rCtr x="313" y="3"/>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grpId="0" nodeType="clickEffect">
                                  <p:stCondLst>
                                    <p:cond delay="0"/>
                                  </p:stCondLst>
                                  <p:childTnLst>
                                    <p:animMotion origin="layout" path="M 1.11111E-6 1.96532E-6 L 0.20868 0.00532 " pathEditMode="relative" rAng="0" ptsTypes="AA">
                                      <p:cBhvr>
                                        <p:cTn id="10" dur="2000" fill="hold"/>
                                        <p:tgtEl>
                                          <p:spTgt spid="25615"/>
                                        </p:tgtEl>
                                        <p:attrNameLst>
                                          <p:attrName>ppt_x</p:attrName>
                                          <p:attrName>ppt_y</p:attrName>
                                        </p:attrNameLst>
                                      </p:cBhvr>
                                      <p:rCtr x="104" y="3"/>
                                    </p:animMotion>
                                  </p:childTnLst>
                                </p:cTn>
                              </p:par>
                            </p:childTnLst>
                          </p:cTn>
                        </p:par>
                      </p:childTnLst>
                    </p:cTn>
                  </p:par>
                  <p:par>
                    <p:cTn id="11" fill="hold">
                      <p:stCondLst>
                        <p:cond delay="indefinite"/>
                      </p:stCondLst>
                      <p:childTnLst>
                        <p:par>
                          <p:cTn id="12" fill="hold">
                            <p:stCondLst>
                              <p:cond delay="0"/>
                            </p:stCondLst>
                            <p:childTnLst>
                              <p:par>
                                <p:cTn id="13" presetID="56" presetClass="path" presetSubtype="0" accel="50000" decel="50000" fill="hold" grpId="0" nodeType="clickEffect">
                                  <p:stCondLst>
                                    <p:cond delay="0"/>
                                  </p:stCondLst>
                                  <p:childTnLst>
                                    <p:animMotion origin="layout" path="M 4.72222E-6 -4.44444E-6 L 0.18506 -0.09976 " pathEditMode="relative" rAng="0" ptsTypes="AA">
                                      <p:cBhvr>
                                        <p:cTn id="14" dur="2000" fill="hold"/>
                                        <p:tgtEl>
                                          <p:spTgt spid="25635"/>
                                        </p:tgtEl>
                                        <p:attrNameLst>
                                          <p:attrName>ppt_x</p:attrName>
                                          <p:attrName>ppt_y</p:attrName>
                                        </p:attrNameLst>
                                      </p:cBhvr>
                                      <p:rCtr x="93" y="-50"/>
                                    </p:animMotion>
                                  </p:childTnLst>
                                </p:cTn>
                              </p:par>
                              <p:par>
                                <p:cTn id="15" presetID="56" presetClass="path" presetSubtype="0" accel="50000" decel="50000" fill="hold" grpId="0" nodeType="withEffect">
                                  <p:stCondLst>
                                    <p:cond delay="0"/>
                                  </p:stCondLst>
                                  <p:childTnLst>
                                    <p:animMotion origin="layout" path="M 4.72222E-6 -4.81481E-6 L 0.18506 -0.1206 " pathEditMode="relative" rAng="0" ptsTypes="AA">
                                      <p:cBhvr>
                                        <p:cTn id="16" dur="2000" fill="hold"/>
                                        <p:tgtEl>
                                          <p:spTgt spid="25638"/>
                                        </p:tgtEl>
                                        <p:attrNameLst>
                                          <p:attrName>ppt_x</p:attrName>
                                          <p:attrName>ppt_y</p:attrName>
                                        </p:attrNameLst>
                                      </p:cBhvr>
                                      <p:rCtr x="93" y="-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9" grpId="0" animBg="1"/>
      <p:bldP spid="25615" grpId="0" animBg="1"/>
      <p:bldP spid="25635" grpId="0" animBg="1"/>
      <p:bldP spid="256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fontAlgn="auto" hangingPunct="1">
              <a:spcAft>
                <a:spcPts val="0"/>
              </a:spcAft>
              <a:defRPr/>
            </a:pPr>
            <a:r>
              <a:rPr lang="ja-JP" altLang="en-US" sz="2000" dirty="0">
                <a:solidFill>
                  <a:schemeClr val="tx2">
                    <a:satMod val="130000"/>
                  </a:schemeClr>
                </a:solidFill>
              </a:rPr>
              <a:t>売上－輸入オレンジの購入代金－缶企業からの購入代金</a:t>
            </a:r>
            <a:br>
              <a:rPr lang="ja-JP" altLang="en-US" sz="2000" dirty="0">
                <a:solidFill>
                  <a:schemeClr val="tx2">
                    <a:satMod val="130000"/>
                  </a:schemeClr>
                </a:solidFill>
              </a:rPr>
            </a:br>
            <a:r>
              <a:rPr lang="ja-JP" altLang="en-US" sz="2000" dirty="0">
                <a:solidFill>
                  <a:schemeClr val="tx2">
                    <a:satMod val="130000"/>
                  </a:schemeClr>
                </a:solidFill>
              </a:rPr>
              <a:t>＝ジュース企業の</a:t>
            </a:r>
            <a:r>
              <a:rPr lang="ja-JP" altLang="en-US" sz="2000" dirty="0">
                <a:solidFill>
                  <a:srgbClr val="FF0000"/>
                </a:solidFill>
              </a:rPr>
              <a:t>粗付加価値</a:t>
            </a:r>
          </a:p>
        </p:txBody>
      </p:sp>
      <p:sp>
        <p:nvSpPr>
          <p:cNvPr id="89090" name="Rectangle 3"/>
          <p:cNvSpPr>
            <a:spLocks noGrp="1" noChangeArrowheads="1"/>
          </p:cNvSpPr>
          <p:nvPr>
            <p:ph idx="1"/>
          </p:nvPr>
        </p:nvSpPr>
        <p:spPr>
          <a:xfrm>
            <a:off x="1331913" y="1600200"/>
            <a:ext cx="7169150" cy="4525963"/>
          </a:xfrm>
        </p:spPr>
        <p:txBody>
          <a:bodyPr/>
          <a:lstStyle/>
          <a:p>
            <a:pPr eaLnBrk="1" hangingPunct="1">
              <a:buFontTx/>
              <a:buNone/>
            </a:pPr>
            <a:r>
              <a:rPr lang="ja-JP" altLang="en-US" sz="2000" smtClean="0"/>
              <a:t>また、輸入オレンジの購入代金と缶企業からの購入代金を</a:t>
            </a:r>
          </a:p>
          <a:p>
            <a:pPr eaLnBrk="1" hangingPunct="1">
              <a:buFontTx/>
              <a:buNone/>
            </a:pPr>
            <a:r>
              <a:rPr lang="ja-JP" altLang="en-US" sz="2000" smtClean="0">
                <a:solidFill>
                  <a:srgbClr val="0070C0"/>
                </a:solidFill>
              </a:rPr>
              <a:t>中間財の購入</a:t>
            </a:r>
            <a:r>
              <a:rPr lang="ja-JP" altLang="en-US" sz="2000" smtClean="0"/>
              <a:t>という。</a:t>
            </a:r>
          </a:p>
          <a:p>
            <a:pPr eaLnBrk="1" hangingPunct="1">
              <a:buFontTx/>
              <a:buNone/>
            </a:pPr>
            <a:endParaRPr lang="ja-JP" altLang="en-US" sz="2000" smtClean="0"/>
          </a:p>
          <a:p>
            <a:pPr eaLnBrk="1" hangingPunct="1">
              <a:buFontTx/>
              <a:buNone/>
            </a:pPr>
            <a:r>
              <a:rPr lang="ja-JP" altLang="en-US" sz="2000" smtClean="0"/>
              <a:t>このようにして求めた粗付加価値を経済全体の企業について</a:t>
            </a:r>
          </a:p>
          <a:p>
            <a:pPr eaLnBrk="1" hangingPunct="1">
              <a:buFontTx/>
              <a:buNone/>
            </a:pPr>
            <a:r>
              <a:rPr lang="ja-JP" altLang="en-US" sz="2000" smtClean="0"/>
              <a:t>行い、それを集計したものを</a:t>
            </a:r>
          </a:p>
          <a:p>
            <a:pPr eaLnBrk="1" hangingPunct="1">
              <a:buFontTx/>
              <a:buNone/>
            </a:pPr>
            <a:r>
              <a:rPr lang="ja-JP" altLang="en-US" smtClean="0">
                <a:solidFill>
                  <a:srgbClr val="FF0000"/>
                </a:solidFill>
              </a:rPr>
              <a:t>国内総生産</a:t>
            </a:r>
            <a:r>
              <a:rPr lang="en-US" altLang="ja-JP" smtClean="0">
                <a:solidFill>
                  <a:srgbClr val="FF0000"/>
                </a:solidFill>
              </a:rPr>
              <a:t>(GDP)</a:t>
            </a:r>
            <a:r>
              <a:rPr lang="ja-JP" altLang="en-US" sz="2000" smtClean="0"/>
              <a:t>という。</a:t>
            </a:r>
          </a:p>
          <a:p>
            <a:pPr eaLnBrk="1" hangingPunct="1">
              <a:buFontTx/>
              <a:buNone/>
            </a:pPr>
            <a:endParaRPr lang="en-US" altLang="ja-JP" sz="2000" smtClean="0"/>
          </a:p>
          <a:p>
            <a:pPr eaLnBrk="1" hangingPunct="1">
              <a:buFontTx/>
              <a:buNone/>
            </a:pPr>
            <a:r>
              <a:rPr lang="ja-JP" altLang="en-US" sz="2000" smtClean="0"/>
              <a:t>ただし、この粗付加価値の計算は</a:t>
            </a:r>
            <a:r>
              <a:rPr lang="en-US" altLang="ja-JP" sz="2000" smtClean="0"/>
              <a:t>1</a:t>
            </a:r>
            <a:r>
              <a:rPr lang="ja-JP" altLang="en-US" sz="2000" smtClean="0"/>
              <a:t>年間というように、</a:t>
            </a:r>
          </a:p>
          <a:p>
            <a:pPr eaLnBrk="1" hangingPunct="1">
              <a:buFontTx/>
              <a:buNone/>
            </a:pPr>
            <a:r>
              <a:rPr lang="ja-JP" altLang="en-US" sz="2400" b="1" smtClean="0">
                <a:solidFill>
                  <a:srgbClr val="0070C0"/>
                </a:solidFill>
              </a:rPr>
              <a:t>期間を限定</a:t>
            </a:r>
            <a:r>
              <a:rPr lang="ja-JP" altLang="en-US" sz="2000" smtClean="0"/>
              <a:t>して計算しているので注意！</a:t>
            </a:r>
            <a:endParaRPr lang="ja-JP" altLang="en-US" sz="2000" smtClean="0">
              <a:solidFill>
                <a:schemeClr val="accent2"/>
              </a:solidFill>
            </a:endParaRPr>
          </a:p>
          <a:p>
            <a:pPr eaLnBrk="1" hangingPunct="1">
              <a:buFontTx/>
              <a:buNone/>
            </a:pPr>
            <a:endParaRPr lang="en-US" altLang="ja-JP" smtClean="0">
              <a:solidFill>
                <a:srgbClr val="FF0000"/>
              </a:solidFill>
            </a:endParaRPr>
          </a:p>
          <a:p>
            <a:pPr eaLnBrk="1" hangingPunct="1">
              <a:buFontTx/>
              <a:buNone/>
            </a:pPr>
            <a:endParaRPr lang="ja-JP" altLang="en-US" sz="240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71563" y="142875"/>
            <a:ext cx="7577137" cy="1143000"/>
          </a:xfrm>
        </p:spPr>
        <p:txBody>
          <a:bodyPr/>
          <a:lstStyle/>
          <a:p>
            <a:pPr eaLnBrk="1" fontAlgn="auto" hangingPunct="1">
              <a:spcAft>
                <a:spcPts val="0"/>
              </a:spcAft>
              <a:defRPr/>
            </a:pPr>
            <a:r>
              <a:rPr lang="ja-JP" altLang="en-US" sz="3600" dirty="0">
                <a:solidFill>
                  <a:schemeClr val="tx2">
                    <a:satMod val="130000"/>
                  </a:schemeClr>
                </a:solidFill>
              </a:rPr>
              <a:t>国内総生産とは・・・</a:t>
            </a:r>
          </a:p>
        </p:txBody>
      </p:sp>
      <p:sp>
        <p:nvSpPr>
          <p:cNvPr id="91138" name="Rectangle 3"/>
          <p:cNvSpPr>
            <a:spLocks noGrp="1" noChangeArrowheads="1"/>
          </p:cNvSpPr>
          <p:nvPr>
            <p:ph idx="1"/>
          </p:nvPr>
        </p:nvSpPr>
        <p:spPr>
          <a:xfrm>
            <a:off x="1000125" y="1268413"/>
            <a:ext cx="8143875" cy="4857750"/>
          </a:xfrm>
        </p:spPr>
        <p:txBody>
          <a:bodyPr/>
          <a:lstStyle/>
          <a:p>
            <a:pPr eaLnBrk="1" hangingPunct="1">
              <a:buFont typeface="Wingdings" pitchFamily="2" charset="2"/>
              <a:buChar char="n"/>
            </a:pPr>
            <a:r>
              <a:rPr lang="ja-JP" altLang="en-US" sz="2400" smtClean="0"/>
              <a:t>一定期間に生産された国内すべての企業の</a:t>
            </a:r>
            <a:r>
              <a:rPr lang="ja-JP" altLang="en-US" sz="2400" smtClean="0">
                <a:solidFill>
                  <a:srgbClr val="FF0000"/>
                </a:solidFill>
              </a:rPr>
              <a:t>粗付加価値</a:t>
            </a:r>
            <a:r>
              <a:rPr lang="ja-JP" altLang="en-US" sz="2400" smtClean="0"/>
              <a:t>の合計</a:t>
            </a:r>
          </a:p>
          <a:p>
            <a:pPr eaLnBrk="1" hangingPunct="1">
              <a:buFontTx/>
              <a:buNone/>
            </a:pPr>
            <a:endParaRPr lang="ja-JP" altLang="en-US" sz="2400" smtClean="0"/>
          </a:p>
          <a:p>
            <a:pPr eaLnBrk="1" hangingPunct="1">
              <a:buFont typeface="Wingdings" pitchFamily="2" charset="2"/>
              <a:buChar char="n"/>
            </a:pPr>
            <a:r>
              <a:rPr lang="ja-JP" altLang="en-US" sz="2400" smtClean="0"/>
              <a:t>一定期間において、国内で生産されたすべての最終的</a:t>
            </a:r>
            <a:endParaRPr lang="en-US" altLang="ja-JP" sz="2400" smtClean="0"/>
          </a:p>
          <a:p>
            <a:pPr eaLnBrk="1" hangingPunct="1">
              <a:buFontTx/>
              <a:buNone/>
            </a:pPr>
            <a:r>
              <a:rPr lang="ja-JP" altLang="en-US" sz="2400" smtClean="0"/>
              <a:t>な財・サービスの価値の合計から</a:t>
            </a:r>
            <a:r>
              <a:rPr lang="ja-JP" altLang="en-US" sz="2400" smtClean="0">
                <a:solidFill>
                  <a:srgbClr val="0070C0"/>
                </a:solidFill>
              </a:rPr>
              <a:t>輸入中間財投入</a:t>
            </a:r>
            <a:r>
              <a:rPr lang="ja-JP" altLang="en-US" sz="2400" smtClean="0"/>
              <a:t>の価値</a:t>
            </a:r>
            <a:endParaRPr lang="en-US" altLang="ja-JP" sz="2400" smtClean="0"/>
          </a:p>
          <a:p>
            <a:pPr eaLnBrk="1" hangingPunct="1">
              <a:buFontTx/>
              <a:buNone/>
            </a:pPr>
            <a:r>
              <a:rPr lang="ja-JP" altLang="en-US" sz="2400" smtClean="0"/>
              <a:t>を引いたもの</a:t>
            </a:r>
          </a:p>
          <a:p>
            <a:pPr eaLnBrk="1" hangingPunct="1">
              <a:buFontTx/>
              <a:buNone/>
            </a:pPr>
            <a:r>
              <a:rPr lang="ja-JP" altLang="en-US" sz="2400" smtClean="0"/>
              <a:t>（最終財とは、消費者が購入する以外に用いられることはない財のこと。）</a:t>
            </a:r>
          </a:p>
          <a:p>
            <a:pPr eaLnBrk="1" hangingPunct="1">
              <a:buFontTx/>
              <a:buNone/>
            </a:pPr>
            <a:endParaRPr lang="ja-JP" altLang="en-US" sz="2400" smtClean="0"/>
          </a:p>
          <a:p>
            <a:pPr eaLnBrk="1" hangingPunct="1">
              <a:buFontTx/>
              <a:buNone/>
            </a:pPr>
            <a:endParaRPr lang="ja-JP" altLang="en-US" sz="2400" smtClean="0"/>
          </a:p>
          <a:p>
            <a:pPr eaLnBrk="1" hangingPunct="1">
              <a:buFontTx/>
              <a:buNone/>
            </a:pPr>
            <a:endParaRPr lang="ja-JP" altLang="en-US" sz="24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285852" y="500042"/>
          <a:ext cx="5572164"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3186" name="Rectangle 3"/>
          <p:cNvSpPr>
            <a:spLocks noGrp="1" noChangeArrowheads="1"/>
          </p:cNvSpPr>
          <p:nvPr>
            <p:ph idx="1"/>
          </p:nvPr>
        </p:nvSpPr>
        <p:spPr>
          <a:xfrm>
            <a:off x="1214438" y="1928813"/>
            <a:ext cx="7027862" cy="4525962"/>
          </a:xfrm>
        </p:spPr>
        <p:txBody>
          <a:bodyPr/>
          <a:lstStyle/>
          <a:p>
            <a:pPr eaLnBrk="1" hangingPunct="1">
              <a:buFontTx/>
              <a:buNone/>
            </a:pPr>
            <a:r>
              <a:rPr lang="ja-JP" altLang="en-US" sz="2400" smtClean="0"/>
              <a:t>一定期間の間に生産された財・サービスの</a:t>
            </a:r>
          </a:p>
          <a:p>
            <a:pPr eaLnBrk="1" hangingPunct="1">
              <a:buFontTx/>
              <a:buNone/>
            </a:pPr>
            <a:r>
              <a:rPr lang="ja-JP" altLang="en-US" sz="2400" smtClean="0"/>
              <a:t>価値は含むが、</a:t>
            </a:r>
            <a:r>
              <a:rPr lang="ja-JP" altLang="en-US" sz="2400" smtClean="0">
                <a:solidFill>
                  <a:srgbClr val="FF0000"/>
                </a:solidFill>
              </a:rPr>
              <a:t>過去に生産された財に関す</a:t>
            </a:r>
          </a:p>
          <a:p>
            <a:pPr eaLnBrk="1" hangingPunct="1">
              <a:buFontTx/>
              <a:buNone/>
            </a:pPr>
            <a:r>
              <a:rPr lang="ja-JP" altLang="en-US" sz="2400" smtClean="0">
                <a:solidFill>
                  <a:srgbClr val="FF0000"/>
                </a:solidFill>
              </a:rPr>
              <a:t>る取引は含まない。</a:t>
            </a:r>
          </a:p>
          <a:p>
            <a:pPr eaLnBrk="1" hangingPunct="1">
              <a:buFontTx/>
              <a:buNone/>
            </a:pPr>
            <a:r>
              <a:rPr lang="ja-JP" altLang="en-US" sz="2400" smtClean="0"/>
              <a:t>例　中古車の販売・株を売った値上がり益</a:t>
            </a:r>
          </a:p>
          <a:p>
            <a:pPr eaLnBrk="1" hangingPunct="1">
              <a:buFontTx/>
              <a:buNone/>
            </a:pPr>
            <a:r>
              <a:rPr lang="ja-JP" altLang="en-US" sz="2000" smtClean="0"/>
              <a:t>ただし、中古車ディーラーの仲介料収入などの取引</a:t>
            </a:r>
          </a:p>
          <a:p>
            <a:pPr eaLnBrk="1" hangingPunct="1">
              <a:buFontTx/>
              <a:buNone/>
            </a:pPr>
            <a:r>
              <a:rPr lang="ja-JP" altLang="en-US" sz="2000" smtClean="0"/>
              <a:t>の際に発生する手数料は、取引を仲介するサービス</a:t>
            </a:r>
          </a:p>
          <a:p>
            <a:pPr eaLnBrk="1" hangingPunct="1">
              <a:buFontTx/>
              <a:buNone/>
            </a:pPr>
            <a:r>
              <a:rPr lang="ja-JP" altLang="en-US" sz="2000" smtClean="0"/>
              <a:t>に対する対価と考え、ＧＤＰに含める。</a:t>
            </a:r>
            <a:endParaRPr lang="ja-JP" altLang="en-US" sz="2000" smtClean="0">
              <a:solidFill>
                <a:srgbClr val="FF5050"/>
              </a:solidFill>
            </a:endParaRPr>
          </a:p>
        </p:txBody>
      </p:sp>
      <p:sp>
        <p:nvSpPr>
          <p:cNvPr id="93187" name="AutoShape 7"/>
          <p:cNvSpPr>
            <a:spLocks noChangeArrowheads="1"/>
          </p:cNvSpPr>
          <p:nvPr/>
        </p:nvSpPr>
        <p:spPr bwMode="auto">
          <a:xfrm>
            <a:off x="1143000" y="3786188"/>
            <a:ext cx="6261100" cy="1079500"/>
          </a:xfrm>
          <a:prstGeom prst="bracketPair">
            <a:avLst>
              <a:gd name="adj" fmla="val 16667"/>
            </a:avLst>
          </a:prstGeom>
          <a:noFill/>
          <a:ln w="9525">
            <a:solidFill>
              <a:schemeClr val="tx1"/>
            </a:solidFill>
            <a:round/>
            <a:headEnd/>
            <a:tailEnd/>
          </a:ln>
        </p:spPr>
        <p:txBody>
          <a:bodyPr wrap="none" anchor="ctr"/>
          <a:lstStyle/>
          <a:p>
            <a:pPr algn="ctr"/>
            <a:endParaRPr kumimoji="0"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357290" y="357166"/>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5234" name="Rectangle 3"/>
          <p:cNvSpPr>
            <a:spLocks noGrp="1" noChangeArrowheads="1"/>
          </p:cNvSpPr>
          <p:nvPr>
            <p:ph idx="1"/>
          </p:nvPr>
        </p:nvSpPr>
        <p:spPr>
          <a:xfrm>
            <a:off x="1331913" y="1557338"/>
            <a:ext cx="7526337" cy="4525962"/>
          </a:xfrm>
        </p:spPr>
        <p:txBody>
          <a:bodyPr/>
          <a:lstStyle/>
          <a:p>
            <a:pPr eaLnBrk="1" hangingPunct="1">
              <a:buFontTx/>
              <a:buNone/>
            </a:pPr>
            <a:r>
              <a:rPr lang="ja-JP" altLang="en-US" sz="2000" smtClean="0"/>
              <a:t>市場で取引されず、市場価格がつかない財・サービスについて</a:t>
            </a:r>
            <a:endParaRPr lang="en-US" altLang="ja-JP" sz="2000" smtClean="0"/>
          </a:p>
          <a:p>
            <a:pPr eaLnBrk="1" hangingPunct="1">
              <a:buFontTx/>
              <a:buNone/>
            </a:pPr>
            <a:r>
              <a:rPr lang="ja-JP" altLang="en-US" sz="2000" smtClean="0"/>
              <a:t>は原則として</a:t>
            </a:r>
            <a:r>
              <a:rPr lang="en-US" altLang="ja-JP" sz="2000" smtClean="0"/>
              <a:t>GDP</a:t>
            </a:r>
            <a:r>
              <a:rPr lang="ja-JP" altLang="en-US" sz="2000" smtClean="0"/>
              <a:t>には含まれない。</a:t>
            </a:r>
          </a:p>
          <a:p>
            <a:pPr eaLnBrk="1" hangingPunct="1">
              <a:buFontTx/>
              <a:buNone/>
            </a:pPr>
            <a:endParaRPr lang="en-US" altLang="ja-JP" sz="2000" smtClean="0"/>
          </a:p>
          <a:p>
            <a:pPr eaLnBrk="1" hangingPunct="1">
              <a:buFontTx/>
              <a:buNone/>
            </a:pPr>
            <a:r>
              <a:rPr lang="ja-JP" altLang="en-US" sz="2000" smtClean="0"/>
              <a:t>ただし、</a:t>
            </a:r>
            <a:r>
              <a:rPr lang="ja-JP" altLang="en-US" sz="2000" smtClean="0">
                <a:solidFill>
                  <a:srgbClr val="FF0000"/>
                </a:solidFill>
              </a:rPr>
              <a:t>帰属計算</a:t>
            </a:r>
            <a:r>
              <a:rPr lang="ja-JP" altLang="en-US" sz="2000" smtClean="0"/>
              <a:t>が可能なものは例外的に</a:t>
            </a:r>
            <a:r>
              <a:rPr lang="en-US" altLang="ja-JP" sz="2000" smtClean="0"/>
              <a:t>GDP</a:t>
            </a:r>
            <a:r>
              <a:rPr lang="ja-JP" altLang="en-US" sz="2000" smtClean="0"/>
              <a:t>に含まれる。</a:t>
            </a:r>
          </a:p>
          <a:p>
            <a:pPr eaLnBrk="1" hangingPunct="1">
              <a:buFontTx/>
              <a:buNone/>
            </a:pPr>
            <a:r>
              <a:rPr lang="ja-JP" altLang="en-US" sz="2000" smtClean="0">
                <a:solidFill>
                  <a:srgbClr val="FF0000"/>
                </a:solidFill>
              </a:rPr>
              <a:t>帰属計算</a:t>
            </a:r>
            <a:r>
              <a:rPr lang="ja-JP" altLang="en-US" sz="2000" smtClean="0"/>
              <a:t>・・・自分で作ったものを自分で買ったと</a:t>
            </a:r>
          </a:p>
          <a:p>
            <a:pPr eaLnBrk="1" hangingPunct="1">
              <a:buFontTx/>
              <a:buNone/>
            </a:pPr>
            <a:r>
              <a:rPr lang="ja-JP" altLang="en-US" sz="2000" smtClean="0"/>
              <a:t>　　　　　　　すること。</a:t>
            </a:r>
          </a:p>
          <a:p>
            <a:pPr eaLnBrk="1" hangingPunct="1">
              <a:buFontTx/>
              <a:buNone/>
            </a:pPr>
            <a:endParaRPr lang="en-US" altLang="ja-JP" sz="2000" smtClean="0"/>
          </a:p>
          <a:p>
            <a:pPr eaLnBrk="1" hangingPunct="1">
              <a:buFontTx/>
              <a:buNone/>
            </a:pPr>
            <a:r>
              <a:rPr lang="ja-JP" altLang="en-US" sz="2000" smtClean="0"/>
              <a:t>例　持家を賃貸すれば得られるであろう家賃収入</a:t>
            </a:r>
          </a:p>
          <a:p>
            <a:pPr eaLnBrk="1" hangingPunct="1">
              <a:buFontTx/>
              <a:buNone/>
            </a:pPr>
            <a:r>
              <a:rPr lang="ja-JP" altLang="en-US" sz="2000" smtClean="0"/>
              <a:t>　　　公務員のサービス</a:t>
            </a:r>
          </a:p>
          <a:p>
            <a:pPr eaLnBrk="1" hangingPunct="1">
              <a:buFontTx/>
              <a:buNone/>
            </a:pPr>
            <a:r>
              <a:rPr lang="ja-JP" altLang="en-US" sz="2000" smtClean="0"/>
              <a:t>　　　農家の自家消費分</a:t>
            </a:r>
            <a:endParaRPr lang="ja-JP" altLang="en-US" sz="2000" smtClean="0">
              <a:solidFill>
                <a:srgbClr val="FF505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図表 16"/>
          <p:cNvGraphicFramePr/>
          <p:nvPr/>
        </p:nvGraphicFramePr>
        <p:xfrm>
          <a:off x="1357290" y="357166"/>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7282" name="Rectangle 4"/>
          <p:cNvSpPr>
            <a:spLocks noChangeArrowheads="1"/>
          </p:cNvSpPr>
          <p:nvPr/>
        </p:nvSpPr>
        <p:spPr bwMode="auto">
          <a:xfrm>
            <a:off x="1331913" y="2060575"/>
            <a:ext cx="2016125" cy="1295400"/>
          </a:xfrm>
          <a:prstGeom prst="rect">
            <a:avLst/>
          </a:prstGeom>
          <a:solidFill>
            <a:srgbClr val="FFFF99"/>
          </a:solidFill>
          <a:ln w="9525">
            <a:solidFill>
              <a:schemeClr val="tx1"/>
            </a:solidFill>
            <a:miter lim="800000"/>
            <a:headEnd/>
            <a:tailEnd/>
          </a:ln>
        </p:spPr>
        <p:txBody>
          <a:bodyPr wrap="none" anchor="ctr"/>
          <a:lstStyle/>
          <a:p>
            <a:endParaRPr kumimoji="0" lang="ja-JP" altLang="en-US"/>
          </a:p>
        </p:txBody>
      </p:sp>
      <p:sp>
        <p:nvSpPr>
          <p:cNvPr id="97283" name="Rectangle 6"/>
          <p:cNvSpPr>
            <a:spLocks noChangeArrowheads="1"/>
          </p:cNvSpPr>
          <p:nvPr/>
        </p:nvSpPr>
        <p:spPr bwMode="auto">
          <a:xfrm>
            <a:off x="1331913" y="3789363"/>
            <a:ext cx="2016125" cy="1295400"/>
          </a:xfrm>
          <a:prstGeom prst="rect">
            <a:avLst/>
          </a:prstGeom>
          <a:solidFill>
            <a:schemeClr val="accent1"/>
          </a:solidFill>
          <a:ln w="9525">
            <a:solidFill>
              <a:schemeClr val="tx1"/>
            </a:solidFill>
            <a:miter lim="800000"/>
            <a:headEnd/>
            <a:tailEnd/>
          </a:ln>
        </p:spPr>
        <p:txBody>
          <a:bodyPr wrap="none" anchor="ctr"/>
          <a:lstStyle/>
          <a:p>
            <a:endParaRPr kumimoji="0" lang="ja-JP" altLang="en-US"/>
          </a:p>
        </p:txBody>
      </p:sp>
      <p:pic>
        <p:nvPicPr>
          <p:cNvPr id="97284" name="Picture 11" descr="MCj03966340000[1]"/>
          <p:cNvPicPr>
            <a:picLocks noChangeAspect="1" noChangeArrowheads="1"/>
          </p:cNvPicPr>
          <p:nvPr/>
        </p:nvPicPr>
        <p:blipFill>
          <a:blip r:embed="rId7"/>
          <a:srcRect/>
          <a:stretch>
            <a:fillRect/>
          </a:stretch>
        </p:blipFill>
        <p:spPr bwMode="auto">
          <a:xfrm>
            <a:off x="1331913" y="4149725"/>
            <a:ext cx="769937" cy="914400"/>
          </a:xfrm>
          <a:prstGeom prst="rect">
            <a:avLst/>
          </a:prstGeom>
          <a:noFill/>
          <a:ln w="9525">
            <a:noFill/>
            <a:miter lim="800000"/>
            <a:headEnd/>
            <a:tailEnd/>
          </a:ln>
        </p:spPr>
      </p:pic>
      <p:sp>
        <p:nvSpPr>
          <p:cNvPr id="97285" name="Text Box 12"/>
          <p:cNvSpPr txBox="1">
            <a:spLocks noChangeArrowheads="1"/>
          </p:cNvSpPr>
          <p:nvPr/>
        </p:nvSpPr>
        <p:spPr bwMode="auto">
          <a:xfrm>
            <a:off x="1331913" y="3429000"/>
            <a:ext cx="1584325" cy="336550"/>
          </a:xfrm>
          <a:prstGeom prst="rect">
            <a:avLst/>
          </a:prstGeom>
          <a:noFill/>
          <a:ln w="9525">
            <a:noFill/>
            <a:miter lim="800000"/>
            <a:headEnd/>
            <a:tailEnd/>
          </a:ln>
        </p:spPr>
        <p:txBody>
          <a:bodyPr>
            <a:spAutoFit/>
          </a:bodyPr>
          <a:lstStyle/>
          <a:p>
            <a:pPr>
              <a:spcBef>
                <a:spcPct val="50000"/>
              </a:spcBef>
            </a:pPr>
            <a:r>
              <a:rPr kumimoji="0" lang="ja-JP" altLang="en-US" sz="1600"/>
              <a:t>アメリカ</a:t>
            </a:r>
          </a:p>
        </p:txBody>
      </p:sp>
      <p:sp>
        <p:nvSpPr>
          <p:cNvPr id="97286" name="Text Box 13"/>
          <p:cNvSpPr txBox="1">
            <a:spLocks noChangeArrowheads="1"/>
          </p:cNvSpPr>
          <p:nvPr/>
        </p:nvSpPr>
        <p:spPr bwMode="auto">
          <a:xfrm>
            <a:off x="2124075" y="4005263"/>
            <a:ext cx="1008063" cy="825500"/>
          </a:xfrm>
          <a:prstGeom prst="rect">
            <a:avLst/>
          </a:prstGeom>
          <a:noFill/>
          <a:ln w="9525">
            <a:noFill/>
            <a:miter lim="800000"/>
            <a:headEnd/>
            <a:tailEnd/>
          </a:ln>
        </p:spPr>
        <p:txBody>
          <a:bodyPr>
            <a:spAutoFit/>
          </a:bodyPr>
          <a:lstStyle/>
          <a:p>
            <a:pPr>
              <a:spcBef>
                <a:spcPct val="50000"/>
              </a:spcBef>
            </a:pPr>
            <a:r>
              <a:rPr kumimoji="0" lang="ja-JP" altLang="en-US" sz="1600"/>
              <a:t>日本人がアメリカで生産</a:t>
            </a:r>
          </a:p>
        </p:txBody>
      </p:sp>
      <p:sp>
        <p:nvSpPr>
          <p:cNvPr id="97287" name="Text Box 14"/>
          <p:cNvSpPr txBox="1">
            <a:spLocks noChangeArrowheads="1"/>
          </p:cNvSpPr>
          <p:nvPr/>
        </p:nvSpPr>
        <p:spPr bwMode="auto">
          <a:xfrm>
            <a:off x="1331913" y="1628775"/>
            <a:ext cx="1295400" cy="336550"/>
          </a:xfrm>
          <a:prstGeom prst="rect">
            <a:avLst/>
          </a:prstGeom>
          <a:noFill/>
          <a:ln w="9525">
            <a:noFill/>
            <a:miter lim="800000"/>
            <a:headEnd/>
            <a:tailEnd/>
          </a:ln>
        </p:spPr>
        <p:txBody>
          <a:bodyPr>
            <a:spAutoFit/>
          </a:bodyPr>
          <a:lstStyle/>
          <a:p>
            <a:pPr>
              <a:spcBef>
                <a:spcPct val="50000"/>
              </a:spcBef>
            </a:pPr>
            <a:r>
              <a:rPr kumimoji="0" lang="ja-JP" altLang="en-US" sz="1600"/>
              <a:t>日本</a:t>
            </a:r>
          </a:p>
        </p:txBody>
      </p:sp>
      <p:pic>
        <p:nvPicPr>
          <p:cNvPr id="97288" name="Picture 15" descr="MCj03975100000[1]"/>
          <p:cNvPicPr>
            <a:picLocks noChangeAspect="1" noChangeArrowheads="1"/>
          </p:cNvPicPr>
          <p:nvPr/>
        </p:nvPicPr>
        <p:blipFill>
          <a:blip r:embed="rId8"/>
          <a:srcRect/>
          <a:stretch>
            <a:fillRect/>
          </a:stretch>
        </p:blipFill>
        <p:spPr bwMode="auto">
          <a:xfrm>
            <a:off x="1331913" y="2349500"/>
            <a:ext cx="984250" cy="995363"/>
          </a:xfrm>
          <a:prstGeom prst="rect">
            <a:avLst/>
          </a:prstGeom>
          <a:noFill/>
          <a:ln w="9525">
            <a:noFill/>
            <a:miter lim="800000"/>
            <a:headEnd/>
            <a:tailEnd/>
          </a:ln>
        </p:spPr>
      </p:pic>
      <p:sp>
        <p:nvSpPr>
          <p:cNvPr id="97289" name="Text Box 17"/>
          <p:cNvSpPr txBox="1">
            <a:spLocks noChangeArrowheads="1"/>
          </p:cNvSpPr>
          <p:nvPr/>
        </p:nvSpPr>
        <p:spPr bwMode="auto">
          <a:xfrm>
            <a:off x="3903663" y="3422650"/>
            <a:ext cx="184150" cy="396875"/>
          </a:xfrm>
          <a:prstGeom prst="rect">
            <a:avLst/>
          </a:prstGeom>
          <a:noFill/>
          <a:ln w="9525">
            <a:noFill/>
            <a:miter lim="800000"/>
            <a:headEnd/>
            <a:tailEnd/>
          </a:ln>
        </p:spPr>
        <p:txBody>
          <a:bodyPr wrap="none">
            <a:spAutoFit/>
          </a:bodyPr>
          <a:lstStyle/>
          <a:p>
            <a:endParaRPr kumimoji="0" lang="ja-JP" altLang="en-US"/>
          </a:p>
        </p:txBody>
      </p:sp>
      <p:sp>
        <p:nvSpPr>
          <p:cNvPr id="97290" name="Text Box 18"/>
          <p:cNvSpPr txBox="1">
            <a:spLocks noChangeArrowheads="1"/>
          </p:cNvSpPr>
          <p:nvPr/>
        </p:nvSpPr>
        <p:spPr bwMode="auto">
          <a:xfrm>
            <a:off x="2339975" y="2349500"/>
            <a:ext cx="1152525" cy="825500"/>
          </a:xfrm>
          <a:prstGeom prst="rect">
            <a:avLst/>
          </a:prstGeom>
          <a:noFill/>
          <a:ln w="9525">
            <a:noFill/>
            <a:miter lim="800000"/>
            <a:headEnd/>
            <a:tailEnd/>
          </a:ln>
        </p:spPr>
        <p:txBody>
          <a:bodyPr>
            <a:spAutoFit/>
          </a:bodyPr>
          <a:lstStyle/>
          <a:p>
            <a:pPr>
              <a:spcBef>
                <a:spcPct val="50000"/>
              </a:spcBef>
            </a:pPr>
            <a:r>
              <a:rPr kumimoji="0" lang="ja-JP" altLang="en-US" sz="1600"/>
              <a:t>アメリカ人が日本で生産</a:t>
            </a:r>
          </a:p>
        </p:txBody>
      </p:sp>
      <p:sp>
        <p:nvSpPr>
          <p:cNvPr id="37907" name="AutoShape 19"/>
          <p:cNvSpPr>
            <a:spLocks noChangeArrowheads="1"/>
          </p:cNvSpPr>
          <p:nvPr/>
        </p:nvSpPr>
        <p:spPr bwMode="auto">
          <a:xfrm>
            <a:off x="3492500" y="2565400"/>
            <a:ext cx="935038" cy="431800"/>
          </a:xfrm>
          <a:prstGeom prst="rightArrow">
            <a:avLst>
              <a:gd name="adj1" fmla="val 50000"/>
              <a:gd name="adj2" fmla="val 54136"/>
            </a:avLst>
          </a:prstGeom>
          <a:solidFill>
            <a:srgbClr val="FF99CC"/>
          </a:solidFill>
          <a:ln w="9525">
            <a:solidFill>
              <a:schemeClr val="tx1"/>
            </a:solidFill>
            <a:miter lim="800000"/>
            <a:headEnd/>
            <a:tailEnd/>
          </a:ln>
        </p:spPr>
        <p:txBody>
          <a:bodyPr wrap="none" anchor="ctr"/>
          <a:lstStyle/>
          <a:p>
            <a:endParaRPr kumimoji="0" lang="ja-JP" altLang="en-US"/>
          </a:p>
        </p:txBody>
      </p:sp>
      <p:sp>
        <p:nvSpPr>
          <p:cNvPr id="37909" name="AutoShape 21"/>
          <p:cNvSpPr>
            <a:spLocks noChangeArrowheads="1"/>
          </p:cNvSpPr>
          <p:nvPr/>
        </p:nvSpPr>
        <p:spPr bwMode="auto">
          <a:xfrm>
            <a:off x="3492500" y="4221163"/>
            <a:ext cx="935038" cy="503237"/>
          </a:xfrm>
          <a:prstGeom prst="rightArrow">
            <a:avLst>
              <a:gd name="adj1" fmla="val 50000"/>
              <a:gd name="adj2" fmla="val 46451"/>
            </a:avLst>
          </a:prstGeom>
          <a:solidFill>
            <a:srgbClr val="FF99CC"/>
          </a:solidFill>
          <a:ln w="9525">
            <a:solidFill>
              <a:schemeClr val="tx1"/>
            </a:solidFill>
            <a:miter lim="800000"/>
            <a:headEnd/>
            <a:tailEnd/>
          </a:ln>
        </p:spPr>
        <p:txBody>
          <a:bodyPr wrap="none" anchor="ctr"/>
          <a:lstStyle/>
          <a:p>
            <a:endParaRPr kumimoji="0" lang="ja-JP" altLang="en-US"/>
          </a:p>
        </p:txBody>
      </p:sp>
      <p:sp>
        <p:nvSpPr>
          <p:cNvPr id="37910" name="Text Box 22"/>
          <p:cNvSpPr txBox="1">
            <a:spLocks noChangeArrowheads="1"/>
          </p:cNvSpPr>
          <p:nvPr/>
        </p:nvSpPr>
        <p:spPr bwMode="auto">
          <a:xfrm>
            <a:off x="4572000" y="2565400"/>
            <a:ext cx="3168650" cy="396875"/>
          </a:xfrm>
          <a:prstGeom prst="rect">
            <a:avLst/>
          </a:prstGeom>
          <a:noFill/>
          <a:ln w="9525">
            <a:noFill/>
            <a:miter lim="800000"/>
            <a:headEnd/>
            <a:tailEnd/>
          </a:ln>
        </p:spPr>
        <p:txBody>
          <a:bodyPr>
            <a:spAutoFit/>
          </a:bodyPr>
          <a:lstStyle/>
          <a:p>
            <a:pPr>
              <a:spcBef>
                <a:spcPct val="50000"/>
              </a:spcBef>
            </a:pPr>
            <a:r>
              <a:rPr kumimoji="0" lang="ja-JP" altLang="en-US"/>
              <a:t>日本の</a:t>
            </a:r>
            <a:r>
              <a:rPr kumimoji="0" lang="en-US" altLang="ja-JP"/>
              <a:t>GDP</a:t>
            </a:r>
            <a:r>
              <a:rPr kumimoji="0" lang="ja-JP" altLang="en-US"/>
              <a:t>の</a:t>
            </a:r>
            <a:r>
              <a:rPr kumimoji="0" lang="ja-JP" altLang="en-US">
                <a:solidFill>
                  <a:srgbClr val="FF0000"/>
                </a:solidFill>
              </a:rPr>
              <a:t>一部</a:t>
            </a:r>
          </a:p>
        </p:txBody>
      </p:sp>
      <p:sp>
        <p:nvSpPr>
          <p:cNvPr id="37911" name="Text Box 23"/>
          <p:cNvSpPr txBox="1">
            <a:spLocks noChangeArrowheads="1"/>
          </p:cNvSpPr>
          <p:nvPr/>
        </p:nvSpPr>
        <p:spPr bwMode="auto">
          <a:xfrm>
            <a:off x="4500563" y="4292600"/>
            <a:ext cx="3167062" cy="396875"/>
          </a:xfrm>
          <a:prstGeom prst="rect">
            <a:avLst/>
          </a:prstGeom>
          <a:noFill/>
          <a:ln w="9525">
            <a:noFill/>
            <a:miter lim="800000"/>
            <a:headEnd/>
            <a:tailEnd/>
          </a:ln>
        </p:spPr>
        <p:txBody>
          <a:bodyPr>
            <a:spAutoFit/>
          </a:bodyPr>
          <a:lstStyle/>
          <a:p>
            <a:pPr>
              <a:spcBef>
                <a:spcPct val="50000"/>
              </a:spcBef>
            </a:pPr>
            <a:r>
              <a:rPr kumimoji="0" lang="ja-JP" altLang="en-US"/>
              <a:t>日本の</a:t>
            </a:r>
            <a:r>
              <a:rPr kumimoji="0" lang="en-US" altLang="ja-JP"/>
              <a:t>GDP</a:t>
            </a:r>
            <a:r>
              <a:rPr kumimoji="0" lang="ja-JP" altLang="en-US"/>
              <a:t>に</a:t>
            </a:r>
            <a:r>
              <a:rPr kumimoji="0" lang="ja-JP" altLang="en-US">
                <a:solidFill>
                  <a:srgbClr val="FF0000"/>
                </a:solidFill>
              </a:rPr>
              <a:t>含まれない</a:t>
            </a:r>
          </a:p>
        </p:txBody>
      </p:sp>
      <p:sp>
        <p:nvSpPr>
          <p:cNvPr id="97295" name="Text Box 25"/>
          <p:cNvSpPr txBox="1">
            <a:spLocks noChangeArrowheads="1"/>
          </p:cNvSpPr>
          <p:nvPr/>
        </p:nvSpPr>
        <p:spPr bwMode="auto">
          <a:xfrm>
            <a:off x="1331913" y="5300663"/>
            <a:ext cx="5616575" cy="1200150"/>
          </a:xfrm>
          <a:prstGeom prst="rect">
            <a:avLst/>
          </a:prstGeom>
          <a:noFill/>
          <a:ln w="9525">
            <a:noFill/>
            <a:miter lim="800000"/>
            <a:headEnd/>
            <a:tailEnd/>
          </a:ln>
        </p:spPr>
        <p:txBody>
          <a:bodyPr>
            <a:spAutoFit/>
          </a:bodyPr>
          <a:lstStyle/>
          <a:p>
            <a:pPr>
              <a:spcBef>
                <a:spcPct val="50000"/>
              </a:spcBef>
            </a:pPr>
            <a:r>
              <a:rPr kumimoji="0" lang="ja-JP" altLang="en-US"/>
              <a:t>付加価値は国内で生産されていれば、国籍は関係ない。</a:t>
            </a:r>
            <a:r>
              <a:rPr kumimoji="0" lang="ja-JP" altLang="en-US" sz="1600"/>
              <a:t>例えば、外国人の野球選手の給料は日本の</a:t>
            </a:r>
            <a:r>
              <a:rPr kumimoji="0" lang="en-US" altLang="ja-JP" sz="1600"/>
              <a:t>GDP</a:t>
            </a:r>
            <a:r>
              <a:rPr kumimoji="0" lang="ja-JP" altLang="en-US" sz="1600"/>
              <a:t>となるが、イチローの年俸は日本の</a:t>
            </a:r>
            <a:r>
              <a:rPr kumimoji="0" lang="en-US" altLang="ja-JP" sz="1600"/>
              <a:t>GDP</a:t>
            </a:r>
            <a:r>
              <a:rPr kumimoji="0" lang="ja-JP" altLang="en-US" sz="1600"/>
              <a:t>とはならない（アメリカの</a:t>
            </a:r>
            <a:r>
              <a:rPr kumimoji="0" lang="en-US" altLang="ja-JP" sz="1600"/>
              <a:t>GDP</a:t>
            </a:r>
            <a:r>
              <a:rPr kumimoji="0" lang="ja-JP" altLang="en-US" sz="1600"/>
              <a:t>）となる。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907"/>
                                        </p:tgtEl>
                                        <p:attrNameLst>
                                          <p:attrName>style.visibility</p:attrName>
                                        </p:attrNameLst>
                                      </p:cBhvr>
                                      <p:to>
                                        <p:strVal val="visible"/>
                                      </p:to>
                                    </p:set>
                                    <p:anim calcmode="lin" valueType="num">
                                      <p:cBhvr additive="base">
                                        <p:cTn id="7" dur="500" fill="hold"/>
                                        <p:tgtEl>
                                          <p:spTgt spid="37907"/>
                                        </p:tgtEl>
                                        <p:attrNameLst>
                                          <p:attrName>ppt_x</p:attrName>
                                        </p:attrNameLst>
                                      </p:cBhvr>
                                      <p:tavLst>
                                        <p:tav tm="0">
                                          <p:val>
                                            <p:strVal val="#ppt_x"/>
                                          </p:val>
                                        </p:tav>
                                        <p:tav tm="100000">
                                          <p:val>
                                            <p:strVal val="#ppt_x"/>
                                          </p:val>
                                        </p:tav>
                                      </p:tavLst>
                                    </p:anim>
                                    <p:anim calcmode="lin" valueType="num">
                                      <p:cBhvr additive="base">
                                        <p:cTn id="8" dur="500" fill="hold"/>
                                        <p:tgtEl>
                                          <p:spTgt spid="3790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910"/>
                                        </p:tgtEl>
                                        <p:attrNameLst>
                                          <p:attrName>style.visibility</p:attrName>
                                        </p:attrNameLst>
                                      </p:cBhvr>
                                      <p:to>
                                        <p:strVal val="visible"/>
                                      </p:to>
                                    </p:set>
                                    <p:anim calcmode="lin" valueType="num">
                                      <p:cBhvr additive="base">
                                        <p:cTn id="11" dur="500" fill="hold"/>
                                        <p:tgtEl>
                                          <p:spTgt spid="37910"/>
                                        </p:tgtEl>
                                        <p:attrNameLst>
                                          <p:attrName>ppt_x</p:attrName>
                                        </p:attrNameLst>
                                      </p:cBhvr>
                                      <p:tavLst>
                                        <p:tav tm="0">
                                          <p:val>
                                            <p:strVal val="#ppt_x"/>
                                          </p:val>
                                        </p:tav>
                                        <p:tav tm="100000">
                                          <p:val>
                                            <p:strVal val="#ppt_x"/>
                                          </p:val>
                                        </p:tav>
                                      </p:tavLst>
                                    </p:anim>
                                    <p:anim calcmode="lin" valueType="num">
                                      <p:cBhvr additive="base">
                                        <p:cTn id="12" dur="500" fill="hold"/>
                                        <p:tgtEl>
                                          <p:spTgt spid="379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7909"/>
                                        </p:tgtEl>
                                        <p:attrNameLst>
                                          <p:attrName>style.visibility</p:attrName>
                                        </p:attrNameLst>
                                      </p:cBhvr>
                                      <p:to>
                                        <p:strVal val="visible"/>
                                      </p:to>
                                    </p:set>
                                    <p:anim calcmode="lin" valueType="num">
                                      <p:cBhvr additive="base">
                                        <p:cTn id="17" dur="500" fill="hold"/>
                                        <p:tgtEl>
                                          <p:spTgt spid="37909"/>
                                        </p:tgtEl>
                                        <p:attrNameLst>
                                          <p:attrName>ppt_x</p:attrName>
                                        </p:attrNameLst>
                                      </p:cBhvr>
                                      <p:tavLst>
                                        <p:tav tm="0">
                                          <p:val>
                                            <p:strVal val="#ppt_x"/>
                                          </p:val>
                                        </p:tav>
                                        <p:tav tm="100000">
                                          <p:val>
                                            <p:strVal val="#ppt_x"/>
                                          </p:val>
                                        </p:tav>
                                      </p:tavLst>
                                    </p:anim>
                                    <p:anim calcmode="lin" valueType="num">
                                      <p:cBhvr additive="base">
                                        <p:cTn id="18" dur="500" fill="hold"/>
                                        <p:tgtEl>
                                          <p:spTgt spid="3790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7911"/>
                                        </p:tgtEl>
                                        <p:attrNameLst>
                                          <p:attrName>style.visibility</p:attrName>
                                        </p:attrNameLst>
                                      </p:cBhvr>
                                      <p:to>
                                        <p:strVal val="visible"/>
                                      </p:to>
                                    </p:set>
                                    <p:anim calcmode="lin" valueType="num">
                                      <p:cBhvr additive="base">
                                        <p:cTn id="21" dur="500" fill="hold"/>
                                        <p:tgtEl>
                                          <p:spTgt spid="37911"/>
                                        </p:tgtEl>
                                        <p:attrNameLst>
                                          <p:attrName>ppt_x</p:attrName>
                                        </p:attrNameLst>
                                      </p:cBhvr>
                                      <p:tavLst>
                                        <p:tav tm="0">
                                          <p:val>
                                            <p:strVal val="#ppt_x"/>
                                          </p:val>
                                        </p:tav>
                                        <p:tav tm="100000">
                                          <p:val>
                                            <p:strVal val="#ppt_x"/>
                                          </p:val>
                                        </p:tav>
                                      </p:tavLst>
                                    </p:anim>
                                    <p:anim calcmode="lin" valueType="num">
                                      <p:cBhvr additive="base">
                                        <p:cTn id="22" dur="500" fill="hold"/>
                                        <p:tgtEl>
                                          <p:spTgt spid="379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7" grpId="0" animBg="1"/>
      <p:bldP spid="37909" grpId="0" animBg="1"/>
      <p:bldP spid="37910" grpId="0"/>
      <p:bldP spid="379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43000" y="285750"/>
            <a:ext cx="7497763" cy="1143000"/>
          </a:xfrm>
        </p:spPr>
        <p:txBody>
          <a:bodyPr/>
          <a:lstStyle/>
          <a:p>
            <a:pPr eaLnBrk="1" fontAlgn="auto" hangingPunct="1">
              <a:spcAft>
                <a:spcPts val="0"/>
              </a:spcAft>
              <a:defRPr/>
            </a:pPr>
            <a:r>
              <a:rPr lang="ja-JP" altLang="en-US" sz="2400" dirty="0">
                <a:solidFill>
                  <a:schemeClr val="tx2">
                    <a:satMod val="130000"/>
                  </a:schemeClr>
                </a:solidFill>
              </a:rPr>
              <a:t>国</a:t>
            </a:r>
            <a:r>
              <a:rPr lang="ja-JP" altLang="en-US" sz="2400" dirty="0">
                <a:solidFill>
                  <a:srgbClr val="FF0000"/>
                </a:solidFill>
              </a:rPr>
              <a:t>民</a:t>
            </a:r>
            <a:r>
              <a:rPr lang="ja-JP" altLang="en-US" sz="2400" dirty="0" smtClean="0">
                <a:solidFill>
                  <a:schemeClr val="tx2">
                    <a:satMod val="130000"/>
                  </a:schemeClr>
                </a:solidFill>
              </a:rPr>
              <a:t>総生産；日本</a:t>
            </a:r>
            <a:r>
              <a:rPr lang="ja-JP" altLang="en-US" sz="2400" dirty="0">
                <a:solidFill>
                  <a:schemeClr val="tx2">
                    <a:satMod val="130000"/>
                  </a:schemeClr>
                </a:solidFill>
              </a:rPr>
              <a:t>国民がどれだけのものを生産したか</a:t>
            </a:r>
          </a:p>
        </p:txBody>
      </p:sp>
      <p:sp>
        <p:nvSpPr>
          <p:cNvPr id="99330" name="Rectangle 3"/>
          <p:cNvSpPr>
            <a:spLocks noGrp="1" noChangeArrowheads="1"/>
          </p:cNvSpPr>
          <p:nvPr>
            <p:ph idx="1"/>
          </p:nvPr>
        </p:nvSpPr>
        <p:spPr>
          <a:xfrm>
            <a:off x="1071563" y="1600200"/>
            <a:ext cx="8072437" cy="4525963"/>
          </a:xfrm>
        </p:spPr>
        <p:txBody>
          <a:bodyPr/>
          <a:lstStyle/>
          <a:p>
            <a:pPr eaLnBrk="1" hangingPunct="1">
              <a:buFontTx/>
              <a:buNone/>
            </a:pPr>
            <a:r>
              <a:rPr lang="ja-JP" altLang="en-US" sz="2000" smtClean="0"/>
              <a:t>国</a:t>
            </a:r>
            <a:r>
              <a:rPr lang="ja-JP" altLang="en-US" sz="2000" smtClean="0">
                <a:solidFill>
                  <a:srgbClr val="FF0000"/>
                </a:solidFill>
              </a:rPr>
              <a:t>民</a:t>
            </a:r>
            <a:r>
              <a:rPr lang="ja-JP" altLang="en-US" sz="2000" smtClean="0"/>
              <a:t>総生産（</a:t>
            </a:r>
            <a:r>
              <a:rPr lang="en-US" altLang="ja-JP" sz="2000" smtClean="0"/>
              <a:t>GNP</a:t>
            </a:r>
            <a:r>
              <a:rPr lang="ja-JP" altLang="en-US" sz="2000" smtClean="0"/>
              <a:t>）</a:t>
            </a:r>
          </a:p>
          <a:p>
            <a:pPr eaLnBrk="1" hangingPunct="1">
              <a:buFontTx/>
              <a:buNone/>
            </a:pPr>
            <a:r>
              <a:rPr lang="ja-JP" altLang="en-US" sz="1800" smtClean="0"/>
              <a:t>＝</a:t>
            </a:r>
            <a:r>
              <a:rPr lang="en-US" altLang="ja-JP" sz="1800" smtClean="0"/>
              <a:t>GDP</a:t>
            </a:r>
            <a:r>
              <a:rPr lang="ja-JP" altLang="en-US" sz="1800" smtClean="0"/>
              <a:t>＋</a:t>
            </a:r>
            <a:r>
              <a:rPr lang="ja-JP" altLang="en-US" sz="1800" u="sng" smtClean="0"/>
              <a:t>（海外からの所得の流入</a:t>
            </a:r>
            <a:r>
              <a:rPr lang="en-US" altLang="ja-JP" sz="1800" u="sng" smtClean="0"/>
              <a:t>or</a:t>
            </a:r>
            <a:r>
              <a:rPr lang="ja-JP" altLang="en-US" sz="1800" u="sng" smtClean="0"/>
              <a:t>受取）－（海外への所得の流出</a:t>
            </a:r>
            <a:r>
              <a:rPr lang="en-US" altLang="ja-JP" sz="1800" u="sng" smtClean="0"/>
              <a:t>or</a:t>
            </a:r>
            <a:r>
              <a:rPr lang="ja-JP" altLang="en-US" sz="1800" u="sng" smtClean="0"/>
              <a:t>支払）</a:t>
            </a:r>
          </a:p>
          <a:p>
            <a:pPr eaLnBrk="1" hangingPunct="1">
              <a:buFontTx/>
              <a:buNone/>
            </a:pPr>
            <a:endParaRPr lang="ja-JP" altLang="en-US" sz="1800" smtClean="0"/>
          </a:p>
        </p:txBody>
      </p:sp>
      <p:sp>
        <p:nvSpPr>
          <p:cNvPr id="99331" name="AutoShape 4"/>
          <p:cNvSpPr>
            <a:spLocks noChangeArrowheads="1"/>
          </p:cNvSpPr>
          <p:nvPr/>
        </p:nvSpPr>
        <p:spPr bwMode="auto">
          <a:xfrm>
            <a:off x="5219700" y="2349500"/>
            <a:ext cx="647700" cy="358775"/>
          </a:xfrm>
          <a:prstGeom prst="downArrow">
            <a:avLst>
              <a:gd name="adj1" fmla="val 50000"/>
              <a:gd name="adj2" fmla="val 25000"/>
            </a:avLst>
          </a:prstGeom>
          <a:solidFill>
            <a:srgbClr val="00FFFF"/>
          </a:solidFill>
          <a:ln w="9525">
            <a:solidFill>
              <a:schemeClr val="tx1"/>
            </a:solidFill>
            <a:miter lim="800000"/>
            <a:headEnd/>
            <a:tailEnd/>
          </a:ln>
        </p:spPr>
        <p:txBody>
          <a:bodyPr vert="eaVert" wrap="none" anchor="ctr"/>
          <a:lstStyle/>
          <a:p>
            <a:endParaRPr kumimoji="0" lang="ja-JP" altLang="en-US"/>
          </a:p>
        </p:txBody>
      </p:sp>
      <p:sp>
        <p:nvSpPr>
          <p:cNvPr id="99332" name="Text Box 5"/>
          <p:cNvSpPr txBox="1">
            <a:spLocks noChangeArrowheads="1"/>
          </p:cNvSpPr>
          <p:nvPr/>
        </p:nvSpPr>
        <p:spPr bwMode="auto">
          <a:xfrm>
            <a:off x="3851275" y="2852738"/>
            <a:ext cx="3457575" cy="396875"/>
          </a:xfrm>
          <a:prstGeom prst="rect">
            <a:avLst/>
          </a:prstGeom>
          <a:noFill/>
          <a:ln w="9525">
            <a:noFill/>
            <a:miter lim="800000"/>
            <a:headEnd/>
            <a:tailEnd/>
          </a:ln>
        </p:spPr>
        <p:txBody>
          <a:bodyPr>
            <a:spAutoFit/>
          </a:bodyPr>
          <a:lstStyle/>
          <a:p>
            <a:pPr>
              <a:spcBef>
                <a:spcPct val="50000"/>
              </a:spcBef>
            </a:pPr>
            <a:r>
              <a:rPr kumimoji="0" lang="ja-JP" altLang="en-US"/>
              <a:t>　　　　　　　</a:t>
            </a:r>
            <a:r>
              <a:rPr kumimoji="0" lang="ja-JP" altLang="en-US" sz="1800"/>
              <a:t>所得収支</a:t>
            </a:r>
          </a:p>
        </p:txBody>
      </p:sp>
      <p:sp>
        <p:nvSpPr>
          <p:cNvPr id="99333" name="Text Box 6"/>
          <p:cNvSpPr txBox="1">
            <a:spLocks noChangeArrowheads="1"/>
          </p:cNvSpPr>
          <p:nvPr/>
        </p:nvSpPr>
        <p:spPr bwMode="auto">
          <a:xfrm>
            <a:off x="1258888" y="3933825"/>
            <a:ext cx="7170737" cy="400050"/>
          </a:xfrm>
          <a:prstGeom prst="rect">
            <a:avLst/>
          </a:prstGeom>
          <a:noFill/>
          <a:ln w="9525">
            <a:noFill/>
            <a:miter lim="800000"/>
            <a:headEnd/>
            <a:tailEnd/>
          </a:ln>
        </p:spPr>
        <p:txBody>
          <a:bodyPr>
            <a:spAutoFit/>
          </a:bodyPr>
          <a:lstStyle/>
          <a:p>
            <a:pPr>
              <a:spcBef>
                <a:spcPct val="50000"/>
              </a:spcBef>
            </a:pPr>
            <a:r>
              <a:rPr kumimoji="0" lang="ja-JP" altLang="en-US"/>
              <a:t>＊ただし、政府統計では、国民総所得（ＧＮＩ）が使われている。</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142976" y="214290"/>
          <a:ext cx="7498080" cy="10001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9939" name="Rectangle 3"/>
          <p:cNvSpPr>
            <a:spLocks noGrp="1" noChangeArrowheads="1"/>
          </p:cNvSpPr>
          <p:nvPr>
            <p:ph idx="1"/>
          </p:nvPr>
        </p:nvSpPr>
        <p:spPr>
          <a:xfrm>
            <a:off x="1187450" y="1484313"/>
            <a:ext cx="7129463" cy="3673475"/>
          </a:xfrm>
        </p:spPr>
        <p:txBody>
          <a:bodyPr>
            <a:normAutofit fontScale="92500"/>
          </a:bodyPr>
          <a:lstStyle/>
          <a:p>
            <a:pPr marL="365760" indent="-283464" eaLnBrk="1" fontAlgn="auto" hangingPunct="1">
              <a:lnSpc>
                <a:spcPct val="80000"/>
              </a:lnSpc>
              <a:spcAft>
                <a:spcPts val="0"/>
              </a:spcAft>
              <a:buFontTx/>
              <a:buNone/>
              <a:defRPr/>
            </a:pPr>
            <a:r>
              <a:rPr lang="ja-JP" altLang="en-US" sz="2400" dirty="0"/>
              <a:t>図</a:t>
            </a:r>
            <a:r>
              <a:rPr lang="en-US" altLang="ja-JP" sz="2400" dirty="0"/>
              <a:t>2-1</a:t>
            </a:r>
            <a:r>
              <a:rPr lang="ja-JP" altLang="en-US" sz="2400" dirty="0"/>
              <a:t>をもう一度みながら・・・</a:t>
            </a:r>
          </a:p>
          <a:p>
            <a:pPr marL="365760" indent="-283464" eaLnBrk="1" fontAlgn="auto" hangingPunct="1">
              <a:lnSpc>
                <a:spcPct val="80000"/>
              </a:lnSpc>
              <a:spcAft>
                <a:spcPts val="0"/>
              </a:spcAft>
              <a:buFontTx/>
              <a:buNone/>
              <a:defRPr/>
            </a:pPr>
            <a:r>
              <a:rPr lang="ja-JP" altLang="en-US" sz="2400" dirty="0"/>
              <a:t>固定資本減耗：機械を新しく取り替えるための費用</a:t>
            </a:r>
          </a:p>
          <a:p>
            <a:pPr marL="365760" indent="-283464" eaLnBrk="1" fontAlgn="auto" hangingPunct="1">
              <a:lnSpc>
                <a:spcPct val="80000"/>
              </a:lnSpc>
              <a:spcAft>
                <a:spcPts val="0"/>
              </a:spcAft>
              <a:buFontTx/>
              <a:buNone/>
              <a:defRPr/>
            </a:pPr>
            <a:r>
              <a:rPr lang="ja-JP" altLang="en-US" sz="2400" dirty="0" smtClean="0"/>
              <a:t>雇用者報酬：</a:t>
            </a:r>
            <a:r>
              <a:rPr lang="ja-JP" altLang="en-US" sz="2400" dirty="0"/>
              <a:t>労働者への支払い、労働に対する報酬</a:t>
            </a:r>
          </a:p>
          <a:p>
            <a:pPr marL="365760" indent="-283464" eaLnBrk="1" fontAlgn="auto" hangingPunct="1">
              <a:lnSpc>
                <a:spcPct val="80000"/>
              </a:lnSpc>
              <a:spcAft>
                <a:spcPts val="0"/>
              </a:spcAft>
              <a:buFontTx/>
              <a:buNone/>
              <a:defRPr/>
            </a:pPr>
            <a:r>
              <a:rPr lang="ja-JP" altLang="en-US" sz="2400" dirty="0"/>
              <a:t>営業余剰：資本に対する報酬</a:t>
            </a:r>
          </a:p>
          <a:p>
            <a:pPr marL="365760" indent="-283464" eaLnBrk="1" fontAlgn="auto" hangingPunct="1">
              <a:lnSpc>
                <a:spcPct val="80000"/>
              </a:lnSpc>
              <a:spcAft>
                <a:spcPts val="0"/>
              </a:spcAft>
              <a:buFontTx/>
              <a:buNone/>
              <a:defRPr/>
            </a:pPr>
            <a:endParaRPr lang="ja-JP" altLang="en-US" sz="2400" dirty="0"/>
          </a:p>
          <a:p>
            <a:pPr marL="365760" indent="-283464" eaLnBrk="1" fontAlgn="auto" hangingPunct="1">
              <a:lnSpc>
                <a:spcPct val="80000"/>
              </a:lnSpc>
              <a:spcAft>
                <a:spcPts val="0"/>
              </a:spcAft>
              <a:buFontTx/>
              <a:buNone/>
              <a:defRPr/>
            </a:pPr>
            <a:r>
              <a:rPr lang="ja-JP" altLang="en-US" sz="2400" dirty="0"/>
              <a:t>国内総生産＝（固定資本減耗の合計）＋（</a:t>
            </a:r>
            <a:r>
              <a:rPr lang="ja-JP" altLang="en-US" sz="2400" dirty="0" smtClean="0"/>
              <a:t>雇用者報酬</a:t>
            </a:r>
            <a:endParaRPr lang="ja-JP" altLang="en-US" sz="2400" dirty="0"/>
          </a:p>
          <a:p>
            <a:pPr marL="365760" indent="-283464" eaLnBrk="1" fontAlgn="auto" hangingPunct="1">
              <a:lnSpc>
                <a:spcPct val="80000"/>
              </a:lnSpc>
              <a:spcAft>
                <a:spcPts val="0"/>
              </a:spcAft>
              <a:buFontTx/>
              <a:buNone/>
              <a:defRPr/>
            </a:pPr>
            <a:r>
              <a:rPr lang="ja-JP" altLang="en-US" sz="2400" dirty="0"/>
              <a:t>の合計）＋（営業余剰の合計）</a:t>
            </a:r>
            <a:r>
              <a:rPr lang="en-US" altLang="ja-JP" sz="2400" dirty="0"/>
              <a:t>≡</a:t>
            </a:r>
            <a:r>
              <a:rPr lang="ja-JP" altLang="en-US" sz="2400" dirty="0"/>
              <a:t>国内総所得</a:t>
            </a:r>
          </a:p>
          <a:p>
            <a:pPr marL="365760" indent="-283464" eaLnBrk="1" fontAlgn="auto" hangingPunct="1">
              <a:lnSpc>
                <a:spcPct val="80000"/>
              </a:lnSpc>
              <a:spcAft>
                <a:spcPts val="0"/>
              </a:spcAft>
              <a:buFontTx/>
              <a:buNone/>
              <a:defRPr/>
            </a:pPr>
            <a:endParaRPr lang="ja-JP" altLang="en-US" sz="2400" dirty="0"/>
          </a:p>
          <a:p>
            <a:pPr marL="365760" indent="-283464" eaLnBrk="1" fontAlgn="auto" hangingPunct="1">
              <a:lnSpc>
                <a:spcPct val="80000"/>
              </a:lnSpc>
              <a:spcAft>
                <a:spcPts val="0"/>
              </a:spcAft>
              <a:buFontTx/>
              <a:buNone/>
              <a:defRPr/>
            </a:pPr>
            <a:r>
              <a:rPr lang="ja-JP" altLang="en-US" sz="2400" dirty="0"/>
              <a:t>誰かの所得として分配されている！</a:t>
            </a:r>
          </a:p>
        </p:txBody>
      </p:sp>
      <p:sp>
        <p:nvSpPr>
          <p:cNvPr id="171011" name="AutoShape 4"/>
          <p:cNvSpPr>
            <a:spLocks noChangeArrowheads="1"/>
          </p:cNvSpPr>
          <p:nvPr/>
        </p:nvSpPr>
        <p:spPr bwMode="auto">
          <a:xfrm>
            <a:off x="2857500" y="2857500"/>
            <a:ext cx="1008063" cy="287338"/>
          </a:xfrm>
          <a:prstGeom prst="downArrow">
            <a:avLst>
              <a:gd name="adj1" fmla="val 50000"/>
              <a:gd name="adj2" fmla="val 25000"/>
            </a:avLst>
          </a:prstGeom>
          <a:solidFill>
            <a:srgbClr val="00FFFF"/>
          </a:solidFill>
          <a:ln w="9525">
            <a:solidFill>
              <a:schemeClr val="tx1"/>
            </a:solidFill>
            <a:miter lim="800000"/>
            <a:headEnd/>
            <a:tailEnd/>
          </a:ln>
        </p:spPr>
        <p:txBody>
          <a:bodyPr vert="eaVert" wrap="none" anchor="ctr"/>
          <a:lstStyle/>
          <a:p>
            <a:endParaRPr kumimoji="0"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14414" y="357166"/>
          <a:ext cx="7086600" cy="85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3426" name="Rectangle 3"/>
          <p:cNvSpPr>
            <a:spLocks noGrp="1" noChangeArrowheads="1"/>
          </p:cNvSpPr>
          <p:nvPr>
            <p:ph idx="1"/>
          </p:nvPr>
        </p:nvSpPr>
        <p:spPr>
          <a:xfrm>
            <a:off x="971550" y="1268413"/>
            <a:ext cx="6913563" cy="2808287"/>
          </a:xfrm>
        </p:spPr>
        <p:txBody>
          <a:bodyPr/>
          <a:lstStyle/>
          <a:p>
            <a:pPr eaLnBrk="1" hangingPunct="1">
              <a:buFontTx/>
              <a:buNone/>
            </a:pPr>
            <a:r>
              <a:rPr lang="ja-JP" altLang="en-US" sz="2000" smtClean="0"/>
              <a:t>純粋に生産による付加価値を産出する。</a:t>
            </a:r>
          </a:p>
          <a:p>
            <a:pPr eaLnBrk="1" hangingPunct="1">
              <a:buFontTx/>
              <a:buNone/>
            </a:pPr>
            <a:r>
              <a:rPr lang="ja-JP" altLang="en-US" sz="2000" smtClean="0"/>
              <a:t>（</a:t>
            </a:r>
            <a:r>
              <a:rPr lang="ja-JP" altLang="en-US" sz="2000" smtClean="0">
                <a:solidFill>
                  <a:srgbClr val="FF0000"/>
                </a:solidFill>
              </a:rPr>
              <a:t>純</a:t>
            </a:r>
            <a:r>
              <a:rPr lang="ja-JP" altLang="en-US" sz="2000" smtClean="0"/>
              <a:t>付加価値）＝（粗付加価値）－（固定資本減耗）</a:t>
            </a:r>
          </a:p>
          <a:p>
            <a:pPr eaLnBrk="1" hangingPunct="1">
              <a:buFontTx/>
              <a:buNone/>
            </a:pPr>
            <a:endParaRPr lang="ja-JP" altLang="en-US" sz="2000" smtClean="0"/>
          </a:p>
          <a:p>
            <a:pPr eaLnBrk="1" hangingPunct="1">
              <a:buFontTx/>
              <a:buNone/>
            </a:pPr>
            <a:r>
              <a:rPr lang="ja-JP" altLang="en-US" sz="2000" smtClean="0"/>
              <a:t>国内</a:t>
            </a:r>
            <a:r>
              <a:rPr lang="ja-JP" altLang="en-US" sz="2000" smtClean="0">
                <a:solidFill>
                  <a:srgbClr val="FF0000"/>
                </a:solidFill>
              </a:rPr>
              <a:t>純</a:t>
            </a:r>
            <a:r>
              <a:rPr lang="ja-JP" altLang="en-US" sz="2000" smtClean="0"/>
              <a:t>生産＝国内総生産－（固定資本減耗の合計）</a:t>
            </a:r>
          </a:p>
          <a:p>
            <a:pPr eaLnBrk="1" hangingPunct="1">
              <a:buFontTx/>
              <a:buNone/>
            </a:pPr>
            <a:r>
              <a:rPr lang="ja-JP" altLang="en-US" sz="2000" smtClean="0"/>
              <a:t>国内</a:t>
            </a:r>
            <a:r>
              <a:rPr lang="ja-JP" altLang="en-US" sz="2000" smtClean="0">
                <a:solidFill>
                  <a:srgbClr val="FF0000"/>
                </a:solidFill>
              </a:rPr>
              <a:t>純</a:t>
            </a:r>
            <a:r>
              <a:rPr lang="ja-JP" altLang="en-US" sz="2000" smtClean="0"/>
              <a:t>所得＝国内総所得－（固定資本減耗の合計）</a:t>
            </a:r>
          </a:p>
          <a:p>
            <a:pPr eaLnBrk="1" hangingPunct="1">
              <a:buFontTx/>
              <a:buNone/>
            </a:pPr>
            <a:r>
              <a:rPr lang="ja-JP" altLang="en-US" sz="2000" smtClean="0"/>
              <a:t>国民</a:t>
            </a:r>
            <a:r>
              <a:rPr lang="ja-JP" altLang="en-US" sz="2000" smtClean="0">
                <a:solidFill>
                  <a:srgbClr val="FF0000"/>
                </a:solidFill>
              </a:rPr>
              <a:t>純</a:t>
            </a:r>
            <a:r>
              <a:rPr lang="ja-JP" altLang="en-US" sz="2000" smtClean="0"/>
              <a:t>生産＝国民総生産－（固定資本減耗の合計）</a:t>
            </a:r>
          </a:p>
          <a:p>
            <a:pPr eaLnBrk="1" hangingPunct="1">
              <a:buFontTx/>
              <a:buNone/>
            </a:pPr>
            <a:r>
              <a:rPr lang="ja-JP" altLang="en-US" sz="2000" smtClean="0"/>
              <a:t>＊通常は、国内純所得を国内所得という。</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214414" y="28572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5474" name="Rectangle 3"/>
          <p:cNvSpPr>
            <a:spLocks noGrp="1" noChangeArrowheads="1"/>
          </p:cNvSpPr>
          <p:nvPr>
            <p:ph idx="1"/>
          </p:nvPr>
        </p:nvSpPr>
        <p:spPr>
          <a:xfrm>
            <a:off x="1285875" y="1357313"/>
            <a:ext cx="7529513" cy="4637087"/>
          </a:xfrm>
        </p:spPr>
        <p:txBody>
          <a:bodyPr/>
          <a:lstStyle/>
          <a:p>
            <a:pPr eaLnBrk="1" hangingPunct="1">
              <a:buFontTx/>
              <a:buNone/>
            </a:pPr>
            <a:r>
              <a:rPr lang="ja-JP" altLang="en-US" sz="2000" smtClean="0"/>
              <a:t>生産された財・サービスを購入（支出）する経済主体は</a:t>
            </a:r>
          </a:p>
          <a:p>
            <a:pPr eaLnBrk="1" hangingPunct="1">
              <a:buFontTx/>
              <a:buNone/>
            </a:pPr>
            <a:r>
              <a:rPr lang="ja-JP" altLang="en-US" sz="2000" smtClean="0"/>
              <a:t>家計、企業、政府、海外の</a:t>
            </a:r>
            <a:r>
              <a:rPr lang="en-US" altLang="ja-JP" sz="2000" smtClean="0"/>
              <a:t>4</a:t>
            </a:r>
            <a:r>
              <a:rPr lang="ja-JP" altLang="en-US" sz="2000" smtClean="0"/>
              <a:t>つで構成されている。</a:t>
            </a:r>
          </a:p>
          <a:p>
            <a:pPr eaLnBrk="1" hangingPunct="1">
              <a:buFontTx/>
              <a:buNone/>
            </a:pPr>
            <a:endParaRPr lang="ja-JP" altLang="en-US" sz="2000" smtClean="0"/>
          </a:p>
          <a:p>
            <a:pPr eaLnBrk="1" hangingPunct="1">
              <a:buFontTx/>
              <a:buNone/>
            </a:pPr>
            <a:r>
              <a:rPr lang="ja-JP" altLang="en-US" sz="2000" smtClean="0"/>
              <a:t>ＧＤＰ：Ｙ、消費：Ｃ、投資：Ｉ、政府支出：Ｇ、</a:t>
            </a:r>
            <a:endParaRPr lang="en-US" altLang="ja-JP" sz="2000" smtClean="0"/>
          </a:p>
          <a:p>
            <a:pPr eaLnBrk="1" hangingPunct="1">
              <a:buFontTx/>
              <a:buNone/>
            </a:pPr>
            <a:r>
              <a:rPr lang="ja-JP" altLang="en-US" sz="2000" smtClean="0"/>
              <a:t>輸出：ＥＸ、輸入：ＩＭ</a:t>
            </a:r>
          </a:p>
          <a:p>
            <a:pPr eaLnBrk="1" hangingPunct="1">
              <a:buFontTx/>
              <a:buNone/>
            </a:pPr>
            <a:r>
              <a:rPr lang="ja-JP" altLang="en-US" sz="2000" smtClean="0"/>
              <a:t>とすると、経済主体が購入する財は国内で生産された財</a:t>
            </a:r>
            <a:endParaRPr lang="en-US" altLang="ja-JP" sz="2000" smtClean="0"/>
          </a:p>
          <a:p>
            <a:pPr eaLnBrk="1" hangingPunct="1">
              <a:buFontTx/>
              <a:buNone/>
            </a:pPr>
            <a:r>
              <a:rPr lang="ja-JP" altLang="en-US" sz="2000" smtClean="0"/>
              <a:t>サービスの合計と海外から輸入された財・サービスの合計</a:t>
            </a:r>
            <a:endParaRPr lang="en-US" altLang="ja-JP" sz="2000" smtClean="0"/>
          </a:p>
          <a:p>
            <a:pPr eaLnBrk="1" hangingPunct="1">
              <a:buFontTx/>
              <a:buNone/>
            </a:pPr>
            <a:r>
              <a:rPr lang="ja-JP" altLang="en-US" sz="2000" smtClean="0"/>
              <a:t>であるから、</a:t>
            </a:r>
          </a:p>
          <a:p>
            <a:pPr eaLnBrk="1" hangingPunct="1">
              <a:buFontTx/>
              <a:buNone/>
            </a:pPr>
            <a:r>
              <a:rPr lang="ja-JP" altLang="en-US" sz="2000" smtClean="0"/>
              <a:t>Ｙ＋ＩＭ＝Ｃ＋Ｉ＋Ｇ＋ＥＸ</a:t>
            </a:r>
          </a:p>
          <a:p>
            <a:pPr eaLnBrk="1" hangingPunct="1">
              <a:buFontTx/>
              <a:buNone/>
            </a:pPr>
            <a:r>
              <a:rPr lang="ja-JP" altLang="en-US" sz="2000" smtClean="0"/>
              <a:t>変形して、</a:t>
            </a:r>
          </a:p>
          <a:p>
            <a:pPr eaLnBrk="1" hangingPunct="1">
              <a:buFontTx/>
              <a:buNone/>
            </a:pPr>
            <a:r>
              <a:rPr lang="ja-JP" altLang="en-US" sz="2000" smtClean="0"/>
              <a:t>Ｙ＝Ｃ＋Ｉ＋Ｇ＋</a:t>
            </a:r>
            <a:r>
              <a:rPr lang="ja-JP" altLang="en-US" sz="2000" u="sng" smtClean="0"/>
              <a:t>ＥＸ－ＩＭ</a:t>
            </a:r>
          </a:p>
          <a:p>
            <a:pPr eaLnBrk="1" hangingPunct="1">
              <a:buFontTx/>
              <a:buNone/>
            </a:pPr>
            <a:endParaRPr lang="ja-JP" altLang="en-US" sz="2000" u="sng" smtClean="0"/>
          </a:p>
        </p:txBody>
      </p:sp>
      <p:sp>
        <p:nvSpPr>
          <p:cNvPr id="105475" name="AutoShape 4"/>
          <p:cNvSpPr>
            <a:spLocks noChangeArrowheads="1"/>
          </p:cNvSpPr>
          <p:nvPr/>
        </p:nvSpPr>
        <p:spPr bwMode="auto">
          <a:xfrm>
            <a:off x="3529013" y="4802188"/>
            <a:ext cx="287337" cy="288925"/>
          </a:xfrm>
          <a:prstGeom prst="downArrow">
            <a:avLst>
              <a:gd name="adj1" fmla="val 50000"/>
              <a:gd name="adj2" fmla="val 25138"/>
            </a:avLst>
          </a:prstGeom>
          <a:solidFill>
            <a:srgbClr val="00FFFF"/>
          </a:solidFill>
          <a:ln w="9525">
            <a:solidFill>
              <a:schemeClr val="tx1"/>
            </a:solidFill>
            <a:miter lim="800000"/>
            <a:headEnd/>
            <a:tailEnd/>
          </a:ln>
        </p:spPr>
        <p:txBody>
          <a:bodyPr vert="eaVert" wrap="none" anchor="ctr"/>
          <a:lstStyle/>
          <a:p>
            <a:endParaRPr kumimoji="0" lang="ja-JP" altLang="en-US"/>
          </a:p>
        </p:txBody>
      </p:sp>
      <p:sp>
        <p:nvSpPr>
          <p:cNvPr id="105476" name="Text Box 5"/>
          <p:cNvSpPr txBox="1">
            <a:spLocks noChangeArrowheads="1"/>
          </p:cNvSpPr>
          <p:nvPr/>
        </p:nvSpPr>
        <p:spPr bwMode="auto">
          <a:xfrm>
            <a:off x="3743325" y="5516563"/>
            <a:ext cx="1223963" cy="336550"/>
          </a:xfrm>
          <a:prstGeom prst="rect">
            <a:avLst/>
          </a:prstGeom>
          <a:noFill/>
          <a:ln w="9525">
            <a:noFill/>
            <a:miter lim="800000"/>
            <a:headEnd/>
            <a:tailEnd/>
          </a:ln>
        </p:spPr>
        <p:txBody>
          <a:bodyPr>
            <a:spAutoFit/>
          </a:bodyPr>
          <a:lstStyle/>
          <a:p>
            <a:pPr>
              <a:spcBef>
                <a:spcPct val="50000"/>
              </a:spcBef>
            </a:pPr>
            <a:r>
              <a:rPr kumimoji="0" lang="ja-JP" altLang="en-US" sz="1600"/>
              <a:t>純輸出</a:t>
            </a:r>
          </a:p>
        </p:txBody>
      </p:sp>
      <p:sp>
        <p:nvSpPr>
          <p:cNvPr id="105477" name="AutoShape 6"/>
          <p:cNvSpPr>
            <a:spLocks/>
          </p:cNvSpPr>
          <p:nvPr/>
        </p:nvSpPr>
        <p:spPr bwMode="auto">
          <a:xfrm rot="5400000">
            <a:off x="2942432" y="4956968"/>
            <a:ext cx="215900" cy="2087563"/>
          </a:xfrm>
          <a:prstGeom prst="rightBrace">
            <a:avLst>
              <a:gd name="adj1" fmla="val 80576"/>
              <a:gd name="adj2" fmla="val 50000"/>
            </a:avLst>
          </a:prstGeom>
          <a:noFill/>
          <a:ln w="9525">
            <a:solidFill>
              <a:schemeClr val="tx1"/>
            </a:solidFill>
            <a:round/>
            <a:headEnd/>
            <a:tailEnd/>
          </a:ln>
        </p:spPr>
        <p:txBody>
          <a:bodyPr wrap="none" anchor="ctr"/>
          <a:lstStyle/>
          <a:p>
            <a:endParaRPr kumimoji="0" lang="ja-JP" altLang="en-US"/>
          </a:p>
        </p:txBody>
      </p:sp>
      <p:sp>
        <p:nvSpPr>
          <p:cNvPr id="105478" name="Text Box 7"/>
          <p:cNvSpPr txBox="1">
            <a:spLocks noChangeArrowheads="1"/>
          </p:cNvSpPr>
          <p:nvPr/>
        </p:nvSpPr>
        <p:spPr bwMode="auto">
          <a:xfrm>
            <a:off x="2293938" y="6108700"/>
            <a:ext cx="1800225" cy="366713"/>
          </a:xfrm>
          <a:prstGeom prst="rect">
            <a:avLst/>
          </a:prstGeom>
          <a:noFill/>
          <a:ln w="9525">
            <a:noFill/>
            <a:miter lim="800000"/>
            <a:headEnd/>
            <a:tailEnd/>
          </a:ln>
        </p:spPr>
        <p:txBody>
          <a:bodyPr>
            <a:spAutoFit/>
          </a:bodyPr>
          <a:lstStyle/>
          <a:p>
            <a:pPr>
              <a:spcBef>
                <a:spcPct val="50000"/>
              </a:spcBef>
            </a:pPr>
            <a:r>
              <a:rPr kumimoji="0" lang="ja-JP" altLang="en-US" sz="1800"/>
              <a:t>　国内総支出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1331913" y="692150"/>
            <a:ext cx="6811962" cy="5434013"/>
          </a:xfrm>
        </p:spPr>
        <p:txBody>
          <a:bodyPr/>
          <a:lstStyle/>
          <a:p>
            <a:pPr eaLnBrk="1" hangingPunct="1">
              <a:buFontTx/>
              <a:buNone/>
            </a:pPr>
            <a:r>
              <a:rPr lang="ja-JP" altLang="en-US" sz="2400" smtClean="0"/>
              <a:t>⑦どうして為替相場は変わるのかな？円とドルの交換の比率はどうやって決まるの？？</a:t>
            </a:r>
          </a:p>
          <a:p>
            <a:pPr eaLnBrk="1" hangingPunct="1">
              <a:buFontTx/>
              <a:buNone/>
            </a:pPr>
            <a:endParaRPr lang="en-US" altLang="ja-JP" sz="2400" smtClean="0"/>
          </a:p>
          <a:p>
            <a:pPr eaLnBrk="1" hangingPunct="1">
              <a:buFontTx/>
              <a:buNone/>
            </a:pPr>
            <a:r>
              <a:rPr lang="en-US" altLang="ja-JP" sz="2400" smtClean="0"/>
              <a:t>⑧</a:t>
            </a:r>
            <a:r>
              <a:rPr lang="ja-JP" altLang="en-US" sz="2400" smtClean="0"/>
              <a:t>なぜ会社の業績がよくなったり悪くなったりするのか？？「</a:t>
            </a:r>
            <a:r>
              <a:rPr lang="en-US" altLang="ja-JP" sz="2400" smtClean="0"/>
              <a:t>100</a:t>
            </a:r>
            <a:r>
              <a:rPr lang="ja-JP" altLang="en-US" sz="2400" smtClean="0"/>
              <a:t>年に一度の経済危機」って何？？</a:t>
            </a:r>
          </a:p>
          <a:p>
            <a:pPr eaLnBrk="1" hangingPunct="1">
              <a:buFontTx/>
              <a:buNone/>
            </a:pPr>
            <a:endParaRPr lang="en-US" altLang="ja-JP" sz="2400" smtClean="0"/>
          </a:p>
          <a:p>
            <a:pPr eaLnBrk="1" hangingPunct="1">
              <a:buFontTx/>
              <a:buNone/>
            </a:pPr>
            <a:r>
              <a:rPr lang="en-US" altLang="ja-JP" sz="2400" smtClean="0"/>
              <a:t>⑨</a:t>
            </a:r>
            <a:r>
              <a:rPr lang="ja-JP" altLang="en-US" sz="2400" smtClean="0"/>
              <a:t>政府はなぜ消費税を上げたの？？政府が借金で破産することはないの？？</a:t>
            </a:r>
          </a:p>
          <a:p>
            <a:pPr eaLnBrk="1" hangingPunct="1">
              <a:buFontTx/>
              <a:buNone/>
            </a:pPr>
            <a:endParaRPr lang="ja-JP" altLang="en-US" sz="2400" smtClean="0"/>
          </a:p>
          <a:p>
            <a:pPr eaLnBrk="1" hangingPunct="1">
              <a:buFontTx/>
              <a:buNone/>
            </a:pPr>
            <a:r>
              <a:rPr lang="ja-JP" altLang="en-US" smtClean="0">
                <a:solidFill>
                  <a:srgbClr val="FF0000"/>
                </a:solidFill>
              </a:rPr>
              <a:t>さあ、この疑問をこの講義を通じて一緒に考えてみよう！！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anim calcmode="lin" valueType="num">
                                      <p:cBhvr additive="base">
                                        <p:cTn id="13"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60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6083">
                                            <p:txEl>
                                              <p:pRg st="4" end="4"/>
                                            </p:txEl>
                                          </p:spTgt>
                                        </p:tgtEl>
                                        <p:attrNameLst>
                                          <p:attrName>style.visibility</p:attrName>
                                        </p:attrNameLst>
                                      </p:cBhvr>
                                      <p:to>
                                        <p:strVal val="visible"/>
                                      </p:to>
                                    </p:set>
                                    <p:anim calcmode="lin" valueType="num">
                                      <p:cBhvr additive="base">
                                        <p:cTn id="19" dur="500" fill="hold"/>
                                        <p:tgtEl>
                                          <p:spTgt spid="4608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60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46083">
                                            <p:txEl>
                                              <p:pRg st="6" end="6"/>
                                            </p:txEl>
                                          </p:spTgt>
                                        </p:tgtEl>
                                        <p:attrNameLst>
                                          <p:attrName>style.visibility</p:attrName>
                                        </p:attrNameLst>
                                      </p:cBhvr>
                                      <p:to>
                                        <p:strVal val="visible"/>
                                      </p:to>
                                    </p:set>
                                    <p:anim calcmode="lin" valueType="num">
                                      <p:cBhvr>
                                        <p:cTn id="25" dur="500" fill="hold"/>
                                        <p:tgtEl>
                                          <p:spTgt spid="4608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4608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4608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460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6130" name="Rectangle 3"/>
          <p:cNvSpPr>
            <a:spLocks noGrp="1" noChangeArrowheads="1"/>
          </p:cNvSpPr>
          <p:nvPr>
            <p:ph idx="1"/>
          </p:nvPr>
        </p:nvSpPr>
        <p:spPr>
          <a:xfrm>
            <a:off x="1403350" y="1412875"/>
            <a:ext cx="6769100" cy="4321175"/>
          </a:xfrm>
        </p:spPr>
        <p:txBody>
          <a:bodyPr/>
          <a:lstStyle/>
          <a:p>
            <a:pPr eaLnBrk="1" hangingPunct="1">
              <a:lnSpc>
                <a:spcPct val="80000"/>
              </a:lnSpc>
              <a:buFontTx/>
              <a:buNone/>
            </a:pPr>
            <a:r>
              <a:rPr lang="ja-JP" altLang="en-US" sz="2200" smtClean="0"/>
              <a:t>国内総生産＝国内総所得＝国内総支出</a:t>
            </a:r>
          </a:p>
          <a:p>
            <a:pPr eaLnBrk="1" hangingPunct="1">
              <a:lnSpc>
                <a:spcPct val="80000"/>
              </a:lnSpc>
              <a:buFontTx/>
              <a:buNone/>
            </a:pPr>
            <a:endParaRPr lang="en-US" altLang="ja-JP" sz="2200" smtClean="0"/>
          </a:p>
          <a:p>
            <a:pPr eaLnBrk="1" hangingPunct="1">
              <a:lnSpc>
                <a:spcPct val="80000"/>
              </a:lnSpc>
              <a:buFontTx/>
              <a:buNone/>
            </a:pPr>
            <a:r>
              <a:rPr lang="ja-JP" altLang="en-US" sz="2200" smtClean="0"/>
              <a:t>三面等価の関係：生産面から測っても、所得の面</a:t>
            </a:r>
          </a:p>
          <a:p>
            <a:pPr eaLnBrk="1" hangingPunct="1">
              <a:lnSpc>
                <a:spcPct val="80000"/>
              </a:lnSpc>
              <a:buFontTx/>
              <a:buNone/>
            </a:pPr>
            <a:r>
              <a:rPr lang="ja-JP" altLang="en-US" sz="2200" smtClean="0"/>
              <a:t>（分配の面）から測っても、支出の面から測っても</a:t>
            </a:r>
          </a:p>
          <a:p>
            <a:pPr eaLnBrk="1" hangingPunct="1">
              <a:lnSpc>
                <a:spcPct val="80000"/>
              </a:lnSpc>
              <a:buFontTx/>
              <a:buNone/>
            </a:pPr>
            <a:r>
              <a:rPr lang="ja-JP" altLang="en-US" sz="2200" smtClean="0"/>
              <a:t>経済の活動水準の大きさは同じである。</a:t>
            </a:r>
          </a:p>
          <a:p>
            <a:pPr eaLnBrk="1" hangingPunct="1">
              <a:lnSpc>
                <a:spcPct val="80000"/>
              </a:lnSpc>
              <a:buFontTx/>
              <a:buNone/>
            </a:pPr>
            <a:endParaRPr lang="ja-JP" altLang="en-US" sz="2200" smtClean="0"/>
          </a:p>
          <a:p>
            <a:pPr eaLnBrk="1" hangingPunct="1">
              <a:lnSpc>
                <a:spcPct val="80000"/>
              </a:lnSpc>
              <a:buFontTx/>
              <a:buNone/>
            </a:pPr>
            <a:r>
              <a:rPr lang="ja-JP" altLang="en-US" sz="2200" smtClean="0"/>
              <a:t>国民総生産＝国民総所得＝国民総支出</a:t>
            </a:r>
          </a:p>
          <a:p>
            <a:pPr eaLnBrk="1" hangingPunct="1">
              <a:lnSpc>
                <a:spcPct val="80000"/>
              </a:lnSpc>
              <a:buFontTx/>
              <a:buNone/>
            </a:pPr>
            <a:endParaRPr lang="ja-JP" altLang="en-US" sz="2200" smtClean="0"/>
          </a:p>
          <a:p>
            <a:pPr eaLnBrk="1" hangingPunct="1">
              <a:lnSpc>
                <a:spcPct val="80000"/>
              </a:lnSpc>
              <a:buFontTx/>
              <a:buNone/>
            </a:pPr>
            <a:r>
              <a:rPr lang="ja-JP" altLang="en-US" sz="2200" smtClean="0"/>
              <a:t>国民純生産＝国民純所得＝国民純支出</a:t>
            </a:r>
          </a:p>
          <a:p>
            <a:pPr eaLnBrk="1" hangingPunct="1">
              <a:lnSpc>
                <a:spcPct val="80000"/>
              </a:lnSpc>
              <a:buFontTx/>
              <a:buNone/>
            </a:pPr>
            <a:endParaRPr lang="en-US" altLang="ja-JP" sz="2200" smtClean="0"/>
          </a:p>
          <a:p>
            <a:pPr eaLnBrk="1" hangingPunct="1">
              <a:lnSpc>
                <a:spcPct val="80000"/>
              </a:lnSpc>
              <a:buFontTx/>
              <a:buNone/>
            </a:pPr>
            <a:r>
              <a:rPr lang="ja-JP" altLang="en-US" sz="2200" smtClean="0"/>
              <a:t>政府統計では、国内総支出は国内総生産（支出側）</a:t>
            </a:r>
            <a:endParaRPr lang="en-US" altLang="ja-JP" sz="2200" smtClean="0"/>
          </a:p>
          <a:p>
            <a:pPr eaLnBrk="1" hangingPunct="1">
              <a:lnSpc>
                <a:spcPct val="80000"/>
              </a:lnSpc>
              <a:buFontTx/>
              <a:buNone/>
            </a:pPr>
            <a:r>
              <a:rPr lang="ja-JP" altLang="en-US" sz="2200" smtClean="0"/>
              <a:t>と呼ばれる。</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14414" y="285728"/>
          <a:ext cx="7498080" cy="10001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2274" name="Rectangle 3"/>
          <p:cNvSpPr>
            <a:spLocks noGrp="1" noChangeArrowheads="1"/>
          </p:cNvSpPr>
          <p:nvPr>
            <p:ph idx="1"/>
          </p:nvPr>
        </p:nvSpPr>
        <p:spPr>
          <a:xfrm>
            <a:off x="971550" y="1484313"/>
            <a:ext cx="8172450" cy="4525962"/>
          </a:xfrm>
        </p:spPr>
        <p:txBody>
          <a:bodyPr/>
          <a:lstStyle/>
          <a:p>
            <a:pPr eaLnBrk="1" hangingPunct="1">
              <a:buFontTx/>
              <a:buNone/>
            </a:pPr>
            <a:r>
              <a:rPr lang="ja-JP" altLang="en-US" sz="2000" smtClean="0"/>
              <a:t>ＧＤＰの変化の</a:t>
            </a:r>
            <a:r>
              <a:rPr lang="en-US" altLang="ja-JP" sz="2000" smtClean="0"/>
              <a:t>2</a:t>
            </a:r>
            <a:r>
              <a:rPr lang="ja-JP" altLang="en-US" sz="2000" smtClean="0"/>
              <a:t>つの要因</a:t>
            </a:r>
          </a:p>
          <a:p>
            <a:pPr eaLnBrk="1" hangingPunct="1">
              <a:buFontTx/>
              <a:buNone/>
            </a:pPr>
            <a:endParaRPr lang="en-US" altLang="ja-JP" sz="2000" smtClean="0"/>
          </a:p>
          <a:p>
            <a:pPr eaLnBrk="1" hangingPunct="1">
              <a:buFontTx/>
              <a:buNone/>
            </a:pPr>
            <a:r>
              <a:rPr lang="en-US" altLang="ja-JP" sz="2000" smtClean="0"/>
              <a:t>①</a:t>
            </a:r>
            <a:r>
              <a:rPr lang="ja-JP" altLang="en-US" sz="2000" smtClean="0"/>
              <a:t>生産される財・サービスの量の変化による部分</a:t>
            </a:r>
          </a:p>
          <a:p>
            <a:pPr eaLnBrk="1" hangingPunct="1">
              <a:buFontTx/>
              <a:buNone/>
            </a:pPr>
            <a:r>
              <a:rPr lang="en-US" altLang="ja-JP" sz="2000" smtClean="0"/>
              <a:t>②</a:t>
            </a:r>
            <a:r>
              <a:rPr lang="ja-JP" altLang="en-US" sz="2000" smtClean="0"/>
              <a:t>市場価格の変化による部分</a:t>
            </a:r>
          </a:p>
          <a:p>
            <a:pPr eaLnBrk="1" hangingPunct="1">
              <a:buFontTx/>
              <a:buNone/>
            </a:pPr>
            <a:endParaRPr lang="ja-JP" altLang="en-US" sz="2000" smtClean="0"/>
          </a:p>
          <a:p>
            <a:pPr eaLnBrk="1" hangingPunct="1">
              <a:buFontTx/>
              <a:buNone/>
            </a:pPr>
            <a:r>
              <a:rPr lang="ja-JP" altLang="en-US" sz="2000" smtClean="0"/>
              <a:t>実質ＧＤＰ：今年生産された財・サービスの価値を過去の特定の年　　　</a:t>
            </a:r>
            <a:endParaRPr lang="en-US" altLang="ja-JP" sz="2000" smtClean="0"/>
          </a:p>
          <a:p>
            <a:pPr eaLnBrk="1" hangingPunct="1">
              <a:buFontTx/>
              <a:buNone/>
            </a:pPr>
            <a:r>
              <a:rPr lang="ja-JP" altLang="en-US" sz="2000" smtClean="0"/>
              <a:t>　　　　　　（基準年）の価格で評価。</a:t>
            </a:r>
          </a:p>
          <a:p>
            <a:pPr eaLnBrk="1" hangingPunct="1">
              <a:buFontTx/>
              <a:buNone/>
            </a:pPr>
            <a:r>
              <a:rPr lang="ja-JP" altLang="en-US" sz="2000" smtClean="0"/>
              <a:t>名目ＧＤＰ：今年生産された財・サービスの価値を今年の価格で評価。</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41" name="Rectangle 37"/>
          <p:cNvSpPr>
            <a:spLocks noGrp="1" noChangeArrowheads="1"/>
          </p:cNvSpPr>
          <p:nvPr>
            <p:ph type="title"/>
          </p:nvPr>
        </p:nvSpPr>
        <p:spPr>
          <a:xfrm>
            <a:off x="1422400" y="685800"/>
            <a:ext cx="7086600" cy="511175"/>
          </a:xfrm>
        </p:spPr>
        <p:txBody>
          <a:bodyPr/>
          <a:lstStyle/>
          <a:p>
            <a:pPr eaLnBrk="1" fontAlgn="auto" hangingPunct="1">
              <a:spcAft>
                <a:spcPts val="0"/>
              </a:spcAft>
              <a:defRPr/>
            </a:pPr>
            <a:r>
              <a:rPr lang="ja-JP" altLang="en-US" sz="2000">
                <a:solidFill>
                  <a:schemeClr val="tx2">
                    <a:satMod val="130000"/>
                  </a:schemeClr>
                </a:solidFill>
              </a:rPr>
              <a:t>実際に計算してみよう</a:t>
            </a:r>
          </a:p>
        </p:txBody>
      </p:sp>
      <p:sp>
        <p:nvSpPr>
          <p:cNvPr id="111618" name="Rectangle 3"/>
          <p:cNvSpPr>
            <a:spLocks noGrp="1" noChangeArrowheads="1"/>
          </p:cNvSpPr>
          <p:nvPr>
            <p:ph type="body" sz="half" idx="1"/>
          </p:nvPr>
        </p:nvSpPr>
        <p:spPr>
          <a:xfrm>
            <a:off x="1422400" y="1600200"/>
            <a:ext cx="2552700" cy="4525963"/>
          </a:xfrm>
        </p:spPr>
        <p:txBody>
          <a:bodyPr/>
          <a:lstStyle/>
          <a:p>
            <a:pPr eaLnBrk="1" hangingPunct="1">
              <a:buFontTx/>
              <a:buNone/>
            </a:pPr>
            <a:endParaRPr lang="ja-JP" altLang="en-US" sz="2400" smtClean="0"/>
          </a:p>
          <a:p>
            <a:pPr eaLnBrk="1" hangingPunct="1">
              <a:buFontTx/>
              <a:buNone/>
            </a:pPr>
            <a:endParaRPr lang="ja-JP" altLang="en-US" sz="2400" smtClean="0"/>
          </a:p>
        </p:txBody>
      </p:sp>
      <p:graphicFrame>
        <p:nvGraphicFramePr>
          <p:cNvPr id="47236" name="Group 132"/>
          <p:cNvGraphicFramePr>
            <a:graphicFrameLocks noGrp="1"/>
          </p:cNvGraphicFramePr>
          <p:nvPr>
            <p:ph sz="half" idx="2"/>
          </p:nvPr>
        </p:nvGraphicFramePr>
        <p:xfrm>
          <a:off x="1114425" y="1125538"/>
          <a:ext cx="7632700" cy="1819275"/>
        </p:xfrm>
        <a:graphic>
          <a:graphicData uri="http://schemas.openxmlformats.org/drawingml/2006/table">
            <a:tbl>
              <a:tblPr/>
              <a:tblGrid>
                <a:gridCol w="1525588"/>
                <a:gridCol w="1527175"/>
                <a:gridCol w="1527175"/>
                <a:gridCol w="1527175"/>
                <a:gridCol w="1525587"/>
              </a:tblGrid>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自動車の価格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（万円</a:t>
                      </a:r>
                      <a:r>
                        <a:rPr kumimoji="0" lang="en-US" altLang="ja-JP" sz="1600" b="0" i="0" u="none" strike="noStrike" cap="none" normalizeH="0" baseline="0" smtClean="0">
                          <a:ln>
                            <a:noFill/>
                          </a:ln>
                          <a:solidFill>
                            <a:schemeClr val="tx1"/>
                          </a:solidFill>
                          <a:effectLst/>
                          <a:latin typeface="Century Gothic" pitchFamily="34" charset="0"/>
                          <a:ea typeface="ＭＳ Ｐゴシック" charset="-128"/>
                        </a:rPr>
                        <a:t>/</a:t>
                      </a: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自動車の</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生産量（台）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米の価格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（万円</a:t>
                      </a:r>
                      <a:r>
                        <a:rPr kumimoji="0" lang="en-US" altLang="ja-JP" sz="1600" b="0" i="0" u="none" strike="noStrike" cap="none" normalizeH="0" baseline="0" smtClean="0">
                          <a:ln>
                            <a:noFill/>
                          </a:ln>
                          <a:solidFill>
                            <a:schemeClr val="tx1"/>
                          </a:solidFill>
                          <a:effectLst/>
                          <a:latin typeface="Century Gothic" pitchFamily="34" charset="0"/>
                          <a:ea typeface="ＭＳ Ｐゴシック" charset="-128"/>
                        </a:rPr>
                        <a:t>/</a:t>
                      </a: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米の生産量</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２００５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endParaRPr kumimoji="0" lang="en-US" altLang="ja-JP" sz="1600" b="0" i="0" u="none" strike="noStrike" cap="none" normalizeH="0" baseline="0" smtClean="0">
                        <a:ln>
                          <a:noFill/>
                        </a:ln>
                        <a:solidFill>
                          <a:schemeClr val="tx1"/>
                        </a:solidFill>
                        <a:effectLst/>
                        <a:latin typeface="Century Gothic" pitchFamily="34"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８０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２００６</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１２０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２００７</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１３０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１１０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1651" name="Text Box 124"/>
          <p:cNvSpPr txBox="1">
            <a:spLocks noChangeArrowheads="1"/>
          </p:cNvSpPr>
          <p:nvPr/>
        </p:nvSpPr>
        <p:spPr bwMode="auto">
          <a:xfrm>
            <a:off x="1143000" y="3357563"/>
            <a:ext cx="7643813" cy="3278187"/>
          </a:xfrm>
          <a:prstGeom prst="rect">
            <a:avLst/>
          </a:prstGeom>
          <a:solidFill>
            <a:schemeClr val="bg1"/>
          </a:solidFill>
          <a:ln w="9525">
            <a:noFill/>
            <a:miter lim="800000"/>
            <a:headEnd/>
            <a:tailEnd/>
          </a:ln>
        </p:spPr>
        <p:txBody>
          <a:bodyPr>
            <a:spAutoFit/>
          </a:bodyPr>
          <a:lstStyle/>
          <a:p>
            <a:pPr>
              <a:spcBef>
                <a:spcPct val="50000"/>
              </a:spcBef>
            </a:pPr>
            <a:r>
              <a:rPr kumimoji="0" lang="ja-JP" altLang="en-US" sz="1800"/>
              <a:t>基準年を２００５年にする。</a:t>
            </a:r>
          </a:p>
          <a:p>
            <a:pPr>
              <a:spcBef>
                <a:spcPct val="50000"/>
              </a:spcBef>
            </a:pPr>
            <a:r>
              <a:rPr kumimoji="0" lang="ja-JP" altLang="en-US" sz="1800"/>
              <a:t>２００５年の名目</a:t>
            </a:r>
            <a:r>
              <a:rPr kumimoji="0" lang="en-US" altLang="ja-JP" sz="1800"/>
              <a:t>GDP</a:t>
            </a:r>
            <a:r>
              <a:rPr kumimoji="0" lang="ja-JP" altLang="en-US" sz="1800"/>
              <a:t>（万円）＝１００</a:t>
            </a:r>
            <a:r>
              <a:rPr kumimoji="0" lang="en-US" altLang="ja-JP" sz="1800"/>
              <a:t>×</a:t>
            </a:r>
            <a:r>
              <a:rPr kumimoji="0" lang="ja-JP" altLang="en-US" sz="1800"/>
              <a:t>１００＋８０</a:t>
            </a:r>
            <a:r>
              <a:rPr kumimoji="0" lang="en-US" altLang="ja-JP" sz="1800"/>
              <a:t>×</a:t>
            </a:r>
            <a:r>
              <a:rPr kumimoji="0" lang="ja-JP" altLang="en-US" sz="1800"/>
              <a:t>１００＝１８，０００</a:t>
            </a:r>
          </a:p>
          <a:p>
            <a:pPr>
              <a:spcBef>
                <a:spcPct val="50000"/>
              </a:spcBef>
            </a:pPr>
            <a:r>
              <a:rPr kumimoji="0" lang="ja-JP" altLang="en-US" sz="1800"/>
              <a:t>２００６年の名目</a:t>
            </a:r>
            <a:r>
              <a:rPr kumimoji="0" lang="en-US" altLang="ja-JP" sz="1800"/>
              <a:t>GDP</a:t>
            </a:r>
            <a:r>
              <a:rPr kumimoji="0" lang="ja-JP" altLang="en-US" sz="1800"/>
              <a:t>（万円）＝１２０</a:t>
            </a:r>
            <a:r>
              <a:rPr kumimoji="0" lang="en-US" altLang="ja-JP" sz="1800"/>
              <a:t>×</a:t>
            </a:r>
            <a:r>
              <a:rPr kumimoji="0" lang="ja-JP" altLang="en-US" sz="1800"/>
              <a:t>１００＋９０</a:t>
            </a:r>
            <a:r>
              <a:rPr kumimoji="0" lang="en-US" altLang="ja-JP" sz="1800"/>
              <a:t>×</a:t>
            </a:r>
            <a:r>
              <a:rPr kumimoji="0" lang="ja-JP" altLang="en-US" sz="1800"/>
              <a:t>１００＝２１，０００</a:t>
            </a:r>
          </a:p>
          <a:p>
            <a:pPr>
              <a:spcBef>
                <a:spcPct val="50000"/>
              </a:spcBef>
            </a:pPr>
            <a:r>
              <a:rPr kumimoji="0" lang="ja-JP" altLang="en-US" sz="1800"/>
              <a:t>２００７年の名目</a:t>
            </a:r>
            <a:r>
              <a:rPr kumimoji="0" lang="en-US" altLang="ja-JP" sz="1800"/>
              <a:t>GDP</a:t>
            </a:r>
            <a:r>
              <a:rPr kumimoji="0" lang="ja-JP" altLang="en-US" sz="1800"/>
              <a:t>（万円）＝１３０</a:t>
            </a:r>
            <a:r>
              <a:rPr kumimoji="0" lang="en-US" altLang="ja-JP" sz="1800"/>
              <a:t>×</a:t>
            </a:r>
            <a:r>
              <a:rPr kumimoji="0" lang="ja-JP" altLang="en-US" sz="1800"/>
              <a:t>１１０＋１００</a:t>
            </a:r>
            <a:r>
              <a:rPr kumimoji="0" lang="en-US" altLang="ja-JP" sz="1800"/>
              <a:t>×</a:t>
            </a:r>
            <a:r>
              <a:rPr kumimoji="0" lang="ja-JP" altLang="en-US" sz="1800"/>
              <a:t>９０＝２３，３００</a:t>
            </a:r>
          </a:p>
          <a:p>
            <a:pPr>
              <a:spcBef>
                <a:spcPct val="50000"/>
              </a:spcBef>
            </a:pPr>
            <a:r>
              <a:rPr kumimoji="0" lang="ja-JP" altLang="en-US" sz="1800"/>
              <a:t>２００５年の</a:t>
            </a:r>
            <a:r>
              <a:rPr kumimoji="0" lang="ja-JP" altLang="en-US" sz="1800">
                <a:solidFill>
                  <a:srgbClr val="FF0000"/>
                </a:solidFill>
              </a:rPr>
              <a:t>実質</a:t>
            </a:r>
            <a:r>
              <a:rPr kumimoji="0" lang="en-US" altLang="ja-JP" sz="1800"/>
              <a:t>GDP</a:t>
            </a:r>
            <a:r>
              <a:rPr kumimoji="0" lang="ja-JP" altLang="en-US" sz="1800"/>
              <a:t>（万円）＝１００</a:t>
            </a:r>
            <a:r>
              <a:rPr kumimoji="0" lang="en-US" altLang="ja-JP" sz="1800"/>
              <a:t>×</a:t>
            </a:r>
            <a:r>
              <a:rPr kumimoji="0" lang="ja-JP" altLang="en-US" sz="1800"/>
              <a:t>１００＋８０</a:t>
            </a:r>
            <a:r>
              <a:rPr kumimoji="0" lang="en-US" altLang="ja-JP" sz="1800"/>
              <a:t>×</a:t>
            </a:r>
            <a:r>
              <a:rPr kumimoji="0" lang="ja-JP" altLang="en-US" sz="1800"/>
              <a:t>１００＝１８，０００</a:t>
            </a:r>
          </a:p>
          <a:p>
            <a:pPr>
              <a:spcBef>
                <a:spcPct val="50000"/>
              </a:spcBef>
            </a:pPr>
            <a:r>
              <a:rPr kumimoji="0" lang="ja-JP" altLang="en-US" sz="1800"/>
              <a:t>２００６年の</a:t>
            </a:r>
            <a:r>
              <a:rPr kumimoji="0" lang="ja-JP" altLang="en-US" sz="1800">
                <a:solidFill>
                  <a:srgbClr val="FF0000"/>
                </a:solidFill>
              </a:rPr>
              <a:t>実質</a:t>
            </a:r>
            <a:r>
              <a:rPr kumimoji="0" lang="en-US" altLang="ja-JP" sz="1800"/>
              <a:t>GDP</a:t>
            </a:r>
            <a:r>
              <a:rPr kumimoji="0" lang="ja-JP" altLang="en-US" sz="1800"/>
              <a:t>（万円）＝１００</a:t>
            </a:r>
            <a:r>
              <a:rPr kumimoji="0" lang="en-US" altLang="ja-JP" sz="1800"/>
              <a:t>×</a:t>
            </a:r>
            <a:r>
              <a:rPr kumimoji="0" lang="ja-JP" altLang="en-US" sz="1800"/>
              <a:t>１００＋８０</a:t>
            </a:r>
            <a:r>
              <a:rPr kumimoji="0" lang="en-US" altLang="ja-JP" sz="1800"/>
              <a:t>×</a:t>
            </a:r>
            <a:r>
              <a:rPr kumimoji="0" lang="ja-JP" altLang="en-US" sz="1800"/>
              <a:t>１００＝１８，０００</a:t>
            </a:r>
          </a:p>
          <a:p>
            <a:pPr>
              <a:spcBef>
                <a:spcPct val="50000"/>
              </a:spcBef>
            </a:pPr>
            <a:r>
              <a:rPr kumimoji="0" lang="ja-JP" altLang="en-US" sz="1800"/>
              <a:t>２００７年の</a:t>
            </a:r>
            <a:r>
              <a:rPr kumimoji="0" lang="ja-JP" altLang="en-US" sz="1800">
                <a:solidFill>
                  <a:srgbClr val="FF0000"/>
                </a:solidFill>
              </a:rPr>
              <a:t>実質</a:t>
            </a:r>
            <a:r>
              <a:rPr kumimoji="0" lang="en-US" altLang="ja-JP" sz="1800"/>
              <a:t>GDP</a:t>
            </a:r>
            <a:r>
              <a:rPr kumimoji="0" lang="ja-JP" altLang="en-US" sz="1800"/>
              <a:t>（万円）＝１００</a:t>
            </a:r>
            <a:r>
              <a:rPr kumimoji="0" lang="en-US" altLang="ja-JP" sz="1800"/>
              <a:t>×</a:t>
            </a:r>
            <a:r>
              <a:rPr kumimoji="0" lang="ja-JP" altLang="en-US" sz="1800"/>
              <a:t>１１０＋８０</a:t>
            </a:r>
            <a:r>
              <a:rPr kumimoji="0" lang="en-US" altLang="ja-JP" sz="1800"/>
              <a:t>×</a:t>
            </a:r>
            <a:r>
              <a:rPr kumimoji="0" lang="ja-JP" altLang="en-US" sz="1800"/>
              <a:t>９０＝１８，２００</a:t>
            </a:r>
          </a:p>
          <a:p>
            <a:pPr>
              <a:spcBef>
                <a:spcPct val="50000"/>
              </a:spcBef>
            </a:pPr>
            <a:endParaRPr kumimoji="0" lang="ja-JP" altLang="en-US" sz="1800"/>
          </a:p>
        </p:txBody>
      </p:sp>
      <p:sp>
        <p:nvSpPr>
          <p:cNvPr id="111652" name="Rectangle 125"/>
          <p:cNvSpPr>
            <a:spLocks noChangeArrowheads="1"/>
          </p:cNvSpPr>
          <p:nvPr/>
        </p:nvSpPr>
        <p:spPr bwMode="auto">
          <a:xfrm>
            <a:off x="4214813" y="5000625"/>
            <a:ext cx="504825" cy="1152525"/>
          </a:xfrm>
          <a:prstGeom prst="rect">
            <a:avLst/>
          </a:prstGeom>
          <a:solidFill>
            <a:schemeClr val="accent1">
              <a:alpha val="0"/>
            </a:schemeClr>
          </a:solidFill>
          <a:ln w="9525">
            <a:solidFill>
              <a:srgbClr val="FF5050"/>
            </a:solidFill>
            <a:miter lim="800000"/>
            <a:headEnd/>
            <a:tailEnd/>
          </a:ln>
        </p:spPr>
        <p:txBody>
          <a:bodyPr wrap="none" anchor="ctr"/>
          <a:lstStyle/>
          <a:p>
            <a:endParaRPr kumimoji="0" lang="ja-JP" altLang="en-US"/>
          </a:p>
        </p:txBody>
      </p:sp>
      <p:sp>
        <p:nvSpPr>
          <p:cNvPr id="111653" name="Rectangle 127"/>
          <p:cNvSpPr>
            <a:spLocks noChangeArrowheads="1"/>
          </p:cNvSpPr>
          <p:nvPr/>
        </p:nvSpPr>
        <p:spPr bwMode="auto">
          <a:xfrm>
            <a:off x="5572125" y="5072063"/>
            <a:ext cx="360363" cy="1152525"/>
          </a:xfrm>
          <a:prstGeom prst="rect">
            <a:avLst/>
          </a:prstGeom>
          <a:solidFill>
            <a:schemeClr val="accent1">
              <a:alpha val="0"/>
            </a:schemeClr>
          </a:solidFill>
          <a:ln w="9525">
            <a:solidFill>
              <a:srgbClr val="FF5050"/>
            </a:solidFill>
            <a:miter lim="800000"/>
            <a:headEnd/>
            <a:tailEnd/>
          </a:ln>
        </p:spPr>
        <p:txBody>
          <a:bodyPr wrap="none" anchor="ctr"/>
          <a:lstStyle/>
          <a:p>
            <a:endParaRPr kumimoji="0"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ctrTitle"/>
          </p:nvPr>
        </p:nvSpPr>
        <p:spPr>
          <a:xfrm>
            <a:off x="1431925" y="360363"/>
            <a:ext cx="7407275" cy="1471612"/>
          </a:xfrm>
        </p:spPr>
        <p:txBody>
          <a:bodyPr/>
          <a:lstStyle/>
          <a:p>
            <a:pPr eaLnBrk="1" fontAlgn="auto" hangingPunct="1">
              <a:spcAft>
                <a:spcPts val="0"/>
              </a:spcAft>
              <a:defRPr/>
            </a:pPr>
            <a:r>
              <a:rPr lang="ja-JP" altLang="en-US">
                <a:solidFill>
                  <a:schemeClr val="tx2">
                    <a:satMod val="130000"/>
                  </a:schemeClr>
                </a:solidFill>
              </a:rPr>
              <a:t>第３章　物価の測り方</a:t>
            </a:r>
          </a:p>
        </p:txBody>
      </p:sp>
      <p:sp>
        <p:nvSpPr>
          <p:cNvPr id="54277" name="Rectangle 5"/>
          <p:cNvSpPr>
            <a:spLocks noGrp="1" noChangeArrowheads="1"/>
          </p:cNvSpPr>
          <p:nvPr>
            <p:ph type="subTitle" idx="1"/>
          </p:nvPr>
        </p:nvSpPr>
        <p:spPr>
          <a:xfrm>
            <a:off x="1431925" y="1849438"/>
            <a:ext cx="7407275" cy="1752600"/>
          </a:xfrm>
        </p:spPr>
        <p:txBody>
          <a:bodyPr>
            <a:normAutofit/>
          </a:bodyPr>
          <a:lstStyle/>
          <a:p>
            <a:pPr eaLnBrk="1" fontAlgn="auto" hangingPunct="1">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571625" y="2214563"/>
            <a:ext cx="5786438" cy="107156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aphicFrame>
        <p:nvGraphicFramePr>
          <p:cNvPr id="9" name="図表 8"/>
          <p:cNvGraphicFramePr/>
          <p:nvPr/>
        </p:nvGraphicFramePr>
        <p:xfrm>
          <a:off x="1285852" y="428604"/>
          <a:ext cx="7086600" cy="8461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8381" name="Rectangle 3"/>
          <p:cNvSpPr>
            <a:spLocks noGrp="1" noChangeArrowheads="1"/>
          </p:cNvSpPr>
          <p:nvPr>
            <p:ph type="body" sz="half" idx="1"/>
          </p:nvPr>
        </p:nvSpPr>
        <p:spPr>
          <a:xfrm>
            <a:off x="1279525" y="1600200"/>
            <a:ext cx="7435850" cy="4525963"/>
          </a:xfrm>
        </p:spPr>
        <p:txBody>
          <a:bodyPr/>
          <a:lstStyle/>
          <a:p>
            <a:pPr eaLnBrk="1" hangingPunct="1">
              <a:buFontTx/>
              <a:buNone/>
            </a:pPr>
            <a:r>
              <a:rPr lang="ja-JP" altLang="en-US" sz="2000" smtClean="0"/>
              <a:t>ＧＤＰデフレーター：経済全体での価格の上昇の程度を測る。</a:t>
            </a:r>
          </a:p>
          <a:p>
            <a:pPr eaLnBrk="1" hangingPunct="1">
              <a:buFontTx/>
              <a:buNone/>
            </a:pPr>
            <a:endParaRPr lang="ja-JP" altLang="en-US" sz="2000" smtClean="0"/>
          </a:p>
        </p:txBody>
      </p:sp>
      <p:graphicFrame>
        <p:nvGraphicFramePr>
          <p:cNvPr id="58378" name="Object 10"/>
          <p:cNvGraphicFramePr>
            <a:graphicFrameLocks noChangeAspect="1"/>
          </p:cNvGraphicFramePr>
          <p:nvPr>
            <p:ph sz="half" idx="2"/>
          </p:nvPr>
        </p:nvGraphicFramePr>
        <p:xfrm>
          <a:off x="4214813" y="2286000"/>
          <a:ext cx="2497137" cy="792163"/>
        </p:xfrm>
        <a:graphic>
          <a:graphicData uri="http://schemas.openxmlformats.org/presentationml/2006/ole">
            <p:oleObj spid="_x0000_s58378" name="数式" r:id="rId8" imgW="1320480" imgH="419040" progId="Equation.3">
              <p:embed/>
            </p:oleObj>
          </a:graphicData>
        </a:graphic>
      </p:graphicFrame>
      <p:sp>
        <p:nvSpPr>
          <p:cNvPr id="58382" name="Text Box 12"/>
          <p:cNvSpPr txBox="1">
            <a:spLocks noChangeArrowheads="1"/>
          </p:cNvSpPr>
          <p:nvPr/>
        </p:nvSpPr>
        <p:spPr bwMode="auto">
          <a:xfrm>
            <a:off x="1258888" y="3068638"/>
            <a:ext cx="7058025" cy="2432050"/>
          </a:xfrm>
          <a:prstGeom prst="rect">
            <a:avLst/>
          </a:prstGeom>
          <a:noFill/>
          <a:ln w="9525">
            <a:noFill/>
            <a:miter lim="800000"/>
            <a:headEnd/>
            <a:tailEnd/>
          </a:ln>
        </p:spPr>
        <p:txBody>
          <a:bodyPr>
            <a:spAutoFit/>
          </a:bodyPr>
          <a:lstStyle/>
          <a:p>
            <a:pPr>
              <a:spcBef>
                <a:spcPct val="50000"/>
              </a:spcBef>
            </a:pPr>
            <a:endParaRPr kumimoji="0" lang="en-US" altLang="ja-JP"/>
          </a:p>
          <a:p>
            <a:pPr>
              <a:spcBef>
                <a:spcPct val="50000"/>
              </a:spcBef>
            </a:pPr>
            <a:r>
              <a:rPr kumimoji="0" lang="en-US" altLang="ja-JP"/>
              <a:t>2</a:t>
            </a:r>
            <a:r>
              <a:rPr kumimoji="0" lang="ja-JP" altLang="en-US"/>
              <a:t>章で計算した数値をもとに、ＧＤＰデフレーターを求めよう！</a:t>
            </a:r>
          </a:p>
          <a:p>
            <a:pPr>
              <a:spcBef>
                <a:spcPct val="50000"/>
              </a:spcBef>
            </a:pPr>
            <a:endParaRPr kumimoji="0" lang="ja-JP" altLang="en-US"/>
          </a:p>
          <a:p>
            <a:pPr>
              <a:spcBef>
                <a:spcPct val="50000"/>
              </a:spcBef>
            </a:pPr>
            <a:r>
              <a:rPr kumimoji="0" lang="en-US" altLang="ja-JP" sz="1600"/>
              <a:t>2005</a:t>
            </a:r>
            <a:r>
              <a:rPr kumimoji="0" lang="ja-JP" altLang="en-US" sz="1600"/>
              <a:t>年のＧＤＰデフレーター＝（</a:t>
            </a:r>
            <a:r>
              <a:rPr kumimoji="0" lang="en-US" altLang="ja-JP" sz="1600"/>
              <a:t>18,000÷18,000</a:t>
            </a:r>
            <a:r>
              <a:rPr kumimoji="0" lang="ja-JP" altLang="en-US" sz="1600"/>
              <a:t>）</a:t>
            </a:r>
            <a:r>
              <a:rPr kumimoji="0" lang="en-US" altLang="ja-JP" sz="1600"/>
              <a:t>×100</a:t>
            </a:r>
            <a:r>
              <a:rPr kumimoji="0" lang="ja-JP" altLang="en-US" sz="1600"/>
              <a:t>＝</a:t>
            </a:r>
            <a:r>
              <a:rPr kumimoji="0" lang="en-US" altLang="ja-JP" sz="1600"/>
              <a:t>100</a:t>
            </a:r>
          </a:p>
          <a:p>
            <a:pPr>
              <a:spcBef>
                <a:spcPct val="50000"/>
              </a:spcBef>
            </a:pPr>
            <a:r>
              <a:rPr kumimoji="0" lang="en-US" altLang="ja-JP" sz="1600"/>
              <a:t>2006</a:t>
            </a:r>
            <a:r>
              <a:rPr kumimoji="0" lang="ja-JP" altLang="en-US" sz="1600"/>
              <a:t>年のＧＤＰデフレーター＝（</a:t>
            </a:r>
            <a:r>
              <a:rPr kumimoji="0" lang="en-US" altLang="ja-JP" sz="1600"/>
              <a:t>21,000÷18,000</a:t>
            </a:r>
            <a:r>
              <a:rPr kumimoji="0" lang="ja-JP" altLang="en-US" sz="1600"/>
              <a:t>）</a:t>
            </a:r>
            <a:r>
              <a:rPr kumimoji="0" lang="en-US" altLang="ja-JP" sz="1600"/>
              <a:t>×100</a:t>
            </a:r>
            <a:r>
              <a:rPr kumimoji="0" lang="ja-JP" altLang="en-US" sz="1600"/>
              <a:t>＝</a:t>
            </a:r>
            <a:r>
              <a:rPr kumimoji="0" lang="en-US" altLang="ja-JP" sz="1600"/>
              <a:t>116.7</a:t>
            </a:r>
          </a:p>
          <a:p>
            <a:pPr>
              <a:spcBef>
                <a:spcPct val="50000"/>
              </a:spcBef>
            </a:pPr>
            <a:r>
              <a:rPr kumimoji="0" lang="en-US" altLang="ja-JP" sz="1600"/>
              <a:t>2007</a:t>
            </a:r>
            <a:r>
              <a:rPr kumimoji="0" lang="ja-JP" altLang="en-US" sz="1600"/>
              <a:t>年のＧＤＰデフレーター＝（</a:t>
            </a:r>
            <a:r>
              <a:rPr kumimoji="0" lang="en-US" altLang="ja-JP" sz="1600"/>
              <a:t>23,300÷18,200</a:t>
            </a:r>
            <a:r>
              <a:rPr kumimoji="0" lang="ja-JP" altLang="en-US" sz="1600"/>
              <a:t>）</a:t>
            </a:r>
            <a:r>
              <a:rPr kumimoji="0" lang="en-US" altLang="ja-JP" sz="1600"/>
              <a:t>×100</a:t>
            </a:r>
            <a:r>
              <a:rPr kumimoji="0" lang="ja-JP" altLang="en-US" sz="1600"/>
              <a:t>＝</a:t>
            </a:r>
            <a:r>
              <a:rPr kumimoji="0" lang="en-US" altLang="ja-JP" sz="1600"/>
              <a:t>128.0</a:t>
            </a:r>
          </a:p>
        </p:txBody>
      </p:sp>
      <p:sp>
        <p:nvSpPr>
          <p:cNvPr id="58383" name="AutoShape 13"/>
          <p:cNvSpPr>
            <a:spLocks noChangeArrowheads="1"/>
          </p:cNvSpPr>
          <p:nvPr/>
        </p:nvSpPr>
        <p:spPr bwMode="auto">
          <a:xfrm>
            <a:off x="3929063" y="3857625"/>
            <a:ext cx="1152525" cy="504825"/>
          </a:xfrm>
          <a:prstGeom prst="downArrow">
            <a:avLst>
              <a:gd name="adj1" fmla="val 50000"/>
              <a:gd name="adj2" fmla="val 25000"/>
            </a:avLst>
          </a:prstGeom>
          <a:solidFill>
            <a:srgbClr val="FFFF99"/>
          </a:solidFill>
          <a:ln w="9525">
            <a:solidFill>
              <a:schemeClr val="tx1"/>
            </a:solidFill>
            <a:miter lim="800000"/>
            <a:headEnd/>
            <a:tailEnd/>
          </a:ln>
        </p:spPr>
        <p:txBody>
          <a:bodyPr vert="eaVert" wrap="none" anchor="ctr"/>
          <a:lstStyle/>
          <a:p>
            <a:endParaRPr kumimoji="0" lang="ja-JP" altLang="en-US"/>
          </a:p>
        </p:txBody>
      </p:sp>
      <p:sp>
        <p:nvSpPr>
          <p:cNvPr id="58384" name="テキスト ボックス 6"/>
          <p:cNvSpPr txBox="1">
            <a:spLocks noChangeArrowheads="1"/>
          </p:cNvSpPr>
          <p:nvPr/>
        </p:nvSpPr>
        <p:spPr bwMode="auto">
          <a:xfrm>
            <a:off x="1857375" y="2500313"/>
            <a:ext cx="2379663" cy="708025"/>
          </a:xfrm>
          <a:prstGeom prst="rect">
            <a:avLst/>
          </a:prstGeom>
          <a:noFill/>
          <a:ln w="9525">
            <a:noFill/>
            <a:miter lim="800000"/>
            <a:headEnd/>
            <a:tailEnd/>
          </a:ln>
        </p:spPr>
        <p:txBody>
          <a:bodyPr wrap="none">
            <a:spAutoFit/>
          </a:bodyPr>
          <a:lstStyle/>
          <a:p>
            <a:r>
              <a:rPr kumimoji="0" lang="ja-JP" altLang="en-US"/>
              <a:t>ＧＤＰデフレーター＝</a:t>
            </a:r>
          </a:p>
          <a:p>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214282" y="1571612"/>
            <a:ext cx="8929718" cy="442915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0418" name="Rectangle 2"/>
          <p:cNvSpPr>
            <a:spLocks noGrp="1" noChangeArrowheads="1"/>
          </p:cNvSpPr>
          <p:nvPr>
            <p:ph type="title"/>
          </p:nvPr>
        </p:nvSpPr>
        <p:spPr>
          <a:xfrm>
            <a:off x="1143000" y="714375"/>
            <a:ext cx="8215313" cy="731838"/>
          </a:xfrm>
        </p:spPr>
        <p:txBody>
          <a:bodyPr/>
          <a:lstStyle/>
          <a:p>
            <a:pPr eaLnBrk="1" fontAlgn="auto" hangingPunct="1">
              <a:spcAft>
                <a:spcPts val="0"/>
              </a:spcAft>
              <a:defRPr/>
            </a:pPr>
            <a:r>
              <a:rPr lang="ja-JP" altLang="en-US" sz="1800" dirty="0">
                <a:solidFill>
                  <a:schemeClr val="tx2">
                    <a:satMod val="130000"/>
                  </a:schemeClr>
                </a:solidFill>
              </a:rPr>
              <a:t>もう少し詳しくみてみると・・・・（次の式には</a:t>
            </a:r>
            <a:r>
              <a:rPr lang="en-US" altLang="ja-JP" sz="1800" dirty="0">
                <a:solidFill>
                  <a:schemeClr val="tx2">
                    <a:satMod val="130000"/>
                  </a:schemeClr>
                </a:solidFill>
              </a:rPr>
              <a:t>100</a:t>
            </a:r>
            <a:r>
              <a:rPr lang="ja-JP" altLang="en-US" sz="1800" dirty="0">
                <a:solidFill>
                  <a:schemeClr val="tx2">
                    <a:satMod val="130000"/>
                  </a:schemeClr>
                </a:solidFill>
              </a:rPr>
              <a:t>をかけて％表示に！）</a:t>
            </a:r>
          </a:p>
        </p:txBody>
      </p:sp>
      <p:graphicFrame>
        <p:nvGraphicFramePr>
          <p:cNvPr id="60421" name="Object 5"/>
          <p:cNvGraphicFramePr>
            <a:graphicFrameLocks noChangeAspect="1"/>
          </p:cNvGraphicFramePr>
          <p:nvPr>
            <p:ph sz="half" idx="2"/>
          </p:nvPr>
        </p:nvGraphicFramePr>
        <p:xfrm>
          <a:off x="250825" y="1708150"/>
          <a:ext cx="8713788" cy="3527425"/>
        </p:xfrm>
        <a:graphic>
          <a:graphicData uri="http://schemas.openxmlformats.org/presentationml/2006/ole">
            <p:oleObj spid="_x0000_s60421" name="Equation" r:id="rId4" imgW="6337080" imgH="2565360" progId="Equation.3">
              <p:embed/>
            </p:oleObj>
          </a:graphicData>
        </a:graphic>
      </p:graphicFrame>
      <p:sp>
        <p:nvSpPr>
          <p:cNvPr id="60430" name="Line 14"/>
          <p:cNvSpPr>
            <a:spLocks noChangeShapeType="1"/>
          </p:cNvSpPr>
          <p:nvPr/>
        </p:nvSpPr>
        <p:spPr bwMode="auto">
          <a:xfrm flipH="1">
            <a:off x="755650" y="3860800"/>
            <a:ext cx="1584325" cy="215900"/>
          </a:xfrm>
          <a:prstGeom prst="line">
            <a:avLst/>
          </a:prstGeom>
          <a:noFill/>
          <a:ln w="9525">
            <a:solidFill>
              <a:srgbClr val="FF0000"/>
            </a:solidFill>
            <a:round/>
            <a:headEnd/>
            <a:tailEnd/>
          </a:ln>
        </p:spPr>
        <p:txBody>
          <a:bodyPr/>
          <a:lstStyle/>
          <a:p>
            <a:endParaRPr lang="ja-JP" altLang="en-US"/>
          </a:p>
        </p:txBody>
      </p:sp>
      <p:sp>
        <p:nvSpPr>
          <p:cNvPr id="60432" name="Rectangle 15"/>
          <p:cNvSpPr>
            <a:spLocks noChangeArrowheads="1"/>
          </p:cNvSpPr>
          <p:nvPr/>
        </p:nvSpPr>
        <p:spPr bwMode="auto">
          <a:xfrm>
            <a:off x="468313" y="4076700"/>
            <a:ext cx="4103687" cy="576263"/>
          </a:xfrm>
          <a:prstGeom prst="rect">
            <a:avLst/>
          </a:prstGeom>
          <a:solidFill>
            <a:schemeClr val="accent1">
              <a:alpha val="0"/>
            </a:schemeClr>
          </a:solidFill>
          <a:ln w="19050">
            <a:solidFill>
              <a:srgbClr val="FF0000"/>
            </a:solidFill>
            <a:miter lim="800000"/>
            <a:headEnd/>
            <a:tailEnd/>
          </a:ln>
        </p:spPr>
        <p:txBody>
          <a:bodyPr wrap="none" anchor="ctr"/>
          <a:lstStyle/>
          <a:p>
            <a:endParaRPr kumimoji="0" lang="ja-JP" altLang="en-US"/>
          </a:p>
        </p:txBody>
      </p:sp>
      <p:sp>
        <p:nvSpPr>
          <p:cNvPr id="60433" name="Rectangle 16"/>
          <p:cNvSpPr>
            <a:spLocks noChangeArrowheads="1"/>
          </p:cNvSpPr>
          <p:nvPr/>
        </p:nvSpPr>
        <p:spPr bwMode="auto">
          <a:xfrm>
            <a:off x="468313" y="4652963"/>
            <a:ext cx="3743325" cy="647700"/>
          </a:xfrm>
          <a:prstGeom prst="rect">
            <a:avLst/>
          </a:prstGeom>
          <a:solidFill>
            <a:srgbClr val="00FF00">
              <a:alpha val="0"/>
            </a:srgbClr>
          </a:solidFill>
          <a:ln w="19050">
            <a:solidFill>
              <a:srgbClr val="FF0000"/>
            </a:solidFill>
            <a:miter lim="800000"/>
            <a:headEnd/>
            <a:tailEnd/>
          </a:ln>
        </p:spPr>
        <p:txBody>
          <a:bodyPr wrap="none" anchor="ctr"/>
          <a:lstStyle/>
          <a:p>
            <a:endParaRPr kumimoji="0" lang="ja-JP" altLang="en-US"/>
          </a:p>
        </p:txBody>
      </p:sp>
      <p:grpSp>
        <p:nvGrpSpPr>
          <p:cNvPr id="60440" name="Group 24"/>
          <p:cNvGrpSpPr>
            <a:grpSpLocks/>
          </p:cNvGrpSpPr>
          <p:nvPr/>
        </p:nvGrpSpPr>
        <p:grpSpPr bwMode="auto">
          <a:xfrm>
            <a:off x="7164388" y="2852738"/>
            <a:ext cx="1657350" cy="1368425"/>
            <a:chOff x="4564" y="1812"/>
            <a:chExt cx="1044" cy="862"/>
          </a:xfrm>
        </p:grpSpPr>
        <p:sp>
          <p:nvSpPr>
            <p:cNvPr id="60424" name="AutoShape 8"/>
            <p:cNvSpPr>
              <a:spLocks noChangeArrowheads="1"/>
            </p:cNvSpPr>
            <p:nvPr/>
          </p:nvSpPr>
          <p:spPr bwMode="auto">
            <a:xfrm rot="4595904">
              <a:off x="4655" y="1721"/>
              <a:ext cx="862" cy="1044"/>
            </a:xfrm>
            <a:prstGeom prst="wedgeEllipseCallout">
              <a:avLst>
                <a:gd name="adj1" fmla="val -57606"/>
                <a:gd name="adj2" fmla="val 63079"/>
              </a:avLst>
            </a:prstGeom>
            <a:solidFill>
              <a:srgbClr val="00FFFF"/>
            </a:solidFill>
            <a:ln w="9525">
              <a:solidFill>
                <a:schemeClr val="tx1"/>
              </a:solidFill>
              <a:miter lim="800000"/>
              <a:headEnd/>
              <a:tailEnd/>
            </a:ln>
          </p:spPr>
          <p:txBody>
            <a:bodyPr/>
            <a:lstStyle/>
            <a:p>
              <a:pPr algn="ctr"/>
              <a:endParaRPr kumimoji="0" lang="ja-JP" altLang="en-US" sz="1200"/>
            </a:p>
          </p:txBody>
        </p:sp>
        <p:sp>
          <p:nvSpPr>
            <p:cNvPr id="60435" name="Text Box 19"/>
            <p:cNvSpPr txBox="1">
              <a:spLocks noChangeArrowheads="1"/>
            </p:cNvSpPr>
            <p:nvPr/>
          </p:nvSpPr>
          <p:spPr bwMode="auto">
            <a:xfrm>
              <a:off x="4649" y="1983"/>
              <a:ext cx="788" cy="173"/>
            </a:xfrm>
            <a:prstGeom prst="rect">
              <a:avLst/>
            </a:prstGeom>
            <a:noFill/>
            <a:ln w="9525">
              <a:noFill/>
              <a:miter lim="800000"/>
              <a:headEnd/>
              <a:tailEnd/>
            </a:ln>
            <a:effectLst/>
          </p:spPr>
          <p:txBody>
            <a:bodyPr wrap="none">
              <a:spAutoFit/>
            </a:bodyPr>
            <a:lstStyle/>
            <a:p>
              <a:r>
                <a:rPr lang="en-US" altLang="ja-JP" sz="1200">
                  <a:latin typeface="ＭＳ Ｐゴシック" charset="-128"/>
                </a:rPr>
                <a:t>2005</a:t>
              </a:r>
              <a:r>
                <a:rPr lang="ja-JP" altLang="en-US" sz="1200"/>
                <a:t>年の自動車</a:t>
              </a:r>
            </a:p>
          </p:txBody>
        </p:sp>
        <p:sp>
          <p:nvSpPr>
            <p:cNvPr id="60437" name="Text Box 21"/>
            <p:cNvSpPr txBox="1">
              <a:spLocks noChangeArrowheads="1"/>
            </p:cNvSpPr>
            <p:nvPr/>
          </p:nvSpPr>
          <p:spPr bwMode="auto">
            <a:xfrm>
              <a:off x="4604" y="2305"/>
              <a:ext cx="923" cy="173"/>
            </a:xfrm>
            <a:prstGeom prst="rect">
              <a:avLst/>
            </a:prstGeom>
            <a:noFill/>
            <a:ln w="9525">
              <a:noFill/>
              <a:miter lim="800000"/>
              <a:headEnd/>
              <a:tailEnd/>
            </a:ln>
            <a:effectLst/>
          </p:spPr>
          <p:txBody>
            <a:bodyPr wrap="none">
              <a:spAutoFit/>
            </a:bodyPr>
            <a:lstStyle/>
            <a:p>
              <a:r>
                <a:rPr lang="en-US" altLang="ja-JP" sz="1200">
                  <a:latin typeface="ＭＳ Ｐゴシック" charset="-128"/>
                </a:rPr>
                <a:t>× 200X</a:t>
              </a:r>
              <a:r>
                <a:rPr lang="ja-JP" altLang="en-US" sz="1200">
                  <a:latin typeface="ＭＳ Ｐゴシック" charset="-128"/>
                </a:rPr>
                <a:t>年の自動車</a:t>
              </a:r>
            </a:p>
          </p:txBody>
        </p:sp>
        <p:sp>
          <p:nvSpPr>
            <p:cNvPr id="60438" name="Text Box 22"/>
            <p:cNvSpPr txBox="1">
              <a:spLocks noChangeArrowheads="1"/>
            </p:cNvSpPr>
            <p:nvPr/>
          </p:nvSpPr>
          <p:spPr bwMode="auto">
            <a:xfrm>
              <a:off x="4876" y="2115"/>
              <a:ext cx="404" cy="173"/>
            </a:xfrm>
            <a:prstGeom prst="rect">
              <a:avLst/>
            </a:prstGeom>
            <a:noFill/>
            <a:ln w="9525">
              <a:noFill/>
              <a:miter lim="800000"/>
              <a:headEnd/>
              <a:tailEnd/>
            </a:ln>
            <a:effectLst/>
          </p:spPr>
          <p:txBody>
            <a:bodyPr wrap="none">
              <a:spAutoFit/>
            </a:bodyPr>
            <a:lstStyle/>
            <a:p>
              <a:r>
                <a:rPr lang="ja-JP" altLang="en-US" sz="1200"/>
                <a:t>の価格</a:t>
              </a:r>
            </a:p>
          </p:txBody>
        </p:sp>
        <p:sp>
          <p:nvSpPr>
            <p:cNvPr id="60439" name="Text Box 23"/>
            <p:cNvSpPr txBox="1">
              <a:spLocks noChangeArrowheads="1"/>
            </p:cNvSpPr>
            <p:nvPr/>
          </p:nvSpPr>
          <p:spPr bwMode="auto">
            <a:xfrm>
              <a:off x="4876" y="2432"/>
              <a:ext cx="404" cy="173"/>
            </a:xfrm>
            <a:prstGeom prst="rect">
              <a:avLst/>
            </a:prstGeom>
            <a:noFill/>
            <a:ln w="9525">
              <a:noFill/>
              <a:miter lim="800000"/>
              <a:headEnd/>
              <a:tailEnd/>
            </a:ln>
            <a:effectLst/>
          </p:spPr>
          <p:txBody>
            <a:bodyPr wrap="none">
              <a:spAutoFit/>
            </a:bodyPr>
            <a:lstStyle/>
            <a:p>
              <a:r>
                <a:rPr lang="ja-JP" altLang="en-US" sz="1200"/>
                <a:t>の数量</a:t>
              </a:r>
            </a:p>
          </p:txBody>
        </p:sp>
      </p:grpSp>
      <p:grpSp>
        <p:nvGrpSpPr>
          <p:cNvPr id="60441" name="Group 25"/>
          <p:cNvGrpSpPr>
            <a:grpSpLocks/>
          </p:cNvGrpSpPr>
          <p:nvPr/>
        </p:nvGrpSpPr>
        <p:grpSpPr bwMode="auto">
          <a:xfrm>
            <a:off x="755650" y="3068638"/>
            <a:ext cx="7704138" cy="576262"/>
            <a:chOff x="476" y="1933"/>
            <a:chExt cx="4853" cy="363"/>
          </a:xfrm>
        </p:grpSpPr>
        <p:sp>
          <p:nvSpPr>
            <p:cNvPr id="60426" name="Line 10"/>
            <p:cNvSpPr>
              <a:spLocks noChangeShapeType="1"/>
            </p:cNvSpPr>
            <p:nvPr/>
          </p:nvSpPr>
          <p:spPr bwMode="auto">
            <a:xfrm flipH="1">
              <a:off x="476" y="2024"/>
              <a:ext cx="1179" cy="136"/>
            </a:xfrm>
            <a:prstGeom prst="line">
              <a:avLst/>
            </a:prstGeom>
            <a:noFill/>
            <a:ln w="9525">
              <a:solidFill>
                <a:srgbClr val="FF0000"/>
              </a:solidFill>
              <a:round/>
              <a:headEnd/>
              <a:tailEnd/>
            </a:ln>
          </p:spPr>
          <p:txBody>
            <a:bodyPr/>
            <a:lstStyle/>
            <a:p>
              <a:endParaRPr lang="ja-JP" altLang="en-US"/>
            </a:p>
          </p:txBody>
        </p:sp>
        <p:sp>
          <p:nvSpPr>
            <p:cNvPr id="60425" name="Line 9"/>
            <p:cNvSpPr>
              <a:spLocks noChangeShapeType="1"/>
            </p:cNvSpPr>
            <p:nvPr/>
          </p:nvSpPr>
          <p:spPr bwMode="auto">
            <a:xfrm flipH="1">
              <a:off x="4740" y="1933"/>
              <a:ext cx="589" cy="363"/>
            </a:xfrm>
            <a:prstGeom prst="line">
              <a:avLst/>
            </a:prstGeom>
            <a:noFill/>
            <a:ln w="9525">
              <a:solidFill>
                <a:srgbClr val="FF0000"/>
              </a:solidFill>
              <a:round/>
              <a:headEnd/>
              <a:tailEnd/>
            </a:ln>
          </p:spPr>
          <p:txBody>
            <a:bodyPr/>
            <a:lstStyle/>
            <a:p>
              <a:endParaRPr lang="ja-JP" altLang="en-US"/>
            </a:p>
          </p:txBody>
        </p:sp>
      </p:grpSp>
      <p:grpSp>
        <p:nvGrpSpPr>
          <p:cNvPr id="60446" name="Group 30"/>
          <p:cNvGrpSpPr>
            <a:grpSpLocks/>
          </p:cNvGrpSpPr>
          <p:nvPr/>
        </p:nvGrpSpPr>
        <p:grpSpPr bwMode="auto">
          <a:xfrm>
            <a:off x="7524750" y="4365625"/>
            <a:ext cx="1619250" cy="1223963"/>
            <a:chOff x="4703" y="2750"/>
            <a:chExt cx="1020" cy="771"/>
          </a:xfrm>
        </p:grpSpPr>
        <p:sp>
          <p:nvSpPr>
            <p:cNvPr id="60428" name="AutoShape 12"/>
            <p:cNvSpPr>
              <a:spLocks noChangeArrowheads="1"/>
            </p:cNvSpPr>
            <p:nvPr/>
          </p:nvSpPr>
          <p:spPr bwMode="auto">
            <a:xfrm rot="5752897">
              <a:off x="4827" y="2626"/>
              <a:ext cx="771" cy="1020"/>
            </a:xfrm>
            <a:prstGeom prst="wedgeEllipseCallout">
              <a:avLst>
                <a:gd name="adj1" fmla="val -91292"/>
                <a:gd name="adj2" fmla="val 148565"/>
              </a:avLst>
            </a:prstGeom>
            <a:solidFill>
              <a:srgbClr val="00FFFF"/>
            </a:solidFill>
            <a:ln w="9525">
              <a:solidFill>
                <a:schemeClr val="tx1"/>
              </a:solidFill>
              <a:miter lim="800000"/>
              <a:headEnd/>
              <a:tailEnd/>
            </a:ln>
          </p:spPr>
          <p:txBody>
            <a:bodyPr/>
            <a:lstStyle/>
            <a:p>
              <a:pPr algn="ctr"/>
              <a:endParaRPr kumimoji="0" lang="ja-JP" altLang="en-US" sz="1200"/>
            </a:p>
          </p:txBody>
        </p:sp>
        <p:sp>
          <p:nvSpPr>
            <p:cNvPr id="60442" name="Text Box 26"/>
            <p:cNvSpPr txBox="1">
              <a:spLocks noChangeArrowheads="1"/>
            </p:cNvSpPr>
            <p:nvPr/>
          </p:nvSpPr>
          <p:spPr bwMode="auto">
            <a:xfrm>
              <a:off x="4921" y="2890"/>
              <a:ext cx="596" cy="173"/>
            </a:xfrm>
            <a:prstGeom prst="rect">
              <a:avLst/>
            </a:prstGeom>
            <a:noFill/>
            <a:ln w="9525">
              <a:noFill/>
              <a:miter lim="800000"/>
              <a:headEnd/>
              <a:tailEnd/>
            </a:ln>
            <a:effectLst/>
          </p:spPr>
          <p:txBody>
            <a:bodyPr wrap="none">
              <a:spAutoFit/>
            </a:bodyPr>
            <a:lstStyle/>
            <a:p>
              <a:r>
                <a:rPr lang="en-US" altLang="ja-JP" sz="1200">
                  <a:latin typeface="ＭＳ Ｐゴシック" charset="-128"/>
                </a:rPr>
                <a:t>2005</a:t>
              </a:r>
              <a:r>
                <a:rPr lang="ja-JP" altLang="en-US" sz="1200"/>
                <a:t>年の米</a:t>
              </a:r>
            </a:p>
          </p:txBody>
        </p:sp>
        <p:sp>
          <p:nvSpPr>
            <p:cNvPr id="60443" name="Text Box 27"/>
            <p:cNvSpPr txBox="1">
              <a:spLocks noChangeArrowheads="1"/>
            </p:cNvSpPr>
            <p:nvPr/>
          </p:nvSpPr>
          <p:spPr bwMode="auto">
            <a:xfrm>
              <a:off x="5016" y="3022"/>
              <a:ext cx="404" cy="173"/>
            </a:xfrm>
            <a:prstGeom prst="rect">
              <a:avLst/>
            </a:prstGeom>
            <a:noFill/>
            <a:ln w="9525">
              <a:noFill/>
              <a:miter lim="800000"/>
              <a:headEnd/>
              <a:tailEnd/>
            </a:ln>
            <a:effectLst/>
          </p:spPr>
          <p:txBody>
            <a:bodyPr wrap="none">
              <a:spAutoFit/>
            </a:bodyPr>
            <a:lstStyle/>
            <a:p>
              <a:r>
                <a:rPr lang="ja-JP" altLang="en-US" sz="1200"/>
                <a:t>の価格</a:t>
              </a:r>
            </a:p>
          </p:txBody>
        </p:sp>
        <p:sp>
          <p:nvSpPr>
            <p:cNvPr id="60444" name="Text Box 28"/>
            <p:cNvSpPr txBox="1">
              <a:spLocks noChangeArrowheads="1"/>
            </p:cNvSpPr>
            <p:nvPr/>
          </p:nvSpPr>
          <p:spPr bwMode="auto">
            <a:xfrm>
              <a:off x="4833" y="3199"/>
              <a:ext cx="702" cy="173"/>
            </a:xfrm>
            <a:prstGeom prst="rect">
              <a:avLst/>
            </a:prstGeom>
            <a:noFill/>
            <a:ln w="9525">
              <a:noFill/>
              <a:miter lim="800000"/>
              <a:headEnd/>
              <a:tailEnd/>
            </a:ln>
            <a:effectLst/>
          </p:spPr>
          <p:txBody>
            <a:bodyPr wrap="none">
              <a:spAutoFit/>
            </a:bodyPr>
            <a:lstStyle/>
            <a:p>
              <a:r>
                <a:rPr lang="en-US" altLang="ja-JP" sz="1200"/>
                <a:t>×</a:t>
              </a:r>
              <a:r>
                <a:rPr lang="en-US" altLang="ja-JP" sz="1200">
                  <a:latin typeface="ＭＳ Ｐゴシック" charset="-128"/>
                </a:rPr>
                <a:t>200X</a:t>
              </a:r>
              <a:r>
                <a:rPr lang="ja-JP" altLang="en-US" sz="1200"/>
                <a:t>年の米</a:t>
              </a:r>
            </a:p>
          </p:txBody>
        </p:sp>
        <p:sp>
          <p:nvSpPr>
            <p:cNvPr id="60445" name="Text Box 29"/>
            <p:cNvSpPr txBox="1">
              <a:spLocks noChangeArrowheads="1"/>
            </p:cNvSpPr>
            <p:nvPr/>
          </p:nvSpPr>
          <p:spPr bwMode="auto">
            <a:xfrm>
              <a:off x="5012" y="3294"/>
              <a:ext cx="404" cy="173"/>
            </a:xfrm>
            <a:prstGeom prst="rect">
              <a:avLst/>
            </a:prstGeom>
            <a:noFill/>
            <a:ln w="9525">
              <a:noFill/>
              <a:miter lim="800000"/>
              <a:headEnd/>
              <a:tailEnd/>
            </a:ln>
            <a:effectLst/>
          </p:spPr>
          <p:txBody>
            <a:bodyPr wrap="none">
              <a:spAutoFit/>
            </a:bodyPr>
            <a:lstStyle/>
            <a:p>
              <a:r>
                <a:rPr lang="ja-JP" altLang="en-US" sz="1200"/>
                <a:t>の数量</a:t>
              </a:r>
            </a:p>
          </p:txBody>
        </p:sp>
      </p:grpSp>
      <p:sp>
        <p:nvSpPr>
          <p:cNvPr id="60429" name="Line 13"/>
          <p:cNvSpPr>
            <a:spLocks noChangeShapeType="1"/>
          </p:cNvSpPr>
          <p:nvPr/>
        </p:nvSpPr>
        <p:spPr bwMode="auto">
          <a:xfrm flipH="1">
            <a:off x="7956550" y="4652963"/>
            <a:ext cx="792163" cy="360362"/>
          </a:xfrm>
          <a:prstGeom prst="line">
            <a:avLst/>
          </a:prstGeom>
          <a:noFill/>
          <a:ln w="9525">
            <a:solidFill>
              <a:srgbClr val="FF0000"/>
            </a:solidFill>
            <a:round/>
            <a:headEnd/>
            <a:tailEnd/>
          </a:ln>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440"/>
                                        </p:tgtEl>
                                        <p:attrNameLst>
                                          <p:attrName>style.visibility</p:attrName>
                                        </p:attrNameLst>
                                      </p:cBhvr>
                                      <p:to>
                                        <p:strVal val="visible"/>
                                      </p:to>
                                    </p:set>
                                    <p:anim calcmode="lin" valueType="num">
                                      <p:cBhvr additive="base">
                                        <p:cTn id="7" dur="500" fill="hold"/>
                                        <p:tgtEl>
                                          <p:spTgt spid="60440"/>
                                        </p:tgtEl>
                                        <p:attrNameLst>
                                          <p:attrName>ppt_x</p:attrName>
                                        </p:attrNameLst>
                                      </p:cBhvr>
                                      <p:tavLst>
                                        <p:tav tm="0">
                                          <p:val>
                                            <p:strVal val="#ppt_x"/>
                                          </p:val>
                                        </p:tav>
                                        <p:tav tm="100000">
                                          <p:val>
                                            <p:strVal val="#ppt_x"/>
                                          </p:val>
                                        </p:tav>
                                      </p:tavLst>
                                    </p:anim>
                                    <p:anim calcmode="lin" valueType="num">
                                      <p:cBhvr additive="base">
                                        <p:cTn id="8" dur="500" fill="hold"/>
                                        <p:tgtEl>
                                          <p:spTgt spid="604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0441"/>
                                        </p:tgtEl>
                                        <p:attrNameLst>
                                          <p:attrName>style.visibility</p:attrName>
                                        </p:attrNameLst>
                                      </p:cBhvr>
                                      <p:to>
                                        <p:strVal val="visible"/>
                                      </p:to>
                                    </p:set>
                                    <p:anim calcmode="lin" valueType="num">
                                      <p:cBhvr additive="base">
                                        <p:cTn id="13" dur="500" fill="hold"/>
                                        <p:tgtEl>
                                          <p:spTgt spid="60441"/>
                                        </p:tgtEl>
                                        <p:attrNameLst>
                                          <p:attrName>ppt_x</p:attrName>
                                        </p:attrNameLst>
                                      </p:cBhvr>
                                      <p:tavLst>
                                        <p:tav tm="0">
                                          <p:val>
                                            <p:strVal val="#ppt_x"/>
                                          </p:val>
                                        </p:tav>
                                        <p:tav tm="100000">
                                          <p:val>
                                            <p:strVal val="#ppt_x"/>
                                          </p:val>
                                        </p:tav>
                                      </p:tavLst>
                                    </p:anim>
                                    <p:anim calcmode="lin" valueType="num">
                                      <p:cBhvr additive="base">
                                        <p:cTn id="14" dur="500" fill="hold"/>
                                        <p:tgtEl>
                                          <p:spTgt spid="604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0446"/>
                                        </p:tgtEl>
                                        <p:attrNameLst>
                                          <p:attrName>style.visibility</p:attrName>
                                        </p:attrNameLst>
                                      </p:cBhvr>
                                      <p:to>
                                        <p:strVal val="visible"/>
                                      </p:to>
                                    </p:set>
                                    <p:anim calcmode="lin" valueType="num">
                                      <p:cBhvr additive="base">
                                        <p:cTn id="19" dur="500" fill="hold"/>
                                        <p:tgtEl>
                                          <p:spTgt spid="60446"/>
                                        </p:tgtEl>
                                        <p:attrNameLst>
                                          <p:attrName>ppt_x</p:attrName>
                                        </p:attrNameLst>
                                      </p:cBhvr>
                                      <p:tavLst>
                                        <p:tav tm="0">
                                          <p:val>
                                            <p:strVal val="#ppt_x"/>
                                          </p:val>
                                        </p:tav>
                                        <p:tav tm="100000">
                                          <p:val>
                                            <p:strVal val="#ppt_x"/>
                                          </p:val>
                                        </p:tav>
                                      </p:tavLst>
                                    </p:anim>
                                    <p:anim calcmode="lin" valueType="num">
                                      <p:cBhvr additive="base">
                                        <p:cTn id="20" dur="500" fill="hold"/>
                                        <p:tgtEl>
                                          <p:spTgt spid="6044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0429"/>
                                        </p:tgtEl>
                                        <p:attrNameLst>
                                          <p:attrName>style.visibility</p:attrName>
                                        </p:attrNameLst>
                                      </p:cBhvr>
                                      <p:to>
                                        <p:strVal val="visible"/>
                                      </p:to>
                                    </p:set>
                                    <p:anim calcmode="lin" valueType="num">
                                      <p:cBhvr additive="base">
                                        <p:cTn id="25" dur="500" fill="hold"/>
                                        <p:tgtEl>
                                          <p:spTgt spid="60429"/>
                                        </p:tgtEl>
                                        <p:attrNameLst>
                                          <p:attrName>ppt_x</p:attrName>
                                        </p:attrNameLst>
                                      </p:cBhvr>
                                      <p:tavLst>
                                        <p:tav tm="0">
                                          <p:val>
                                            <p:strVal val="#ppt_x"/>
                                          </p:val>
                                        </p:tav>
                                        <p:tav tm="100000">
                                          <p:val>
                                            <p:strVal val="#ppt_x"/>
                                          </p:val>
                                        </p:tav>
                                      </p:tavLst>
                                    </p:anim>
                                    <p:anim calcmode="lin" valueType="num">
                                      <p:cBhvr additive="base">
                                        <p:cTn id="26" dur="500" fill="hold"/>
                                        <p:tgtEl>
                                          <p:spTgt spid="6042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0430"/>
                                        </p:tgtEl>
                                        <p:attrNameLst>
                                          <p:attrName>style.visibility</p:attrName>
                                        </p:attrNameLst>
                                      </p:cBhvr>
                                      <p:to>
                                        <p:strVal val="visible"/>
                                      </p:to>
                                    </p:set>
                                    <p:anim calcmode="lin" valueType="num">
                                      <p:cBhvr additive="base">
                                        <p:cTn id="29" dur="500" fill="hold"/>
                                        <p:tgtEl>
                                          <p:spTgt spid="60430"/>
                                        </p:tgtEl>
                                        <p:attrNameLst>
                                          <p:attrName>ppt_x</p:attrName>
                                        </p:attrNameLst>
                                      </p:cBhvr>
                                      <p:tavLst>
                                        <p:tav tm="0">
                                          <p:val>
                                            <p:strVal val="#ppt_x"/>
                                          </p:val>
                                        </p:tav>
                                        <p:tav tm="100000">
                                          <p:val>
                                            <p:strVal val="#ppt_x"/>
                                          </p:val>
                                        </p:tav>
                                      </p:tavLst>
                                    </p:anim>
                                    <p:anim calcmode="lin" valueType="num">
                                      <p:cBhvr additive="base">
                                        <p:cTn id="30" dur="500" fill="hold"/>
                                        <p:tgtEl>
                                          <p:spTgt spid="604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30" grpId="0" animBg="1"/>
      <p:bldP spid="6042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00100" y="1214422"/>
            <a:ext cx="8001056" cy="135732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62470" name="Object 6"/>
          <p:cNvGraphicFramePr>
            <a:graphicFrameLocks noChangeAspect="1"/>
          </p:cNvGraphicFramePr>
          <p:nvPr>
            <p:ph idx="1"/>
          </p:nvPr>
        </p:nvGraphicFramePr>
        <p:xfrm>
          <a:off x="1004888" y="1384300"/>
          <a:ext cx="7853362" cy="992188"/>
        </p:xfrm>
        <a:graphic>
          <a:graphicData uri="http://schemas.openxmlformats.org/presentationml/2006/ole">
            <p:oleObj spid="_x0000_s62470" name="数式" r:id="rId4" imgW="6146640" imgH="838080" progId="Equation.3">
              <p:embed/>
            </p:oleObj>
          </a:graphicData>
        </a:graphic>
      </p:graphicFrame>
      <p:sp>
        <p:nvSpPr>
          <p:cNvPr id="62474" name="Rectangle 4"/>
          <p:cNvSpPr>
            <a:spLocks noChangeArrowheads="1"/>
          </p:cNvSpPr>
          <p:nvPr/>
        </p:nvSpPr>
        <p:spPr bwMode="auto">
          <a:xfrm>
            <a:off x="1428750" y="714375"/>
            <a:ext cx="647700" cy="287338"/>
          </a:xfrm>
          <a:prstGeom prst="rect">
            <a:avLst/>
          </a:prstGeom>
          <a:solidFill>
            <a:srgbClr val="FF0000">
              <a:alpha val="0"/>
            </a:srgbClr>
          </a:solidFill>
          <a:ln w="19050">
            <a:solidFill>
              <a:srgbClr val="FF0000"/>
            </a:solidFill>
            <a:miter lim="800000"/>
            <a:headEnd/>
            <a:tailEnd/>
          </a:ln>
        </p:spPr>
        <p:txBody>
          <a:bodyPr wrap="none" anchor="ctr"/>
          <a:lstStyle/>
          <a:p>
            <a:endParaRPr kumimoji="0" lang="ja-JP" altLang="en-US">
              <a:solidFill>
                <a:srgbClr val="FF0000"/>
              </a:solidFill>
            </a:endParaRPr>
          </a:p>
        </p:txBody>
      </p:sp>
      <p:sp>
        <p:nvSpPr>
          <p:cNvPr id="62475" name="Text Box 5"/>
          <p:cNvSpPr txBox="1">
            <a:spLocks noChangeArrowheads="1"/>
          </p:cNvSpPr>
          <p:nvPr/>
        </p:nvSpPr>
        <p:spPr bwMode="auto">
          <a:xfrm>
            <a:off x="2124075" y="692150"/>
            <a:ext cx="4105275" cy="366713"/>
          </a:xfrm>
          <a:prstGeom prst="rect">
            <a:avLst/>
          </a:prstGeom>
          <a:noFill/>
          <a:ln w="9525">
            <a:noFill/>
            <a:miter lim="800000"/>
            <a:headEnd/>
            <a:tailEnd/>
          </a:ln>
        </p:spPr>
        <p:txBody>
          <a:bodyPr>
            <a:spAutoFit/>
          </a:bodyPr>
          <a:lstStyle/>
          <a:p>
            <a:pPr>
              <a:spcBef>
                <a:spcPct val="50000"/>
              </a:spcBef>
            </a:pPr>
            <a:r>
              <a:rPr kumimoji="0" lang="ja-JP" altLang="en-US" sz="1800"/>
              <a:t>の比率に注目すると・・・</a:t>
            </a:r>
          </a:p>
        </p:txBody>
      </p:sp>
      <p:sp>
        <p:nvSpPr>
          <p:cNvPr id="62476" name="Text Box 9"/>
          <p:cNvSpPr txBox="1">
            <a:spLocks noChangeArrowheads="1"/>
          </p:cNvSpPr>
          <p:nvPr/>
        </p:nvSpPr>
        <p:spPr bwMode="auto">
          <a:xfrm>
            <a:off x="1357313" y="2786063"/>
            <a:ext cx="7456487" cy="3668712"/>
          </a:xfrm>
          <a:prstGeom prst="rect">
            <a:avLst/>
          </a:prstGeom>
          <a:solidFill>
            <a:schemeClr val="bg1"/>
          </a:solidFill>
          <a:ln w="9525">
            <a:noFill/>
            <a:miter lim="800000"/>
            <a:headEnd/>
            <a:tailEnd/>
          </a:ln>
        </p:spPr>
        <p:txBody>
          <a:bodyPr>
            <a:spAutoFit/>
          </a:bodyPr>
          <a:lstStyle/>
          <a:p>
            <a:pPr>
              <a:spcBef>
                <a:spcPct val="50000"/>
              </a:spcBef>
            </a:pPr>
            <a:r>
              <a:rPr kumimoji="0" lang="ja-JP" altLang="en-US" sz="1800"/>
              <a:t>この比率を</a:t>
            </a:r>
            <a:r>
              <a:rPr kumimoji="0" lang="ja-JP" altLang="en-US" sz="1800">
                <a:solidFill>
                  <a:srgbClr val="FF0000"/>
                </a:solidFill>
              </a:rPr>
              <a:t>ウェイト</a:t>
            </a:r>
            <a:r>
              <a:rPr kumimoji="0" lang="ja-JP" altLang="en-US" sz="1800"/>
              <a:t>と呼ぶ。</a:t>
            </a:r>
          </a:p>
          <a:p>
            <a:pPr>
              <a:spcBef>
                <a:spcPct val="50000"/>
              </a:spcBef>
            </a:pPr>
            <a:r>
              <a:rPr kumimoji="0" lang="ja-JP" altLang="en-US" sz="1800"/>
              <a:t>ウェイトが等しいとき・・・比率は</a:t>
            </a:r>
            <a:r>
              <a:rPr kumimoji="0" lang="en-US" altLang="ja-JP" sz="1800"/>
              <a:t>1/2</a:t>
            </a:r>
            <a:r>
              <a:rPr kumimoji="0" lang="ja-JP" altLang="en-US" sz="1800"/>
              <a:t>になり、自動車と米の価格上昇の平　　　　　　　　　</a:t>
            </a:r>
          </a:p>
          <a:p>
            <a:pPr>
              <a:spcBef>
                <a:spcPct val="50000"/>
              </a:spcBef>
            </a:pPr>
            <a:r>
              <a:rPr kumimoji="0" lang="ja-JP" altLang="en-US" sz="1800"/>
              <a:t>　　　　　　　　　　　　　　　均をとる</a:t>
            </a:r>
          </a:p>
          <a:p>
            <a:pPr>
              <a:spcBef>
                <a:spcPct val="50000"/>
              </a:spcBef>
            </a:pPr>
            <a:r>
              <a:rPr kumimoji="0" lang="ja-JP" altLang="en-US" sz="1800"/>
              <a:t>ウェイトが異なるとき・・・経済全体で支出割合の高い財・サービスには　</a:t>
            </a:r>
          </a:p>
          <a:p>
            <a:pPr>
              <a:spcBef>
                <a:spcPct val="50000"/>
              </a:spcBef>
            </a:pPr>
            <a:r>
              <a:rPr kumimoji="0" lang="ja-JP" altLang="en-US" sz="1800"/>
              <a:t>　　　　　　　　　　　　　　　大きな値がかけられていることになる</a:t>
            </a:r>
          </a:p>
          <a:p>
            <a:pPr>
              <a:spcBef>
                <a:spcPct val="50000"/>
              </a:spcBef>
            </a:pPr>
            <a:r>
              <a:rPr kumimoji="0" lang="ja-JP" altLang="en-US" sz="1800"/>
              <a:t>日本の</a:t>
            </a:r>
            <a:r>
              <a:rPr kumimoji="0" lang="en-US" altLang="ja-JP" sz="1800"/>
              <a:t>GDP</a:t>
            </a:r>
            <a:r>
              <a:rPr kumimoji="0" lang="ja-JP" altLang="en-US" sz="1800"/>
              <a:t>デフレーターの動き</a:t>
            </a:r>
          </a:p>
          <a:p>
            <a:pPr>
              <a:spcBef>
                <a:spcPct val="50000"/>
              </a:spcBef>
            </a:pPr>
            <a:r>
              <a:rPr kumimoji="0" lang="ja-JP" altLang="en-US" sz="1800"/>
              <a:t>一貫して上昇傾向（テキスト：図３－１）</a:t>
            </a:r>
          </a:p>
          <a:p>
            <a:pPr>
              <a:spcBef>
                <a:spcPct val="50000"/>
              </a:spcBef>
            </a:pPr>
            <a:r>
              <a:rPr kumimoji="0" lang="en-US" altLang="ja-JP" sz="1800"/>
              <a:t>1974</a:t>
            </a:r>
            <a:r>
              <a:rPr kumimoji="0" lang="ja-JP" altLang="en-US" sz="1800"/>
              <a:t>年の上昇の際立ち→オイルショック</a:t>
            </a:r>
          </a:p>
          <a:p>
            <a:pPr>
              <a:spcBef>
                <a:spcPct val="50000"/>
              </a:spcBef>
            </a:pPr>
            <a:r>
              <a:rPr kumimoji="0" lang="en-US" altLang="ja-JP" sz="1800"/>
              <a:t>1990</a:t>
            </a:r>
            <a:r>
              <a:rPr kumimoji="0" lang="ja-JP" altLang="en-US" sz="1800"/>
              <a:t>年代中ごろの下降→このみさんの言うデフレ現象</a:t>
            </a:r>
            <a:endParaRPr kumimoji="0" lang="ja-JP" altLang="en-US" sz="1800">
              <a:solidFill>
                <a:srgbClr val="FF505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4930" name="Rectangle 3"/>
          <p:cNvSpPr>
            <a:spLocks noGrp="1" noChangeArrowheads="1"/>
          </p:cNvSpPr>
          <p:nvPr>
            <p:ph idx="1"/>
          </p:nvPr>
        </p:nvSpPr>
        <p:spPr>
          <a:xfrm>
            <a:off x="1214438" y="1643063"/>
            <a:ext cx="7578725" cy="4525962"/>
          </a:xfrm>
        </p:spPr>
        <p:txBody>
          <a:bodyPr/>
          <a:lstStyle/>
          <a:p>
            <a:pPr eaLnBrk="1" hangingPunct="1">
              <a:buFontTx/>
              <a:buNone/>
            </a:pPr>
            <a:r>
              <a:rPr lang="ja-JP" altLang="en-US" sz="1800" smtClean="0"/>
              <a:t>消費者物価指数とは・・・財・サービスを購入するコスト、消費支出　　</a:t>
            </a:r>
            <a:endParaRPr lang="en-US" altLang="ja-JP" sz="1800" smtClean="0"/>
          </a:p>
          <a:p>
            <a:pPr eaLnBrk="1" hangingPunct="1">
              <a:buFontTx/>
              <a:buNone/>
            </a:pPr>
            <a:r>
              <a:rPr lang="ja-JP" altLang="en-US" sz="1800" smtClean="0"/>
              <a:t>　　　　　　　　　　　　の年々の変化を測定。</a:t>
            </a:r>
            <a:endParaRPr lang="en-US" altLang="ja-JP" sz="1800" smtClean="0"/>
          </a:p>
          <a:p>
            <a:pPr eaLnBrk="1" hangingPunct="1">
              <a:buFontTx/>
              <a:buNone/>
            </a:pPr>
            <a:endParaRPr lang="en-US" altLang="ja-JP" sz="1800" smtClean="0"/>
          </a:p>
          <a:p>
            <a:pPr eaLnBrk="1" hangingPunct="1">
              <a:buFontTx/>
              <a:buNone/>
            </a:pPr>
            <a:r>
              <a:rPr lang="ja-JP" altLang="en-US" sz="1800" smtClean="0"/>
              <a:t>家計の消費パターンを固定し、その消費パターンを持続するためのコ</a:t>
            </a:r>
            <a:endParaRPr lang="en-US" altLang="ja-JP" sz="1800" smtClean="0"/>
          </a:p>
          <a:p>
            <a:pPr eaLnBrk="1" hangingPunct="1">
              <a:buFontTx/>
              <a:buNone/>
            </a:pPr>
            <a:r>
              <a:rPr lang="ja-JP" altLang="en-US" sz="1800" smtClean="0"/>
              <a:t>ストがどのように変化するかを調べるのが目的。</a:t>
            </a:r>
          </a:p>
          <a:p>
            <a:pPr eaLnBrk="1" hangingPunct="1">
              <a:buFontTx/>
              <a:buNone/>
            </a:pPr>
            <a:endParaRPr lang="ja-JP" altLang="en-US" sz="1800" smtClean="0"/>
          </a:p>
          <a:p>
            <a:pPr eaLnBrk="1" hangingPunct="1">
              <a:buFontTx/>
              <a:buNone/>
            </a:pPr>
            <a:r>
              <a:rPr lang="ja-JP" altLang="en-US" sz="1800" smtClean="0"/>
              <a:t>消費者物価指数の定義</a:t>
            </a:r>
          </a:p>
          <a:p>
            <a:pPr eaLnBrk="1" hangingPunct="1">
              <a:buFontTx/>
              <a:buNone/>
            </a:pPr>
            <a:endParaRPr lang="en-US" altLang="ja-JP" sz="1800" smtClean="0"/>
          </a:p>
          <a:p>
            <a:pPr eaLnBrk="1" hangingPunct="1">
              <a:buFontTx/>
              <a:buNone/>
            </a:pPr>
            <a:r>
              <a:rPr lang="ja-JP" altLang="en-US" sz="1800" smtClean="0"/>
              <a:t>ある基準となる年に家計が購入した財・サービスの品目を考え、この</a:t>
            </a:r>
          </a:p>
          <a:p>
            <a:pPr eaLnBrk="1" hangingPunct="1">
              <a:buFontTx/>
              <a:buNone/>
            </a:pPr>
            <a:r>
              <a:rPr lang="ja-JP" altLang="en-US" sz="1800" smtClean="0"/>
              <a:t>基準年と同じものを購入するのに現時点（比較年）でいくらかかるか</a:t>
            </a:r>
            <a:endParaRPr lang="en-US" altLang="ja-JP" sz="1800" smtClean="0"/>
          </a:p>
          <a:p>
            <a:pPr eaLnBrk="1" hangingPunct="1">
              <a:buFontTx/>
              <a:buNone/>
            </a:pPr>
            <a:r>
              <a:rPr lang="ja-JP" altLang="en-US" sz="1800" smtClean="0"/>
              <a:t>を指数化したもの。</a:t>
            </a:r>
          </a:p>
          <a:p>
            <a:pPr eaLnBrk="1" hangingPunct="1">
              <a:buFontTx/>
              <a:buNone/>
            </a:pPr>
            <a:endParaRPr lang="ja-JP" altLang="en-US" sz="1800" smtClean="0"/>
          </a:p>
          <a:p>
            <a:pPr eaLnBrk="1" hangingPunct="1">
              <a:buFontTx/>
              <a:buNone/>
            </a:pPr>
            <a:endParaRPr lang="ja-JP" altLang="en-US" sz="1800" smtClean="0"/>
          </a:p>
          <a:p>
            <a:pPr eaLnBrk="1" hangingPunct="1">
              <a:buFontTx/>
              <a:buNone/>
            </a:pPr>
            <a:endParaRPr lang="ja-JP" altLang="en-US" sz="1800" smtClean="0"/>
          </a:p>
          <a:p>
            <a:pPr eaLnBrk="1" hangingPunct="1">
              <a:buFontTx/>
              <a:buNone/>
            </a:pPr>
            <a:endParaRPr lang="ja-JP" altLang="en-US" sz="18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fontAlgn="auto" hangingPunct="1">
              <a:spcAft>
                <a:spcPts val="0"/>
              </a:spcAft>
              <a:defRPr/>
            </a:pPr>
            <a:r>
              <a:rPr lang="en-US" altLang="ja-JP" sz="1800">
                <a:solidFill>
                  <a:schemeClr val="tx2">
                    <a:satMod val="130000"/>
                  </a:schemeClr>
                </a:solidFill>
              </a:rPr>
              <a:t>2</a:t>
            </a:r>
            <a:r>
              <a:rPr lang="ja-JP" altLang="en-US" sz="1800">
                <a:solidFill>
                  <a:schemeClr val="tx2">
                    <a:satMod val="130000"/>
                  </a:schemeClr>
                </a:solidFill>
              </a:rPr>
              <a:t>章の例で考えてみよう</a:t>
            </a:r>
          </a:p>
        </p:txBody>
      </p:sp>
      <p:graphicFrame>
        <p:nvGraphicFramePr>
          <p:cNvPr id="65576" name="Group 40"/>
          <p:cNvGraphicFramePr>
            <a:graphicFrameLocks noGrp="1"/>
          </p:cNvGraphicFramePr>
          <p:nvPr/>
        </p:nvGraphicFramePr>
        <p:xfrm>
          <a:off x="1331913" y="1268413"/>
          <a:ext cx="7180262" cy="1843087"/>
        </p:xfrm>
        <a:graphic>
          <a:graphicData uri="http://schemas.openxmlformats.org/drawingml/2006/table">
            <a:tbl>
              <a:tblPr/>
              <a:tblGrid>
                <a:gridCol w="1435100"/>
                <a:gridCol w="1438275"/>
                <a:gridCol w="1433512"/>
                <a:gridCol w="1438275"/>
                <a:gridCol w="1435100"/>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自動車の価格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（万円</a:t>
                      </a:r>
                      <a:r>
                        <a:rPr kumimoji="0" lang="en-US" altLang="ja-JP" sz="1600" b="0" i="0" u="none" strike="noStrike" cap="none" normalizeH="0" baseline="0" smtClean="0">
                          <a:ln>
                            <a:noFill/>
                          </a:ln>
                          <a:solidFill>
                            <a:schemeClr val="tx1"/>
                          </a:solidFill>
                          <a:effectLst/>
                          <a:latin typeface="Century Gothic" pitchFamily="34" charset="0"/>
                          <a:ea typeface="ＭＳ Ｐゴシック" charset="-128"/>
                        </a:rPr>
                        <a:t>/</a:t>
                      </a: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自動車の</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生産量（台）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米の価格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（万円</a:t>
                      </a:r>
                      <a:r>
                        <a:rPr kumimoji="0" lang="en-US" altLang="ja-JP" sz="1600" b="0" i="0" u="none" strike="noStrike" cap="none" normalizeH="0" baseline="0" smtClean="0">
                          <a:ln>
                            <a:noFill/>
                          </a:ln>
                          <a:solidFill>
                            <a:schemeClr val="tx1"/>
                          </a:solidFill>
                          <a:effectLst/>
                          <a:latin typeface="Century Gothic" pitchFamily="34" charset="0"/>
                          <a:ea typeface="ＭＳ Ｐゴシック" charset="-128"/>
                        </a:rPr>
                        <a:t>/</a:t>
                      </a: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米の生産量</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２００５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endParaRPr kumimoji="0" lang="en-US" altLang="ja-JP" sz="1600" b="0" i="0" u="none" strike="noStrike" cap="none" normalizeH="0" baseline="0" smtClean="0">
                        <a:ln>
                          <a:noFill/>
                        </a:ln>
                        <a:solidFill>
                          <a:schemeClr val="tx1"/>
                        </a:solidFill>
                        <a:effectLst/>
                        <a:latin typeface="Century Gothic" pitchFamily="34"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８０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２００６</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１２０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２００７</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１３０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１１０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7010" name="Text Box 41"/>
          <p:cNvSpPr txBox="1">
            <a:spLocks noChangeArrowheads="1"/>
          </p:cNvSpPr>
          <p:nvPr/>
        </p:nvSpPr>
        <p:spPr bwMode="auto">
          <a:xfrm>
            <a:off x="1428750" y="3357563"/>
            <a:ext cx="5761038" cy="2843212"/>
          </a:xfrm>
          <a:prstGeom prst="rect">
            <a:avLst/>
          </a:prstGeom>
          <a:noFill/>
          <a:ln w="9525">
            <a:noFill/>
            <a:miter lim="800000"/>
            <a:headEnd/>
            <a:tailEnd/>
          </a:ln>
        </p:spPr>
        <p:txBody>
          <a:bodyPr>
            <a:spAutoFit/>
          </a:bodyPr>
          <a:lstStyle/>
          <a:p>
            <a:pPr>
              <a:spcBef>
                <a:spcPct val="50000"/>
              </a:spcBef>
            </a:pPr>
            <a:r>
              <a:rPr kumimoji="0" lang="ja-JP" altLang="en-US" sz="1800"/>
              <a:t>基準年を</a:t>
            </a:r>
            <a:r>
              <a:rPr kumimoji="0" lang="en-US" altLang="ja-JP" sz="1800"/>
              <a:t>2005</a:t>
            </a:r>
            <a:r>
              <a:rPr kumimoji="0" lang="ja-JP" altLang="en-US" sz="1800"/>
              <a:t>年にする。</a:t>
            </a:r>
          </a:p>
          <a:p>
            <a:pPr>
              <a:spcBef>
                <a:spcPct val="50000"/>
              </a:spcBef>
            </a:pPr>
            <a:r>
              <a:rPr kumimoji="0" lang="en-US" altLang="ja-JP" sz="1800"/>
              <a:t>2005</a:t>
            </a:r>
            <a:r>
              <a:rPr kumimoji="0" lang="ja-JP" altLang="en-US" sz="1800"/>
              <a:t>年の消費支出＝</a:t>
            </a:r>
            <a:r>
              <a:rPr kumimoji="0" lang="en-US" altLang="ja-JP" sz="1800"/>
              <a:t>100×100</a:t>
            </a:r>
            <a:r>
              <a:rPr kumimoji="0" lang="ja-JP" altLang="en-US" sz="1800"/>
              <a:t>＋</a:t>
            </a:r>
            <a:r>
              <a:rPr kumimoji="0" lang="en-US" altLang="ja-JP" sz="1800"/>
              <a:t>80×100</a:t>
            </a:r>
            <a:r>
              <a:rPr kumimoji="0" lang="ja-JP" altLang="en-US" sz="1800"/>
              <a:t>＝</a:t>
            </a:r>
            <a:r>
              <a:rPr kumimoji="0" lang="en-US" altLang="ja-JP" sz="1800"/>
              <a:t>18,000</a:t>
            </a:r>
          </a:p>
          <a:p>
            <a:pPr>
              <a:spcBef>
                <a:spcPct val="50000"/>
              </a:spcBef>
            </a:pPr>
            <a:r>
              <a:rPr kumimoji="0" lang="en-US" altLang="ja-JP" sz="1800"/>
              <a:t>2006</a:t>
            </a:r>
            <a:r>
              <a:rPr kumimoji="0" lang="ja-JP" altLang="en-US" sz="1800"/>
              <a:t>年の消費支出＝</a:t>
            </a:r>
            <a:r>
              <a:rPr kumimoji="0" lang="en-US" altLang="ja-JP" sz="1800"/>
              <a:t>120×100</a:t>
            </a:r>
            <a:r>
              <a:rPr kumimoji="0" lang="ja-JP" altLang="en-US" sz="1800"/>
              <a:t>＋</a:t>
            </a:r>
            <a:r>
              <a:rPr kumimoji="0" lang="en-US" altLang="ja-JP" sz="1800"/>
              <a:t>90×100</a:t>
            </a:r>
            <a:r>
              <a:rPr kumimoji="0" lang="ja-JP" altLang="en-US" sz="1800"/>
              <a:t>＝</a:t>
            </a:r>
            <a:r>
              <a:rPr kumimoji="0" lang="en-US" altLang="ja-JP" sz="1800"/>
              <a:t>21,000</a:t>
            </a:r>
          </a:p>
          <a:p>
            <a:pPr>
              <a:spcBef>
                <a:spcPct val="50000"/>
              </a:spcBef>
            </a:pPr>
            <a:r>
              <a:rPr kumimoji="0" lang="en-US" altLang="ja-JP" sz="1800"/>
              <a:t>2007</a:t>
            </a:r>
            <a:r>
              <a:rPr kumimoji="0" lang="ja-JP" altLang="en-US" sz="1800"/>
              <a:t>年の消費支出＝</a:t>
            </a:r>
            <a:r>
              <a:rPr kumimoji="0" lang="en-US" altLang="ja-JP" sz="1800"/>
              <a:t>130×100</a:t>
            </a:r>
            <a:r>
              <a:rPr kumimoji="0" lang="ja-JP" altLang="en-US" sz="1800"/>
              <a:t>＋</a:t>
            </a:r>
            <a:r>
              <a:rPr kumimoji="0" lang="en-US" altLang="ja-JP" sz="1800"/>
              <a:t>100×100</a:t>
            </a:r>
            <a:r>
              <a:rPr kumimoji="0" lang="ja-JP" altLang="en-US" sz="1800"/>
              <a:t>＝</a:t>
            </a:r>
            <a:r>
              <a:rPr kumimoji="0" lang="en-US" altLang="ja-JP" sz="1800"/>
              <a:t>23,000</a:t>
            </a:r>
          </a:p>
          <a:p>
            <a:pPr>
              <a:spcBef>
                <a:spcPct val="50000"/>
              </a:spcBef>
            </a:pPr>
            <a:r>
              <a:rPr kumimoji="0" lang="ja-JP" altLang="en-US" sz="1800"/>
              <a:t>消費者物価指数は、</a:t>
            </a:r>
          </a:p>
          <a:p>
            <a:pPr>
              <a:spcBef>
                <a:spcPct val="50000"/>
              </a:spcBef>
            </a:pPr>
            <a:r>
              <a:rPr kumimoji="0" lang="en-US" altLang="ja-JP" sz="1800"/>
              <a:t>2006</a:t>
            </a:r>
            <a:r>
              <a:rPr kumimoji="0" lang="ja-JP" altLang="en-US" sz="1800"/>
              <a:t>年：</a:t>
            </a:r>
            <a:r>
              <a:rPr kumimoji="0" lang="ja-JP" altLang="en-US" sz="1800">
                <a:sym typeface="Wingdings" pitchFamily="2" charset="2"/>
              </a:rPr>
              <a:t>（</a:t>
            </a:r>
            <a:r>
              <a:rPr kumimoji="0" lang="en-US" altLang="ja-JP" sz="1800">
                <a:sym typeface="Wingdings" pitchFamily="2" charset="2"/>
              </a:rPr>
              <a:t>21,000÷18,000</a:t>
            </a:r>
            <a:r>
              <a:rPr kumimoji="0" lang="ja-JP" altLang="en-US" sz="1800">
                <a:sym typeface="Wingdings" pitchFamily="2" charset="2"/>
              </a:rPr>
              <a:t>）</a:t>
            </a:r>
            <a:r>
              <a:rPr kumimoji="0" lang="en-US" altLang="ja-JP" sz="1800">
                <a:sym typeface="Wingdings" pitchFamily="2" charset="2"/>
              </a:rPr>
              <a:t>×100</a:t>
            </a:r>
            <a:r>
              <a:rPr kumimoji="0" lang="ja-JP" altLang="en-US" sz="1800">
                <a:sym typeface="Wingdings" pitchFamily="2" charset="2"/>
              </a:rPr>
              <a:t>≒</a:t>
            </a:r>
            <a:r>
              <a:rPr kumimoji="0" lang="en-US" altLang="ja-JP" sz="1800">
                <a:sym typeface="Wingdings" pitchFamily="2" charset="2"/>
              </a:rPr>
              <a:t>116.7</a:t>
            </a:r>
          </a:p>
          <a:p>
            <a:pPr>
              <a:spcBef>
                <a:spcPct val="50000"/>
              </a:spcBef>
            </a:pPr>
            <a:r>
              <a:rPr kumimoji="0" lang="en-US" altLang="ja-JP" sz="1800">
                <a:sym typeface="Wingdings" pitchFamily="2" charset="2"/>
              </a:rPr>
              <a:t>2007</a:t>
            </a:r>
            <a:r>
              <a:rPr kumimoji="0" lang="ja-JP" altLang="en-US" sz="1800">
                <a:sym typeface="Wingdings" pitchFamily="2" charset="2"/>
              </a:rPr>
              <a:t>年：（</a:t>
            </a:r>
            <a:r>
              <a:rPr kumimoji="0" lang="en-US" altLang="ja-JP" sz="1800">
                <a:sym typeface="Wingdings" pitchFamily="2" charset="2"/>
              </a:rPr>
              <a:t>23,000÷18,000</a:t>
            </a:r>
            <a:r>
              <a:rPr kumimoji="0" lang="ja-JP" altLang="en-US" sz="1800">
                <a:sym typeface="Wingdings" pitchFamily="2" charset="2"/>
              </a:rPr>
              <a:t>）</a:t>
            </a:r>
            <a:r>
              <a:rPr kumimoji="0" lang="en-US" altLang="ja-JP" sz="1800">
                <a:sym typeface="Wingdings" pitchFamily="2" charset="2"/>
              </a:rPr>
              <a:t>×100</a:t>
            </a:r>
            <a:r>
              <a:rPr kumimoji="0" lang="ja-JP" altLang="en-US" sz="1800">
                <a:sym typeface="Wingdings" pitchFamily="2" charset="2"/>
              </a:rPr>
              <a:t>≒</a:t>
            </a:r>
            <a:r>
              <a:rPr kumimoji="0" lang="en-US" altLang="ja-JP" sz="1800">
                <a:sym typeface="Wingdings" pitchFamily="2" charset="2"/>
              </a:rPr>
              <a:t>127.8</a:t>
            </a:r>
            <a:endParaRPr kumimoji="0" lang="en-US" altLang="ja-JP" sz="18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357290" y="428604"/>
          <a:ext cx="7498080" cy="796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1730" name="Rectangle 3"/>
          <p:cNvSpPr>
            <a:spLocks noGrp="1" noChangeArrowheads="1"/>
          </p:cNvSpPr>
          <p:nvPr>
            <p:ph idx="1"/>
          </p:nvPr>
        </p:nvSpPr>
        <p:spPr/>
        <p:txBody>
          <a:bodyPr/>
          <a:lstStyle/>
          <a:p>
            <a:pPr eaLnBrk="1" hangingPunct="1">
              <a:buFont typeface="Wingdings" pitchFamily="2" charset="2"/>
              <a:buChar char="n"/>
            </a:pPr>
            <a:r>
              <a:rPr lang="ja-JP" altLang="en-US" sz="2000" smtClean="0"/>
              <a:t>ＧＤＰデフレーターは最終財が対象</a:t>
            </a:r>
          </a:p>
          <a:p>
            <a:pPr eaLnBrk="1" hangingPunct="1">
              <a:buFontTx/>
              <a:buNone/>
            </a:pPr>
            <a:endParaRPr lang="en-US" altLang="ja-JP" sz="2000" smtClean="0"/>
          </a:p>
          <a:p>
            <a:pPr eaLnBrk="1" hangingPunct="1">
              <a:buFont typeface="Wingdings" pitchFamily="2" charset="2"/>
              <a:buChar char="n"/>
            </a:pPr>
            <a:r>
              <a:rPr lang="ja-JP" altLang="en-US" sz="2000" smtClean="0"/>
              <a:t>消費者物価指数は消費者が購入する財・サービスが対象。</a:t>
            </a:r>
            <a:endParaRPr lang="en-US" altLang="ja-JP" sz="2000" smtClean="0"/>
          </a:p>
          <a:p>
            <a:pPr eaLnBrk="1" hangingPunct="1">
              <a:buFontTx/>
              <a:buNone/>
            </a:pPr>
            <a:endParaRPr lang="en-US" altLang="ja-JP" sz="2000" smtClean="0"/>
          </a:p>
          <a:p>
            <a:pPr eaLnBrk="1" hangingPunct="1">
              <a:buFontTx/>
              <a:buNone/>
            </a:pPr>
            <a:r>
              <a:rPr lang="ja-JP" altLang="en-US" sz="2000" smtClean="0"/>
              <a:t>現在日本では、</a:t>
            </a:r>
            <a:r>
              <a:rPr lang="en-US" altLang="ja-JP" sz="2000" smtClean="0"/>
              <a:t>600</a:t>
            </a:r>
            <a:r>
              <a:rPr lang="ja-JP" altLang="en-US" sz="2000" smtClean="0"/>
              <a:t>種類の財・サービスが計算の対象になって</a:t>
            </a:r>
            <a:endParaRPr lang="en-US" altLang="ja-JP" sz="2000" smtClean="0"/>
          </a:p>
          <a:p>
            <a:pPr eaLnBrk="1" hangingPunct="1">
              <a:buFontTx/>
              <a:buNone/>
            </a:pPr>
            <a:r>
              <a:rPr lang="ja-JP" altLang="en-US" sz="2000" smtClean="0"/>
              <a:t>いる。</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58888" y="1628775"/>
            <a:ext cx="7085012" cy="1066800"/>
          </a:xfrm>
        </p:spPr>
        <p:txBody>
          <a:bodyPr>
            <a:normAutofit fontScale="90000"/>
          </a:bodyPr>
          <a:lstStyle/>
          <a:p>
            <a:pPr eaLnBrk="1" fontAlgn="auto" hangingPunct="1">
              <a:spcAft>
                <a:spcPts val="0"/>
              </a:spcAft>
              <a:defRPr/>
            </a:pPr>
            <a:r>
              <a:rPr lang="ja-JP" altLang="en-US" dirty="0">
                <a:solidFill>
                  <a:schemeClr val="tx2">
                    <a:satMod val="130000"/>
                  </a:schemeClr>
                </a:solidFill>
              </a:rPr>
              <a:t>第１章　マクロ経済学の役割</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357290" y="1428736"/>
            <a:ext cx="7572428" cy="357190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8616" name="Rectangle 8"/>
          <p:cNvSpPr>
            <a:spLocks noChangeArrowheads="1"/>
          </p:cNvSpPr>
          <p:nvPr/>
        </p:nvSpPr>
        <p:spPr bwMode="auto">
          <a:xfrm>
            <a:off x="1785918" y="4357694"/>
            <a:ext cx="3143272" cy="500066"/>
          </a:xfrm>
          <a:prstGeom prst="rect">
            <a:avLst/>
          </a:prstGeom>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kumimoji="0" lang="ja-JP" altLang="en-US"/>
          </a:p>
        </p:txBody>
      </p:sp>
      <p:sp>
        <p:nvSpPr>
          <p:cNvPr id="68617" name="Rectangle 9"/>
          <p:cNvSpPr>
            <a:spLocks noChangeArrowheads="1"/>
          </p:cNvSpPr>
          <p:nvPr/>
        </p:nvSpPr>
        <p:spPr bwMode="auto">
          <a:xfrm>
            <a:off x="1643042" y="3857628"/>
            <a:ext cx="3429024" cy="500066"/>
          </a:xfrm>
          <a:prstGeom prst="rect">
            <a:avLst/>
          </a:prstGeom>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kumimoji="0" lang="ja-JP" altLang="en-US"/>
          </a:p>
        </p:txBody>
      </p:sp>
      <p:graphicFrame>
        <p:nvGraphicFramePr>
          <p:cNvPr id="9" name="図表 8"/>
          <p:cNvGraphicFramePr/>
          <p:nvPr/>
        </p:nvGraphicFramePr>
        <p:xfrm>
          <a:off x="1285852" y="357166"/>
          <a:ext cx="7086600" cy="7318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8612" name="Object 4"/>
          <p:cNvGraphicFramePr>
            <a:graphicFrameLocks noChangeAspect="1"/>
          </p:cNvGraphicFramePr>
          <p:nvPr>
            <p:ph sz="half" idx="2"/>
          </p:nvPr>
        </p:nvGraphicFramePr>
        <p:xfrm>
          <a:off x="1428750" y="1643063"/>
          <a:ext cx="7358063" cy="3214687"/>
        </p:xfrm>
        <a:graphic>
          <a:graphicData uri="http://schemas.openxmlformats.org/presentationml/2006/ole">
            <p:oleObj spid="_x0000_s68612" name="Equation" r:id="rId8" imgW="6210000" imgH="2781000" progId="Equation.3">
              <p:embed/>
            </p:oleObj>
          </a:graphicData>
        </a:graphic>
      </p:graphicFrame>
      <p:sp>
        <p:nvSpPr>
          <p:cNvPr id="68614" name="Text Box 6"/>
          <p:cNvSpPr txBox="1">
            <a:spLocks noChangeArrowheads="1"/>
          </p:cNvSpPr>
          <p:nvPr/>
        </p:nvSpPr>
        <p:spPr bwMode="auto">
          <a:xfrm>
            <a:off x="2143125" y="5214938"/>
            <a:ext cx="5715000" cy="1190625"/>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800" dirty="0"/>
              <a:t>GDP</a:t>
            </a:r>
            <a:r>
              <a:rPr kumimoji="0" lang="ja-JP" altLang="en-US" sz="1800" dirty="0"/>
              <a:t>デフレーターと同様にして、ここでも　　　　　の比率がウェイトになっている。消費者にとって支出を多く行う重要な品目には大きなウェイトを置いている。</a:t>
            </a:r>
          </a:p>
        </p:txBody>
      </p:sp>
      <p:sp>
        <p:nvSpPr>
          <p:cNvPr id="68615" name="Rectangle 7"/>
          <p:cNvSpPr>
            <a:spLocks noChangeArrowheads="1"/>
          </p:cNvSpPr>
          <p:nvPr/>
        </p:nvSpPr>
        <p:spPr bwMode="auto">
          <a:xfrm>
            <a:off x="6715140" y="5286388"/>
            <a:ext cx="1000132" cy="2159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kumimoji="0" lang="ja-JP"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357290" y="0"/>
          <a:ext cx="7498080" cy="914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0660" name="Object 4"/>
          <p:cNvGraphicFramePr>
            <a:graphicFrameLocks noChangeAspect="1"/>
          </p:cNvGraphicFramePr>
          <p:nvPr>
            <p:ph sz="half" idx="1"/>
          </p:nvPr>
        </p:nvGraphicFramePr>
        <p:xfrm>
          <a:off x="1357313" y="2786063"/>
          <a:ext cx="7072312" cy="1785937"/>
        </p:xfrm>
        <a:graphic>
          <a:graphicData uri="http://schemas.openxmlformats.org/presentationml/2006/ole">
            <p:oleObj spid="_x0000_s70660" name="数式" r:id="rId8" imgW="5054400" imgH="1320480" progId="Equation.3">
              <p:embed/>
            </p:oleObj>
          </a:graphicData>
        </a:graphic>
      </p:graphicFrame>
      <p:graphicFrame>
        <p:nvGraphicFramePr>
          <p:cNvPr id="70662" name="Object 6"/>
          <p:cNvGraphicFramePr>
            <a:graphicFrameLocks noChangeAspect="1"/>
          </p:cNvGraphicFramePr>
          <p:nvPr>
            <p:ph sz="half" idx="2"/>
          </p:nvPr>
        </p:nvGraphicFramePr>
        <p:xfrm>
          <a:off x="1357313" y="1000125"/>
          <a:ext cx="7018337" cy="1570038"/>
        </p:xfrm>
        <a:graphic>
          <a:graphicData uri="http://schemas.openxmlformats.org/presentationml/2006/ole">
            <p:oleObj spid="_x0000_s70662" name="数式" r:id="rId9" imgW="4825800" imgH="1079280" progId="Equation.3">
              <p:embed/>
            </p:oleObj>
          </a:graphicData>
        </a:graphic>
      </p:graphicFrame>
      <p:sp>
        <p:nvSpPr>
          <p:cNvPr id="70664" name="Text Box 8"/>
          <p:cNvSpPr txBox="1">
            <a:spLocks noChangeArrowheads="1"/>
          </p:cNvSpPr>
          <p:nvPr/>
        </p:nvSpPr>
        <p:spPr bwMode="auto">
          <a:xfrm>
            <a:off x="1357313" y="4703763"/>
            <a:ext cx="7572375" cy="1604962"/>
          </a:xfrm>
          <a:prstGeom prst="rect">
            <a:avLst/>
          </a:prstGeom>
          <a:noFill/>
          <a:ln w="9525">
            <a:noFill/>
            <a:miter lim="800000"/>
            <a:headEnd/>
            <a:tailEnd/>
          </a:ln>
        </p:spPr>
        <p:txBody>
          <a:bodyPr>
            <a:spAutoFit/>
          </a:bodyPr>
          <a:lstStyle/>
          <a:p>
            <a:pPr>
              <a:spcBef>
                <a:spcPct val="50000"/>
              </a:spcBef>
            </a:pPr>
            <a:r>
              <a:rPr kumimoji="0" lang="en-US" altLang="ja-JP" sz="1800"/>
              <a:t>GDP</a:t>
            </a:r>
            <a:r>
              <a:rPr kumimoji="0" lang="ja-JP" altLang="en-US" sz="1800"/>
              <a:t>デフレーターは</a:t>
            </a:r>
            <a:r>
              <a:rPr kumimoji="0" lang="ja-JP" altLang="en-US" sz="1800">
                <a:solidFill>
                  <a:srgbClr val="FF0000"/>
                </a:solidFill>
              </a:rPr>
              <a:t>比較年</a:t>
            </a:r>
            <a:r>
              <a:rPr kumimoji="0" lang="ja-JP" altLang="en-US" sz="1800"/>
              <a:t>の数量を使ってウェイトを計算→</a:t>
            </a:r>
            <a:r>
              <a:rPr kumimoji="0" lang="ja-JP" altLang="en-US" sz="1800">
                <a:solidFill>
                  <a:srgbClr val="FF0000"/>
                </a:solidFill>
              </a:rPr>
              <a:t>パーシェ指数</a:t>
            </a:r>
          </a:p>
          <a:p>
            <a:pPr>
              <a:spcBef>
                <a:spcPct val="50000"/>
              </a:spcBef>
            </a:pPr>
            <a:r>
              <a:rPr kumimoji="0" lang="ja-JP" altLang="en-US" sz="1800"/>
              <a:t>最終財を対象。</a:t>
            </a:r>
          </a:p>
          <a:p>
            <a:pPr>
              <a:spcBef>
                <a:spcPct val="50000"/>
              </a:spcBef>
            </a:pPr>
            <a:r>
              <a:rPr kumimoji="0" lang="en-US" altLang="ja-JP" sz="1800"/>
              <a:t>CPI</a:t>
            </a:r>
            <a:r>
              <a:rPr kumimoji="0" lang="ja-JP" altLang="en-US" sz="1800"/>
              <a:t>は</a:t>
            </a:r>
            <a:r>
              <a:rPr kumimoji="0" lang="ja-JP" altLang="en-US" sz="1800">
                <a:solidFill>
                  <a:srgbClr val="FF0000"/>
                </a:solidFill>
              </a:rPr>
              <a:t>基準年</a:t>
            </a:r>
            <a:r>
              <a:rPr kumimoji="0" lang="ja-JP" altLang="en-US" sz="1800"/>
              <a:t>の数量を使ってウェイトを計算→</a:t>
            </a:r>
            <a:r>
              <a:rPr kumimoji="0" lang="ja-JP" altLang="en-US" sz="1800">
                <a:solidFill>
                  <a:srgbClr val="FF0000"/>
                </a:solidFill>
              </a:rPr>
              <a:t>ラスパイレス指数</a:t>
            </a:r>
          </a:p>
          <a:p>
            <a:pPr>
              <a:spcBef>
                <a:spcPct val="50000"/>
              </a:spcBef>
            </a:pPr>
            <a:r>
              <a:rPr kumimoji="0" lang="ja-JP" altLang="en-US" sz="1800"/>
              <a:t>消費者の購入するものを対象。</a:t>
            </a:r>
          </a:p>
        </p:txBody>
      </p:sp>
      <p:sp>
        <p:nvSpPr>
          <p:cNvPr id="70665" name="AutoShape 10"/>
          <p:cNvSpPr>
            <a:spLocks noChangeArrowheads="1"/>
          </p:cNvSpPr>
          <p:nvPr/>
        </p:nvSpPr>
        <p:spPr bwMode="auto">
          <a:xfrm>
            <a:off x="3000375" y="5072063"/>
            <a:ext cx="1943100" cy="431800"/>
          </a:xfrm>
          <a:prstGeom prst="wedgeEllipseCallout">
            <a:avLst>
              <a:gd name="adj1" fmla="val -70588"/>
              <a:gd name="adj2" fmla="val 71690"/>
            </a:avLst>
          </a:prstGeom>
          <a:solidFill>
            <a:srgbClr val="CCFFFF"/>
          </a:solidFill>
          <a:ln w="9525">
            <a:solidFill>
              <a:schemeClr val="tx1"/>
            </a:solidFill>
            <a:miter lim="800000"/>
            <a:headEnd/>
            <a:tailEnd/>
          </a:ln>
        </p:spPr>
        <p:txBody>
          <a:bodyPr/>
          <a:lstStyle/>
          <a:p>
            <a:pPr algn="ctr"/>
            <a:r>
              <a:rPr kumimoji="0" lang="ja-JP" altLang="en-US" sz="1000"/>
              <a:t>このため、計算が容易で速報性がある。</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7218" name="Rectangle 3"/>
          <p:cNvSpPr>
            <a:spLocks noGrp="1" noChangeArrowheads="1"/>
          </p:cNvSpPr>
          <p:nvPr>
            <p:ph idx="1"/>
          </p:nvPr>
        </p:nvSpPr>
        <p:spPr>
          <a:xfrm>
            <a:off x="1357313" y="1714500"/>
            <a:ext cx="7497762" cy="4800600"/>
          </a:xfrm>
        </p:spPr>
        <p:txBody>
          <a:bodyPr/>
          <a:lstStyle/>
          <a:p>
            <a:pPr eaLnBrk="1" hangingPunct="1">
              <a:buFontTx/>
              <a:buNone/>
            </a:pPr>
            <a:r>
              <a:rPr lang="ja-JP" altLang="en-US" sz="2000" smtClean="0"/>
              <a:t>企業物価指数：企業間で取引される財についての物価指数。</a:t>
            </a:r>
            <a:endParaRPr lang="en-US" altLang="ja-JP" sz="2000" smtClean="0"/>
          </a:p>
          <a:p>
            <a:pPr eaLnBrk="1" hangingPunct="1">
              <a:buFontTx/>
              <a:buNone/>
            </a:pPr>
            <a:r>
              <a:rPr lang="ja-JP" altLang="en-US" sz="2000" smtClean="0"/>
              <a:t>　　　　　　　ラスパイレス指数</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285852" y="500042"/>
          <a:ext cx="7086600" cy="8572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4755" name="Rectangle 3"/>
          <p:cNvSpPr>
            <a:spLocks noGrp="1" noChangeArrowheads="1"/>
          </p:cNvSpPr>
          <p:nvPr>
            <p:ph type="body" sz="half" idx="1"/>
          </p:nvPr>
        </p:nvSpPr>
        <p:spPr>
          <a:xfrm>
            <a:off x="1279525" y="1600200"/>
            <a:ext cx="5524500" cy="4525963"/>
          </a:xfrm>
        </p:spPr>
        <p:txBody>
          <a:bodyPr>
            <a:normAutofit/>
          </a:bodyPr>
          <a:lstStyle/>
          <a:p>
            <a:pPr marL="365760" indent="-283464" eaLnBrk="1" fontAlgn="auto" hangingPunct="1">
              <a:spcAft>
                <a:spcPts val="0"/>
              </a:spcAft>
              <a:buFontTx/>
              <a:buNone/>
              <a:defRPr/>
            </a:pPr>
            <a:r>
              <a:rPr lang="ja-JP" altLang="en-US" sz="1800" dirty="0">
                <a:solidFill>
                  <a:srgbClr val="FF0000"/>
                </a:solidFill>
              </a:rPr>
              <a:t>インフレ率：物価上昇の度合いを計る。</a:t>
            </a:r>
          </a:p>
          <a:p>
            <a:pPr marL="365760" indent="-283464" eaLnBrk="1" fontAlgn="auto" hangingPunct="1">
              <a:spcAft>
                <a:spcPts val="0"/>
              </a:spcAft>
              <a:buFontTx/>
              <a:buNone/>
              <a:defRPr/>
            </a:pPr>
            <a:endParaRPr lang="en-US" altLang="ja-JP" sz="1800" dirty="0" smtClean="0"/>
          </a:p>
          <a:p>
            <a:pPr marL="425196" indent="-342900" eaLnBrk="1" fontAlgn="auto" hangingPunct="1">
              <a:spcAft>
                <a:spcPts val="0"/>
              </a:spcAft>
              <a:buFont typeface="Wingdings 2"/>
              <a:buNone/>
              <a:defRPr/>
            </a:pPr>
            <a:r>
              <a:rPr lang="ja-JP" altLang="en-US" sz="1800" dirty="0" smtClean="0"/>
              <a:t>①</a:t>
            </a:r>
            <a:r>
              <a:rPr lang="en-US" altLang="ja-JP" sz="1800" dirty="0" smtClean="0"/>
              <a:t>GDP</a:t>
            </a:r>
            <a:r>
              <a:rPr lang="ja-JP" altLang="en-US" sz="1800" dirty="0"/>
              <a:t>デフレーターを用いたインフレ率</a:t>
            </a:r>
          </a:p>
          <a:p>
            <a:pPr marL="365760" indent="-283464" eaLnBrk="1" fontAlgn="auto" hangingPunct="1">
              <a:spcAft>
                <a:spcPts val="0"/>
              </a:spcAft>
              <a:buFontTx/>
              <a:buNone/>
              <a:defRPr/>
            </a:pPr>
            <a:endParaRPr lang="ja-JP" altLang="en-US" sz="1800" dirty="0"/>
          </a:p>
        </p:txBody>
      </p:sp>
      <p:graphicFrame>
        <p:nvGraphicFramePr>
          <p:cNvPr id="74756" name="Object 4"/>
          <p:cNvGraphicFramePr>
            <a:graphicFrameLocks noChangeAspect="1"/>
          </p:cNvGraphicFramePr>
          <p:nvPr>
            <p:ph sz="quarter" idx="2"/>
          </p:nvPr>
        </p:nvGraphicFramePr>
        <p:xfrm>
          <a:off x="1357313" y="2857500"/>
          <a:ext cx="6335712" cy="1198563"/>
        </p:xfrm>
        <a:graphic>
          <a:graphicData uri="http://schemas.openxmlformats.org/presentationml/2006/ole">
            <p:oleObj spid="_x0000_s74756" name="数式" r:id="rId8" imgW="3288960" imgH="622080" progId="Equation.3">
              <p:embed/>
            </p:oleObj>
          </a:graphicData>
        </a:graphic>
      </p:graphicFrame>
      <p:graphicFrame>
        <p:nvGraphicFramePr>
          <p:cNvPr id="74761" name="Object 9"/>
          <p:cNvGraphicFramePr>
            <a:graphicFrameLocks noChangeAspect="1"/>
          </p:cNvGraphicFramePr>
          <p:nvPr>
            <p:ph sz="quarter" idx="3"/>
          </p:nvPr>
        </p:nvGraphicFramePr>
        <p:xfrm>
          <a:off x="1428750" y="4643438"/>
          <a:ext cx="5545138" cy="581025"/>
        </p:xfrm>
        <a:graphic>
          <a:graphicData uri="http://schemas.openxmlformats.org/presentationml/2006/ole">
            <p:oleObj spid="_x0000_s74761" name="数式" r:id="rId9" imgW="2908080" imgH="304560" progId="Equation.3">
              <p:embed/>
            </p:oleObj>
          </a:graphicData>
        </a:graphic>
      </p:graphicFrame>
      <p:sp>
        <p:nvSpPr>
          <p:cNvPr id="74759" name="Text Box 7"/>
          <p:cNvSpPr txBox="1">
            <a:spLocks noChangeArrowheads="1"/>
          </p:cNvSpPr>
          <p:nvPr/>
        </p:nvSpPr>
        <p:spPr bwMode="auto">
          <a:xfrm>
            <a:off x="1357313" y="4071938"/>
            <a:ext cx="5184775" cy="366712"/>
          </a:xfrm>
          <a:prstGeom prst="rect">
            <a:avLst/>
          </a:prstGeom>
          <a:noFill/>
          <a:ln w="9525">
            <a:noFill/>
            <a:miter lim="800000"/>
            <a:headEnd/>
            <a:tailEnd/>
          </a:ln>
          <a:effectLst/>
        </p:spPr>
        <p:txBody>
          <a:bodyPr>
            <a:spAutoFit/>
          </a:bodyPr>
          <a:lstStyle/>
          <a:p>
            <a:pPr marL="342900" indent="-342900">
              <a:spcBef>
                <a:spcPct val="50000"/>
              </a:spcBef>
              <a:defRPr/>
            </a:pPr>
            <a:r>
              <a:rPr kumimoji="0" lang="ja-JP" altLang="en-US" sz="1800" dirty="0">
                <a:latin typeface="+mj-lt"/>
                <a:ea typeface="+mj-ea"/>
              </a:rPr>
              <a:t>②</a:t>
            </a:r>
            <a:r>
              <a:rPr kumimoji="0" lang="en-US" altLang="ja-JP" sz="1800" dirty="0">
                <a:latin typeface="+mj-lt"/>
                <a:ea typeface="+mj-ea"/>
              </a:rPr>
              <a:t>CPI</a:t>
            </a:r>
            <a:r>
              <a:rPr kumimoji="0" lang="ja-JP" altLang="en-US" sz="1800" dirty="0">
                <a:latin typeface="+mj-lt"/>
                <a:ea typeface="+mj-ea"/>
              </a:rPr>
              <a:t>を用いたインフレ率</a:t>
            </a:r>
          </a:p>
        </p:txBody>
      </p:sp>
      <p:sp>
        <p:nvSpPr>
          <p:cNvPr id="74763" name="Text Box 11"/>
          <p:cNvSpPr txBox="1">
            <a:spLocks noChangeArrowheads="1"/>
          </p:cNvSpPr>
          <p:nvPr/>
        </p:nvSpPr>
        <p:spPr bwMode="auto">
          <a:xfrm>
            <a:off x="1428750" y="5715000"/>
            <a:ext cx="5545138" cy="779463"/>
          </a:xfrm>
          <a:prstGeom prst="rect">
            <a:avLst/>
          </a:prstGeom>
          <a:noFill/>
          <a:ln w="9525">
            <a:noFill/>
            <a:miter lim="800000"/>
            <a:headEnd/>
            <a:tailEnd/>
          </a:ln>
        </p:spPr>
        <p:txBody>
          <a:bodyPr>
            <a:spAutoFit/>
          </a:bodyPr>
          <a:lstStyle/>
          <a:p>
            <a:pPr>
              <a:spcBef>
                <a:spcPct val="50000"/>
              </a:spcBef>
            </a:pPr>
            <a:r>
              <a:rPr kumimoji="0" lang="ja-JP" altLang="en-US" sz="1800"/>
              <a:t>インフレ率が継続的にプラス値・・・インフレーション</a:t>
            </a:r>
          </a:p>
          <a:p>
            <a:pPr>
              <a:spcBef>
                <a:spcPct val="50000"/>
              </a:spcBef>
            </a:pPr>
            <a:r>
              <a:rPr kumimoji="0" lang="ja-JP" altLang="en-US" sz="1800"/>
              <a:t>インフレ率が継続的にマイナス値・・・デフレーション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4763">
                                            <p:txEl>
                                              <p:pRg st="0" end="0"/>
                                            </p:txEl>
                                          </p:spTgt>
                                        </p:tgtEl>
                                        <p:attrNameLst>
                                          <p:attrName>style.visibility</p:attrName>
                                        </p:attrNameLst>
                                      </p:cBhvr>
                                      <p:to>
                                        <p:strVal val="visible"/>
                                      </p:to>
                                    </p:set>
                                    <p:animEffect transition="in" filter="diamond(in)">
                                      <p:cBhvr>
                                        <p:cTn id="7" dur="2000"/>
                                        <p:tgtEl>
                                          <p:spTgt spid="747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4763">
                                            <p:txEl>
                                              <p:pRg st="1" end="1"/>
                                            </p:txEl>
                                          </p:spTgt>
                                        </p:tgtEl>
                                        <p:attrNameLst>
                                          <p:attrName>style.visibility</p:attrName>
                                        </p:attrNameLst>
                                      </p:cBhvr>
                                      <p:to>
                                        <p:strVal val="visible"/>
                                      </p:to>
                                    </p:set>
                                    <p:animEffect transition="in" filter="diamond(in)">
                                      <p:cBhvr>
                                        <p:cTn id="12" dur="2000"/>
                                        <p:tgtEl>
                                          <p:spTgt spid="747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7827" name="Rectangle 3"/>
          <p:cNvSpPr>
            <a:spLocks noGrp="1" noChangeArrowheads="1"/>
          </p:cNvSpPr>
          <p:nvPr>
            <p:ph idx="1"/>
          </p:nvPr>
        </p:nvSpPr>
        <p:spPr/>
        <p:txBody>
          <a:bodyPr/>
          <a:lstStyle/>
          <a:p>
            <a:pPr eaLnBrk="1" hangingPunct="1">
              <a:buFontTx/>
              <a:buNone/>
            </a:pPr>
            <a:r>
              <a:rPr lang="ja-JP" altLang="en-US" sz="2000" smtClean="0"/>
              <a:t>例えば、価格の変化が激しく、需要も大きく変化</a:t>
            </a:r>
          </a:p>
          <a:p>
            <a:pPr eaLnBrk="1" hangingPunct="1">
              <a:buFontTx/>
              <a:buNone/>
            </a:pPr>
            <a:r>
              <a:rPr lang="ja-JP" altLang="en-US" sz="2000" smtClean="0"/>
              <a:t>する</a:t>
            </a:r>
            <a:r>
              <a:rPr lang="en-US" altLang="ja-JP" sz="2000" smtClean="0"/>
              <a:t>IT</a:t>
            </a:r>
            <a:r>
              <a:rPr lang="ja-JP" altLang="en-US" sz="2000" smtClean="0"/>
              <a:t>関連の財を</a:t>
            </a:r>
            <a:r>
              <a:rPr lang="en-US" altLang="ja-JP" sz="2000" smtClean="0"/>
              <a:t>CPI</a:t>
            </a:r>
            <a:r>
              <a:rPr lang="ja-JP" altLang="en-US" sz="2000" smtClean="0"/>
              <a:t>同様に計算すると</a:t>
            </a:r>
          </a:p>
          <a:p>
            <a:pPr eaLnBrk="1" hangingPunct="1">
              <a:buFontTx/>
              <a:buNone/>
            </a:pPr>
            <a:endParaRPr lang="ja-JP" altLang="en-US" sz="2000" smtClean="0"/>
          </a:p>
          <a:p>
            <a:pPr eaLnBrk="1" hangingPunct="1">
              <a:buFontTx/>
              <a:buNone/>
            </a:pPr>
            <a:endParaRPr lang="ja-JP" altLang="en-US" sz="2000" smtClean="0"/>
          </a:p>
          <a:p>
            <a:pPr eaLnBrk="1" hangingPunct="1">
              <a:buFontTx/>
              <a:buNone/>
            </a:pPr>
            <a:r>
              <a:rPr lang="ja-JP" altLang="en-US" sz="2000" smtClean="0"/>
              <a:t>基準年の取引量、需要量でウェイトが計算され、</a:t>
            </a:r>
          </a:p>
          <a:p>
            <a:pPr eaLnBrk="1" hangingPunct="1">
              <a:buFontTx/>
              <a:buNone/>
            </a:pPr>
            <a:r>
              <a:rPr lang="ja-JP" altLang="en-US" sz="2000" smtClean="0"/>
              <a:t>ウェイトは現時点での比率と比べて小さな値に</a:t>
            </a:r>
          </a:p>
          <a:p>
            <a:pPr eaLnBrk="1" hangingPunct="1">
              <a:buFontTx/>
              <a:buNone/>
            </a:pPr>
            <a:r>
              <a:rPr lang="ja-JP" altLang="en-US" sz="2000" smtClean="0"/>
              <a:t>なる。＝価格の変化を低く評価</a:t>
            </a:r>
          </a:p>
          <a:p>
            <a:pPr eaLnBrk="1" hangingPunct="1">
              <a:buFontTx/>
              <a:buNone/>
            </a:pPr>
            <a:endParaRPr lang="ja-JP" altLang="en-US" sz="2000" smtClean="0"/>
          </a:p>
          <a:p>
            <a:pPr eaLnBrk="1" hangingPunct="1">
              <a:buFontTx/>
              <a:buNone/>
            </a:pPr>
            <a:endParaRPr lang="ja-JP" altLang="en-US" sz="2000" smtClean="0"/>
          </a:p>
          <a:p>
            <a:pPr eaLnBrk="1" hangingPunct="1">
              <a:buFontTx/>
              <a:buNone/>
            </a:pPr>
            <a:r>
              <a:rPr lang="ja-JP" altLang="en-US" sz="2000" smtClean="0">
                <a:solidFill>
                  <a:srgbClr val="FF5050"/>
                </a:solidFill>
              </a:rPr>
              <a:t>　　　　　　</a:t>
            </a:r>
            <a:r>
              <a:rPr lang="ja-JP" altLang="en-US" sz="2000" smtClean="0">
                <a:solidFill>
                  <a:srgbClr val="FF0000"/>
                </a:solidFill>
              </a:rPr>
              <a:t>連鎖指数</a:t>
            </a:r>
            <a:r>
              <a:rPr lang="ja-JP" altLang="en-US" sz="2000" smtClean="0"/>
              <a:t>の登場！</a:t>
            </a:r>
          </a:p>
        </p:txBody>
      </p:sp>
      <p:sp>
        <p:nvSpPr>
          <p:cNvPr id="77828" name="AutoShape 4"/>
          <p:cNvSpPr>
            <a:spLocks noChangeArrowheads="1"/>
          </p:cNvSpPr>
          <p:nvPr/>
        </p:nvSpPr>
        <p:spPr bwMode="auto">
          <a:xfrm>
            <a:off x="3500438" y="2286000"/>
            <a:ext cx="1079500" cy="719138"/>
          </a:xfrm>
          <a:prstGeom prst="downArrow">
            <a:avLst>
              <a:gd name="adj1" fmla="val 50000"/>
              <a:gd name="adj2" fmla="val 25000"/>
            </a:avLst>
          </a:prstGeom>
          <a:solidFill>
            <a:srgbClr val="CCFFFF"/>
          </a:solidFill>
          <a:ln w="9525">
            <a:solidFill>
              <a:schemeClr val="tx1"/>
            </a:solidFill>
            <a:miter lim="800000"/>
            <a:headEnd/>
            <a:tailEnd/>
          </a:ln>
        </p:spPr>
        <p:txBody>
          <a:bodyPr vert="eaVert" wrap="none" anchor="ctr"/>
          <a:lstStyle/>
          <a:p>
            <a:endParaRPr kumimoji="0" lang="ja-JP" altLang="en-US"/>
          </a:p>
        </p:txBody>
      </p:sp>
      <p:sp>
        <p:nvSpPr>
          <p:cNvPr id="77830" name="AutoShape 6"/>
          <p:cNvSpPr>
            <a:spLocks noChangeArrowheads="1"/>
          </p:cNvSpPr>
          <p:nvPr/>
        </p:nvSpPr>
        <p:spPr bwMode="auto">
          <a:xfrm>
            <a:off x="3571875" y="4143375"/>
            <a:ext cx="1008063" cy="792163"/>
          </a:xfrm>
          <a:prstGeom prst="downArrow">
            <a:avLst>
              <a:gd name="adj1" fmla="val 50000"/>
              <a:gd name="adj2" fmla="val 25000"/>
            </a:avLst>
          </a:prstGeom>
          <a:solidFill>
            <a:srgbClr val="CCFFFF"/>
          </a:solidFill>
          <a:ln w="9525">
            <a:solidFill>
              <a:schemeClr val="tx1"/>
            </a:solidFill>
            <a:miter lim="800000"/>
            <a:headEnd/>
            <a:tailEnd/>
          </a:ln>
        </p:spPr>
        <p:txBody>
          <a:bodyPr vert="eaVert" wrap="none" anchor="ctr"/>
          <a:lstStyle/>
          <a:p>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anim calcmode="lin" valueType="num">
                                      <p:cBhvr additive="base">
                                        <p:cTn id="7" dur="500" fill="hold"/>
                                        <p:tgtEl>
                                          <p:spTgt spid="77828"/>
                                        </p:tgtEl>
                                        <p:attrNameLst>
                                          <p:attrName>ppt_x</p:attrName>
                                        </p:attrNameLst>
                                      </p:cBhvr>
                                      <p:tavLst>
                                        <p:tav tm="0">
                                          <p:val>
                                            <p:strVal val="#ppt_x"/>
                                          </p:val>
                                        </p:tav>
                                        <p:tav tm="100000">
                                          <p:val>
                                            <p:strVal val="#ppt_x"/>
                                          </p:val>
                                        </p:tav>
                                      </p:tavLst>
                                    </p:anim>
                                    <p:anim calcmode="lin" valueType="num">
                                      <p:cBhvr additive="base">
                                        <p:cTn id="8" dur="500" fill="hold"/>
                                        <p:tgtEl>
                                          <p:spTgt spid="778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27">
                                            <p:txEl>
                                              <p:pRg st="4" end="4"/>
                                            </p:txEl>
                                          </p:spTgt>
                                        </p:tgtEl>
                                        <p:attrNameLst>
                                          <p:attrName>style.visibility</p:attrName>
                                        </p:attrNameLst>
                                      </p:cBhvr>
                                      <p:to>
                                        <p:strVal val="visible"/>
                                      </p:to>
                                    </p:set>
                                    <p:anim calcmode="lin" valueType="num">
                                      <p:cBhvr additive="base">
                                        <p:cTn id="13" dur="500" fill="hold"/>
                                        <p:tgtEl>
                                          <p:spTgt spid="7782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827">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7827">
                                            <p:txEl>
                                              <p:pRg st="5" end="5"/>
                                            </p:txEl>
                                          </p:spTgt>
                                        </p:tgtEl>
                                        <p:attrNameLst>
                                          <p:attrName>style.visibility</p:attrName>
                                        </p:attrNameLst>
                                      </p:cBhvr>
                                      <p:to>
                                        <p:strVal val="visible"/>
                                      </p:to>
                                    </p:set>
                                    <p:anim calcmode="lin" valueType="num">
                                      <p:cBhvr additive="base">
                                        <p:cTn id="17" dur="500" fill="hold"/>
                                        <p:tgtEl>
                                          <p:spTgt spid="77827">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7827">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7827">
                                            <p:txEl>
                                              <p:pRg st="6" end="6"/>
                                            </p:txEl>
                                          </p:spTgt>
                                        </p:tgtEl>
                                        <p:attrNameLst>
                                          <p:attrName>style.visibility</p:attrName>
                                        </p:attrNameLst>
                                      </p:cBhvr>
                                      <p:to>
                                        <p:strVal val="visible"/>
                                      </p:to>
                                    </p:set>
                                    <p:anim calcmode="lin" valueType="num">
                                      <p:cBhvr additive="base">
                                        <p:cTn id="21" dur="500" fill="hold"/>
                                        <p:tgtEl>
                                          <p:spTgt spid="77827">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782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7830"/>
                                        </p:tgtEl>
                                        <p:attrNameLst>
                                          <p:attrName>style.visibility</p:attrName>
                                        </p:attrNameLst>
                                      </p:cBhvr>
                                      <p:to>
                                        <p:strVal val="visible"/>
                                      </p:to>
                                    </p:set>
                                    <p:anim calcmode="lin" valueType="num">
                                      <p:cBhvr additive="base">
                                        <p:cTn id="27" dur="500" fill="hold"/>
                                        <p:tgtEl>
                                          <p:spTgt spid="77830"/>
                                        </p:tgtEl>
                                        <p:attrNameLst>
                                          <p:attrName>ppt_x</p:attrName>
                                        </p:attrNameLst>
                                      </p:cBhvr>
                                      <p:tavLst>
                                        <p:tav tm="0">
                                          <p:val>
                                            <p:strVal val="#ppt_x"/>
                                          </p:val>
                                        </p:tav>
                                        <p:tav tm="100000">
                                          <p:val>
                                            <p:strVal val="#ppt_x"/>
                                          </p:val>
                                        </p:tav>
                                      </p:tavLst>
                                    </p:anim>
                                    <p:anim calcmode="lin" valueType="num">
                                      <p:cBhvr additive="base">
                                        <p:cTn id="28" dur="500" fill="hold"/>
                                        <p:tgtEl>
                                          <p:spTgt spid="778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7827">
                                            <p:txEl>
                                              <p:pRg st="9" end="9"/>
                                            </p:txEl>
                                          </p:spTgt>
                                        </p:tgtEl>
                                        <p:attrNameLst>
                                          <p:attrName>style.visibility</p:attrName>
                                        </p:attrNameLst>
                                      </p:cBhvr>
                                      <p:to>
                                        <p:strVal val="visible"/>
                                      </p:to>
                                    </p:set>
                                    <p:anim calcmode="lin" valueType="num">
                                      <p:cBhvr additive="base">
                                        <p:cTn id="33" dur="500" fill="hold"/>
                                        <p:tgtEl>
                                          <p:spTgt spid="77827">
                                            <p:txEl>
                                              <p:pRg st="9" end="9"/>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782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animBg="1"/>
      <p:bldP spid="7783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fontAlgn="auto" hangingPunct="1">
              <a:spcAft>
                <a:spcPts val="0"/>
              </a:spcAft>
              <a:defRPr/>
            </a:pPr>
            <a:r>
              <a:rPr lang="ja-JP" altLang="en-US" sz="2000" dirty="0">
                <a:solidFill>
                  <a:schemeClr val="tx1"/>
                </a:solidFill>
              </a:rPr>
              <a:t>連鎖指数の計算</a:t>
            </a:r>
          </a:p>
        </p:txBody>
      </p:sp>
      <p:sp>
        <p:nvSpPr>
          <p:cNvPr id="144386" name="AutoShape 4"/>
          <p:cNvSpPr>
            <a:spLocks/>
          </p:cNvSpPr>
          <p:nvPr/>
        </p:nvSpPr>
        <p:spPr bwMode="auto">
          <a:xfrm rot="-5400000">
            <a:off x="3034507" y="-34131"/>
            <a:ext cx="217487" cy="3571875"/>
          </a:xfrm>
          <a:prstGeom prst="leftBrace">
            <a:avLst>
              <a:gd name="adj1" fmla="val 130855"/>
              <a:gd name="adj2" fmla="val 49625"/>
            </a:avLst>
          </a:prstGeom>
          <a:noFill/>
          <a:ln w="9525">
            <a:solidFill>
              <a:schemeClr val="tx1"/>
            </a:solidFill>
            <a:round/>
            <a:headEnd/>
            <a:tailEnd/>
          </a:ln>
        </p:spPr>
        <p:txBody>
          <a:bodyPr wrap="none" anchor="ctr"/>
          <a:lstStyle/>
          <a:p>
            <a:endParaRPr kumimoji="0" lang="ja-JP" altLang="en-US"/>
          </a:p>
        </p:txBody>
      </p:sp>
      <p:sp>
        <p:nvSpPr>
          <p:cNvPr id="144387" name="Text Box 5"/>
          <p:cNvSpPr txBox="1">
            <a:spLocks noChangeArrowheads="1"/>
          </p:cNvSpPr>
          <p:nvPr/>
        </p:nvSpPr>
        <p:spPr bwMode="auto">
          <a:xfrm>
            <a:off x="2857500" y="1857375"/>
            <a:ext cx="647700" cy="366713"/>
          </a:xfrm>
          <a:prstGeom prst="rect">
            <a:avLst/>
          </a:prstGeom>
          <a:noFill/>
          <a:ln w="9525">
            <a:noFill/>
            <a:miter lim="800000"/>
            <a:headEnd/>
            <a:tailEnd/>
          </a:ln>
        </p:spPr>
        <p:txBody>
          <a:bodyPr>
            <a:spAutoFit/>
          </a:bodyPr>
          <a:lstStyle/>
          <a:p>
            <a:pPr>
              <a:spcBef>
                <a:spcPct val="50000"/>
              </a:spcBef>
            </a:pPr>
            <a:r>
              <a:rPr kumimoji="0" lang="ja-JP" altLang="en-US" sz="1800"/>
              <a:t>　①</a:t>
            </a:r>
          </a:p>
        </p:txBody>
      </p:sp>
      <p:sp>
        <p:nvSpPr>
          <p:cNvPr id="144388" name="AutoShape 6"/>
          <p:cNvSpPr>
            <a:spLocks/>
          </p:cNvSpPr>
          <p:nvPr/>
        </p:nvSpPr>
        <p:spPr bwMode="auto">
          <a:xfrm rot="5429604" flipH="1">
            <a:off x="7136606" y="23019"/>
            <a:ext cx="200025" cy="3468688"/>
          </a:xfrm>
          <a:prstGeom prst="leftBrace">
            <a:avLst>
              <a:gd name="adj1" fmla="val 161129"/>
              <a:gd name="adj2" fmla="val 50000"/>
            </a:avLst>
          </a:prstGeom>
          <a:noFill/>
          <a:ln w="9525">
            <a:solidFill>
              <a:schemeClr val="tx1"/>
            </a:solidFill>
            <a:round/>
            <a:headEnd/>
            <a:tailEnd/>
          </a:ln>
        </p:spPr>
        <p:txBody>
          <a:bodyPr wrap="none" anchor="ctr"/>
          <a:lstStyle/>
          <a:p>
            <a:endParaRPr kumimoji="0" lang="ja-JP" altLang="en-US"/>
          </a:p>
        </p:txBody>
      </p:sp>
      <p:sp>
        <p:nvSpPr>
          <p:cNvPr id="144389" name="Text Box 7"/>
          <p:cNvSpPr txBox="1">
            <a:spLocks noChangeArrowheads="1"/>
          </p:cNvSpPr>
          <p:nvPr/>
        </p:nvSpPr>
        <p:spPr bwMode="auto">
          <a:xfrm>
            <a:off x="6929438" y="1857375"/>
            <a:ext cx="719137" cy="366713"/>
          </a:xfrm>
          <a:prstGeom prst="rect">
            <a:avLst/>
          </a:prstGeom>
          <a:noFill/>
          <a:ln w="9525">
            <a:noFill/>
            <a:miter lim="800000"/>
            <a:headEnd/>
            <a:tailEnd/>
          </a:ln>
        </p:spPr>
        <p:txBody>
          <a:bodyPr>
            <a:spAutoFit/>
          </a:bodyPr>
          <a:lstStyle/>
          <a:p>
            <a:pPr>
              <a:spcBef>
                <a:spcPct val="50000"/>
              </a:spcBef>
            </a:pPr>
            <a:r>
              <a:rPr kumimoji="0" lang="ja-JP" altLang="en-US" sz="1800"/>
              <a:t>　②</a:t>
            </a:r>
          </a:p>
        </p:txBody>
      </p:sp>
      <p:sp>
        <p:nvSpPr>
          <p:cNvPr id="144390" name="Text Box 8"/>
          <p:cNvSpPr txBox="1">
            <a:spLocks noChangeArrowheads="1"/>
          </p:cNvSpPr>
          <p:nvPr/>
        </p:nvSpPr>
        <p:spPr bwMode="auto">
          <a:xfrm>
            <a:off x="1357313" y="2500313"/>
            <a:ext cx="5256212" cy="2292350"/>
          </a:xfrm>
          <a:prstGeom prst="rect">
            <a:avLst/>
          </a:prstGeom>
          <a:noFill/>
          <a:ln w="9525">
            <a:noFill/>
            <a:miter lim="800000"/>
            <a:headEnd/>
            <a:tailEnd/>
          </a:ln>
        </p:spPr>
        <p:txBody>
          <a:bodyPr>
            <a:spAutoFit/>
          </a:bodyPr>
          <a:lstStyle/>
          <a:p>
            <a:pPr>
              <a:spcBef>
                <a:spcPct val="50000"/>
              </a:spcBef>
            </a:pPr>
            <a:r>
              <a:rPr kumimoji="0" lang="ja-JP" altLang="en-US" sz="1800"/>
              <a:t>①の計算には</a:t>
            </a:r>
            <a:r>
              <a:rPr kumimoji="0" lang="en-US" altLang="ja-JP" sz="1800"/>
              <a:t>2005</a:t>
            </a:r>
            <a:r>
              <a:rPr kumimoji="0" lang="ja-JP" altLang="en-US" sz="1800"/>
              <a:t>年の数量でのウェイトが使われる</a:t>
            </a:r>
          </a:p>
          <a:p>
            <a:pPr>
              <a:spcBef>
                <a:spcPct val="50000"/>
              </a:spcBef>
            </a:pPr>
            <a:r>
              <a:rPr kumimoji="0" lang="ja-JP" altLang="en-US" sz="1800"/>
              <a:t>②の計算には</a:t>
            </a:r>
            <a:r>
              <a:rPr kumimoji="0" lang="en-US" altLang="ja-JP" sz="1800"/>
              <a:t>2006</a:t>
            </a:r>
            <a:r>
              <a:rPr kumimoji="0" lang="ja-JP" altLang="en-US" sz="1800"/>
              <a:t>年の数量でのウェイトが使われる</a:t>
            </a:r>
          </a:p>
          <a:p>
            <a:pPr>
              <a:spcBef>
                <a:spcPct val="50000"/>
              </a:spcBef>
            </a:pPr>
            <a:endParaRPr kumimoji="0" lang="ja-JP" altLang="en-US" sz="1800"/>
          </a:p>
          <a:p>
            <a:pPr>
              <a:spcBef>
                <a:spcPct val="50000"/>
              </a:spcBef>
            </a:pPr>
            <a:r>
              <a:rPr kumimoji="0" lang="ja-JP" altLang="en-US" sz="1800"/>
              <a:t>この連鎖指数の計算は</a:t>
            </a:r>
          </a:p>
          <a:p>
            <a:pPr>
              <a:spcBef>
                <a:spcPct val="50000"/>
              </a:spcBef>
            </a:pPr>
            <a:r>
              <a:rPr kumimoji="0" lang="en-US" altLang="ja-JP" sz="1800"/>
              <a:t>GDP</a:t>
            </a:r>
            <a:r>
              <a:rPr kumimoji="0" lang="ja-JP" altLang="en-US" sz="1800"/>
              <a:t>デフレーターや企業物価指数にも適用されている。</a:t>
            </a:r>
          </a:p>
        </p:txBody>
      </p:sp>
      <p:sp>
        <p:nvSpPr>
          <p:cNvPr id="144391" name="テキスト ボックス 8"/>
          <p:cNvSpPr txBox="1">
            <a:spLocks noChangeArrowheads="1"/>
          </p:cNvSpPr>
          <p:nvPr/>
        </p:nvSpPr>
        <p:spPr bwMode="auto">
          <a:xfrm>
            <a:off x="1214438" y="1285875"/>
            <a:ext cx="4143375" cy="338138"/>
          </a:xfrm>
          <a:prstGeom prst="rect">
            <a:avLst/>
          </a:prstGeom>
          <a:noFill/>
          <a:ln w="9525">
            <a:noFill/>
            <a:miter lim="800000"/>
            <a:headEnd/>
            <a:tailEnd/>
          </a:ln>
        </p:spPr>
        <p:txBody>
          <a:bodyPr>
            <a:spAutoFit/>
          </a:bodyPr>
          <a:lstStyle/>
          <a:p>
            <a:r>
              <a:rPr kumimoji="0" lang="ja-JP" altLang="en-US" sz="1600"/>
              <a:t>（</a:t>
            </a:r>
            <a:r>
              <a:rPr kumimoji="0" lang="en-US" altLang="ja-JP" sz="1600"/>
              <a:t>2005</a:t>
            </a:r>
            <a:r>
              <a:rPr kumimoji="0" lang="ja-JP" altLang="en-US" sz="1600"/>
              <a:t>年から</a:t>
            </a:r>
            <a:r>
              <a:rPr kumimoji="0" lang="en-US" altLang="ja-JP" sz="1600"/>
              <a:t>2006</a:t>
            </a:r>
            <a:r>
              <a:rPr kumimoji="0" lang="ja-JP" altLang="en-US" sz="1600"/>
              <a:t>年にかけての物価指数）</a:t>
            </a:r>
            <a:endParaRPr lang="ja-JP" altLang="en-US" sz="1600"/>
          </a:p>
        </p:txBody>
      </p:sp>
      <p:sp>
        <p:nvSpPr>
          <p:cNvPr id="144392" name="テキスト ボックス 9"/>
          <p:cNvSpPr txBox="1">
            <a:spLocks noChangeArrowheads="1"/>
          </p:cNvSpPr>
          <p:nvPr/>
        </p:nvSpPr>
        <p:spPr bwMode="auto">
          <a:xfrm>
            <a:off x="5286375" y="1285875"/>
            <a:ext cx="4143375" cy="338138"/>
          </a:xfrm>
          <a:prstGeom prst="rect">
            <a:avLst/>
          </a:prstGeom>
          <a:noFill/>
          <a:ln w="9525">
            <a:noFill/>
            <a:miter lim="800000"/>
            <a:headEnd/>
            <a:tailEnd/>
          </a:ln>
        </p:spPr>
        <p:txBody>
          <a:bodyPr>
            <a:spAutoFit/>
          </a:bodyPr>
          <a:lstStyle/>
          <a:p>
            <a:r>
              <a:rPr kumimoji="0" lang="ja-JP" altLang="en-US" sz="1600"/>
              <a:t>（</a:t>
            </a:r>
            <a:r>
              <a:rPr kumimoji="0" lang="en-US" altLang="ja-JP" sz="1600"/>
              <a:t>2006</a:t>
            </a:r>
            <a:r>
              <a:rPr kumimoji="0" lang="ja-JP" altLang="en-US" sz="1600"/>
              <a:t>年から</a:t>
            </a:r>
            <a:r>
              <a:rPr kumimoji="0" lang="en-US" altLang="ja-JP" sz="1600"/>
              <a:t>2007</a:t>
            </a:r>
            <a:r>
              <a:rPr kumimoji="0" lang="ja-JP" altLang="en-US" sz="1600"/>
              <a:t>年にかけての物価指数）</a:t>
            </a:r>
            <a:endParaRPr lang="ja-JP" altLang="en-US" sz="1600"/>
          </a:p>
        </p:txBody>
      </p:sp>
      <p:sp>
        <p:nvSpPr>
          <p:cNvPr id="144393" name="テキスト ボックス 10"/>
          <p:cNvSpPr txBox="1">
            <a:spLocks noChangeArrowheads="1"/>
          </p:cNvSpPr>
          <p:nvPr/>
        </p:nvSpPr>
        <p:spPr bwMode="auto">
          <a:xfrm>
            <a:off x="4929188" y="1285875"/>
            <a:ext cx="441325" cy="400050"/>
          </a:xfrm>
          <a:prstGeom prst="rect">
            <a:avLst/>
          </a:prstGeom>
          <a:noFill/>
          <a:ln w="9525">
            <a:noFill/>
            <a:miter lim="800000"/>
            <a:headEnd/>
            <a:tailEnd/>
          </a:ln>
        </p:spPr>
        <p:txBody>
          <a:bodyPr wrap="none">
            <a:spAutoFit/>
          </a:bodyPr>
          <a:lstStyle/>
          <a:p>
            <a:r>
              <a:rPr lang="en-US" altLang="ja-JP"/>
              <a:t>×</a:t>
            </a:r>
            <a:endParaRPr lang="ja-JP"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1357290" y="4357694"/>
            <a:ext cx="7429552" cy="221457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8" name="角丸四角形 7"/>
          <p:cNvSpPr/>
          <p:nvPr/>
        </p:nvSpPr>
        <p:spPr>
          <a:xfrm>
            <a:off x="1357290" y="3000372"/>
            <a:ext cx="6572296" cy="928694"/>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7" name="図表 6"/>
          <p:cNvGraphicFramePr/>
          <p:nvPr/>
        </p:nvGraphicFramePr>
        <p:xfrm>
          <a:off x="1285852" y="357166"/>
          <a:ext cx="7086600" cy="9461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9886" name="Rectangle 3"/>
          <p:cNvSpPr>
            <a:spLocks noGrp="1" noChangeArrowheads="1"/>
          </p:cNvSpPr>
          <p:nvPr>
            <p:ph type="body" sz="half" idx="1"/>
          </p:nvPr>
        </p:nvSpPr>
        <p:spPr>
          <a:xfrm>
            <a:off x="1279525" y="1600200"/>
            <a:ext cx="7221538" cy="4525963"/>
          </a:xfrm>
        </p:spPr>
        <p:txBody>
          <a:bodyPr/>
          <a:lstStyle/>
          <a:p>
            <a:pPr eaLnBrk="1" hangingPunct="1">
              <a:buFontTx/>
              <a:buNone/>
            </a:pPr>
            <a:r>
              <a:rPr lang="ja-JP" altLang="en-US" sz="2400" smtClean="0"/>
              <a:t>さまざまな経済変数では</a:t>
            </a:r>
            <a:r>
              <a:rPr lang="ja-JP" altLang="en-US" sz="2400" smtClean="0">
                <a:solidFill>
                  <a:srgbClr val="FF0000"/>
                </a:solidFill>
              </a:rPr>
              <a:t>実質値</a:t>
            </a:r>
            <a:r>
              <a:rPr lang="ja-JP" altLang="en-US" sz="2400" smtClean="0"/>
              <a:t>って重要です！</a:t>
            </a:r>
          </a:p>
          <a:p>
            <a:pPr eaLnBrk="1" hangingPunct="1">
              <a:buFontTx/>
              <a:buNone/>
            </a:pPr>
            <a:endParaRPr lang="en-US" altLang="ja-JP" sz="1800" smtClean="0"/>
          </a:p>
          <a:p>
            <a:pPr eaLnBrk="1" hangingPunct="1">
              <a:buFontTx/>
              <a:buNone/>
            </a:pPr>
            <a:r>
              <a:rPr lang="ja-JP" altLang="en-US" sz="1800" smtClean="0"/>
              <a:t>例えば労働者の受け取る賃金・・・</a:t>
            </a:r>
          </a:p>
          <a:p>
            <a:pPr eaLnBrk="1" hangingPunct="1">
              <a:buFontTx/>
              <a:buNone/>
            </a:pPr>
            <a:endParaRPr lang="ja-JP" altLang="en-US" sz="1800" smtClean="0"/>
          </a:p>
          <a:p>
            <a:pPr eaLnBrk="1" hangingPunct="1">
              <a:buFontTx/>
              <a:buNone/>
            </a:pPr>
            <a:r>
              <a:rPr lang="ja-JP" altLang="en-US" sz="1800" smtClean="0"/>
              <a:t>手に入れた賃金の金額＝</a:t>
            </a:r>
            <a:r>
              <a:rPr lang="ja-JP" altLang="en-US" sz="1800" smtClean="0">
                <a:solidFill>
                  <a:srgbClr val="0070C0"/>
                </a:solidFill>
              </a:rPr>
              <a:t>名目賃金</a:t>
            </a:r>
          </a:p>
          <a:p>
            <a:pPr eaLnBrk="1" hangingPunct="1">
              <a:buFontTx/>
              <a:buNone/>
            </a:pPr>
            <a:r>
              <a:rPr lang="ja-JP" altLang="en-US" sz="1800" smtClean="0"/>
              <a:t>名目賃金で実際に購入できる財・サービスの量＝</a:t>
            </a:r>
            <a:r>
              <a:rPr lang="ja-JP" altLang="en-US" sz="1800" smtClean="0">
                <a:solidFill>
                  <a:srgbClr val="FF0000"/>
                </a:solidFill>
              </a:rPr>
              <a:t>実質賃金</a:t>
            </a:r>
            <a:endParaRPr lang="ja-JP" altLang="en-US" sz="1800" smtClean="0"/>
          </a:p>
          <a:p>
            <a:pPr eaLnBrk="1" hangingPunct="1">
              <a:buFontTx/>
              <a:buNone/>
            </a:pPr>
            <a:endParaRPr lang="ja-JP" altLang="en-US" sz="1800" smtClean="0"/>
          </a:p>
          <a:p>
            <a:pPr eaLnBrk="1" hangingPunct="1">
              <a:buFontTx/>
              <a:buNone/>
            </a:pPr>
            <a:endParaRPr lang="ja-JP" altLang="en-US" sz="1800" smtClean="0"/>
          </a:p>
        </p:txBody>
      </p:sp>
      <p:graphicFrame>
        <p:nvGraphicFramePr>
          <p:cNvPr id="79878" name="Object 6"/>
          <p:cNvGraphicFramePr>
            <a:graphicFrameLocks noChangeAspect="1"/>
          </p:cNvGraphicFramePr>
          <p:nvPr>
            <p:ph sz="half" idx="2"/>
          </p:nvPr>
        </p:nvGraphicFramePr>
        <p:xfrm>
          <a:off x="6786563" y="5643563"/>
          <a:ext cx="1304925" cy="590550"/>
        </p:xfrm>
        <a:graphic>
          <a:graphicData uri="http://schemas.openxmlformats.org/presentationml/2006/ole">
            <p:oleObj spid="_x0000_s79878" name="数式" r:id="rId8" imgW="672840" imgH="304560" progId="Equation.3">
              <p:embed/>
            </p:oleObj>
          </a:graphicData>
        </a:graphic>
      </p:graphicFrame>
      <p:pic>
        <p:nvPicPr>
          <p:cNvPr id="79887" name="Picture 4" descr="MIXHU143"/>
          <p:cNvPicPr>
            <a:picLocks noChangeAspect="1" noChangeArrowheads="1"/>
          </p:cNvPicPr>
          <p:nvPr/>
        </p:nvPicPr>
        <p:blipFill>
          <a:blip r:embed="rId9"/>
          <a:srcRect/>
          <a:stretch>
            <a:fillRect/>
          </a:stretch>
        </p:blipFill>
        <p:spPr bwMode="auto">
          <a:xfrm>
            <a:off x="1357313" y="4572000"/>
            <a:ext cx="1135062" cy="1366838"/>
          </a:xfrm>
          <a:prstGeom prst="rect">
            <a:avLst/>
          </a:prstGeom>
          <a:noFill/>
          <a:ln w="9525">
            <a:noFill/>
            <a:miter lim="800000"/>
            <a:headEnd/>
            <a:tailEnd/>
          </a:ln>
        </p:spPr>
      </p:pic>
      <p:sp>
        <p:nvSpPr>
          <p:cNvPr id="79888" name="Text Box 5"/>
          <p:cNvSpPr txBox="1">
            <a:spLocks noChangeArrowheads="1"/>
          </p:cNvSpPr>
          <p:nvPr/>
        </p:nvSpPr>
        <p:spPr bwMode="auto">
          <a:xfrm>
            <a:off x="2643188" y="4500563"/>
            <a:ext cx="5738812" cy="1616075"/>
          </a:xfrm>
          <a:prstGeom prst="rect">
            <a:avLst/>
          </a:prstGeom>
          <a:noFill/>
          <a:ln w="9525">
            <a:noFill/>
            <a:miter lim="800000"/>
            <a:headEnd/>
            <a:tailEnd/>
          </a:ln>
        </p:spPr>
        <p:txBody>
          <a:bodyPr>
            <a:spAutoFit/>
          </a:bodyPr>
          <a:lstStyle/>
          <a:p>
            <a:pPr>
              <a:spcBef>
                <a:spcPct val="50000"/>
              </a:spcBef>
            </a:pPr>
            <a:r>
              <a:rPr kumimoji="0" lang="ja-JP" altLang="en-US" sz="1800"/>
              <a:t>吾作さんが名目賃金をすべてビールに支出するとしよう。</a:t>
            </a:r>
          </a:p>
          <a:p>
            <a:pPr>
              <a:spcBef>
                <a:spcPct val="50000"/>
              </a:spcBef>
            </a:pPr>
            <a:r>
              <a:rPr kumimoji="0" lang="ja-JP" altLang="en-US" sz="1800"/>
              <a:t>すると、</a:t>
            </a:r>
          </a:p>
          <a:p>
            <a:pPr>
              <a:spcBef>
                <a:spcPct val="50000"/>
              </a:spcBef>
            </a:pPr>
            <a:r>
              <a:rPr kumimoji="0" lang="ja-JP" altLang="en-US" sz="1800"/>
              <a:t>名目賃金＝ビールの価格</a:t>
            </a:r>
            <a:r>
              <a:rPr kumimoji="0" lang="en-US" altLang="ja-JP" sz="1800"/>
              <a:t>×</a:t>
            </a:r>
            <a:r>
              <a:rPr kumimoji="0" lang="ja-JP" altLang="en-US" sz="1800"/>
              <a:t>消費するビールの数量</a:t>
            </a:r>
          </a:p>
          <a:p>
            <a:pPr>
              <a:spcBef>
                <a:spcPct val="50000"/>
              </a:spcBef>
            </a:pPr>
            <a:r>
              <a:rPr kumimoji="0" lang="ja-JP" altLang="en-US" sz="1800"/>
              <a:t>∴実質賃金（消費できるビールの数量）＝</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fontAlgn="auto" hangingPunct="1">
              <a:spcAft>
                <a:spcPts val="0"/>
              </a:spcAft>
              <a:defRPr/>
            </a:pPr>
            <a:r>
              <a:rPr lang="ja-JP" altLang="en-US" sz="2000">
                <a:solidFill>
                  <a:schemeClr val="tx2">
                    <a:satMod val="130000"/>
                  </a:schemeClr>
                </a:solidFill>
              </a:rPr>
              <a:t>どいうときに使われているのか・・・？？</a:t>
            </a:r>
          </a:p>
        </p:txBody>
      </p:sp>
      <p:sp>
        <p:nvSpPr>
          <p:cNvPr id="149506" name="Rectangle 3"/>
          <p:cNvSpPr>
            <a:spLocks noGrp="1" noChangeArrowheads="1"/>
          </p:cNvSpPr>
          <p:nvPr>
            <p:ph idx="1"/>
          </p:nvPr>
        </p:nvSpPr>
        <p:spPr/>
        <p:txBody>
          <a:bodyPr/>
          <a:lstStyle/>
          <a:p>
            <a:pPr eaLnBrk="1" hangingPunct="1">
              <a:buFontTx/>
              <a:buNone/>
            </a:pPr>
            <a:r>
              <a:rPr lang="ja-JP" altLang="en-US" sz="1800" smtClean="0"/>
              <a:t>・年金を支払うとき</a:t>
            </a:r>
          </a:p>
          <a:p>
            <a:pPr eaLnBrk="1" hangingPunct="1">
              <a:buFontTx/>
              <a:buNone/>
            </a:pPr>
            <a:r>
              <a:rPr lang="ja-JP" altLang="en-US" sz="1800" smtClean="0">
                <a:solidFill>
                  <a:srgbClr val="FF0000"/>
                </a:solidFill>
              </a:rPr>
              <a:t>　物価スライド制</a:t>
            </a:r>
            <a:r>
              <a:rPr lang="ja-JP" altLang="en-US" sz="1800" smtClean="0"/>
              <a:t>：物価が上昇したときに支払われる　　　　</a:t>
            </a:r>
          </a:p>
          <a:p>
            <a:pPr eaLnBrk="1" hangingPunct="1">
              <a:buFontTx/>
              <a:buNone/>
            </a:pPr>
            <a:r>
              <a:rPr lang="ja-JP" altLang="en-US" sz="1800" smtClean="0"/>
              <a:t>　　　　　　　　　金額が自動的に増える仕組み</a:t>
            </a:r>
          </a:p>
          <a:p>
            <a:pPr eaLnBrk="1" hangingPunct="1">
              <a:buFontTx/>
              <a:buNone/>
            </a:pPr>
            <a:endParaRPr lang="ja-JP" altLang="en-US" sz="1800" smtClean="0"/>
          </a:p>
          <a:p>
            <a:pPr eaLnBrk="1" hangingPunct="1">
              <a:buFontTx/>
              <a:buNone/>
            </a:pPr>
            <a:r>
              <a:rPr lang="ja-JP" altLang="en-US" sz="1800" smtClean="0"/>
              <a:t>・労働者と企業の賃金交渉</a:t>
            </a:r>
          </a:p>
          <a:p>
            <a:pPr eaLnBrk="1" hangingPunct="1">
              <a:buFontTx/>
              <a:buNone/>
            </a:pPr>
            <a:r>
              <a:rPr lang="ja-JP" altLang="en-US" sz="1800" smtClean="0"/>
              <a:t>　</a:t>
            </a:r>
            <a:endParaRPr lang="en-US" altLang="ja-JP" sz="1800" smtClean="0"/>
          </a:p>
          <a:p>
            <a:pPr eaLnBrk="1" hangingPunct="1">
              <a:buFontTx/>
              <a:buNone/>
            </a:pPr>
            <a:r>
              <a:rPr lang="ja-JP" altLang="en-US" sz="1800" smtClean="0"/>
              <a:t>　労働組合は賃金交渉の際にインフレ率分だけ賃金</a:t>
            </a:r>
          </a:p>
          <a:p>
            <a:pPr eaLnBrk="1" hangingPunct="1">
              <a:buFontTx/>
              <a:buNone/>
            </a:pPr>
            <a:r>
              <a:rPr lang="ja-JP" altLang="en-US" sz="1800" smtClean="0"/>
              <a:t>　を上昇させるように交渉</a:t>
            </a:r>
          </a:p>
          <a:p>
            <a:pPr eaLnBrk="1" hangingPunct="1">
              <a:buFontTx/>
              <a:buNone/>
            </a:pPr>
            <a:endParaRPr lang="ja-JP" altLang="en-US" sz="1800" smtClean="0"/>
          </a:p>
          <a:p>
            <a:pPr eaLnBrk="1" hangingPunct="1">
              <a:buFontTx/>
              <a:buNone/>
            </a:pPr>
            <a:r>
              <a:rPr lang="ja-JP" altLang="en-US" sz="1800" smtClean="0"/>
              <a:t>・お金を貸している個人と借りている個人</a:t>
            </a:r>
          </a:p>
          <a:p>
            <a:pPr eaLnBrk="1" hangingPunct="1">
              <a:buFontTx/>
              <a:buNone/>
            </a:pPr>
            <a:r>
              <a:rPr lang="ja-JP" altLang="en-US" sz="1800" smtClean="0"/>
              <a:t>　</a:t>
            </a:r>
            <a:endParaRPr lang="ja-JP" altLang="en-US" sz="1800" smtClean="0">
              <a:solidFill>
                <a:srgbClr val="FF00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1214414" y="428604"/>
            <a:ext cx="7000924" cy="2643206"/>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82946" name="Rectangle 2"/>
          <p:cNvSpPr>
            <a:spLocks noGrp="1" noChangeArrowheads="1"/>
          </p:cNvSpPr>
          <p:nvPr>
            <p:ph type="title"/>
          </p:nvPr>
        </p:nvSpPr>
        <p:spPr>
          <a:xfrm>
            <a:off x="1646238" y="214313"/>
            <a:ext cx="7497762" cy="1143000"/>
          </a:xfrm>
        </p:spPr>
        <p:txBody>
          <a:bodyPr/>
          <a:lstStyle/>
          <a:p>
            <a:pPr eaLnBrk="1" fontAlgn="auto" hangingPunct="1">
              <a:spcAft>
                <a:spcPts val="0"/>
              </a:spcAft>
              <a:defRPr/>
            </a:pPr>
            <a:r>
              <a:rPr lang="ja-JP" altLang="en-US" sz="1800" dirty="0">
                <a:solidFill>
                  <a:schemeClr val="tx2">
                    <a:satMod val="130000"/>
                  </a:schemeClr>
                </a:solidFill>
              </a:rPr>
              <a:t>・お金を貸している個人と借りている個人</a:t>
            </a:r>
          </a:p>
        </p:txBody>
      </p:sp>
      <p:pic>
        <p:nvPicPr>
          <p:cNvPr id="151557" name="Picture 4" descr="MIXHU155"/>
          <p:cNvPicPr>
            <a:picLocks noChangeAspect="1" noChangeArrowheads="1"/>
          </p:cNvPicPr>
          <p:nvPr/>
        </p:nvPicPr>
        <p:blipFill>
          <a:blip r:embed="rId3"/>
          <a:srcRect/>
          <a:stretch>
            <a:fillRect/>
          </a:stretch>
        </p:blipFill>
        <p:spPr bwMode="auto">
          <a:xfrm>
            <a:off x="1973263" y="1268413"/>
            <a:ext cx="1081087" cy="1296987"/>
          </a:xfrm>
          <a:prstGeom prst="rect">
            <a:avLst/>
          </a:prstGeom>
          <a:noFill/>
          <a:ln w="9525">
            <a:noFill/>
            <a:miter lim="800000"/>
            <a:headEnd/>
            <a:tailEnd/>
          </a:ln>
        </p:spPr>
      </p:pic>
      <p:pic>
        <p:nvPicPr>
          <p:cNvPr id="151558" name="Picture 6" descr="MIXSY112"/>
          <p:cNvPicPr>
            <a:picLocks noChangeAspect="1" noChangeArrowheads="1"/>
          </p:cNvPicPr>
          <p:nvPr/>
        </p:nvPicPr>
        <p:blipFill>
          <a:blip r:embed="rId4"/>
          <a:srcRect/>
          <a:stretch>
            <a:fillRect/>
          </a:stretch>
        </p:blipFill>
        <p:spPr bwMode="auto">
          <a:xfrm>
            <a:off x="6223000" y="1268413"/>
            <a:ext cx="1000125" cy="1000125"/>
          </a:xfrm>
          <a:prstGeom prst="rect">
            <a:avLst/>
          </a:prstGeom>
          <a:noFill/>
          <a:ln w="9525">
            <a:noFill/>
            <a:miter lim="800000"/>
            <a:headEnd/>
            <a:tailEnd/>
          </a:ln>
        </p:spPr>
      </p:pic>
      <p:sp>
        <p:nvSpPr>
          <p:cNvPr id="82951" name="Rectangle 7"/>
          <p:cNvSpPr>
            <a:spLocks noChangeArrowheads="1"/>
          </p:cNvSpPr>
          <p:nvPr/>
        </p:nvSpPr>
        <p:spPr bwMode="auto">
          <a:xfrm>
            <a:off x="6294438" y="2349500"/>
            <a:ext cx="936625" cy="28733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none" anchor="ctr"/>
          <a:lstStyle/>
          <a:p>
            <a:pPr algn="ctr">
              <a:defRPr/>
            </a:pPr>
            <a:r>
              <a:rPr kumimoji="0" lang="ja-JP" altLang="en-US" sz="1800">
                <a:latin typeface="+mj-lt"/>
                <a:ea typeface="+mj-ea"/>
              </a:rPr>
              <a:t>銀行</a:t>
            </a:r>
          </a:p>
        </p:txBody>
      </p:sp>
      <p:sp>
        <p:nvSpPr>
          <p:cNvPr id="82953" name="AutoShape 9"/>
          <p:cNvSpPr>
            <a:spLocks noChangeArrowheads="1"/>
          </p:cNvSpPr>
          <p:nvPr/>
        </p:nvSpPr>
        <p:spPr bwMode="auto">
          <a:xfrm>
            <a:off x="3125788" y="1412875"/>
            <a:ext cx="2881312" cy="287338"/>
          </a:xfrm>
          <a:prstGeom prst="rightArrow">
            <a:avLst>
              <a:gd name="adj1" fmla="val 50000"/>
              <a:gd name="adj2" fmla="val 250690"/>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pPr>
              <a:defRPr/>
            </a:pPr>
            <a:endParaRPr kumimoji="0" lang="ja-JP" altLang="en-US">
              <a:latin typeface="+mj-lt"/>
              <a:ea typeface="+mj-ea"/>
            </a:endParaRPr>
          </a:p>
        </p:txBody>
      </p:sp>
      <p:sp>
        <p:nvSpPr>
          <p:cNvPr id="82954" name="Text Box 10"/>
          <p:cNvSpPr txBox="1">
            <a:spLocks noChangeArrowheads="1"/>
          </p:cNvSpPr>
          <p:nvPr/>
        </p:nvSpPr>
        <p:spPr bwMode="auto">
          <a:xfrm>
            <a:off x="3414713" y="1196975"/>
            <a:ext cx="1800225" cy="336550"/>
          </a:xfrm>
          <a:prstGeom prst="rect">
            <a:avLst/>
          </a:prstGeom>
          <a:noFill/>
          <a:ln w="9525">
            <a:noFill/>
            <a:miter lim="800000"/>
            <a:headEnd/>
            <a:tailEnd/>
          </a:ln>
          <a:effectLst/>
        </p:spPr>
        <p:txBody>
          <a:bodyPr>
            <a:spAutoFit/>
          </a:bodyPr>
          <a:lstStyle/>
          <a:p>
            <a:pPr>
              <a:spcBef>
                <a:spcPct val="50000"/>
              </a:spcBef>
              <a:defRPr/>
            </a:pPr>
            <a:r>
              <a:rPr kumimoji="0" lang="ja-JP" altLang="en-US" sz="1400">
                <a:latin typeface="+mj-lt"/>
                <a:ea typeface="+mj-ea"/>
              </a:rPr>
              <a:t>　　</a:t>
            </a:r>
            <a:r>
              <a:rPr kumimoji="0" lang="en-US" altLang="ja-JP" sz="1600">
                <a:latin typeface="+mj-lt"/>
                <a:ea typeface="+mj-ea"/>
              </a:rPr>
              <a:t>100</a:t>
            </a:r>
            <a:r>
              <a:rPr kumimoji="0" lang="ja-JP" altLang="en-US" sz="1600">
                <a:latin typeface="+mj-lt"/>
                <a:ea typeface="+mj-ea"/>
              </a:rPr>
              <a:t>円の預金</a:t>
            </a:r>
          </a:p>
        </p:txBody>
      </p:sp>
      <p:sp>
        <p:nvSpPr>
          <p:cNvPr id="82955" name="AutoShape 11"/>
          <p:cNvSpPr>
            <a:spLocks noChangeArrowheads="1"/>
          </p:cNvSpPr>
          <p:nvPr/>
        </p:nvSpPr>
        <p:spPr bwMode="auto">
          <a:xfrm>
            <a:off x="3125788" y="2060575"/>
            <a:ext cx="2881312" cy="288925"/>
          </a:xfrm>
          <a:prstGeom prst="leftArrow">
            <a:avLst>
              <a:gd name="adj1" fmla="val 50000"/>
              <a:gd name="adj2" fmla="val 249313"/>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pPr>
              <a:defRPr/>
            </a:pPr>
            <a:endParaRPr kumimoji="0" lang="ja-JP" altLang="en-US">
              <a:latin typeface="+mj-lt"/>
              <a:ea typeface="+mj-ea"/>
            </a:endParaRPr>
          </a:p>
        </p:txBody>
      </p:sp>
      <p:sp>
        <p:nvSpPr>
          <p:cNvPr id="82956" name="Text Box 12"/>
          <p:cNvSpPr txBox="1">
            <a:spLocks noChangeArrowheads="1"/>
          </p:cNvSpPr>
          <p:nvPr/>
        </p:nvSpPr>
        <p:spPr bwMode="auto">
          <a:xfrm>
            <a:off x="3429000" y="2357438"/>
            <a:ext cx="2592388" cy="336550"/>
          </a:xfrm>
          <a:prstGeom prst="rect">
            <a:avLst/>
          </a:prstGeom>
          <a:noFill/>
          <a:ln w="9525">
            <a:noFill/>
            <a:miter lim="800000"/>
            <a:headEnd/>
            <a:tailEnd/>
          </a:ln>
          <a:effectLst/>
        </p:spPr>
        <p:txBody>
          <a:bodyPr>
            <a:spAutoFit/>
          </a:bodyPr>
          <a:lstStyle/>
          <a:p>
            <a:pPr>
              <a:spcBef>
                <a:spcPct val="50000"/>
              </a:spcBef>
              <a:defRPr/>
            </a:pPr>
            <a:r>
              <a:rPr kumimoji="0" lang="en-US" altLang="ja-JP" sz="1600" dirty="0">
                <a:latin typeface="+mj-lt"/>
                <a:ea typeface="+mj-ea"/>
              </a:rPr>
              <a:t>10</a:t>
            </a:r>
            <a:r>
              <a:rPr kumimoji="0" lang="ja-JP" altLang="en-US" sz="1600" dirty="0">
                <a:latin typeface="+mj-lt"/>
                <a:ea typeface="+mj-ea"/>
              </a:rPr>
              <a:t>円の利子と</a:t>
            </a:r>
            <a:r>
              <a:rPr kumimoji="0" lang="en-US" altLang="ja-JP" sz="1600" dirty="0">
                <a:latin typeface="+mj-lt"/>
                <a:ea typeface="+mj-ea"/>
              </a:rPr>
              <a:t>100</a:t>
            </a:r>
            <a:r>
              <a:rPr kumimoji="0" lang="ja-JP" altLang="en-US" sz="1600" dirty="0">
                <a:latin typeface="+mj-lt"/>
                <a:ea typeface="+mj-ea"/>
              </a:rPr>
              <a:t>円の元金</a:t>
            </a:r>
          </a:p>
        </p:txBody>
      </p:sp>
      <p:sp>
        <p:nvSpPr>
          <p:cNvPr id="82957" name="Text Box 13"/>
          <p:cNvSpPr txBox="1">
            <a:spLocks noChangeArrowheads="1"/>
          </p:cNvSpPr>
          <p:nvPr/>
        </p:nvSpPr>
        <p:spPr bwMode="auto">
          <a:xfrm>
            <a:off x="6149975" y="2708275"/>
            <a:ext cx="1441450" cy="336550"/>
          </a:xfrm>
          <a:prstGeom prst="rect">
            <a:avLst/>
          </a:prstGeom>
          <a:noFill/>
          <a:ln w="9525">
            <a:noFill/>
            <a:miter lim="800000"/>
            <a:headEnd/>
            <a:tailEnd/>
          </a:ln>
          <a:effectLst/>
        </p:spPr>
        <p:txBody>
          <a:bodyPr>
            <a:spAutoFit/>
          </a:bodyPr>
          <a:lstStyle/>
          <a:p>
            <a:pPr>
              <a:spcBef>
                <a:spcPct val="50000"/>
              </a:spcBef>
              <a:defRPr/>
            </a:pPr>
            <a:r>
              <a:rPr kumimoji="0" lang="ja-JP" altLang="en-US" sz="1600">
                <a:latin typeface="+mj-lt"/>
                <a:ea typeface="+mj-ea"/>
              </a:rPr>
              <a:t>利子率</a:t>
            </a:r>
            <a:r>
              <a:rPr kumimoji="0" lang="en-US" altLang="ja-JP" sz="1600">
                <a:latin typeface="+mj-lt"/>
                <a:ea typeface="+mj-ea"/>
              </a:rPr>
              <a:t>10</a:t>
            </a:r>
            <a:r>
              <a:rPr kumimoji="0" lang="ja-JP" altLang="en-US" sz="1600">
                <a:latin typeface="+mj-lt"/>
                <a:ea typeface="+mj-ea"/>
              </a:rPr>
              <a:t>％</a:t>
            </a:r>
          </a:p>
        </p:txBody>
      </p:sp>
      <p:sp>
        <p:nvSpPr>
          <p:cNvPr id="82958" name="Text Box 14"/>
          <p:cNvSpPr txBox="1">
            <a:spLocks noChangeArrowheads="1"/>
          </p:cNvSpPr>
          <p:nvPr/>
        </p:nvSpPr>
        <p:spPr bwMode="auto">
          <a:xfrm>
            <a:off x="1571625" y="3286125"/>
            <a:ext cx="6048375" cy="1604963"/>
          </a:xfrm>
          <a:prstGeom prst="rect">
            <a:avLst/>
          </a:prstGeom>
          <a:noFill/>
          <a:ln w="9525">
            <a:noFill/>
            <a:miter lim="800000"/>
            <a:headEnd/>
            <a:tailEnd/>
          </a:ln>
          <a:effectLst/>
        </p:spPr>
        <p:txBody>
          <a:bodyPr>
            <a:spAutoFit/>
          </a:bodyPr>
          <a:lstStyle/>
          <a:p>
            <a:pPr>
              <a:spcBef>
                <a:spcPct val="50000"/>
              </a:spcBef>
              <a:defRPr/>
            </a:pPr>
            <a:r>
              <a:rPr kumimoji="0" lang="ja-JP" altLang="en-US" sz="1800" dirty="0">
                <a:latin typeface="+mj-lt"/>
                <a:ea typeface="+mj-ea"/>
              </a:rPr>
              <a:t>この利子率を</a:t>
            </a:r>
            <a:r>
              <a:rPr kumimoji="0" lang="ja-JP" altLang="en-US" sz="1800" dirty="0">
                <a:solidFill>
                  <a:srgbClr val="FF0000"/>
                </a:solidFill>
                <a:latin typeface="+mj-lt"/>
                <a:ea typeface="+mj-ea"/>
              </a:rPr>
              <a:t>名目利子率</a:t>
            </a:r>
            <a:r>
              <a:rPr kumimoji="0" lang="ja-JP" altLang="en-US" sz="1800" dirty="0">
                <a:latin typeface="+mj-lt"/>
                <a:ea typeface="+mj-ea"/>
              </a:rPr>
              <a:t>と呼ぶ。</a:t>
            </a:r>
          </a:p>
          <a:p>
            <a:pPr>
              <a:spcBef>
                <a:spcPct val="50000"/>
              </a:spcBef>
              <a:defRPr/>
            </a:pPr>
            <a:r>
              <a:rPr kumimoji="0" lang="ja-JP" altLang="en-US" sz="1800" dirty="0">
                <a:latin typeface="+mj-lt"/>
                <a:ea typeface="+mj-ea"/>
              </a:rPr>
              <a:t>しかし、</a:t>
            </a:r>
            <a:r>
              <a:rPr kumimoji="0" lang="en-US" altLang="ja-JP" sz="1800" dirty="0">
                <a:latin typeface="+mj-lt"/>
                <a:ea typeface="+mj-ea"/>
              </a:rPr>
              <a:t>1</a:t>
            </a:r>
            <a:r>
              <a:rPr kumimoji="0" lang="ja-JP" altLang="en-US" sz="1800" dirty="0">
                <a:latin typeface="+mj-lt"/>
                <a:ea typeface="+mj-ea"/>
              </a:rPr>
              <a:t>年間に物価が</a:t>
            </a:r>
            <a:r>
              <a:rPr kumimoji="0" lang="en-US" altLang="ja-JP" sz="1800" dirty="0">
                <a:latin typeface="+mj-lt"/>
                <a:ea typeface="+mj-ea"/>
              </a:rPr>
              <a:t>10%</a:t>
            </a:r>
            <a:r>
              <a:rPr kumimoji="0" lang="ja-JP" altLang="en-US" sz="1800" dirty="0">
                <a:latin typeface="+mj-lt"/>
                <a:ea typeface="+mj-ea"/>
              </a:rPr>
              <a:t>上昇していたら、</a:t>
            </a:r>
          </a:p>
          <a:p>
            <a:pPr>
              <a:spcBef>
                <a:spcPct val="50000"/>
              </a:spcBef>
              <a:defRPr/>
            </a:pPr>
            <a:r>
              <a:rPr kumimoji="0" lang="ja-JP" altLang="en-US" sz="1800" dirty="0">
                <a:latin typeface="+mj-lt"/>
                <a:ea typeface="+mj-ea"/>
              </a:rPr>
              <a:t>手に入れることのできる財の量は全く変化していない！</a:t>
            </a:r>
          </a:p>
          <a:p>
            <a:pPr>
              <a:spcBef>
                <a:spcPct val="50000"/>
              </a:spcBef>
              <a:defRPr/>
            </a:pPr>
            <a:endParaRPr kumimoji="0" lang="ja-JP" altLang="en-US" sz="1800" dirty="0">
              <a:latin typeface="+mj-lt"/>
              <a:ea typeface="+mj-ea"/>
            </a:endParaRPr>
          </a:p>
        </p:txBody>
      </p:sp>
      <p:sp>
        <p:nvSpPr>
          <p:cNvPr id="82959" name="AutoShape 15"/>
          <p:cNvSpPr>
            <a:spLocks noChangeArrowheads="1"/>
          </p:cNvSpPr>
          <p:nvPr/>
        </p:nvSpPr>
        <p:spPr bwMode="auto">
          <a:xfrm>
            <a:off x="3714750" y="4786313"/>
            <a:ext cx="1008063" cy="503237"/>
          </a:xfrm>
          <a:prstGeom prst="downArrow">
            <a:avLst>
              <a:gd name="adj1" fmla="val 50000"/>
              <a:gd name="adj2" fmla="val 25000"/>
            </a:avLst>
          </a:prstGeom>
          <a:ln>
            <a:headEnd/>
            <a:tailEnd/>
          </a:ln>
        </p:spPr>
        <p:style>
          <a:lnRef idx="3">
            <a:schemeClr val="lt1"/>
          </a:lnRef>
          <a:fillRef idx="1">
            <a:schemeClr val="accent3"/>
          </a:fillRef>
          <a:effectRef idx="1">
            <a:schemeClr val="accent3"/>
          </a:effectRef>
          <a:fontRef idx="minor">
            <a:schemeClr val="lt1"/>
          </a:fontRef>
        </p:style>
        <p:txBody>
          <a:bodyPr vert="eaVert" wrap="none" anchor="ctr"/>
          <a:lstStyle/>
          <a:p>
            <a:pPr>
              <a:defRPr/>
            </a:pPr>
            <a:endParaRPr kumimoji="0" lang="ja-JP" altLang="en-US">
              <a:latin typeface="+mj-lt"/>
              <a:ea typeface="+mj-ea"/>
            </a:endParaRPr>
          </a:p>
        </p:txBody>
      </p:sp>
      <p:sp>
        <p:nvSpPr>
          <p:cNvPr id="82960" name="Text Box 16"/>
          <p:cNvSpPr txBox="1">
            <a:spLocks noChangeArrowheads="1"/>
          </p:cNvSpPr>
          <p:nvPr/>
        </p:nvSpPr>
        <p:spPr bwMode="auto">
          <a:xfrm>
            <a:off x="1143000" y="5572125"/>
            <a:ext cx="6786563" cy="461963"/>
          </a:xfrm>
          <a:prstGeom prst="rect">
            <a:avLst/>
          </a:prstGeom>
          <a:noFill/>
          <a:ln w="9525">
            <a:noFill/>
            <a:miter lim="800000"/>
            <a:headEnd/>
            <a:tailEnd/>
          </a:ln>
          <a:effectLst/>
        </p:spPr>
        <p:txBody>
          <a:bodyPr>
            <a:spAutoFit/>
          </a:bodyPr>
          <a:lstStyle/>
          <a:p>
            <a:pPr>
              <a:spcBef>
                <a:spcPct val="50000"/>
              </a:spcBef>
              <a:defRPr/>
            </a:pPr>
            <a:r>
              <a:rPr kumimoji="0" lang="ja-JP" altLang="en-US" sz="1800" dirty="0">
                <a:latin typeface="+mj-lt"/>
                <a:ea typeface="+mj-ea"/>
              </a:rPr>
              <a:t>　　　　</a:t>
            </a:r>
            <a:r>
              <a:rPr kumimoji="0" lang="ja-JP" altLang="en-US" sz="2400" dirty="0">
                <a:latin typeface="+mj-lt"/>
                <a:ea typeface="+mj-ea"/>
              </a:rPr>
              <a:t>この点を明確にするのが、</a:t>
            </a:r>
            <a:r>
              <a:rPr kumimoji="0" lang="ja-JP" altLang="en-US" sz="2400" dirty="0">
                <a:solidFill>
                  <a:srgbClr val="FF0000"/>
                </a:solidFill>
                <a:latin typeface="+mj-lt"/>
                <a:ea typeface="+mj-ea"/>
              </a:rPr>
              <a:t>実質利子率</a:t>
            </a:r>
          </a:p>
        </p:txBody>
      </p:sp>
      <p:sp>
        <p:nvSpPr>
          <p:cNvPr id="82961" name="Text Box 17"/>
          <p:cNvSpPr txBox="1">
            <a:spLocks noChangeArrowheads="1"/>
          </p:cNvSpPr>
          <p:nvPr/>
        </p:nvSpPr>
        <p:spPr bwMode="auto">
          <a:xfrm>
            <a:off x="4000500" y="1785938"/>
            <a:ext cx="1439863" cy="336550"/>
          </a:xfrm>
          <a:prstGeom prst="rect">
            <a:avLst/>
          </a:prstGeom>
          <a:noFill/>
          <a:ln w="9525">
            <a:noFill/>
            <a:miter lim="800000"/>
            <a:headEnd/>
            <a:tailEnd/>
          </a:ln>
          <a:effectLst/>
        </p:spPr>
        <p:txBody>
          <a:bodyPr>
            <a:spAutoFit/>
          </a:bodyPr>
          <a:lstStyle/>
          <a:p>
            <a:pPr>
              <a:spcBef>
                <a:spcPct val="50000"/>
              </a:spcBef>
              <a:defRPr/>
            </a:pPr>
            <a:r>
              <a:rPr kumimoji="0" lang="en-US" altLang="ja-JP" sz="1600" dirty="0">
                <a:latin typeface="+mj-lt"/>
                <a:ea typeface="+mj-ea"/>
              </a:rPr>
              <a:t>1</a:t>
            </a:r>
            <a:r>
              <a:rPr kumimoji="0" lang="ja-JP" altLang="en-US" sz="1600" dirty="0">
                <a:latin typeface="+mj-lt"/>
                <a:ea typeface="+mj-ea"/>
              </a:rPr>
              <a:t>年後・・・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54"/>
                                        </p:tgtEl>
                                        <p:attrNameLst>
                                          <p:attrName>style.visibility</p:attrName>
                                        </p:attrNameLst>
                                      </p:cBhvr>
                                      <p:to>
                                        <p:strVal val="visible"/>
                                      </p:to>
                                    </p:set>
                                    <p:anim calcmode="lin" valueType="num">
                                      <p:cBhvr additive="base">
                                        <p:cTn id="7" dur="500" fill="hold"/>
                                        <p:tgtEl>
                                          <p:spTgt spid="82954"/>
                                        </p:tgtEl>
                                        <p:attrNameLst>
                                          <p:attrName>ppt_x</p:attrName>
                                        </p:attrNameLst>
                                      </p:cBhvr>
                                      <p:tavLst>
                                        <p:tav tm="0">
                                          <p:val>
                                            <p:strVal val="#ppt_x"/>
                                          </p:val>
                                        </p:tav>
                                        <p:tav tm="100000">
                                          <p:val>
                                            <p:strVal val="#ppt_x"/>
                                          </p:val>
                                        </p:tav>
                                      </p:tavLst>
                                    </p:anim>
                                    <p:anim calcmode="lin" valueType="num">
                                      <p:cBhvr additive="base">
                                        <p:cTn id="8" dur="500" fill="hold"/>
                                        <p:tgtEl>
                                          <p:spTgt spid="829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953"/>
                                        </p:tgtEl>
                                        <p:attrNameLst>
                                          <p:attrName>style.visibility</p:attrName>
                                        </p:attrNameLst>
                                      </p:cBhvr>
                                      <p:to>
                                        <p:strVal val="visible"/>
                                      </p:to>
                                    </p:set>
                                    <p:anim calcmode="lin" valueType="num">
                                      <p:cBhvr additive="base">
                                        <p:cTn id="11" dur="500" fill="hold"/>
                                        <p:tgtEl>
                                          <p:spTgt spid="82953"/>
                                        </p:tgtEl>
                                        <p:attrNameLst>
                                          <p:attrName>ppt_x</p:attrName>
                                        </p:attrNameLst>
                                      </p:cBhvr>
                                      <p:tavLst>
                                        <p:tav tm="0">
                                          <p:val>
                                            <p:strVal val="#ppt_x"/>
                                          </p:val>
                                        </p:tav>
                                        <p:tav tm="100000">
                                          <p:val>
                                            <p:strVal val="#ppt_x"/>
                                          </p:val>
                                        </p:tav>
                                      </p:tavLst>
                                    </p:anim>
                                    <p:anim calcmode="lin" valueType="num">
                                      <p:cBhvr additive="base">
                                        <p:cTn id="12" dur="500" fill="hold"/>
                                        <p:tgtEl>
                                          <p:spTgt spid="8295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2961"/>
                                        </p:tgtEl>
                                        <p:attrNameLst>
                                          <p:attrName>style.visibility</p:attrName>
                                        </p:attrNameLst>
                                      </p:cBhvr>
                                      <p:to>
                                        <p:strVal val="visible"/>
                                      </p:to>
                                    </p:set>
                                    <p:anim calcmode="lin" valueType="num">
                                      <p:cBhvr additive="base">
                                        <p:cTn id="17" dur="500" fill="hold"/>
                                        <p:tgtEl>
                                          <p:spTgt spid="82961"/>
                                        </p:tgtEl>
                                        <p:attrNameLst>
                                          <p:attrName>ppt_x</p:attrName>
                                        </p:attrNameLst>
                                      </p:cBhvr>
                                      <p:tavLst>
                                        <p:tav tm="0">
                                          <p:val>
                                            <p:strVal val="#ppt_x"/>
                                          </p:val>
                                        </p:tav>
                                        <p:tav tm="100000">
                                          <p:val>
                                            <p:strVal val="#ppt_x"/>
                                          </p:val>
                                        </p:tav>
                                      </p:tavLst>
                                    </p:anim>
                                    <p:anim calcmode="lin" valueType="num">
                                      <p:cBhvr additive="base">
                                        <p:cTn id="18" dur="500" fill="hold"/>
                                        <p:tgtEl>
                                          <p:spTgt spid="8296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2956"/>
                                        </p:tgtEl>
                                        <p:attrNameLst>
                                          <p:attrName>style.visibility</p:attrName>
                                        </p:attrNameLst>
                                      </p:cBhvr>
                                      <p:to>
                                        <p:strVal val="visible"/>
                                      </p:to>
                                    </p:set>
                                    <p:anim calcmode="lin" valueType="num">
                                      <p:cBhvr additive="base">
                                        <p:cTn id="23" dur="500" fill="hold"/>
                                        <p:tgtEl>
                                          <p:spTgt spid="82956"/>
                                        </p:tgtEl>
                                        <p:attrNameLst>
                                          <p:attrName>ppt_x</p:attrName>
                                        </p:attrNameLst>
                                      </p:cBhvr>
                                      <p:tavLst>
                                        <p:tav tm="0">
                                          <p:val>
                                            <p:strVal val="#ppt_x"/>
                                          </p:val>
                                        </p:tav>
                                        <p:tav tm="100000">
                                          <p:val>
                                            <p:strVal val="#ppt_x"/>
                                          </p:val>
                                        </p:tav>
                                      </p:tavLst>
                                    </p:anim>
                                    <p:anim calcmode="lin" valueType="num">
                                      <p:cBhvr additive="base">
                                        <p:cTn id="24" dur="500" fill="hold"/>
                                        <p:tgtEl>
                                          <p:spTgt spid="829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2955"/>
                                        </p:tgtEl>
                                        <p:attrNameLst>
                                          <p:attrName>style.visibility</p:attrName>
                                        </p:attrNameLst>
                                      </p:cBhvr>
                                      <p:to>
                                        <p:strVal val="visible"/>
                                      </p:to>
                                    </p:set>
                                    <p:anim calcmode="lin" valueType="num">
                                      <p:cBhvr additive="base">
                                        <p:cTn id="27" dur="500" fill="hold"/>
                                        <p:tgtEl>
                                          <p:spTgt spid="82955"/>
                                        </p:tgtEl>
                                        <p:attrNameLst>
                                          <p:attrName>ppt_x</p:attrName>
                                        </p:attrNameLst>
                                      </p:cBhvr>
                                      <p:tavLst>
                                        <p:tav tm="0">
                                          <p:val>
                                            <p:strVal val="#ppt_x"/>
                                          </p:val>
                                        </p:tav>
                                        <p:tav tm="100000">
                                          <p:val>
                                            <p:strVal val="#ppt_x"/>
                                          </p:val>
                                        </p:tav>
                                      </p:tavLst>
                                    </p:anim>
                                    <p:anim calcmode="lin" valueType="num">
                                      <p:cBhvr additive="base">
                                        <p:cTn id="28" dur="500" fill="hold"/>
                                        <p:tgtEl>
                                          <p:spTgt spid="8295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2959"/>
                                        </p:tgtEl>
                                        <p:attrNameLst>
                                          <p:attrName>style.visibility</p:attrName>
                                        </p:attrNameLst>
                                      </p:cBhvr>
                                      <p:to>
                                        <p:strVal val="visible"/>
                                      </p:to>
                                    </p:set>
                                    <p:anim calcmode="lin" valueType="num">
                                      <p:cBhvr additive="base">
                                        <p:cTn id="33" dur="500" fill="hold"/>
                                        <p:tgtEl>
                                          <p:spTgt spid="82959"/>
                                        </p:tgtEl>
                                        <p:attrNameLst>
                                          <p:attrName>ppt_x</p:attrName>
                                        </p:attrNameLst>
                                      </p:cBhvr>
                                      <p:tavLst>
                                        <p:tav tm="0">
                                          <p:val>
                                            <p:strVal val="#ppt_x"/>
                                          </p:val>
                                        </p:tav>
                                        <p:tav tm="100000">
                                          <p:val>
                                            <p:strVal val="#ppt_x"/>
                                          </p:val>
                                        </p:tav>
                                      </p:tavLst>
                                    </p:anim>
                                    <p:anim calcmode="lin" valueType="num">
                                      <p:cBhvr additive="base">
                                        <p:cTn id="34" dur="500" fill="hold"/>
                                        <p:tgtEl>
                                          <p:spTgt spid="8295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82960"/>
                                        </p:tgtEl>
                                        <p:attrNameLst>
                                          <p:attrName>style.visibility</p:attrName>
                                        </p:attrNameLst>
                                      </p:cBhvr>
                                      <p:to>
                                        <p:strVal val="visible"/>
                                      </p:to>
                                    </p:set>
                                    <p:animEffect transition="in" filter="diamond(in)">
                                      <p:cBhvr>
                                        <p:cTn id="39" dur="2000"/>
                                        <p:tgtEl>
                                          <p:spTgt spid="829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3" grpId="0" animBg="1"/>
      <p:bldP spid="82954" grpId="0"/>
      <p:bldP spid="82955" grpId="0" animBg="1"/>
      <p:bldP spid="82956" grpId="0"/>
      <p:bldP spid="82959" grpId="0" animBg="1"/>
      <p:bldP spid="82960" grpId="0"/>
      <p:bldP spid="8296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01" name="Rectangle 33"/>
          <p:cNvSpPr>
            <a:spLocks noChangeArrowheads="1"/>
          </p:cNvSpPr>
          <p:nvPr/>
        </p:nvSpPr>
        <p:spPr bwMode="auto">
          <a:xfrm>
            <a:off x="5214938" y="3643313"/>
            <a:ext cx="3286125" cy="1279525"/>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kumimoji="0" lang="ja-JP" altLang="en-US">
              <a:latin typeface="+mj-lt"/>
              <a:ea typeface="+mj-ea"/>
            </a:endParaRPr>
          </a:p>
        </p:txBody>
      </p:sp>
      <p:graphicFrame>
        <p:nvGraphicFramePr>
          <p:cNvPr id="23" name="図表 22"/>
          <p:cNvGraphicFramePr/>
          <p:nvPr/>
        </p:nvGraphicFramePr>
        <p:xfrm>
          <a:off x="1285852" y="785794"/>
          <a:ext cx="6429420" cy="22145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3972" name="Object 4"/>
          <p:cNvGraphicFramePr>
            <a:graphicFrameLocks noChangeAspect="1"/>
          </p:cNvGraphicFramePr>
          <p:nvPr>
            <p:ph sz="quarter" idx="1"/>
          </p:nvPr>
        </p:nvGraphicFramePr>
        <p:xfrm>
          <a:off x="3000375" y="1428750"/>
          <a:ext cx="357188" cy="363538"/>
        </p:xfrm>
        <a:graphic>
          <a:graphicData uri="http://schemas.openxmlformats.org/presentationml/2006/ole">
            <p:oleObj spid="_x0000_s83972" name="Equation" r:id="rId8" imgW="88560" imgH="164880" progId="Equation.3">
              <p:embed/>
            </p:oleObj>
          </a:graphicData>
        </a:graphic>
      </p:graphicFrame>
      <p:graphicFrame>
        <p:nvGraphicFramePr>
          <p:cNvPr id="83974" name="Object 6"/>
          <p:cNvGraphicFramePr>
            <a:graphicFrameLocks noChangeAspect="1"/>
          </p:cNvGraphicFramePr>
          <p:nvPr>
            <p:ph sz="quarter" idx="2"/>
          </p:nvPr>
        </p:nvGraphicFramePr>
        <p:xfrm>
          <a:off x="4143375" y="1928813"/>
          <a:ext cx="331788" cy="368300"/>
        </p:xfrm>
        <a:graphic>
          <a:graphicData uri="http://schemas.openxmlformats.org/presentationml/2006/ole">
            <p:oleObj spid="_x0000_s83974" name="数式" r:id="rId9" imgW="114120" imgH="126720" progId="Equation.3">
              <p:embed/>
            </p:oleObj>
          </a:graphicData>
        </a:graphic>
      </p:graphicFrame>
      <p:graphicFrame>
        <p:nvGraphicFramePr>
          <p:cNvPr id="83976" name="Object 8"/>
          <p:cNvGraphicFramePr>
            <a:graphicFrameLocks noChangeAspect="1"/>
          </p:cNvGraphicFramePr>
          <p:nvPr>
            <p:ph sz="quarter" idx="3"/>
          </p:nvPr>
        </p:nvGraphicFramePr>
        <p:xfrm>
          <a:off x="4572000" y="2428875"/>
          <a:ext cx="382588" cy="417513"/>
        </p:xfrm>
        <a:graphic>
          <a:graphicData uri="http://schemas.openxmlformats.org/presentationml/2006/ole">
            <p:oleObj spid="_x0000_s83976" name="数式" r:id="rId10" imgW="139680" imgH="152280" progId="Equation.3">
              <p:embed/>
            </p:oleObj>
          </a:graphicData>
        </a:graphic>
      </p:graphicFrame>
      <p:graphicFrame>
        <p:nvGraphicFramePr>
          <p:cNvPr id="83988" name="Object 20"/>
          <p:cNvGraphicFramePr>
            <a:graphicFrameLocks noChangeAspect="1"/>
          </p:cNvGraphicFramePr>
          <p:nvPr>
            <p:ph sz="quarter" idx="4"/>
          </p:nvPr>
        </p:nvGraphicFramePr>
        <p:xfrm>
          <a:off x="5340350" y="4510088"/>
          <a:ext cx="1347788" cy="331787"/>
        </p:xfrm>
        <a:graphic>
          <a:graphicData uri="http://schemas.openxmlformats.org/presentationml/2006/ole">
            <p:oleObj spid="_x0000_s83988" name="数式" r:id="rId11" imgW="825480" imgH="203040" progId="Equation.3">
              <p:embed/>
            </p:oleObj>
          </a:graphicData>
        </a:graphic>
      </p:graphicFrame>
      <p:sp>
        <p:nvSpPr>
          <p:cNvPr id="83979" name="Text Box 11"/>
          <p:cNvSpPr txBox="1">
            <a:spLocks noChangeArrowheads="1"/>
          </p:cNvSpPr>
          <p:nvPr/>
        </p:nvSpPr>
        <p:spPr bwMode="auto">
          <a:xfrm>
            <a:off x="1571625" y="3714750"/>
            <a:ext cx="2312988" cy="1062038"/>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800" dirty="0">
                <a:latin typeface="+mj-lt"/>
                <a:ea typeface="+mj-ea"/>
              </a:rPr>
              <a:t>2006</a:t>
            </a:r>
            <a:r>
              <a:rPr kumimoji="0" lang="ja-JP" altLang="en-US" sz="1800" dirty="0">
                <a:latin typeface="+mj-lt"/>
                <a:ea typeface="+mj-ea"/>
              </a:rPr>
              <a:t>年</a:t>
            </a:r>
          </a:p>
          <a:p>
            <a:pPr>
              <a:spcBef>
                <a:spcPct val="50000"/>
              </a:spcBef>
              <a:defRPr/>
            </a:pPr>
            <a:r>
              <a:rPr kumimoji="0" lang="en-US" altLang="ja-JP" sz="1800" dirty="0">
                <a:latin typeface="+mj-lt"/>
                <a:ea typeface="+mj-ea"/>
              </a:rPr>
              <a:t>1</a:t>
            </a:r>
            <a:r>
              <a:rPr kumimoji="0" lang="ja-JP" altLang="en-US" sz="1800" dirty="0">
                <a:latin typeface="+mj-lt"/>
                <a:ea typeface="+mj-ea"/>
              </a:rPr>
              <a:t>本のビールを我慢する</a:t>
            </a:r>
          </a:p>
        </p:txBody>
      </p:sp>
      <p:sp>
        <p:nvSpPr>
          <p:cNvPr id="83980" name="AutoShape 12"/>
          <p:cNvSpPr>
            <a:spLocks noChangeArrowheads="1"/>
          </p:cNvSpPr>
          <p:nvPr/>
        </p:nvSpPr>
        <p:spPr bwMode="auto">
          <a:xfrm>
            <a:off x="3429000" y="5643563"/>
            <a:ext cx="1500188" cy="214312"/>
          </a:xfrm>
          <a:prstGeom prst="rightArrow">
            <a:avLst>
              <a:gd name="adj1" fmla="val 50000"/>
              <a:gd name="adj2" fmla="val 129846"/>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latin typeface="+mj-lt"/>
              <a:ea typeface="+mj-ea"/>
            </a:endParaRPr>
          </a:p>
        </p:txBody>
      </p:sp>
      <p:sp>
        <p:nvSpPr>
          <p:cNvPr id="83981" name="Text Box 13"/>
          <p:cNvSpPr txBox="1">
            <a:spLocks noChangeArrowheads="1"/>
          </p:cNvSpPr>
          <p:nvPr/>
        </p:nvSpPr>
        <p:spPr bwMode="auto">
          <a:xfrm>
            <a:off x="5216525" y="3698875"/>
            <a:ext cx="2592388" cy="779463"/>
          </a:xfrm>
          <a:prstGeom prst="rect">
            <a:avLst/>
          </a:prstGeom>
          <a:noFill/>
          <a:ln w="9525">
            <a:noFill/>
            <a:miter lim="800000"/>
            <a:headEnd/>
            <a:tailEnd/>
          </a:ln>
          <a:effectLst/>
        </p:spPr>
        <p:txBody>
          <a:bodyPr>
            <a:spAutoFit/>
          </a:bodyPr>
          <a:lstStyle/>
          <a:p>
            <a:pPr>
              <a:spcBef>
                <a:spcPct val="50000"/>
              </a:spcBef>
              <a:defRPr/>
            </a:pPr>
            <a:r>
              <a:rPr kumimoji="0" lang="en-US" altLang="ja-JP" sz="1800" dirty="0">
                <a:latin typeface="+mj-lt"/>
                <a:ea typeface="+mj-ea"/>
              </a:rPr>
              <a:t>2007</a:t>
            </a:r>
            <a:r>
              <a:rPr kumimoji="0" lang="ja-JP" altLang="en-US" sz="1800" dirty="0">
                <a:latin typeface="+mj-lt"/>
                <a:ea typeface="+mj-ea"/>
              </a:rPr>
              <a:t>年</a:t>
            </a:r>
          </a:p>
          <a:p>
            <a:pPr>
              <a:spcBef>
                <a:spcPct val="50000"/>
              </a:spcBef>
              <a:defRPr/>
            </a:pPr>
            <a:r>
              <a:rPr kumimoji="0" lang="ja-JP" altLang="en-US" sz="1800" dirty="0">
                <a:latin typeface="+mj-lt"/>
                <a:ea typeface="+mj-ea"/>
              </a:rPr>
              <a:t>何本飲めるか？</a:t>
            </a:r>
            <a:endParaRPr kumimoji="0" lang="en-US" altLang="ja-JP" sz="1800" dirty="0">
              <a:latin typeface="+mj-lt"/>
              <a:ea typeface="+mj-ea"/>
            </a:endParaRPr>
          </a:p>
        </p:txBody>
      </p:sp>
      <p:sp>
        <p:nvSpPr>
          <p:cNvPr id="83990" name="Text Box 22"/>
          <p:cNvSpPr txBox="1">
            <a:spLocks noChangeArrowheads="1"/>
          </p:cNvSpPr>
          <p:nvPr/>
        </p:nvSpPr>
        <p:spPr bwMode="auto">
          <a:xfrm>
            <a:off x="7000875" y="4500563"/>
            <a:ext cx="1271588" cy="369887"/>
          </a:xfrm>
          <a:prstGeom prst="rect">
            <a:avLst/>
          </a:prstGeom>
          <a:noFill/>
          <a:ln w="9525">
            <a:noFill/>
            <a:miter lim="800000"/>
            <a:headEnd/>
            <a:tailEnd/>
          </a:ln>
          <a:effectLst/>
        </p:spPr>
        <p:txBody>
          <a:bodyPr>
            <a:spAutoFit/>
          </a:bodyPr>
          <a:lstStyle/>
          <a:p>
            <a:pPr>
              <a:spcBef>
                <a:spcPct val="50000"/>
              </a:spcBef>
              <a:defRPr/>
            </a:pPr>
            <a:r>
              <a:rPr kumimoji="0" lang="ja-JP" altLang="en-US" sz="1800" dirty="0">
                <a:latin typeface="+mj-lt"/>
                <a:ea typeface="+mj-ea"/>
              </a:rPr>
              <a:t>本飲める</a:t>
            </a:r>
          </a:p>
        </p:txBody>
      </p:sp>
      <p:sp>
        <p:nvSpPr>
          <p:cNvPr id="83991" name="Line 23"/>
          <p:cNvSpPr>
            <a:spLocks noChangeShapeType="1"/>
          </p:cNvSpPr>
          <p:nvPr/>
        </p:nvSpPr>
        <p:spPr bwMode="auto">
          <a:xfrm>
            <a:off x="2395538" y="4857760"/>
            <a:ext cx="0" cy="792163"/>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latin typeface="+mj-lt"/>
              <a:ea typeface="+mj-ea"/>
            </a:endParaRPr>
          </a:p>
        </p:txBody>
      </p:sp>
      <p:sp>
        <p:nvSpPr>
          <p:cNvPr id="83992" name="Text Box 24"/>
          <p:cNvSpPr txBox="1">
            <a:spLocks noChangeArrowheads="1"/>
          </p:cNvSpPr>
          <p:nvPr/>
        </p:nvSpPr>
        <p:spPr bwMode="auto">
          <a:xfrm>
            <a:off x="1689100" y="5354638"/>
            <a:ext cx="2232025" cy="366712"/>
          </a:xfrm>
          <a:prstGeom prst="rect">
            <a:avLst/>
          </a:prstGeom>
          <a:noFill/>
          <a:ln w="9525">
            <a:noFill/>
            <a:miter lim="800000"/>
            <a:headEnd/>
            <a:tailEnd/>
          </a:ln>
          <a:effectLst/>
        </p:spPr>
        <p:txBody>
          <a:bodyPr>
            <a:spAutoFit/>
          </a:bodyPr>
          <a:lstStyle/>
          <a:p>
            <a:pPr>
              <a:spcBef>
                <a:spcPct val="50000"/>
              </a:spcBef>
              <a:defRPr/>
            </a:pPr>
            <a:endParaRPr kumimoji="0" lang="ja-JP" altLang="en-US" sz="1800">
              <a:latin typeface="+mj-lt"/>
              <a:ea typeface="+mj-ea"/>
            </a:endParaRPr>
          </a:p>
        </p:txBody>
      </p:sp>
      <p:graphicFrame>
        <p:nvGraphicFramePr>
          <p:cNvPr id="83993" name="Object 25"/>
          <p:cNvGraphicFramePr>
            <a:graphicFrameLocks noChangeAspect="1"/>
          </p:cNvGraphicFramePr>
          <p:nvPr/>
        </p:nvGraphicFramePr>
        <p:xfrm>
          <a:off x="1373188" y="5516563"/>
          <a:ext cx="442912" cy="479425"/>
        </p:xfrm>
        <a:graphic>
          <a:graphicData uri="http://schemas.openxmlformats.org/presentationml/2006/ole">
            <p:oleObj spid="_x0000_s83993" name="数式" r:id="rId12" imgW="152280" imgH="164880" progId="Equation.3">
              <p:embed/>
            </p:oleObj>
          </a:graphicData>
        </a:graphic>
      </p:graphicFrame>
      <p:sp>
        <p:nvSpPr>
          <p:cNvPr id="83994" name="Text Box 26"/>
          <p:cNvSpPr txBox="1">
            <a:spLocks noChangeArrowheads="1"/>
          </p:cNvSpPr>
          <p:nvPr/>
        </p:nvSpPr>
        <p:spPr bwMode="auto">
          <a:xfrm>
            <a:off x="1785938" y="5572125"/>
            <a:ext cx="2016125" cy="366713"/>
          </a:xfrm>
          <a:prstGeom prst="rect">
            <a:avLst/>
          </a:prstGeom>
          <a:noFill/>
          <a:ln w="9525">
            <a:noFill/>
            <a:miter lim="800000"/>
            <a:headEnd/>
            <a:tailEnd/>
          </a:ln>
          <a:effectLst/>
        </p:spPr>
        <p:txBody>
          <a:bodyPr>
            <a:spAutoFit/>
          </a:bodyPr>
          <a:lstStyle/>
          <a:p>
            <a:pPr>
              <a:spcBef>
                <a:spcPct val="50000"/>
              </a:spcBef>
              <a:defRPr/>
            </a:pPr>
            <a:r>
              <a:rPr kumimoji="0" lang="ja-JP" altLang="en-US" sz="1800" dirty="0">
                <a:latin typeface="+mj-lt"/>
                <a:ea typeface="+mj-ea"/>
              </a:rPr>
              <a:t>円貯蓄できる</a:t>
            </a:r>
          </a:p>
        </p:txBody>
      </p:sp>
      <p:sp>
        <p:nvSpPr>
          <p:cNvPr id="83995" name="AutoShape 27"/>
          <p:cNvSpPr>
            <a:spLocks noChangeArrowheads="1"/>
          </p:cNvSpPr>
          <p:nvPr/>
        </p:nvSpPr>
        <p:spPr bwMode="auto">
          <a:xfrm>
            <a:off x="4000500" y="4000500"/>
            <a:ext cx="1079500" cy="3603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kumimoji="0" lang="ja-JP" altLang="en-US">
              <a:latin typeface="+mj-lt"/>
              <a:ea typeface="+mj-ea"/>
            </a:endParaRPr>
          </a:p>
        </p:txBody>
      </p:sp>
      <p:sp>
        <p:nvSpPr>
          <p:cNvPr id="83996" name="Text Box 28"/>
          <p:cNvSpPr txBox="1">
            <a:spLocks noChangeArrowheads="1"/>
          </p:cNvSpPr>
          <p:nvPr/>
        </p:nvSpPr>
        <p:spPr bwMode="auto">
          <a:xfrm>
            <a:off x="5289550" y="5283200"/>
            <a:ext cx="2232025" cy="366713"/>
          </a:xfrm>
          <a:prstGeom prst="rect">
            <a:avLst/>
          </a:prstGeom>
          <a:noFill/>
          <a:ln w="9525">
            <a:noFill/>
            <a:miter lim="800000"/>
            <a:headEnd/>
            <a:tailEnd/>
          </a:ln>
          <a:effectLst/>
        </p:spPr>
        <p:txBody>
          <a:bodyPr>
            <a:spAutoFit/>
          </a:bodyPr>
          <a:lstStyle/>
          <a:p>
            <a:pPr>
              <a:spcBef>
                <a:spcPct val="50000"/>
              </a:spcBef>
              <a:defRPr/>
            </a:pPr>
            <a:endParaRPr kumimoji="0" lang="ja-JP" altLang="en-US" sz="1800">
              <a:latin typeface="+mj-lt"/>
              <a:ea typeface="+mj-ea"/>
            </a:endParaRPr>
          </a:p>
        </p:txBody>
      </p:sp>
      <p:graphicFrame>
        <p:nvGraphicFramePr>
          <p:cNvPr id="83997" name="Object 29"/>
          <p:cNvGraphicFramePr>
            <a:graphicFrameLocks noChangeAspect="1"/>
          </p:cNvGraphicFramePr>
          <p:nvPr/>
        </p:nvGraphicFramePr>
        <p:xfrm>
          <a:off x="5170488" y="5438775"/>
          <a:ext cx="1460500" cy="495300"/>
        </p:xfrm>
        <a:graphic>
          <a:graphicData uri="http://schemas.openxmlformats.org/presentationml/2006/ole">
            <p:oleObj spid="_x0000_s83997" name="数式" r:id="rId13" imgW="596880" imgH="203040" progId="Equation.3">
              <p:embed/>
            </p:oleObj>
          </a:graphicData>
        </a:graphic>
      </p:graphicFrame>
      <p:sp>
        <p:nvSpPr>
          <p:cNvPr id="83998" name="Text Box 30"/>
          <p:cNvSpPr txBox="1">
            <a:spLocks noChangeArrowheads="1"/>
          </p:cNvSpPr>
          <p:nvPr/>
        </p:nvSpPr>
        <p:spPr bwMode="auto">
          <a:xfrm>
            <a:off x="6696075" y="5500688"/>
            <a:ext cx="2447925" cy="366712"/>
          </a:xfrm>
          <a:prstGeom prst="rect">
            <a:avLst/>
          </a:prstGeom>
          <a:noFill/>
          <a:ln w="9525">
            <a:noFill/>
            <a:miter lim="800000"/>
            <a:headEnd/>
            <a:tailEnd/>
          </a:ln>
          <a:effectLst/>
        </p:spPr>
        <p:txBody>
          <a:bodyPr>
            <a:spAutoFit/>
          </a:bodyPr>
          <a:lstStyle/>
          <a:p>
            <a:pPr>
              <a:spcBef>
                <a:spcPct val="50000"/>
              </a:spcBef>
              <a:defRPr/>
            </a:pPr>
            <a:r>
              <a:rPr kumimoji="0" lang="ja-JP" altLang="en-US" sz="1800" dirty="0">
                <a:latin typeface="+mj-lt"/>
                <a:ea typeface="+mj-ea"/>
              </a:rPr>
              <a:t>円の元利合計を得る</a:t>
            </a:r>
          </a:p>
        </p:txBody>
      </p:sp>
      <p:sp>
        <p:nvSpPr>
          <p:cNvPr id="83999" name="Line 31"/>
          <p:cNvSpPr>
            <a:spLocks noChangeShapeType="1"/>
          </p:cNvSpPr>
          <p:nvPr/>
        </p:nvSpPr>
        <p:spPr bwMode="auto">
          <a:xfrm flipV="1">
            <a:off x="6040438" y="4929198"/>
            <a:ext cx="0" cy="576263"/>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latin typeface="+mj-lt"/>
              <a:ea typeface="+mj-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図表 8"/>
          <p:cNvGraphicFramePr/>
          <p:nvPr/>
        </p:nvGraphicFramePr>
        <p:xfrm>
          <a:off x="1214414" y="274638"/>
          <a:ext cx="7719274"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219" name="Rectangle 3"/>
          <p:cNvSpPr>
            <a:spLocks noGrp="1" noChangeArrowheads="1"/>
          </p:cNvSpPr>
          <p:nvPr>
            <p:ph idx="1"/>
          </p:nvPr>
        </p:nvSpPr>
        <p:spPr>
          <a:xfrm>
            <a:off x="1428750" y="1643063"/>
            <a:ext cx="3576638" cy="4525962"/>
          </a:xfrm>
        </p:spPr>
        <p:txBody>
          <a:bodyPr>
            <a:normAutofit/>
          </a:bodyPr>
          <a:lstStyle/>
          <a:p>
            <a:pPr marL="365760" indent="-283464" eaLnBrk="1" fontAlgn="auto" hangingPunct="1">
              <a:spcAft>
                <a:spcPts val="0"/>
              </a:spcAft>
              <a:buFontTx/>
              <a:buNone/>
              <a:defRPr/>
            </a:pPr>
            <a:r>
              <a:rPr lang="ja-JP" altLang="en-US" sz="3600" dirty="0">
                <a:solidFill>
                  <a:srgbClr val="FF0000"/>
                </a:solidFill>
                <a:latin typeface="+mj-ea"/>
                <a:ea typeface="+mj-ea"/>
              </a:rPr>
              <a:t>企業</a:t>
            </a:r>
          </a:p>
          <a:p>
            <a:pPr marL="365760" indent="-283464" eaLnBrk="1" fontAlgn="auto" hangingPunct="1">
              <a:spcAft>
                <a:spcPts val="0"/>
              </a:spcAft>
              <a:buFontTx/>
              <a:buNone/>
              <a:defRPr/>
            </a:pPr>
            <a:endParaRPr lang="ja-JP" altLang="en-US" dirty="0">
              <a:latin typeface="+mj-ea"/>
              <a:ea typeface="+mj-ea"/>
            </a:endParaRPr>
          </a:p>
          <a:p>
            <a:pPr marL="365760" indent="-283464" eaLnBrk="1" fontAlgn="auto" hangingPunct="1">
              <a:spcAft>
                <a:spcPts val="0"/>
              </a:spcAft>
              <a:buFontTx/>
              <a:buNone/>
              <a:defRPr/>
            </a:pPr>
            <a:endParaRPr lang="ja-JP" altLang="en-US" dirty="0">
              <a:latin typeface="+mj-ea"/>
              <a:ea typeface="+mj-ea"/>
            </a:endParaRPr>
          </a:p>
        </p:txBody>
      </p:sp>
      <p:sp>
        <p:nvSpPr>
          <p:cNvPr id="9221" name="Rectangle 5"/>
          <p:cNvSpPr>
            <a:spLocks noChangeArrowheads="1"/>
          </p:cNvSpPr>
          <p:nvPr/>
        </p:nvSpPr>
        <p:spPr bwMode="auto">
          <a:xfrm>
            <a:off x="1476375" y="2420938"/>
            <a:ext cx="1366838" cy="7921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kumimoji="0" lang="ja-JP" altLang="en-US" dirty="0">
                <a:latin typeface="+mj-ea"/>
                <a:ea typeface="+mj-ea"/>
              </a:rPr>
              <a:t>労働</a:t>
            </a:r>
          </a:p>
        </p:txBody>
      </p:sp>
      <p:sp>
        <p:nvSpPr>
          <p:cNvPr id="9223" name="Rectangle 7"/>
          <p:cNvSpPr>
            <a:spLocks noChangeArrowheads="1"/>
          </p:cNvSpPr>
          <p:nvPr/>
        </p:nvSpPr>
        <p:spPr bwMode="auto">
          <a:xfrm>
            <a:off x="1476375" y="3573463"/>
            <a:ext cx="1366838" cy="8636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kumimoji="0" lang="ja-JP" altLang="en-US">
                <a:latin typeface="+mj-ea"/>
                <a:ea typeface="+mj-ea"/>
              </a:rPr>
              <a:t>資本</a:t>
            </a:r>
          </a:p>
        </p:txBody>
      </p:sp>
      <p:sp>
        <p:nvSpPr>
          <p:cNvPr id="9224" name="AutoShape 8"/>
          <p:cNvSpPr>
            <a:spLocks noChangeArrowheads="1"/>
          </p:cNvSpPr>
          <p:nvPr/>
        </p:nvSpPr>
        <p:spPr bwMode="auto">
          <a:xfrm>
            <a:off x="3276600" y="3141663"/>
            <a:ext cx="1366838" cy="5032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defRPr/>
            </a:pPr>
            <a:endParaRPr kumimoji="0" lang="ja-JP" altLang="en-US">
              <a:latin typeface="+mj-ea"/>
              <a:ea typeface="+mj-ea"/>
            </a:endParaRPr>
          </a:p>
        </p:txBody>
      </p:sp>
      <p:sp>
        <p:nvSpPr>
          <p:cNvPr id="9225" name="Rectangle 9"/>
          <p:cNvSpPr>
            <a:spLocks noChangeArrowheads="1"/>
          </p:cNvSpPr>
          <p:nvPr/>
        </p:nvSpPr>
        <p:spPr bwMode="auto">
          <a:xfrm>
            <a:off x="4716463" y="2708275"/>
            <a:ext cx="2016125" cy="13684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kumimoji="0" lang="ja-JP" altLang="en-US">
                <a:latin typeface="+mj-ea"/>
                <a:ea typeface="+mj-ea"/>
              </a:rPr>
              <a:t>財・サービス</a:t>
            </a:r>
          </a:p>
        </p:txBody>
      </p:sp>
      <p:sp>
        <p:nvSpPr>
          <p:cNvPr id="9226" name="Text Box 10"/>
          <p:cNvSpPr txBox="1">
            <a:spLocks noChangeArrowheads="1"/>
          </p:cNvSpPr>
          <p:nvPr/>
        </p:nvSpPr>
        <p:spPr bwMode="auto">
          <a:xfrm>
            <a:off x="1403350" y="5013325"/>
            <a:ext cx="5329238" cy="457200"/>
          </a:xfrm>
          <a:prstGeom prst="rect">
            <a:avLst/>
          </a:prstGeom>
          <a:noFill/>
          <a:ln w="9525">
            <a:noFill/>
            <a:miter lim="800000"/>
            <a:headEnd/>
            <a:tailEnd/>
          </a:ln>
          <a:effectLst/>
        </p:spPr>
        <p:txBody>
          <a:bodyPr>
            <a:spAutoFit/>
          </a:bodyPr>
          <a:lstStyle/>
          <a:p>
            <a:pPr>
              <a:spcBef>
                <a:spcPct val="50000"/>
              </a:spcBef>
              <a:defRPr/>
            </a:pPr>
            <a:r>
              <a:rPr kumimoji="0" lang="ja-JP" altLang="en-US" dirty="0">
                <a:latin typeface="+mj-ea"/>
                <a:ea typeface="+mj-ea"/>
              </a:rPr>
              <a:t>労働・資本を</a:t>
            </a:r>
            <a:r>
              <a:rPr kumimoji="0" lang="ja-JP" altLang="en-US" sz="2400" dirty="0">
                <a:solidFill>
                  <a:srgbClr val="FF0000"/>
                </a:solidFill>
                <a:latin typeface="+mj-ea"/>
                <a:ea typeface="+mj-ea"/>
              </a:rPr>
              <a:t>生産要素</a:t>
            </a:r>
            <a:r>
              <a:rPr kumimoji="0" lang="ja-JP" altLang="en-US" dirty="0">
                <a:latin typeface="+mj-ea"/>
                <a:ea typeface="+mj-ea"/>
              </a:rPr>
              <a:t>と呼ぶ</a:t>
            </a:r>
            <a:endParaRPr kumimoji="0" lang="ja-JP" altLang="en-US" dirty="0">
              <a:solidFill>
                <a:schemeClr val="accent2"/>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additive="base">
                                        <p:cTn id="7" dur="500" fill="hold"/>
                                        <p:tgtEl>
                                          <p:spTgt spid="9221"/>
                                        </p:tgtEl>
                                        <p:attrNameLst>
                                          <p:attrName>ppt_x</p:attrName>
                                        </p:attrNameLst>
                                      </p:cBhvr>
                                      <p:tavLst>
                                        <p:tav tm="0">
                                          <p:val>
                                            <p:strVal val="#ppt_x"/>
                                          </p:val>
                                        </p:tav>
                                        <p:tav tm="100000">
                                          <p:val>
                                            <p:strVal val="#ppt_x"/>
                                          </p:val>
                                        </p:tav>
                                      </p:tavLst>
                                    </p:anim>
                                    <p:anim calcmode="lin" valueType="num">
                                      <p:cBhvr additive="base">
                                        <p:cTn id="8"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223"/>
                                        </p:tgtEl>
                                        <p:attrNameLst>
                                          <p:attrName>style.visibility</p:attrName>
                                        </p:attrNameLst>
                                      </p:cBhvr>
                                      <p:to>
                                        <p:strVal val="visible"/>
                                      </p:to>
                                    </p:set>
                                    <p:anim calcmode="lin" valueType="num">
                                      <p:cBhvr additive="base">
                                        <p:cTn id="13" dur="500" fill="hold"/>
                                        <p:tgtEl>
                                          <p:spTgt spid="9223"/>
                                        </p:tgtEl>
                                        <p:attrNameLst>
                                          <p:attrName>ppt_x</p:attrName>
                                        </p:attrNameLst>
                                      </p:cBhvr>
                                      <p:tavLst>
                                        <p:tav tm="0">
                                          <p:val>
                                            <p:strVal val="#ppt_x"/>
                                          </p:val>
                                        </p:tav>
                                        <p:tav tm="100000">
                                          <p:val>
                                            <p:strVal val="#ppt_x"/>
                                          </p:val>
                                        </p:tav>
                                      </p:tavLst>
                                    </p:anim>
                                    <p:anim calcmode="lin" valueType="num">
                                      <p:cBhvr additive="base">
                                        <p:cTn id="14" dur="500" fill="hold"/>
                                        <p:tgtEl>
                                          <p:spTgt spid="92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9224"/>
                                        </p:tgtEl>
                                        <p:attrNameLst>
                                          <p:attrName>style.visibility</p:attrName>
                                        </p:attrNameLst>
                                      </p:cBhvr>
                                      <p:to>
                                        <p:strVal val="visible"/>
                                      </p:to>
                                    </p:set>
                                    <p:anim from="(-#ppt_w/2)" to="(#ppt_x)" calcmode="lin" valueType="num">
                                      <p:cBhvr>
                                        <p:cTn id="19" dur="600" fill="hold">
                                          <p:stCondLst>
                                            <p:cond delay="0"/>
                                          </p:stCondLst>
                                        </p:cTn>
                                        <p:tgtEl>
                                          <p:spTgt spid="9224"/>
                                        </p:tgtEl>
                                        <p:attrNameLst>
                                          <p:attrName>ppt_x</p:attrName>
                                        </p:attrNameLst>
                                      </p:cBhvr>
                                    </p:anim>
                                    <p:anim from="0" to="-1.0" calcmode="lin" valueType="num">
                                      <p:cBhvr>
                                        <p:cTn id="20" dur="200" decel="50000" autoRev="1" fill="hold">
                                          <p:stCondLst>
                                            <p:cond delay="600"/>
                                          </p:stCondLst>
                                        </p:cTn>
                                        <p:tgtEl>
                                          <p:spTgt spid="9224"/>
                                        </p:tgtEl>
                                        <p:attrNameLst>
                                          <p:attrName>xshear</p:attrName>
                                        </p:attrNameLst>
                                      </p:cBhvr>
                                    </p:anim>
                                    <p:animScale>
                                      <p:cBhvr>
                                        <p:cTn id="21" dur="200" decel="100000" autoRev="1" fill="hold">
                                          <p:stCondLst>
                                            <p:cond delay="600"/>
                                          </p:stCondLst>
                                        </p:cTn>
                                        <p:tgtEl>
                                          <p:spTgt spid="9224"/>
                                        </p:tgtEl>
                                      </p:cBhvr>
                                      <p:from x="100000" y="100000"/>
                                      <p:to x="80000" y="100000"/>
                                    </p:animScale>
                                    <p:anim by="(#ppt_h/3+#ppt_w*0.1)" calcmode="lin" valueType="num">
                                      <p:cBhvr additive="sum">
                                        <p:cTn id="22" dur="200" decel="100000" autoRev="1" fill="hold">
                                          <p:stCondLst>
                                            <p:cond delay="600"/>
                                          </p:stCondLst>
                                        </p:cTn>
                                        <p:tgtEl>
                                          <p:spTgt spid="9224"/>
                                        </p:tgtEl>
                                        <p:attrNameLst>
                                          <p:attrName>ppt_x</p:attrName>
                                        </p:attrNameLst>
                                      </p:cBhvr>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214414" y="4143380"/>
            <a:ext cx="7643866" cy="200026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90127" name="Oval 15"/>
          <p:cNvSpPr>
            <a:spLocks noChangeArrowheads="1"/>
          </p:cNvSpPr>
          <p:nvPr/>
        </p:nvSpPr>
        <p:spPr bwMode="auto">
          <a:xfrm>
            <a:off x="4143375" y="4572000"/>
            <a:ext cx="357188" cy="358775"/>
          </a:xfrm>
          <a:prstGeom prst="ellipse">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pPr>
              <a:defRPr/>
            </a:pPr>
            <a:endParaRPr kumimoji="0" lang="ja-JP" altLang="en-US"/>
          </a:p>
        </p:txBody>
      </p:sp>
      <p:sp>
        <p:nvSpPr>
          <p:cNvPr id="12" name="Oval 14"/>
          <p:cNvSpPr>
            <a:spLocks noChangeArrowheads="1"/>
          </p:cNvSpPr>
          <p:nvPr/>
        </p:nvSpPr>
        <p:spPr bwMode="auto">
          <a:xfrm>
            <a:off x="3500438" y="4786313"/>
            <a:ext cx="357187" cy="357187"/>
          </a:xfrm>
          <a:prstGeom prst="ellipse">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pPr>
              <a:defRPr/>
            </a:pPr>
            <a:endParaRPr kumimoji="0" lang="ja-JP" altLang="en-US"/>
          </a:p>
        </p:txBody>
      </p:sp>
      <p:sp>
        <p:nvSpPr>
          <p:cNvPr id="90130" name="Rectangle 3"/>
          <p:cNvSpPr>
            <a:spLocks noGrp="1" noChangeArrowheads="1"/>
          </p:cNvSpPr>
          <p:nvPr>
            <p:ph type="body" sz="half" idx="1"/>
          </p:nvPr>
        </p:nvSpPr>
        <p:spPr>
          <a:xfrm>
            <a:off x="1357313" y="642938"/>
            <a:ext cx="7286625" cy="4525962"/>
          </a:xfrm>
        </p:spPr>
        <p:txBody>
          <a:bodyPr/>
          <a:lstStyle/>
          <a:p>
            <a:pPr eaLnBrk="1" hangingPunct="1">
              <a:buFontTx/>
              <a:buNone/>
            </a:pPr>
            <a:r>
              <a:rPr lang="ja-JP" altLang="en-US" sz="2000" smtClean="0"/>
              <a:t>ビールで計ってどれだけの元利合計が得られたかというと、</a:t>
            </a:r>
          </a:p>
          <a:p>
            <a:pPr eaLnBrk="1" hangingPunct="1">
              <a:buFontTx/>
              <a:buNone/>
            </a:pPr>
            <a:endParaRPr lang="ja-JP" altLang="en-US" sz="1800" smtClean="0"/>
          </a:p>
          <a:p>
            <a:pPr eaLnBrk="1" hangingPunct="1">
              <a:buFontTx/>
              <a:buNone/>
            </a:pPr>
            <a:endParaRPr lang="en-US" altLang="ja-JP" sz="1800" smtClean="0"/>
          </a:p>
          <a:p>
            <a:pPr eaLnBrk="1" hangingPunct="1">
              <a:buFontTx/>
              <a:buNone/>
            </a:pPr>
            <a:r>
              <a:rPr lang="ja-JP" altLang="en-US" sz="2000" smtClean="0"/>
              <a:t>実質利子率</a:t>
            </a:r>
          </a:p>
          <a:p>
            <a:pPr eaLnBrk="1" hangingPunct="1"/>
            <a:endParaRPr lang="ja-JP" altLang="en-US" sz="1800" smtClean="0"/>
          </a:p>
        </p:txBody>
      </p:sp>
      <p:graphicFrame>
        <p:nvGraphicFramePr>
          <p:cNvPr id="90116" name="Object 4"/>
          <p:cNvGraphicFramePr>
            <a:graphicFrameLocks noChangeAspect="1"/>
          </p:cNvGraphicFramePr>
          <p:nvPr>
            <p:ph sz="quarter" idx="2"/>
          </p:nvPr>
        </p:nvGraphicFramePr>
        <p:xfrm>
          <a:off x="2928938" y="1500188"/>
          <a:ext cx="3490912" cy="2065337"/>
        </p:xfrm>
        <a:graphic>
          <a:graphicData uri="http://schemas.openxmlformats.org/presentationml/2006/ole">
            <p:oleObj spid="_x0000_s90116" name="数式" r:id="rId4" imgW="1739880" imgH="1066680" progId="Equation.3">
              <p:embed/>
            </p:oleObj>
          </a:graphicData>
        </a:graphic>
      </p:graphicFrame>
      <p:graphicFrame>
        <p:nvGraphicFramePr>
          <p:cNvPr id="90120" name="Object 8"/>
          <p:cNvGraphicFramePr>
            <a:graphicFrameLocks noChangeAspect="1"/>
          </p:cNvGraphicFramePr>
          <p:nvPr>
            <p:ph sz="quarter" idx="3"/>
          </p:nvPr>
        </p:nvGraphicFramePr>
        <p:xfrm>
          <a:off x="1571625" y="4214813"/>
          <a:ext cx="2357438" cy="968375"/>
        </p:xfrm>
        <a:graphic>
          <a:graphicData uri="http://schemas.openxmlformats.org/presentationml/2006/ole">
            <p:oleObj spid="_x0000_s90120" name="数式" r:id="rId5" imgW="711000" imgH="291960" progId="Equation.3">
              <p:embed/>
            </p:oleObj>
          </a:graphicData>
        </a:graphic>
      </p:graphicFrame>
      <p:sp>
        <p:nvSpPr>
          <p:cNvPr id="90131" name="Text Box 7"/>
          <p:cNvSpPr txBox="1">
            <a:spLocks noChangeArrowheads="1"/>
          </p:cNvSpPr>
          <p:nvPr/>
        </p:nvSpPr>
        <p:spPr bwMode="auto">
          <a:xfrm>
            <a:off x="1187450" y="2997200"/>
            <a:ext cx="5256213" cy="366713"/>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90132" name="Text Box 11"/>
          <p:cNvSpPr txBox="1">
            <a:spLocks noChangeArrowheads="1"/>
          </p:cNvSpPr>
          <p:nvPr/>
        </p:nvSpPr>
        <p:spPr bwMode="auto">
          <a:xfrm>
            <a:off x="1403350" y="4508500"/>
            <a:ext cx="4897438" cy="366713"/>
          </a:xfrm>
          <a:prstGeom prst="rect">
            <a:avLst/>
          </a:prstGeom>
          <a:noFill/>
          <a:ln w="9525">
            <a:noFill/>
            <a:miter lim="800000"/>
            <a:headEnd/>
            <a:tailEnd/>
          </a:ln>
        </p:spPr>
        <p:txBody>
          <a:bodyPr>
            <a:spAutoFit/>
          </a:bodyPr>
          <a:lstStyle/>
          <a:p>
            <a:pPr>
              <a:spcBef>
                <a:spcPct val="50000"/>
              </a:spcBef>
            </a:pPr>
            <a:endParaRPr kumimoji="0" lang="ja-JP" altLang="en-US" sz="1800"/>
          </a:p>
        </p:txBody>
      </p:sp>
      <p:graphicFrame>
        <p:nvGraphicFramePr>
          <p:cNvPr id="90124" name="Object 12"/>
          <p:cNvGraphicFramePr>
            <a:graphicFrameLocks noChangeAspect="1"/>
          </p:cNvGraphicFramePr>
          <p:nvPr/>
        </p:nvGraphicFramePr>
        <p:xfrm>
          <a:off x="4143375" y="4286250"/>
          <a:ext cx="4586288" cy="1008063"/>
        </p:xfrm>
        <a:graphic>
          <a:graphicData uri="http://schemas.openxmlformats.org/presentationml/2006/ole">
            <p:oleObj spid="_x0000_s90124" name="数式" r:id="rId6" imgW="1993680" imgH="419040" progId="Equation.3">
              <p:embed/>
            </p:oleObj>
          </a:graphicData>
        </a:graphic>
      </p:graphicFrame>
      <p:sp>
        <p:nvSpPr>
          <p:cNvPr id="90133" name="Text Box 13"/>
          <p:cNvSpPr txBox="1">
            <a:spLocks noChangeArrowheads="1"/>
          </p:cNvSpPr>
          <p:nvPr/>
        </p:nvSpPr>
        <p:spPr bwMode="auto">
          <a:xfrm>
            <a:off x="1619250" y="5445125"/>
            <a:ext cx="5953125" cy="523875"/>
          </a:xfrm>
          <a:prstGeom prst="rect">
            <a:avLst/>
          </a:prstGeom>
          <a:noFill/>
          <a:ln w="9525">
            <a:noFill/>
            <a:miter lim="800000"/>
            <a:headEnd/>
            <a:tailEnd/>
          </a:ln>
        </p:spPr>
        <p:txBody>
          <a:bodyPr>
            <a:spAutoFit/>
          </a:bodyPr>
          <a:lstStyle/>
          <a:p>
            <a:pPr>
              <a:spcBef>
                <a:spcPct val="50000"/>
              </a:spcBef>
            </a:pPr>
            <a:r>
              <a:rPr kumimoji="0" lang="ja-JP" altLang="en-US" sz="2800"/>
              <a:t>これを</a:t>
            </a:r>
            <a:r>
              <a:rPr kumimoji="0" lang="ja-JP" altLang="en-US" sz="2800" b="1">
                <a:solidFill>
                  <a:srgbClr val="FF0000"/>
                </a:solidFill>
              </a:rPr>
              <a:t>フィッシャー方程式</a:t>
            </a:r>
            <a:r>
              <a:rPr kumimoji="0" lang="ja-JP" altLang="en-US" sz="2800" b="1">
                <a:solidFill>
                  <a:srgbClr val="FF5050"/>
                </a:solidFill>
              </a:rPr>
              <a:t>　</a:t>
            </a:r>
            <a:r>
              <a:rPr kumimoji="0" lang="ja-JP" altLang="en-US" sz="2800"/>
              <a:t>という</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6" name="Rectangle 12"/>
          <p:cNvSpPr>
            <a:spLocks noGrp="1" noChangeArrowheads="1"/>
          </p:cNvSpPr>
          <p:nvPr>
            <p:ph type="ctrTitle"/>
          </p:nvPr>
        </p:nvSpPr>
        <p:spPr>
          <a:xfrm>
            <a:off x="1431925" y="360363"/>
            <a:ext cx="7407275" cy="1471612"/>
          </a:xfrm>
        </p:spPr>
        <p:txBody>
          <a:bodyPr/>
          <a:lstStyle/>
          <a:p>
            <a:pPr eaLnBrk="1" fontAlgn="auto" hangingPunct="1">
              <a:spcAft>
                <a:spcPts val="0"/>
              </a:spcAft>
              <a:defRPr/>
            </a:pPr>
            <a:r>
              <a:rPr lang="ja-JP" altLang="en-US">
                <a:solidFill>
                  <a:schemeClr val="tx2">
                    <a:satMod val="130000"/>
                  </a:schemeClr>
                </a:solidFill>
              </a:rPr>
              <a:t>第４章　経済の成長</a:t>
            </a:r>
          </a:p>
        </p:txBody>
      </p:sp>
      <p:sp>
        <p:nvSpPr>
          <p:cNvPr id="93197" name="Rectangle 13"/>
          <p:cNvSpPr>
            <a:spLocks noGrp="1" noChangeArrowheads="1"/>
          </p:cNvSpPr>
          <p:nvPr>
            <p:ph type="subTitle" idx="1"/>
          </p:nvPr>
        </p:nvSpPr>
        <p:spPr>
          <a:xfrm>
            <a:off x="1431925" y="1849438"/>
            <a:ext cx="7407275" cy="1752600"/>
          </a:xfrm>
        </p:spPr>
        <p:txBody>
          <a:bodyPr>
            <a:normAutofit/>
          </a:bodyPr>
          <a:lstStyle/>
          <a:p>
            <a:pPr eaLnBrk="1" fontAlgn="auto" hangingPunct="1">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28728" y="500042"/>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1794" name="Rectangle 3"/>
          <p:cNvSpPr>
            <a:spLocks noGrp="1" noChangeArrowheads="1"/>
          </p:cNvSpPr>
          <p:nvPr>
            <p:ph idx="1"/>
          </p:nvPr>
        </p:nvSpPr>
        <p:spPr>
          <a:xfrm>
            <a:off x="1428750" y="2057400"/>
            <a:ext cx="7497763" cy="4800600"/>
          </a:xfrm>
        </p:spPr>
        <p:txBody>
          <a:bodyPr/>
          <a:lstStyle/>
          <a:p>
            <a:pPr eaLnBrk="1" hangingPunct="1">
              <a:buFontTx/>
              <a:buNone/>
            </a:pPr>
            <a:r>
              <a:rPr lang="ja-JP" altLang="en-US" sz="2400" smtClean="0"/>
              <a:t>経済的な地位の変化や長年にわたる</a:t>
            </a:r>
          </a:p>
          <a:p>
            <a:pPr eaLnBrk="1" hangingPunct="1">
              <a:buFontTx/>
              <a:buNone/>
            </a:pPr>
            <a:r>
              <a:rPr lang="ja-JP" altLang="en-US" sz="2400" smtClean="0"/>
              <a:t>低迷の要因は何だろう？</a:t>
            </a:r>
          </a:p>
          <a:p>
            <a:pPr eaLnBrk="1" hangingPunct="1">
              <a:buFontTx/>
              <a:buNone/>
            </a:pPr>
            <a:endParaRPr lang="ja-JP" altLang="en-US" sz="2400" smtClean="0"/>
          </a:p>
          <a:p>
            <a:pPr eaLnBrk="1" hangingPunct="1">
              <a:buFontTx/>
              <a:buNone/>
            </a:pPr>
            <a:r>
              <a:rPr lang="ja-JP" altLang="en-US" sz="2400" smtClean="0"/>
              <a:t>経済成長の速さを決める要因は何かを</a:t>
            </a:r>
          </a:p>
          <a:p>
            <a:pPr eaLnBrk="1" hangingPunct="1">
              <a:buFontTx/>
              <a:buNone/>
            </a:pPr>
            <a:r>
              <a:rPr lang="ja-JP" altLang="en-US" sz="2400" smtClean="0"/>
              <a:t>考えてゆこう。</a:t>
            </a:r>
          </a:p>
          <a:p>
            <a:pPr eaLnBrk="1" hangingPunct="1">
              <a:buFontTx/>
              <a:buNone/>
            </a:pPr>
            <a:endParaRPr lang="ja-JP" altLang="en-US" sz="2400" smtClean="0"/>
          </a:p>
          <a:p>
            <a:pPr eaLnBrk="1" hangingPunct="1">
              <a:buFontTx/>
              <a:buNone/>
            </a:pPr>
            <a:endParaRPr lang="ja-JP" altLang="en-US" sz="24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285852" y="3357562"/>
            <a:ext cx="6000792" cy="571504"/>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graphicFrame>
        <p:nvGraphicFramePr>
          <p:cNvPr id="7" name="図表 6"/>
          <p:cNvGraphicFramePr/>
          <p:nvPr/>
        </p:nvGraphicFramePr>
        <p:xfrm>
          <a:off x="1214414" y="0"/>
          <a:ext cx="7498080" cy="10001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8307" name="Rectangle 3"/>
          <p:cNvSpPr>
            <a:spLocks noGrp="1" noChangeArrowheads="1"/>
          </p:cNvSpPr>
          <p:nvPr>
            <p:ph idx="1"/>
          </p:nvPr>
        </p:nvSpPr>
        <p:spPr>
          <a:xfrm>
            <a:off x="1285875" y="1357313"/>
            <a:ext cx="6172200" cy="4525962"/>
          </a:xfrm>
        </p:spPr>
        <p:txBody>
          <a:bodyPr>
            <a:normAutofit/>
          </a:bodyPr>
          <a:lstStyle/>
          <a:p>
            <a:pPr marL="365760" indent="-283464" eaLnBrk="1" fontAlgn="auto" hangingPunct="1">
              <a:spcAft>
                <a:spcPts val="0"/>
              </a:spcAft>
              <a:buFontTx/>
              <a:buNone/>
              <a:defRPr/>
            </a:pPr>
            <a:endParaRPr lang="en-US" altLang="ja-JP" sz="2000" dirty="0" smtClean="0"/>
          </a:p>
          <a:p>
            <a:pPr marL="365760" indent="-283464" eaLnBrk="1" fontAlgn="auto" hangingPunct="1">
              <a:spcAft>
                <a:spcPts val="0"/>
              </a:spcAft>
              <a:buFontTx/>
              <a:buNone/>
              <a:defRPr/>
            </a:pPr>
            <a:r>
              <a:rPr lang="ja-JP" altLang="en-US" sz="2000" dirty="0" smtClean="0"/>
              <a:t>一</a:t>
            </a:r>
            <a:r>
              <a:rPr lang="ja-JP" altLang="en-US" sz="2000" dirty="0"/>
              <a:t>国がどれだけ財・サービスを生産できるかは</a:t>
            </a:r>
          </a:p>
          <a:p>
            <a:pPr marL="365760" indent="-283464" eaLnBrk="1" fontAlgn="auto" hangingPunct="1">
              <a:spcAft>
                <a:spcPts val="0"/>
              </a:spcAft>
              <a:buFontTx/>
              <a:buNone/>
              <a:defRPr/>
            </a:pPr>
            <a:r>
              <a:rPr lang="ja-JP" altLang="en-US" sz="2000" dirty="0">
                <a:solidFill>
                  <a:srgbClr val="FF0000"/>
                </a:solidFill>
              </a:rPr>
              <a:t>物的資本</a:t>
            </a:r>
            <a:r>
              <a:rPr lang="ja-JP" altLang="en-US" sz="2000" dirty="0"/>
              <a:t>と</a:t>
            </a:r>
            <a:r>
              <a:rPr lang="ja-JP" altLang="en-US" sz="2000" dirty="0">
                <a:solidFill>
                  <a:srgbClr val="FF0000"/>
                </a:solidFill>
              </a:rPr>
              <a:t>労働</a:t>
            </a:r>
            <a:r>
              <a:rPr lang="ja-JP" altLang="en-US" sz="2000" dirty="0"/>
              <a:t>に依存。</a:t>
            </a:r>
          </a:p>
          <a:p>
            <a:pPr marL="365760" indent="-283464" eaLnBrk="1" fontAlgn="auto" hangingPunct="1">
              <a:spcAft>
                <a:spcPts val="0"/>
              </a:spcAft>
              <a:buFontTx/>
              <a:buNone/>
              <a:defRPr/>
            </a:pPr>
            <a:r>
              <a:rPr lang="ja-JP" altLang="en-US" sz="2000" dirty="0"/>
              <a:t>これらは</a:t>
            </a:r>
            <a:r>
              <a:rPr lang="ja-JP" altLang="en-US" sz="2000" dirty="0">
                <a:solidFill>
                  <a:srgbClr val="0070C0"/>
                </a:solidFill>
              </a:rPr>
              <a:t>生産要素</a:t>
            </a:r>
            <a:r>
              <a:rPr lang="ja-JP" altLang="en-US" sz="2000" dirty="0"/>
              <a:t>と呼ばれる。</a:t>
            </a:r>
          </a:p>
          <a:p>
            <a:pPr marL="365760" indent="-283464" eaLnBrk="1" fontAlgn="auto" hangingPunct="1">
              <a:spcAft>
                <a:spcPts val="0"/>
              </a:spcAft>
              <a:buFontTx/>
              <a:buNone/>
              <a:defRPr/>
            </a:pPr>
            <a:r>
              <a:rPr lang="ja-JP" altLang="en-US" sz="900" dirty="0"/>
              <a:t>（</a:t>
            </a:r>
            <a:r>
              <a:rPr lang="en-US" altLang="ja-JP" sz="900" dirty="0"/>
              <a:t>1</a:t>
            </a:r>
            <a:r>
              <a:rPr lang="ja-JP" altLang="en-US" sz="900" dirty="0"/>
              <a:t>章のスライドも復習してみて下さい）</a:t>
            </a:r>
          </a:p>
          <a:p>
            <a:pPr marL="365760" indent="-283464" eaLnBrk="1" fontAlgn="auto" hangingPunct="1">
              <a:spcAft>
                <a:spcPts val="0"/>
              </a:spcAft>
              <a:buFontTx/>
              <a:buNone/>
              <a:defRPr/>
            </a:pPr>
            <a:endParaRPr lang="en-US" altLang="ja-JP" sz="2000" dirty="0" smtClean="0"/>
          </a:p>
          <a:p>
            <a:pPr marL="365760" indent="-283464" eaLnBrk="1" fontAlgn="auto" hangingPunct="1">
              <a:spcAft>
                <a:spcPts val="0"/>
              </a:spcAft>
              <a:buFontTx/>
              <a:buNone/>
              <a:defRPr/>
            </a:pPr>
            <a:r>
              <a:rPr lang="ja-JP" altLang="en-US" sz="2000" dirty="0" smtClean="0">
                <a:solidFill>
                  <a:srgbClr val="FF0000"/>
                </a:solidFill>
                <a:effectLst>
                  <a:outerShdw blurRad="38100" dist="38100" dir="2700000" algn="tl">
                    <a:srgbClr val="000000">
                      <a:alpha val="43137"/>
                    </a:srgbClr>
                  </a:outerShdw>
                </a:effectLst>
              </a:rPr>
              <a:t>物的資本　</a:t>
            </a:r>
            <a:r>
              <a:rPr lang="en-US" altLang="ja-JP" sz="2000" dirty="0" smtClean="0"/>
              <a:t>(</a:t>
            </a:r>
            <a:r>
              <a:rPr lang="ja-JP" altLang="en-US" sz="1800" dirty="0" smtClean="0"/>
              <a:t>工場</a:t>
            </a:r>
            <a:r>
              <a:rPr lang="ja-JP" altLang="en-US" sz="1800" dirty="0"/>
              <a:t>設備、機械、コンピューター</a:t>
            </a:r>
            <a:r>
              <a:rPr lang="ja-JP" altLang="en-US" sz="1800" dirty="0" smtClean="0"/>
              <a:t>など</a:t>
            </a:r>
            <a:r>
              <a:rPr lang="en-US" altLang="ja-JP" sz="1800" dirty="0" smtClean="0"/>
              <a:t>)</a:t>
            </a:r>
            <a:endParaRPr lang="ja-JP" altLang="en-US" sz="1800" dirty="0"/>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Tx/>
              <a:buNone/>
              <a:defRPr/>
            </a:pPr>
            <a:r>
              <a:rPr lang="ja-JP" altLang="en-US" sz="1800" dirty="0" smtClean="0"/>
              <a:t>・企業</a:t>
            </a:r>
            <a:r>
              <a:rPr lang="ja-JP" altLang="en-US" sz="1800" dirty="0"/>
              <a:t>の行う設備投資によって増加する。</a:t>
            </a:r>
          </a:p>
        </p:txBody>
      </p:sp>
      <p:sp>
        <p:nvSpPr>
          <p:cNvPr id="163846" name="Text Box 5"/>
          <p:cNvSpPr txBox="1">
            <a:spLocks noChangeArrowheads="1"/>
          </p:cNvSpPr>
          <p:nvPr/>
        </p:nvSpPr>
        <p:spPr bwMode="auto">
          <a:xfrm>
            <a:off x="1500188" y="5357813"/>
            <a:ext cx="5834062" cy="1062037"/>
          </a:xfrm>
          <a:prstGeom prst="rect">
            <a:avLst/>
          </a:prstGeom>
          <a:noFill/>
          <a:ln w="9525">
            <a:noFill/>
            <a:miter lim="800000"/>
            <a:headEnd/>
            <a:tailEnd/>
          </a:ln>
        </p:spPr>
        <p:txBody>
          <a:bodyPr>
            <a:spAutoFit/>
          </a:bodyPr>
          <a:lstStyle/>
          <a:p>
            <a:pPr>
              <a:spcBef>
                <a:spcPct val="50000"/>
              </a:spcBef>
            </a:pPr>
            <a:r>
              <a:rPr kumimoji="0" lang="ja-JP" altLang="en-US" sz="1800"/>
              <a:t>・比較的短い時間に変更することは不可能。</a:t>
            </a:r>
          </a:p>
          <a:p>
            <a:pPr>
              <a:spcBef>
                <a:spcPct val="50000"/>
              </a:spcBef>
            </a:pPr>
            <a:r>
              <a:rPr kumimoji="0" lang="ja-JP" altLang="en-US" sz="1800"/>
              <a:t>・ある年の物的資本の存在量</a:t>
            </a:r>
            <a:r>
              <a:rPr kumimoji="0" lang="en-US" altLang="ja-JP" sz="1800" i="1">
                <a:latin typeface="Century" pitchFamily="18" charset="0"/>
              </a:rPr>
              <a:t>K</a:t>
            </a:r>
            <a:r>
              <a:rPr kumimoji="0" lang="ja-JP" altLang="en-US" sz="1800"/>
              <a:t>は、前年までの設備への投資によって決まり、その年には与えられたものとして考える。</a:t>
            </a:r>
          </a:p>
        </p:txBody>
      </p:sp>
      <p:sp>
        <p:nvSpPr>
          <p:cNvPr id="6" name="テキスト ボックス 5"/>
          <p:cNvSpPr txBox="1"/>
          <p:nvPr/>
        </p:nvSpPr>
        <p:spPr>
          <a:xfrm>
            <a:off x="1285875" y="4857750"/>
            <a:ext cx="7358063"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kumimoji="0" lang="ja-JP" altLang="en-US" dirty="0"/>
              <a:t>活発な投資が行われている経済は速く成長できる可能性が高い。</a:t>
            </a:r>
            <a:endParaRPr lang="ja-JP" altLang="en-US" dirty="0"/>
          </a:p>
        </p:txBody>
      </p:sp>
      <p:graphicFrame>
        <p:nvGraphicFramePr>
          <p:cNvPr id="10" name="図表 9"/>
          <p:cNvGraphicFramePr/>
          <p:nvPr/>
        </p:nvGraphicFramePr>
        <p:xfrm>
          <a:off x="1214414" y="1142984"/>
          <a:ext cx="3714776" cy="6144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42976" y="642918"/>
            <a:ext cx="1714512" cy="571504"/>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99330" name="Rectangle 2"/>
          <p:cNvSpPr>
            <a:spLocks noGrp="1" noChangeArrowheads="1"/>
          </p:cNvSpPr>
          <p:nvPr>
            <p:ph type="title"/>
          </p:nvPr>
        </p:nvSpPr>
        <p:spPr>
          <a:xfrm>
            <a:off x="1279525" y="685800"/>
            <a:ext cx="7086600" cy="439738"/>
          </a:xfrm>
        </p:spPr>
        <p:txBody>
          <a:bodyPr/>
          <a:lstStyle/>
          <a:p>
            <a:pPr eaLnBrk="1" fontAlgn="auto" hangingPunct="1">
              <a:spcAft>
                <a:spcPts val="0"/>
              </a:spcAft>
              <a:defRPr/>
            </a:pPr>
            <a:r>
              <a:rPr lang="ja-JP" altLang="en-US" sz="2000" dirty="0" smtClean="0">
                <a:solidFill>
                  <a:srgbClr val="FF0000"/>
                </a:solidFill>
              </a:rPr>
              <a:t>労働</a:t>
            </a:r>
            <a:endParaRPr lang="ja-JP" altLang="en-US" sz="2000" dirty="0">
              <a:solidFill>
                <a:schemeClr val="tx2">
                  <a:satMod val="130000"/>
                </a:schemeClr>
              </a:solidFill>
            </a:endParaRPr>
          </a:p>
        </p:txBody>
      </p:sp>
      <p:sp>
        <p:nvSpPr>
          <p:cNvPr id="165893" name="Rectangle 3"/>
          <p:cNvSpPr>
            <a:spLocks noGrp="1" noChangeArrowheads="1"/>
          </p:cNvSpPr>
          <p:nvPr>
            <p:ph idx="1"/>
          </p:nvPr>
        </p:nvSpPr>
        <p:spPr>
          <a:xfrm>
            <a:off x="1285875" y="1428750"/>
            <a:ext cx="7150100" cy="4857750"/>
          </a:xfrm>
        </p:spPr>
        <p:txBody>
          <a:bodyPr/>
          <a:lstStyle/>
          <a:p>
            <a:pPr eaLnBrk="1" hangingPunct="1">
              <a:buFont typeface="Wingdings" pitchFamily="2" charset="2"/>
              <a:buChar char="n"/>
            </a:pPr>
            <a:r>
              <a:rPr lang="ja-JP" altLang="en-US" sz="1800" smtClean="0"/>
              <a:t>働くことができる人がどれだけ存在するかは一国の生産量を決定する重要な要因である。</a:t>
            </a:r>
          </a:p>
          <a:p>
            <a:pPr eaLnBrk="1" hangingPunct="1">
              <a:buFont typeface="Wingdings" pitchFamily="2" charset="2"/>
              <a:buChar char="n"/>
            </a:pPr>
            <a:r>
              <a:rPr lang="ja-JP" altLang="en-US" sz="1800" smtClean="0"/>
              <a:t>比較的短い期間の間でも変化することができる。</a:t>
            </a:r>
          </a:p>
          <a:p>
            <a:pPr eaLnBrk="1" hangingPunct="1">
              <a:buFont typeface="Wingdings" pitchFamily="2" charset="2"/>
              <a:buChar char="n"/>
            </a:pPr>
            <a:r>
              <a:rPr lang="ja-JP" altLang="en-US" sz="1800" smtClean="0"/>
              <a:t>どれだけの人がどれだけ働くか（雇用量）は労働市場によって決定される。</a:t>
            </a:r>
          </a:p>
          <a:p>
            <a:pPr eaLnBrk="1" hangingPunct="1">
              <a:buFontTx/>
              <a:buNone/>
            </a:pPr>
            <a:endParaRPr lang="ja-JP" altLang="en-US" sz="1800" smtClean="0"/>
          </a:p>
          <a:p>
            <a:pPr eaLnBrk="1" hangingPunct="1">
              <a:buFontTx/>
              <a:buNone/>
            </a:pPr>
            <a:r>
              <a:rPr lang="ja-JP" altLang="en-US" sz="1800" smtClean="0"/>
              <a:t>初めに、雇用量の決定の基本的な考え方を見ていこう！</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61" name="Text Box 9"/>
          <p:cNvSpPr txBox="1">
            <a:spLocks noChangeArrowheads="1"/>
          </p:cNvSpPr>
          <p:nvPr/>
        </p:nvSpPr>
        <p:spPr bwMode="auto">
          <a:xfrm>
            <a:off x="6021388" y="3497263"/>
            <a:ext cx="2305050" cy="1681162"/>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ja-JP" altLang="en-US" sz="1600" dirty="0"/>
              <a:t>デートの楽しみを</a:t>
            </a:r>
            <a:r>
              <a:rPr kumimoji="0" lang="en-US" altLang="ja-JP" sz="1600" dirty="0"/>
              <a:t>1</a:t>
            </a:r>
            <a:r>
              <a:rPr kumimoji="0" lang="ja-JP" altLang="en-US" sz="1600" dirty="0"/>
              <a:t>時間犠牲にする。</a:t>
            </a:r>
          </a:p>
          <a:p>
            <a:pPr>
              <a:spcBef>
                <a:spcPct val="50000"/>
              </a:spcBef>
              <a:defRPr/>
            </a:pPr>
            <a:r>
              <a:rPr kumimoji="0" lang="ja-JP" altLang="en-US" sz="1600" dirty="0"/>
              <a:t>これを</a:t>
            </a:r>
          </a:p>
          <a:p>
            <a:pPr>
              <a:spcBef>
                <a:spcPct val="50000"/>
              </a:spcBef>
              <a:defRPr/>
            </a:pPr>
            <a:r>
              <a:rPr kumimoji="0" lang="ja-JP" altLang="en-US" sz="1600" dirty="0"/>
              <a:t>労働の</a:t>
            </a:r>
            <a:r>
              <a:rPr kumimoji="0" lang="ja-JP" altLang="en-US" sz="1600" dirty="0">
                <a:solidFill>
                  <a:srgbClr val="FF0000"/>
                </a:solidFill>
              </a:rPr>
              <a:t>限界不効用</a:t>
            </a:r>
          </a:p>
          <a:p>
            <a:pPr>
              <a:spcBef>
                <a:spcPct val="50000"/>
              </a:spcBef>
              <a:defRPr/>
            </a:pPr>
            <a:r>
              <a:rPr kumimoji="0" lang="ja-JP" altLang="en-US" sz="1600" dirty="0"/>
              <a:t>という。</a:t>
            </a:r>
          </a:p>
        </p:txBody>
      </p:sp>
      <p:sp>
        <p:nvSpPr>
          <p:cNvPr id="20" name="正方形/長方形 19"/>
          <p:cNvSpPr/>
          <p:nvPr/>
        </p:nvSpPr>
        <p:spPr>
          <a:xfrm>
            <a:off x="1357290" y="1142984"/>
            <a:ext cx="1928826" cy="42862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ja-JP" altLang="en-US"/>
          </a:p>
        </p:txBody>
      </p:sp>
      <p:graphicFrame>
        <p:nvGraphicFramePr>
          <p:cNvPr id="18" name="図表 17"/>
          <p:cNvGraphicFramePr/>
          <p:nvPr/>
        </p:nvGraphicFramePr>
        <p:xfrm>
          <a:off x="1285852" y="214290"/>
          <a:ext cx="7086600" cy="725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0355" name="Rectangle 3"/>
          <p:cNvSpPr>
            <a:spLocks noGrp="1" noChangeArrowheads="1"/>
          </p:cNvSpPr>
          <p:nvPr>
            <p:ph idx="1"/>
          </p:nvPr>
        </p:nvSpPr>
        <p:spPr>
          <a:xfrm>
            <a:off x="1279525" y="1125538"/>
            <a:ext cx="7364413" cy="5000625"/>
          </a:xfrm>
        </p:spPr>
        <p:txBody>
          <a:bodyPr>
            <a:normAutofit/>
          </a:bodyPr>
          <a:lstStyle/>
          <a:p>
            <a:pPr marL="365760" indent="-283464" eaLnBrk="1" fontAlgn="auto" hangingPunct="1">
              <a:spcAft>
                <a:spcPts val="0"/>
              </a:spcAft>
              <a:buFontTx/>
              <a:buNone/>
              <a:defRPr/>
            </a:pPr>
            <a:r>
              <a:rPr lang="en-US" altLang="ja-JP" sz="2400" dirty="0" smtClean="0">
                <a:latin typeface="+mj-lt"/>
              </a:rPr>
              <a:t>(A)</a:t>
            </a:r>
            <a:r>
              <a:rPr lang="ja-JP" altLang="en-US" sz="2400" dirty="0" smtClean="0">
                <a:latin typeface="Century" pitchFamily="18" charset="0"/>
              </a:rPr>
              <a:t>労働</a:t>
            </a:r>
            <a:r>
              <a:rPr lang="ja-JP" altLang="en-US" sz="2400" dirty="0">
                <a:latin typeface="Century" pitchFamily="18" charset="0"/>
              </a:rPr>
              <a:t>供給</a:t>
            </a:r>
          </a:p>
          <a:p>
            <a:pPr marL="365760" indent="-283464" eaLnBrk="1" fontAlgn="auto" hangingPunct="1">
              <a:spcAft>
                <a:spcPts val="0"/>
              </a:spcAft>
              <a:buFontTx/>
              <a:buNone/>
              <a:defRPr/>
            </a:pPr>
            <a:r>
              <a:rPr lang="ja-JP" altLang="en-US" sz="2000" dirty="0">
                <a:latin typeface="Century" pitchFamily="18" charset="0"/>
              </a:rPr>
              <a:t>人がどれくらい労働を提供するかは、仕事のつらさと</a:t>
            </a:r>
          </a:p>
          <a:p>
            <a:pPr marL="365760" indent="-283464" eaLnBrk="1" fontAlgn="auto" hangingPunct="1">
              <a:spcAft>
                <a:spcPts val="0"/>
              </a:spcAft>
              <a:buFontTx/>
              <a:buNone/>
              <a:defRPr/>
            </a:pPr>
            <a:r>
              <a:rPr lang="ja-JP" altLang="en-US" sz="2000" dirty="0">
                <a:latin typeface="Century" pitchFamily="18" charset="0"/>
              </a:rPr>
              <a:t>仕事で得られる報酬である賃金とを比較して決めている。</a:t>
            </a:r>
          </a:p>
          <a:p>
            <a:pPr marL="365760" indent="-283464" eaLnBrk="1" fontAlgn="auto" hangingPunct="1">
              <a:spcAft>
                <a:spcPts val="0"/>
              </a:spcAft>
              <a:buFontTx/>
              <a:buNone/>
              <a:defRPr/>
            </a:pPr>
            <a:r>
              <a:rPr lang="ja-JP" altLang="en-US" sz="2000" dirty="0">
                <a:latin typeface="Century" pitchFamily="18" charset="0"/>
              </a:rPr>
              <a:t>例えば・・・あと</a:t>
            </a:r>
            <a:r>
              <a:rPr lang="en-US" altLang="ja-JP" sz="2000" dirty="0">
                <a:latin typeface="Century" pitchFamily="18" charset="0"/>
              </a:rPr>
              <a:t>1</a:t>
            </a:r>
            <a:r>
              <a:rPr lang="ja-JP" altLang="en-US" sz="2000" dirty="0">
                <a:latin typeface="Century" pitchFamily="18" charset="0"/>
              </a:rPr>
              <a:t>時間残って仕事をすべきかどうか考える時</a:t>
            </a:r>
          </a:p>
        </p:txBody>
      </p:sp>
      <p:pic>
        <p:nvPicPr>
          <p:cNvPr id="167943" name="Picture 5" descr="MCj03983970000[1]"/>
          <p:cNvPicPr>
            <a:picLocks noChangeAspect="1" noChangeArrowheads="1"/>
          </p:cNvPicPr>
          <p:nvPr/>
        </p:nvPicPr>
        <p:blipFill>
          <a:blip r:embed="rId7"/>
          <a:srcRect/>
          <a:stretch>
            <a:fillRect/>
          </a:stretch>
        </p:blipFill>
        <p:spPr bwMode="auto">
          <a:xfrm>
            <a:off x="1203325" y="3424238"/>
            <a:ext cx="1438275" cy="1439862"/>
          </a:xfrm>
          <a:prstGeom prst="rect">
            <a:avLst/>
          </a:prstGeom>
          <a:noFill/>
          <a:ln w="9525">
            <a:noFill/>
            <a:miter lim="800000"/>
            <a:headEnd/>
            <a:tailEnd/>
          </a:ln>
        </p:spPr>
      </p:pic>
      <p:sp>
        <p:nvSpPr>
          <p:cNvPr id="100358" name="AutoShape 6"/>
          <p:cNvSpPr>
            <a:spLocks noChangeArrowheads="1"/>
          </p:cNvSpPr>
          <p:nvPr/>
        </p:nvSpPr>
        <p:spPr bwMode="auto">
          <a:xfrm>
            <a:off x="2570163" y="2776538"/>
            <a:ext cx="2881312" cy="1008062"/>
          </a:xfrm>
          <a:prstGeom prst="cloudCallout">
            <a:avLst>
              <a:gd name="adj1" fmla="val -46806"/>
              <a:gd name="adj2" fmla="val 47954"/>
            </a:avLst>
          </a:prstGeom>
          <a:solidFill>
            <a:srgbClr val="FFFF99"/>
          </a:solidFill>
          <a:ln w="9525">
            <a:solidFill>
              <a:schemeClr val="tx1"/>
            </a:solidFill>
            <a:round/>
            <a:headEnd/>
            <a:tailEnd/>
          </a:ln>
        </p:spPr>
        <p:txBody>
          <a:bodyPr/>
          <a:lstStyle/>
          <a:p>
            <a:pPr algn="ctr"/>
            <a:r>
              <a:rPr kumimoji="0" lang="ja-JP" altLang="en-US" sz="1800"/>
              <a:t>仕事をして残業代をもらおうか</a:t>
            </a:r>
          </a:p>
        </p:txBody>
      </p:sp>
      <p:sp>
        <p:nvSpPr>
          <p:cNvPr id="100359" name="AutoShape 7"/>
          <p:cNvSpPr>
            <a:spLocks noChangeArrowheads="1"/>
          </p:cNvSpPr>
          <p:nvPr/>
        </p:nvSpPr>
        <p:spPr bwMode="auto">
          <a:xfrm>
            <a:off x="2714625" y="4143375"/>
            <a:ext cx="2663825" cy="1211263"/>
          </a:xfrm>
          <a:prstGeom prst="cloudCallout">
            <a:avLst>
              <a:gd name="adj1" fmla="val -58398"/>
              <a:gd name="adj2" fmla="val -11458"/>
            </a:avLst>
          </a:prstGeom>
          <a:solidFill>
            <a:srgbClr val="CCFFFF"/>
          </a:solidFill>
          <a:ln w="9525">
            <a:solidFill>
              <a:schemeClr val="tx1"/>
            </a:solidFill>
            <a:round/>
            <a:headEnd/>
            <a:tailEnd/>
          </a:ln>
        </p:spPr>
        <p:txBody>
          <a:bodyPr/>
          <a:lstStyle/>
          <a:p>
            <a:pPr algn="ctr"/>
            <a:r>
              <a:rPr kumimoji="0" lang="en-US" altLang="ja-JP" sz="1800"/>
              <a:t>1</a:t>
            </a:r>
            <a:r>
              <a:rPr kumimoji="0" lang="ja-JP" altLang="en-US" sz="1800"/>
              <a:t>時間残業すればデートに遅れてしまうわ</a:t>
            </a:r>
          </a:p>
        </p:txBody>
      </p:sp>
      <p:sp>
        <p:nvSpPr>
          <p:cNvPr id="100362" name="Line 10"/>
          <p:cNvSpPr>
            <a:spLocks noChangeShapeType="1"/>
          </p:cNvSpPr>
          <p:nvPr/>
        </p:nvSpPr>
        <p:spPr bwMode="auto">
          <a:xfrm flipH="1">
            <a:off x="5378450" y="4140200"/>
            <a:ext cx="503238" cy="360363"/>
          </a:xfrm>
          <a:prstGeom prst="line">
            <a:avLst/>
          </a:prstGeom>
          <a:noFill/>
          <a:ln w="9525">
            <a:solidFill>
              <a:schemeClr val="tx1"/>
            </a:solidFill>
            <a:round/>
            <a:headEnd/>
            <a:tailEnd type="triangle" w="med" len="med"/>
          </a:ln>
        </p:spPr>
        <p:txBody>
          <a:bodyPr/>
          <a:lstStyle/>
          <a:p>
            <a:endParaRPr lang="ja-JP" altLang="en-US"/>
          </a:p>
        </p:txBody>
      </p:sp>
      <p:sp>
        <p:nvSpPr>
          <p:cNvPr id="100365" name="Text Box 13"/>
          <p:cNvSpPr txBox="1">
            <a:spLocks noChangeArrowheads="1"/>
          </p:cNvSpPr>
          <p:nvPr/>
        </p:nvSpPr>
        <p:spPr bwMode="auto">
          <a:xfrm rot="5261288">
            <a:off x="3345656" y="3801269"/>
            <a:ext cx="576263"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67948" name="Text Box 14"/>
          <p:cNvSpPr txBox="1">
            <a:spLocks noChangeArrowheads="1"/>
          </p:cNvSpPr>
          <p:nvPr/>
        </p:nvSpPr>
        <p:spPr bwMode="auto">
          <a:xfrm>
            <a:off x="3867150" y="3711575"/>
            <a:ext cx="576263" cy="396875"/>
          </a:xfrm>
          <a:prstGeom prst="rect">
            <a:avLst/>
          </a:prstGeom>
          <a:noFill/>
          <a:ln w="9525">
            <a:noFill/>
            <a:miter lim="800000"/>
            <a:headEnd/>
            <a:tailEnd/>
          </a:ln>
        </p:spPr>
        <p:txBody>
          <a:bodyPr>
            <a:spAutoFit/>
          </a:bodyPr>
          <a:lstStyle/>
          <a:p>
            <a:pPr>
              <a:spcBef>
                <a:spcPct val="50000"/>
              </a:spcBef>
            </a:pPr>
            <a:endParaRPr kumimoji="0" lang="ja-JP" altLang="en-US"/>
          </a:p>
        </p:txBody>
      </p:sp>
      <p:sp>
        <p:nvSpPr>
          <p:cNvPr id="100367" name="Text Box 15"/>
          <p:cNvSpPr txBox="1">
            <a:spLocks noChangeArrowheads="1"/>
          </p:cNvSpPr>
          <p:nvPr/>
        </p:nvSpPr>
        <p:spPr bwMode="auto">
          <a:xfrm rot="-5400000">
            <a:off x="4065588" y="3729037"/>
            <a:ext cx="431800"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67950" name="Text Box 17"/>
          <p:cNvSpPr txBox="1">
            <a:spLocks noChangeArrowheads="1"/>
          </p:cNvSpPr>
          <p:nvPr/>
        </p:nvSpPr>
        <p:spPr bwMode="auto">
          <a:xfrm>
            <a:off x="1274763" y="5080000"/>
            <a:ext cx="6264275" cy="396875"/>
          </a:xfrm>
          <a:prstGeom prst="rect">
            <a:avLst/>
          </a:prstGeom>
          <a:noFill/>
          <a:ln w="9525">
            <a:noFill/>
            <a:miter lim="800000"/>
            <a:headEnd/>
            <a:tailEnd/>
          </a:ln>
        </p:spPr>
        <p:txBody>
          <a:bodyPr>
            <a:spAutoFit/>
          </a:bodyPr>
          <a:lstStyle/>
          <a:p>
            <a:pPr>
              <a:spcBef>
                <a:spcPct val="50000"/>
              </a:spcBef>
            </a:pPr>
            <a:endParaRPr kumimoji="0" lang="ja-JP" altLang="en-US"/>
          </a:p>
        </p:txBody>
      </p:sp>
      <p:sp>
        <p:nvSpPr>
          <p:cNvPr id="100370" name="Text Box 18"/>
          <p:cNvSpPr txBox="1">
            <a:spLocks noChangeArrowheads="1"/>
          </p:cNvSpPr>
          <p:nvPr/>
        </p:nvSpPr>
        <p:spPr bwMode="auto">
          <a:xfrm rot="5261288">
            <a:off x="1624806" y="5801519"/>
            <a:ext cx="576263"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67952" name="Text Box 19"/>
          <p:cNvSpPr txBox="1">
            <a:spLocks noChangeArrowheads="1"/>
          </p:cNvSpPr>
          <p:nvPr/>
        </p:nvSpPr>
        <p:spPr bwMode="auto">
          <a:xfrm>
            <a:off x="2143125" y="5715000"/>
            <a:ext cx="5472113" cy="854075"/>
          </a:xfrm>
          <a:prstGeom prst="rect">
            <a:avLst/>
          </a:prstGeom>
          <a:noFill/>
          <a:ln w="9525">
            <a:noFill/>
            <a:miter lim="800000"/>
            <a:headEnd/>
            <a:tailEnd/>
          </a:ln>
        </p:spPr>
        <p:txBody>
          <a:bodyPr>
            <a:spAutoFit/>
          </a:bodyPr>
          <a:lstStyle/>
          <a:p>
            <a:pPr>
              <a:spcBef>
                <a:spcPct val="50000"/>
              </a:spcBef>
            </a:pPr>
            <a:r>
              <a:rPr kumimoji="0" lang="ja-JP" altLang="en-US">
                <a:latin typeface="HGｺﾞｼｯｸE" pitchFamily="49" charset="-128"/>
                <a:ea typeface="HGｺﾞｼｯｸE" pitchFamily="49" charset="-128"/>
              </a:rPr>
              <a:t>の時・・・残業をしたほうが得！</a:t>
            </a:r>
          </a:p>
          <a:p>
            <a:pPr>
              <a:spcBef>
                <a:spcPct val="50000"/>
              </a:spcBef>
            </a:pPr>
            <a:r>
              <a:rPr kumimoji="0" lang="ja-JP" altLang="en-US">
                <a:latin typeface="HGｺﾞｼｯｸE" pitchFamily="49" charset="-128"/>
                <a:ea typeface="HGｺﾞｼｯｸE" pitchFamily="49" charset="-128"/>
              </a:rPr>
              <a:t>の時・・・残業をしないでデートへ行こう！</a:t>
            </a:r>
          </a:p>
        </p:txBody>
      </p:sp>
      <p:sp>
        <p:nvSpPr>
          <p:cNvPr id="100372" name="Text Box 20"/>
          <p:cNvSpPr txBox="1">
            <a:spLocks noChangeArrowheads="1"/>
          </p:cNvSpPr>
          <p:nvPr/>
        </p:nvSpPr>
        <p:spPr bwMode="auto">
          <a:xfrm rot="-5400000">
            <a:off x="1697038" y="6161087"/>
            <a:ext cx="431800"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67954" name="Text Box 22"/>
          <p:cNvSpPr txBox="1">
            <a:spLocks noChangeArrowheads="1"/>
          </p:cNvSpPr>
          <p:nvPr/>
        </p:nvSpPr>
        <p:spPr bwMode="auto">
          <a:xfrm>
            <a:off x="6156325" y="5300663"/>
            <a:ext cx="2016125" cy="396875"/>
          </a:xfrm>
          <a:prstGeom prst="rect">
            <a:avLst/>
          </a:prstGeom>
          <a:noFill/>
          <a:ln w="9525">
            <a:noFill/>
            <a:miter lim="800000"/>
            <a:headEnd/>
            <a:tailEnd/>
          </a:ln>
        </p:spPr>
        <p:txBody>
          <a:bodyPr>
            <a:spAutoFit/>
          </a:bodyPr>
          <a:lstStyle/>
          <a:p>
            <a:pPr>
              <a:spcBef>
                <a:spcPct val="50000"/>
              </a:spcBef>
            </a:pPr>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8"/>
                                        </p:tgtEl>
                                        <p:attrNameLst>
                                          <p:attrName>style.visibility</p:attrName>
                                        </p:attrNameLst>
                                      </p:cBhvr>
                                      <p:to>
                                        <p:strVal val="visible"/>
                                      </p:to>
                                    </p:set>
                                    <p:anim calcmode="lin" valueType="num">
                                      <p:cBhvr additive="base">
                                        <p:cTn id="7" dur="500" fill="hold"/>
                                        <p:tgtEl>
                                          <p:spTgt spid="100358"/>
                                        </p:tgtEl>
                                        <p:attrNameLst>
                                          <p:attrName>ppt_x</p:attrName>
                                        </p:attrNameLst>
                                      </p:cBhvr>
                                      <p:tavLst>
                                        <p:tav tm="0">
                                          <p:val>
                                            <p:strVal val="#ppt_x"/>
                                          </p:val>
                                        </p:tav>
                                        <p:tav tm="100000">
                                          <p:val>
                                            <p:strVal val="#ppt_x"/>
                                          </p:val>
                                        </p:tav>
                                      </p:tavLst>
                                    </p:anim>
                                    <p:anim calcmode="lin" valueType="num">
                                      <p:cBhvr additive="base">
                                        <p:cTn id="8" dur="500" fill="hold"/>
                                        <p:tgtEl>
                                          <p:spTgt spid="1003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359"/>
                                        </p:tgtEl>
                                        <p:attrNameLst>
                                          <p:attrName>style.visibility</p:attrName>
                                        </p:attrNameLst>
                                      </p:cBhvr>
                                      <p:to>
                                        <p:strVal val="visible"/>
                                      </p:to>
                                    </p:set>
                                    <p:anim calcmode="lin" valueType="num">
                                      <p:cBhvr additive="base">
                                        <p:cTn id="13" dur="500" fill="hold"/>
                                        <p:tgtEl>
                                          <p:spTgt spid="100359"/>
                                        </p:tgtEl>
                                        <p:attrNameLst>
                                          <p:attrName>ppt_x</p:attrName>
                                        </p:attrNameLst>
                                      </p:cBhvr>
                                      <p:tavLst>
                                        <p:tav tm="0">
                                          <p:val>
                                            <p:strVal val="#ppt_x"/>
                                          </p:val>
                                        </p:tav>
                                        <p:tav tm="100000">
                                          <p:val>
                                            <p:strVal val="#ppt_x"/>
                                          </p:val>
                                        </p:tav>
                                      </p:tavLst>
                                    </p:anim>
                                    <p:anim calcmode="lin" valueType="num">
                                      <p:cBhvr additive="base">
                                        <p:cTn id="14" dur="500" fill="hold"/>
                                        <p:tgtEl>
                                          <p:spTgt spid="10035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0362"/>
                                        </p:tgtEl>
                                        <p:attrNameLst>
                                          <p:attrName>style.visibility</p:attrName>
                                        </p:attrNameLst>
                                      </p:cBhvr>
                                      <p:to>
                                        <p:strVal val="visible"/>
                                      </p:to>
                                    </p:set>
                                    <p:anim calcmode="lin" valueType="num">
                                      <p:cBhvr additive="base">
                                        <p:cTn id="19" dur="500" fill="hold"/>
                                        <p:tgtEl>
                                          <p:spTgt spid="100362"/>
                                        </p:tgtEl>
                                        <p:attrNameLst>
                                          <p:attrName>ppt_x</p:attrName>
                                        </p:attrNameLst>
                                      </p:cBhvr>
                                      <p:tavLst>
                                        <p:tav tm="0">
                                          <p:val>
                                            <p:strVal val="#ppt_x"/>
                                          </p:val>
                                        </p:tav>
                                        <p:tav tm="100000">
                                          <p:val>
                                            <p:strVal val="#ppt_x"/>
                                          </p:val>
                                        </p:tav>
                                      </p:tavLst>
                                    </p:anim>
                                    <p:anim calcmode="lin" valueType="num">
                                      <p:cBhvr additive="base">
                                        <p:cTn id="20" dur="500" fill="hold"/>
                                        <p:tgtEl>
                                          <p:spTgt spid="10036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0361"/>
                                        </p:tgtEl>
                                        <p:attrNameLst>
                                          <p:attrName>style.visibility</p:attrName>
                                        </p:attrNameLst>
                                      </p:cBhvr>
                                      <p:to>
                                        <p:strVal val="visible"/>
                                      </p:to>
                                    </p:set>
                                    <p:anim calcmode="lin" valueType="num">
                                      <p:cBhvr additive="base">
                                        <p:cTn id="23" dur="500" fill="hold"/>
                                        <p:tgtEl>
                                          <p:spTgt spid="100361"/>
                                        </p:tgtEl>
                                        <p:attrNameLst>
                                          <p:attrName>ppt_x</p:attrName>
                                        </p:attrNameLst>
                                      </p:cBhvr>
                                      <p:tavLst>
                                        <p:tav tm="0">
                                          <p:val>
                                            <p:strVal val="#ppt_x"/>
                                          </p:val>
                                        </p:tav>
                                        <p:tav tm="100000">
                                          <p:val>
                                            <p:strVal val="#ppt_x"/>
                                          </p:val>
                                        </p:tav>
                                      </p:tavLst>
                                    </p:anim>
                                    <p:anim calcmode="lin" valueType="num">
                                      <p:cBhvr additive="base">
                                        <p:cTn id="24" dur="500" fill="hold"/>
                                        <p:tgtEl>
                                          <p:spTgt spid="10036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0365"/>
                                        </p:tgtEl>
                                        <p:attrNameLst>
                                          <p:attrName>style.visibility</p:attrName>
                                        </p:attrNameLst>
                                      </p:cBhvr>
                                      <p:to>
                                        <p:strVal val="visible"/>
                                      </p:to>
                                    </p:set>
                                    <p:anim calcmode="lin" valueType="num">
                                      <p:cBhvr additive="base">
                                        <p:cTn id="29" dur="500" fill="hold"/>
                                        <p:tgtEl>
                                          <p:spTgt spid="100365"/>
                                        </p:tgtEl>
                                        <p:attrNameLst>
                                          <p:attrName>ppt_x</p:attrName>
                                        </p:attrNameLst>
                                      </p:cBhvr>
                                      <p:tavLst>
                                        <p:tav tm="0">
                                          <p:val>
                                            <p:strVal val="#ppt_x"/>
                                          </p:val>
                                        </p:tav>
                                        <p:tav tm="100000">
                                          <p:val>
                                            <p:strVal val="#ppt_x"/>
                                          </p:val>
                                        </p:tav>
                                      </p:tavLst>
                                    </p:anim>
                                    <p:anim calcmode="lin" valueType="num">
                                      <p:cBhvr additive="base">
                                        <p:cTn id="30" dur="500" fill="hold"/>
                                        <p:tgtEl>
                                          <p:spTgt spid="10036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00367">
                                            <p:txEl>
                                              <p:pRg st="0" end="0"/>
                                            </p:txEl>
                                          </p:spTgt>
                                        </p:tgtEl>
                                        <p:attrNameLst>
                                          <p:attrName>style.visibility</p:attrName>
                                        </p:attrNameLst>
                                      </p:cBhvr>
                                      <p:to>
                                        <p:strVal val="visible"/>
                                      </p:to>
                                    </p:set>
                                    <p:anim calcmode="lin" valueType="num">
                                      <p:cBhvr additive="base">
                                        <p:cTn id="35" dur="500" fill="hold"/>
                                        <p:tgtEl>
                                          <p:spTgt spid="10036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03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100370"/>
                                        </p:tgtEl>
                                        <p:attrNameLst>
                                          <p:attrName>style.visibility</p:attrName>
                                        </p:attrNameLst>
                                      </p:cBhvr>
                                      <p:to>
                                        <p:strVal val="visible"/>
                                      </p:to>
                                    </p:set>
                                    <p:animEffect transition="in" filter="diamond(in)">
                                      <p:cBhvr>
                                        <p:cTn id="41" dur="2000"/>
                                        <p:tgtEl>
                                          <p:spTgt spid="100370"/>
                                        </p:tgtEl>
                                      </p:cBhvr>
                                    </p:animEffect>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100372"/>
                                        </p:tgtEl>
                                        <p:attrNameLst>
                                          <p:attrName>style.visibility</p:attrName>
                                        </p:attrNameLst>
                                      </p:cBhvr>
                                      <p:to>
                                        <p:strVal val="visible"/>
                                      </p:to>
                                    </p:set>
                                    <p:animEffect transition="in" filter="diamond(in)">
                                      <p:cBhvr>
                                        <p:cTn id="46" dur="2000"/>
                                        <p:tgtEl>
                                          <p:spTgt spid="100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1" grpId="0" animBg="1"/>
      <p:bldP spid="100358" grpId="0" animBg="1"/>
      <p:bldP spid="100359" grpId="0" animBg="1"/>
      <p:bldP spid="100362" grpId="0" animBg="1"/>
      <p:bldP spid="100365" grpId="0"/>
      <p:bldP spid="100370" grpId="0"/>
      <p:bldP spid="10037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571604" y="2786058"/>
            <a:ext cx="5072098" cy="300039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01378" name="Rectangle 2"/>
          <p:cNvSpPr>
            <a:spLocks noGrp="1" noChangeArrowheads="1"/>
          </p:cNvSpPr>
          <p:nvPr>
            <p:ph type="title"/>
          </p:nvPr>
        </p:nvSpPr>
        <p:spPr>
          <a:xfrm>
            <a:off x="1285875" y="428625"/>
            <a:ext cx="7086600" cy="731838"/>
          </a:xfrm>
        </p:spPr>
        <p:txBody>
          <a:bodyPr/>
          <a:lstStyle/>
          <a:p>
            <a:pPr eaLnBrk="1" fontAlgn="auto" hangingPunct="1">
              <a:spcAft>
                <a:spcPts val="0"/>
              </a:spcAft>
              <a:defRPr/>
            </a:pPr>
            <a:r>
              <a:rPr lang="ja-JP" altLang="en-US" sz="2000" dirty="0">
                <a:solidFill>
                  <a:schemeClr val="tx2">
                    <a:satMod val="130000"/>
                  </a:schemeClr>
                </a:solidFill>
              </a:rPr>
              <a:t>つまり、</a:t>
            </a:r>
          </a:p>
        </p:txBody>
      </p:sp>
      <p:sp>
        <p:nvSpPr>
          <p:cNvPr id="101417" name="Rectangle 3"/>
          <p:cNvSpPr>
            <a:spLocks noGrp="1" noChangeArrowheads="1"/>
          </p:cNvSpPr>
          <p:nvPr>
            <p:ph type="body" sz="half" idx="1"/>
          </p:nvPr>
        </p:nvSpPr>
        <p:spPr>
          <a:xfrm>
            <a:off x="1285875" y="1143000"/>
            <a:ext cx="7037388" cy="1500188"/>
          </a:xfrm>
        </p:spPr>
        <p:txBody>
          <a:bodyPr/>
          <a:lstStyle/>
          <a:p>
            <a:pPr eaLnBrk="1" hangingPunct="1">
              <a:buFontTx/>
              <a:buNone/>
            </a:pPr>
            <a:r>
              <a:rPr lang="ja-JP" altLang="en-US" sz="1800" smtClean="0"/>
              <a:t>人々は</a:t>
            </a:r>
            <a:r>
              <a:rPr lang="en-US" altLang="ja-JP" sz="1800" smtClean="0"/>
              <a:t>1</a:t>
            </a:r>
            <a:r>
              <a:rPr lang="ja-JP" altLang="en-US" sz="1800" smtClean="0"/>
              <a:t>時間余分に働くことで得られる賃金が、余分の</a:t>
            </a:r>
            <a:r>
              <a:rPr lang="en-US" altLang="ja-JP" sz="1800" smtClean="0"/>
              <a:t>1</a:t>
            </a:r>
            <a:r>
              <a:rPr lang="ja-JP" altLang="en-US" sz="1800" smtClean="0"/>
              <a:t>時間で</a:t>
            </a:r>
          </a:p>
          <a:p>
            <a:pPr eaLnBrk="1" hangingPunct="1">
              <a:buFontTx/>
              <a:buNone/>
            </a:pPr>
            <a:r>
              <a:rPr lang="ja-JP" altLang="en-US" sz="1800" smtClean="0"/>
              <a:t>こうむるコストを上回れば労働供給を</a:t>
            </a:r>
            <a:r>
              <a:rPr lang="en-US" altLang="ja-JP" sz="1800" smtClean="0"/>
              <a:t>1</a:t>
            </a:r>
            <a:r>
              <a:rPr lang="ja-JP" altLang="en-US" sz="1800" smtClean="0"/>
              <a:t>時間増やす。</a:t>
            </a:r>
          </a:p>
          <a:p>
            <a:pPr eaLnBrk="1" hangingPunct="1">
              <a:buFontTx/>
              <a:buNone/>
            </a:pPr>
            <a:r>
              <a:rPr lang="ja-JP" altLang="en-US" sz="1800" smtClean="0"/>
              <a:t>したがって、賃金が上昇すれば人々は労働供給を増やす。</a:t>
            </a:r>
          </a:p>
          <a:p>
            <a:pPr eaLnBrk="1" hangingPunct="1">
              <a:buFontTx/>
              <a:buNone/>
            </a:pPr>
            <a:r>
              <a:rPr lang="ja-JP" altLang="en-US" sz="1800" smtClean="0"/>
              <a:t>この関係をグラフで見ると、</a:t>
            </a:r>
          </a:p>
          <a:p>
            <a:pPr eaLnBrk="1" hangingPunct="1">
              <a:buFontTx/>
              <a:buNone/>
            </a:pPr>
            <a:endParaRPr lang="ja-JP" altLang="en-US" sz="1800" smtClean="0"/>
          </a:p>
        </p:txBody>
      </p:sp>
      <p:graphicFrame>
        <p:nvGraphicFramePr>
          <p:cNvPr id="101400" name="Object 24"/>
          <p:cNvGraphicFramePr>
            <a:graphicFrameLocks noChangeAspect="1"/>
          </p:cNvGraphicFramePr>
          <p:nvPr>
            <p:ph sz="quarter" idx="2"/>
          </p:nvPr>
        </p:nvGraphicFramePr>
        <p:xfrm>
          <a:off x="4711700" y="2997200"/>
          <a:ext cx="366713" cy="433388"/>
        </p:xfrm>
        <a:graphic>
          <a:graphicData uri="http://schemas.openxmlformats.org/presentationml/2006/ole">
            <p:oleObj spid="_x0000_s101400" name="数式" r:id="rId4" imgW="139680" imgH="164880" progId="Equation.3">
              <p:embed/>
            </p:oleObj>
          </a:graphicData>
        </a:graphic>
      </p:graphicFrame>
      <p:sp>
        <p:nvSpPr>
          <p:cNvPr id="101418" name="Line 10"/>
          <p:cNvSpPr>
            <a:spLocks noChangeShapeType="1"/>
          </p:cNvSpPr>
          <p:nvPr/>
        </p:nvSpPr>
        <p:spPr bwMode="auto">
          <a:xfrm flipV="1">
            <a:off x="2119313" y="3141663"/>
            <a:ext cx="0" cy="2374900"/>
          </a:xfrm>
          <a:prstGeom prst="line">
            <a:avLst/>
          </a:prstGeom>
          <a:noFill/>
          <a:ln w="9525">
            <a:solidFill>
              <a:schemeClr val="tx1"/>
            </a:solidFill>
            <a:round/>
            <a:headEnd/>
            <a:tailEnd type="triangle" w="med" len="med"/>
          </a:ln>
        </p:spPr>
        <p:txBody>
          <a:bodyPr/>
          <a:lstStyle/>
          <a:p>
            <a:endParaRPr lang="ja-JP" altLang="en-US"/>
          </a:p>
        </p:txBody>
      </p:sp>
      <p:sp>
        <p:nvSpPr>
          <p:cNvPr id="101419" name="Line 11"/>
          <p:cNvSpPr>
            <a:spLocks noChangeShapeType="1"/>
          </p:cNvSpPr>
          <p:nvPr/>
        </p:nvSpPr>
        <p:spPr bwMode="auto">
          <a:xfrm>
            <a:off x="2119313" y="5516563"/>
            <a:ext cx="2881312" cy="0"/>
          </a:xfrm>
          <a:prstGeom prst="line">
            <a:avLst/>
          </a:prstGeom>
          <a:noFill/>
          <a:ln w="9525">
            <a:solidFill>
              <a:schemeClr val="tx1"/>
            </a:solidFill>
            <a:round/>
            <a:headEnd/>
            <a:tailEnd type="triangle" w="med" len="med"/>
          </a:ln>
        </p:spPr>
        <p:txBody>
          <a:bodyPr/>
          <a:lstStyle/>
          <a:p>
            <a:endParaRPr lang="ja-JP" altLang="en-US"/>
          </a:p>
        </p:txBody>
      </p:sp>
      <p:sp>
        <p:nvSpPr>
          <p:cNvPr id="101420" name="Text Box 12"/>
          <p:cNvSpPr txBox="1">
            <a:spLocks noChangeArrowheads="1"/>
          </p:cNvSpPr>
          <p:nvPr/>
        </p:nvSpPr>
        <p:spPr bwMode="auto">
          <a:xfrm>
            <a:off x="1614488" y="2852738"/>
            <a:ext cx="1081087" cy="304800"/>
          </a:xfrm>
          <a:prstGeom prst="rect">
            <a:avLst/>
          </a:prstGeom>
          <a:noFill/>
          <a:ln w="9525">
            <a:noFill/>
            <a:miter lim="800000"/>
            <a:headEnd/>
            <a:tailEnd/>
          </a:ln>
        </p:spPr>
        <p:txBody>
          <a:bodyPr>
            <a:spAutoFit/>
          </a:bodyPr>
          <a:lstStyle/>
          <a:p>
            <a:pPr>
              <a:spcBef>
                <a:spcPct val="50000"/>
              </a:spcBef>
            </a:pPr>
            <a:r>
              <a:rPr kumimoji="0" lang="ja-JP" altLang="en-US" sz="1400"/>
              <a:t>実質賃金率</a:t>
            </a:r>
          </a:p>
        </p:txBody>
      </p:sp>
      <p:sp>
        <p:nvSpPr>
          <p:cNvPr id="101421" name="Text Box 13"/>
          <p:cNvSpPr txBox="1">
            <a:spLocks noChangeArrowheads="1"/>
          </p:cNvSpPr>
          <p:nvPr/>
        </p:nvSpPr>
        <p:spPr bwMode="auto">
          <a:xfrm>
            <a:off x="4999038" y="5373688"/>
            <a:ext cx="1584325" cy="304800"/>
          </a:xfrm>
          <a:prstGeom prst="rect">
            <a:avLst/>
          </a:prstGeom>
          <a:noFill/>
          <a:ln w="9525">
            <a:noFill/>
            <a:miter lim="800000"/>
            <a:headEnd/>
            <a:tailEnd/>
          </a:ln>
        </p:spPr>
        <p:txBody>
          <a:bodyPr>
            <a:spAutoFit/>
          </a:bodyPr>
          <a:lstStyle/>
          <a:p>
            <a:pPr>
              <a:spcBef>
                <a:spcPct val="50000"/>
              </a:spcBef>
            </a:pPr>
            <a:r>
              <a:rPr kumimoji="0" lang="ja-JP" altLang="en-US" sz="1400"/>
              <a:t>労働の需要、供給</a:t>
            </a:r>
          </a:p>
        </p:txBody>
      </p:sp>
      <p:sp>
        <p:nvSpPr>
          <p:cNvPr id="101422" name="Line 22"/>
          <p:cNvSpPr>
            <a:spLocks noChangeShapeType="1"/>
          </p:cNvSpPr>
          <p:nvPr/>
        </p:nvSpPr>
        <p:spPr bwMode="auto">
          <a:xfrm flipV="1">
            <a:off x="2119313" y="3598863"/>
            <a:ext cx="2166937" cy="46037"/>
          </a:xfrm>
          <a:prstGeom prst="line">
            <a:avLst/>
          </a:prstGeom>
          <a:noFill/>
          <a:ln w="38100">
            <a:solidFill>
              <a:schemeClr val="tx1"/>
            </a:solidFill>
            <a:prstDash val="sysDot"/>
            <a:round/>
            <a:headEnd/>
            <a:tailEnd/>
          </a:ln>
        </p:spPr>
        <p:txBody>
          <a:bodyPr/>
          <a:lstStyle/>
          <a:p>
            <a:endParaRPr lang="ja-JP" altLang="en-US"/>
          </a:p>
        </p:txBody>
      </p:sp>
      <p:sp>
        <p:nvSpPr>
          <p:cNvPr id="101405" name="Text Box 29"/>
          <p:cNvSpPr txBox="1">
            <a:spLocks noChangeArrowheads="1"/>
          </p:cNvSpPr>
          <p:nvPr/>
        </p:nvSpPr>
        <p:spPr bwMode="auto">
          <a:xfrm>
            <a:off x="4429125" y="3500438"/>
            <a:ext cx="363538" cy="307975"/>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400" dirty="0"/>
              <a:t>B</a:t>
            </a:r>
          </a:p>
        </p:txBody>
      </p:sp>
      <p:sp>
        <p:nvSpPr>
          <p:cNvPr id="101407" name="Text Box 31"/>
          <p:cNvSpPr txBox="1">
            <a:spLocks noChangeArrowheads="1"/>
          </p:cNvSpPr>
          <p:nvPr/>
        </p:nvSpPr>
        <p:spPr bwMode="auto">
          <a:xfrm>
            <a:off x="2571750" y="4500563"/>
            <a:ext cx="360363" cy="3048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400" dirty="0"/>
              <a:t>C</a:t>
            </a:r>
          </a:p>
        </p:txBody>
      </p:sp>
      <p:graphicFrame>
        <p:nvGraphicFramePr>
          <p:cNvPr id="101410" name="Object 34"/>
          <p:cNvGraphicFramePr>
            <a:graphicFrameLocks noChangeAspect="1"/>
          </p:cNvGraphicFramePr>
          <p:nvPr/>
        </p:nvGraphicFramePr>
        <p:xfrm>
          <a:off x="1830388" y="3573463"/>
          <a:ext cx="217487" cy="198437"/>
        </p:xfrm>
        <a:graphic>
          <a:graphicData uri="http://schemas.openxmlformats.org/presentationml/2006/ole">
            <p:oleObj spid="_x0000_s101410" name="数式" r:id="rId5" imgW="291960" imgH="266400" progId="Equation.3">
              <p:embed/>
            </p:oleObj>
          </a:graphicData>
        </a:graphic>
      </p:graphicFrame>
      <p:graphicFrame>
        <p:nvGraphicFramePr>
          <p:cNvPr id="101412" name="Object 36"/>
          <p:cNvGraphicFramePr>
            <a:graphicFrameLocks noChangeAspect="1"/>
          </p:cNvGraphicFramePr>
          <p:nvPr/>
        </p:nvGraphicFramePr>
        <p:xfrm>
          <a:off x="1830388" y="4797425"/>
          <a:ext cx="211137" cy="192088"/>
        </p:xfrm>
        <a:graphic>
          <a:graphicData uri="http://schemas.openxmlformats.org/presentationml/2006/ole">
            <p:oleObj spid="_x0000_s101412" name="数式" r:id="rId6" imgW="279360" imgH="253800" progId="Equation.3">
              <p:embed/>
            </p:oleObj>
          </a:graphicData>
        </a:graphic>
      </p:graphicFrame>
      <p:sp>
        <p:nvSpPr>
          <p:cNvPr id="101425" name="Text Box 37"/>
          <p:cNvSpPr txBox="1">
            <a:spLocks noChangeArrowheads="1"/>
          </p:cNvSpPr>
          <p:nvPr/>
        </p:nvSpPr>
        <p:spPr bwMode="auto">
          <a:xfrm>
            <a:off x="1785938" y="6000750"/>
            <a:ext cx="5689600" cy="366713"/>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実質賃金が上昇すると労働供給が増加することを示す。</a:t>
            </a:r>
          </a:p>
        </p:txBody>
      </p:sp>
      <p:cxnSp>
        <p:nvCxnSpPr>
          <p:cNvPr id="101426" name="直線コネクタ 26"/>
          <p:cNvCxnSpPr>
            <a:cxnSpLocks noChangeShapeType="1"/>
          </p:cNvCxnSpPr>
          <p:nvPr/>
        </p:nvCxnSpPr>
        <p:spPr bwMode="auto">
          <a:xfrm>
            <a:off x="2143125" y="4857750"/>
            <a:ext cx="714375" cy="1588"/>
          </a:xfrm>
          <a:prstGeom prst="line">
            <a:avLst/>
          </a:prstGeom>
          <a:noFill/>
          <a:ln w="38100" algn="ctr">
            <a:solidFill>
              <a:schemeClr val="tx1"/>
            </a:solidFill>
            <a:prstDash val="sysDot"/>
            <a:round/>
            <a:headEnd/>
            <a:tailEnd/>
          </a:ln>
        </p:spPr>
      </p:cxnSp>
      <p:sp>
        <p:nvSpPr>
          <p:cNvPr id="101390" name="Line 14"/>
          <p:cNvSpPr>
            <a:spLocks noChangeShapeType="1"/>
          </p:cNvSpPr>
          <p:nvPr/>
        </p:nvSpPr>
        <p:spPr bwMode="auto">
          <a:xfrm flipV="1">
            <a:off x="2335217" y="3284538"/>
            <a:ext cx="2376487" cy="20161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1390"/>
                                        </p:tgtEl>
                                        <p:attrNameLst>
                                          <p:attrName>style.visibility</p:attrName>
                                        </p:attrNameLst>
                                      </p:cBhvr>
                                      <p:to>
                                        <p:strVal val="visible"/>
                                      </p:to>
                                    </p:set>
                                    <p:anim calcmode="lin" valueType="num">
                                      <p:cBhvr additive="base">
                                        <p:cTn id="7" dur="500" fill="hold"/>
                                        <p:tgtEl>
                                          <p:spTgt spid="101390"/>
                                        </p:tgtEl>
                                        <p:attrNameLst>
                                          <p:attrName>ppt_x</p:attrName>
                                        </p:attrNameLst>
                                      </p:cBhvr>
                                      <p:tavLst>
                                        <p:tav tm="0">
                                          <p:val>
                                            <p:strVal val="#ppt_x"/>
                                          </p:val>
                                        </p:tav>
                                        <p:tav tm="100000">
                                          <p:val>
                                            <p:strVal val="#ppt_x"/>
                                          </p:val>
                                        </p:tav>
                                      </p:tavLst>
                                    </p:anim>
                                    <p:anim calcmode="lin" valueType="num">
                                      <p:cBhvr additive="base">
                                        <p:cTn id="8" dur="500" fill="hold"/>
                                        <p:tgtEl>
                                          <p:spTgt spid="10139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400"/>
                                        </p:tgtEl>
                                        <p:attrNameLst>
                                          <p:attrName>style.visibility</p:attrName>
                                        </p:attrNameLst>
                                      </p:cBhvr>
                                      <p:to>
                                        <p:strVal val="visible"/>
                                      </p:to>
                                    </p:set>
                                    <p:anim calcmode="lin" valueType="num">
                                      <p:cBhvr additive="base">
                                        <p:cTn id="11" dur="500" fill="hold"/>
                                        <p:tgtEl>
                                          <p:spTgt spid="101400"/>
                                        </p:tgtEl>
                                        <p:attrNameLst>
                                          <p:attrName>ppt_x</p:attrName>
                                        </p:attrNameLst>
                                      </p:cBhvr>
                                      <p:tavLst>
                                        <p:tav tm="0">
                                          <p:val>
                                            <p:strVal val="#ppt_x"/>
                                          </p:val>
                                        </p:tav>
                                        <p:tav tm="100000">
                                          <p:val>
                                            <p:strVal val="#ppt_x"/>
                                          </p:val>
                                        </p:tav>
                                      </p:tavLst>
                                    </p:anim>
                                    <p:anim calcmode="lin" valueType="num">
                                      <p:cBhvr additive="base">
                                        <p:cTn id="12" dur="500" fill="hold"/>
                                        <p:tgtEl>
                                          <p:spTgt spid="1014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285852" y="571480"/>
            <a:ext cx="1792277" cy="511175"/>
          </a:xfrm>
        </p:spPr>
        <p:style>
          <a:lnRef idx="1">
            <a:schemeClr val="accent1"/>
          </a:lnRef>
          <a:fillRef idx="2">
            <a:schemeClr val="accent1"/>
          </a:fillRef>
          <a:effectRef idx="1">
            <a:schemeClr val="accent1"/>
          </a:effectRef>
          <a:fontRef idx="minor">
            <a:schemeClr val="dk1"/>
          </a:fontRef>
        </p:style>
        <p:txBody>
          <a:bodyPr/>
          <a:lstStyle/>
          <a:p>
            <a:pPr eaLnBrk="1" fontAlgn="auto" hangingPunct="1">
              <a:spcAft>
                <a:spcPts val="0"/>
              </a:spcAft>
              <a:defRPr/>
            </a:pPr>
            <a:r>
              <a:rPr lang="en-US" altLang="ja-JP" sz="2400" dirty="0"/>
              <a:t>(B)</a:t>
            </a:r>
            <a:r>
              <a:rPr lang="ja-JP" altLang="en-US" sz="2400" dirty="0">
                <a:latin typeface="Century" pitchFamily="18" charset="0"/>
              </a:rPr>
              <a:t>労働需要</a:t>
            </a:r>
          </a:p>
        </p:txBody>
      </p:sp>
      <p:sp>
        <p:nvSpPr>
          <p:cNvPr id="173060" name="Rectangle 3"/>
          <p:cNvSpPr>
            <a:spLocks noGrp="1" noChangeArrowheads="1"/>
          </p:cNvSpPr>
          <p:nvPr>
            <p:ph idx="1"/>
          </p:nvPr>
        </p:nvSpPr>
        <p:spPr>
          <a:xfrm>
            <a:off x="1279525" y="1196975"/>
            <a:ext cx="7037388" cy="4929188"/>
          </a:xfrm>
        </p:spPr>
        <p:txBody>
          <a:bodyPr/>
          <a:lstStyle/>
          <a:p>
            <a:pPr eaLnBrk="1" hangingPunct="1">
              <a:buFontTx/>
              <a:buNone/>
            </a:pPr>
            <a:r>
              <a:rPr lang="ja-JP" altLang="en-US" sz="2000" smtClean="0"/>
              <a:t>企業はどのように雇用量を決めているのだろうか。</a:t>
            </a:r>
          </a:p>
          <a:p>
            <a:pPr eaLnBrk="1" hangingPunct="1">
              <a:buFontTx/>
              <a:buNone/>
            </a:pPr>
            <a:r>
              <a:rPr lang="ja-JP" altLang="en-US" sz="2000" smtClean="0"/>
              <a:t>例えば・・・企業はある労働者にもう</a:t>
            </a:r>
            <a:r>
              <a:rPr lang="en-US" altLang="ja-JP" sz="2000" smtClean="0"/>
              <a:t>1</a:t>
            </a:r>
            <a:r>
              <a:rPr lang="ja-JP" altLang="en-US" sz="2000" smtClean="0"/>
              <a:t>時間残って仕事をさ　　　</a:t>
            </a:r>
            <a:endParaRPr lang="en-US" altLang="ja-JP" sz="2000" smtClean="0"/>
          </a:p>
          <a:p>
            <a:pPr eaLnBrk="1" hangingPunct="1">
              <a:buFontTx/>
              <a:buNone/>
            </a:pPr>
            <a:r>
              <a:rPr lang="ja-JP" altLang="en-US" sz="2000" smtClean="0"/>
              <a:t>　　　　　　せるべきかどうかを考えている時</a:t>
            </a:r>
          </a:p>
          <a:p>
            <a:pPr eaLnBrk="1" hangingPunct="1">
              <a:buFontTx/>
              <a:buNone/>
            </a:pPr>
            <a:endParaRPr lang="ja-JP" altLang="en-US" sz="2000" smtClean="0"/>
          </a:p>
        </p:txBody>
      </p:sp>
      <p:pic>
        <p:nvPicPr>
          <p:cNvPr id="173061" name="Picture 4" descr="j0205462"/>
          <p:cNvPicPr>
            <a:picLocks noChangeAspect="1" noChangeArrowheads="1"/>
          </p:cNvPicPr>
          <p:nvPr/>
        </p:nvPicPr>
        <p:blipFill>
          <a:blip r:embed="rId3"/>
          <a:srcRect/>
          <a:stretch>
            <a:fillRect/>
          </a:stretch>
        </p:blipFill>
        <p:spPr bwMode="auto">
          <a:xfrm>
            <a:off x="539750" y="2349500"/>
            <a:ext cx="1296988" cy="1290638"/>
          </a:xfrm>
          <a:prstGeom prst="rect">
            <a:avLst/>
          </a:prstGeom>
          <a:noFill/>
          <a:ln w="9525">
            <a:noFill/>
            <a:miter lim="800000"/>
            <a:headEnd/>
            <a:tailEnd/>
          </a:ln>
        </p:spPr>
      </p:pic>
      <p:sp>
        <p:nvSpPr>
          <p:cNvPr id="104453" name="AutoShape 5"/>
          <p:cNvSpPr>
            <a:spLocks noChangeArrowheads="1"/>
          </p:cNvSpPr>
          <p:nvPr/>
        </p:nvSpPr>
        <p:spPr bwMode="auto">
          <a:xfrm>
            <a:off x="1835150" y="2349500"/>
            <a:ext cx="4465638" cy="1150938"/>
          </a:xfrm>
          <a:prstGeom prst="cloudCallout">
            <a:avLst>
              <a:gd name="adj1" fmla="val -47690"/>
              <a:gd name="adj2" fmla="val -5032"/>
            </a:avLst>
          </a:prstGeom>
          <a:solidFill>
            <a:srgbClr val="FFFF99"/>
          </a:solidFill>
          <a:ln w="9525">
            <a:solidFill>
              <a:schemeClr val="tx1"/>
            </a:solidFill>
            <a:round/>
            <a:headEnd/>
            <a:tailEnd/>
          </a:ln>
        </p:spPr>
        <p:txBody>
          <a:bodyPr/>
          <a:lstStyle/>
          <a:p>
            <a:pPr algn="ctr"/>
            <a:r>
              <a:rPr kumimoji="0" lang="en-US" altLang="ja-JP" sz="1800"/>
              <a:t>1</a:t>
            </a:r>
            <a:r>
              <a:rPr kumimoji="0" lang="ja-JP" altLang="en-US" sz="1800"/>
              <a:t>時間残って新たに企業の売上に付け加えることのできる価値がある</a:t>
            </a:r>
          </a:p>
        </p:txBody>
      </p:sp>
      <p:sp>
        <p:nvSpPr>
          <p:cNvPr id="104454" name="AutoShape 6"/>
          <p:cNvSpPr>
            <a:spLocks noChangeArrowheads="1"/>
          </p:cNvSpPr>
          <p:nvPr/>
        </p:nvSpPr>
        <p:spPr bwMode="auto">
          <a:xfrm>
            <a:off x="1547813" y="3644900"/>
            <a:ext cx="4537075" cy="1296988"/>
          </a:xfrm>
          <a:prstGeom prst="cloudCallout">
            <a:avLst>
              <a:gd name="adj1" fmla="val -51366"/>
              <a:gd name="adj2" fmla="val -20870"/>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a:defRPr/>
            </a:pPr>
            <a:r>
              <a:rPr kumimoji="0" lang="en-US" altLang="ja-JP" sz="1800"/>
              <a:t>1</a:t>
            </a:r>
            <a:r>
              <a:rPr kumimoji="0" lang="ja-JP" altLang="en-US" sz="1800"/>
              <a:t>時間余分に仕事をさせるために新たに必要となる費用＝１時間分の賃金</a:t>
            </a:r>
          </a:p>
        </p:txBody>
      </p:sp>
      <p:sp>
        <p:nvSpPr>
          <p:cNvPr id="104455" name="Line 7"/>
          <p:cNvSpPr>
            <a:spLocks noChangeShapeType="1"/>
          </p:cNvSpPr>
          <p:nvPr/>
        </p:nvSpPr>
        <p:spPr bwMode="auto">
          <a:xfrm flipH="1">
            <a:off x="6227763" y="2636838"/>
            <a:ext cx="649287" cy="0"/>
          </a:xfrm>
          <a:prstGeom prst="line">
            <a:avLst/>
          </a:prstGeom>
          <a:noFill/>
          <a:ln w="9525">
            <a:solidFill>
              <a:schemeClr val="tx1"/>
            </a:solidFill>
            <a:round/>
            <a:headEnd/>
            <a:tailEnd type="triangle" w="med" len="med"/>
          </a:ln>
        </p:spPr>
        <p:txBody>
          <a:bodyPr/>
          <a:lstStyle/>
          <a:p>
            <a:endParaRPr lang="ja-JP" altLang="en-US"/>
          </a:p>
        </p:txBody>
      </p:sp>
      <p:sp>
        <p:nvSpPr>
          <p:cNvPr id="104456" name="Text Box 8"/>
          <p:cNvSpPr txBox="1">
            <a:spLocks noChangeArrowheads="1"/>
          </p:cNvSpPr>
          <p:nvPr/>
        </p:nvSpPr>
        <p:spPr bwMode="auto">
          <a:xfrm>
            <a:off x="6732588" y="2349500"/>
            <a:ext cx="2016125" cy="64135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ja-JP" altLang="en-US" sz="1800" dirty="0">
                <a:solidFill>
                  <a:srgbClr val="FF0000"/>
                </a:solidFill>
              </a:rPr>
              <a:t>労働の限界生産物価値</a:t>
            </a:r>
          </a:p>
        </p:txBody>
      </p:sp>
      <p:sp>
        <p:nvSpPr>
          <p:cNvPr id="104457" name="Text Box 9"/>
          <p:cNvSpPr txBox="1">
            <a:spLocks noChangeArrowheads="1"/>
          </p:cNvSpPr>
          <p:nvPr/>
        </p:nvSpPr>
        <p:spPr bwMode="auto">
          <a:xfrm rot="5400000">
            <a:off x="3077370" y="3339306"/>
            <a:ext cx="360362"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04459" name="Text Box 11"/>
          <p:cNvSpPr txBox="1">
            <a:spLocks noChangeArrowheads="1"/>
          </p:cNvSpPr>
          <p:nvPr/>
        </p:nvSpPr>
        <p:spPr bwMode="auto">
          <a:xfrm rot="-5400000">
            <a:off x="4085431" y="3410744"/>
            <a:ext cx="360363"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73070" name="Text Box 12"/>
          <p:cNvSpPr txBox="1">
            <a:spLocks noChangeArrowheads="1"/>
          </p:cNvSpPr>
          <p:nvPr/>
        </p:nvSpPr>
        <p:spPr bwMode="auto">
          <a:xfrm>
            <a:off x="1643063" y="5357813"/>
            <a:ext cx="5400675" cy="396875"/>
          </a:xfrm>
          <a:prstGeom prst="rect">
            <a:avLst/>
          </a:prstGeom>
          <a:noFill/>
          <a:ln w="9525">
            <a:noFill/>
            <a:miter lim="800000"/>
            <a:headEnd/>
            <a:tailEnd/>
          </a:ln>
        </p:spPr>
        <p:txBody>
          <a:bodyPr>
            <a:spAutoFit/>
          </a:bodyPr>
          <a:lstStyle/>
          <a:p>
            <a:pPr>
              <a:spcBef>
                <a:spcPct val="50000"/>
              </a:spcBef>
            </a:pPr>
            <a:endParaRPr kumimoji="0" lang="ja-JP" altLang="en-US"/>
          </a:p>
        </p:txBody>
      </p:sp>
      <p:sp>
        <p:nvSpPr>
          <p:cNvPr id="104461" name="Text Box 13"/>
          <p:cNvSpPr txBox="1">
            <a:spLocks noChangeArrowheads="1"/>
          </p:cNvSpPr>
          <p:nvPr/>
        </p:nvSpPr>
        <p:spPr bwMode="auto">
          <a:xfrm rot="5400000">
            <a:off x="1445420" y="5339556"/>
            <a:ext cx="360362"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73072" name="Text Box 14"/>
          <p:cNvSpPr txBox="1">
            <a:spLocks noChangeArrowheads="1"/>
          </p:cNvSpPr>
          <p:nvPr/>
        </p:nvSpPr>
        <p:spPr bwMode="auto">
          <a:xfrm>
            <a:off x="1714500" y="5357813"/>
            <a:ext cx="6048375" cy="854075"/>
          </a:xfrm>
          <a:prstGeom prst="rect">
            <a:avLst/>
          </a:prstGeom>
          <a:noFill/>
          <a:ln w="9525">
            <a:noFill/>
            <a:miter lim="800000"/>
            <a:headEnd/>
            <a:tailEnd/>
          </a:ln>
        </p:spPr>
        <p:txBody>
          <a:bodyPr>
            <a:spAutoFit/>
          </a:bodyPr>
          <a:lstStyle/>
          <a:p>
            <a:pPr>
              <a:spcBef>
                <a:spcPct val="50000"/>
              </a:spcBef>
            </a:pPr>
            <a:r>
              <a:rPr kumimoji="0" lang="ja-JP" altLang="en-US">
                <a:latin typeface="HGｺﾞｼｯｸE" pitchFamily="49" charset="-128"/>
                <a:ea typeface="HGｺﾞｼｯｸE" pitchFamily="49" charset="-128"/>
              </a:rPr>
              <a:t>の時・・・余分に働いてもらう方が得！</a:t>
            </a:r>
          </a:p>
          <a:p>
            <a:pPr>
              <a:spcBef>
                <a:spcPct val="50000"/>
              </a:spcBef>
            </a:pPr>
            <a:r>
              <a:rPr kumimoji="0" lang="ja-JP" altLang="en-US">
                <a:latin typeface="HGｺﾞｼｯｸE" pitchFamily="49" charset="-128"/>
                <a:ea typeface="HGｺﾞｼｯｸE" pitchFamily="49" charset="-128"/>
              </a:rPr>
              <a:t>の時・・・余分に働いてもらうことは得にならない。</a:t>
            </a:r>
          </a:p>
        </p:txBody>
      </p:sp>
      <p:sp>
        <p:nvSpPr>
          <p:cNvPr id="104463" name="Text Box 15"/>
          <p:cNvSpPr txBox="1">
            <a:spLocks noChangeArrowheads="1"/>
          </p:cNvSpPr>
          <p:nvPr/>
        </p:nvSpPr>
        <p:spPr bwMode="auto">
          <a:xfrm rot="-5537384">
            <a:off x="1445420" y="5844381"/>
            <a:ext cx="360362"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453"/>
                                        </p:tgtEl>
                                        <p:attrNameLst>
                                          <p:attrName>style.visibility</p:attrName>
                                        </p:attrNameLst>
                                      </p:cBhvr>
                                      <p:to>
                                        <p:strVal val="visible"/>
                                      </p:to>
                                    </p:set>
                                    <p:anim calcmode="lin" valueType="num">
                                      <p:cBhvr additive="base">
                                        <p:cTn id="7" dur="500" fill="hold"/>
                                        <p:tgtEl>
                                          <p:spTgt spid="104453"/>
                                        </p:tgtEl>
                                        <p:attrNameLst>
                                          <p:attrName>ppt_x</p:attrName>
                                        </p:attrNameLst>
                                      </p:cBhvr>
                                      <p:tavLst>
                                        <p:tav tm="0">
                                          <p:val>
                                            <p:strVal val="#ppt_x"/>
                                          </p:val>
                                        </p:tav>
                                        <p:tav tm="100000">
                                          <p:val>
                                            <p:strVal val="#ppt_x"/>
                                          </p:val>
                                        </p:tav>
                                      </p:tavLst>
                                    </p:anim>
                                    <p:anim calcmode="lin" valueType="num">
                                      <p:cBhvr additive="base">
                                        <p:cTn id="8" dur="500" fill="hold"/>
                                        <p:tgtEl>
                                          <p:spTgt spid="10445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4455"/>
                                        </p:tgtEl>
                                        <p:attrNameLst>
                                          <p:attrName>style.visibility</p:attrName>
                                        </p:attrNameLst>
                                      </p:cBhvr>
                                      <p:to>
                                        <p:strVal val="visible"/>
                                      </p:to>
                                    </p:set>
                                    <p:anim calcmode="lin" valueType="num">
                                      <p:cBhvr additive="base">
                                        <p:cTn id="11" dur="500" fill="hold"/>
                                        <p:tgtEl>
                                          <p:spTgt spid="104455"/>
                                        </p:tgtEl>
                                        <p:attrNameLst>
                                          <p:attrName>ppt_x</p:attrName>
                                        </p:attrNameLst>
                                      </p:cBhvr>
                                      <p:tavLst>
                                        <p:tav tm="0">
                                          <p:val>
                                            <p:strVal val="#ppt_x"/>
                                          </p:val>
                                        </p:tav>
                                        <p:tav tm="100000">
                                          <p:val>
                                            <p:strVal val="#ppt_x"/>
                                          </p:val>
                                        </p:tav>
                                      </p:tavLst>
                                    </p:anim>
                                    <p:anim calcmode="lin" valueType="num">
                                      <p:cBhvr additive="base">
                                        <p:cTn id="12" dur="500" fill="hold"/>
                                        <p:tgtEl>
                                          <p:spTgt spid="10445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4456"/>
                                        </p:tgtEl>
                                        <p:attrNameLst>
                                          <p:attrName>style.visibility</p:attrName>
                                        </p:attrNameLst>
                                      </p:cBhvr>
                                      <p:to>
                                        <p:strVal val="visible"/>
                                      </p:to>
                                    </p:set>
                                    <p:anim calcmode="lin" valueType="num">
                                      <p:cBhvr additive="base">
                                        <p:cTn id="15" dur="500" fill="hold"/>
                                        <p:tgtEl>
                                          <p:spTgt spid="104456"/>
                                        </p:tgtEl>
                                        <p:attrNameLst>
                                          <p:attrName>ppt_x</p:attrName>
                                        </p:attrNameLst>
                                      </p:cBhvr>
                                      <p:tavLst>
                                        <p:tav tm="0">
                                          <p:val>
                                            <p:strVal val="#ppt_x"/>
                                          </p:val>
                                        </p:tav>
                                        <p:tav tm="100000">
                                          <p:val>
                                            <p:strVal val="#ppt_x"/>
                                          </p:val>
                                        </p:tav>
                                      </p:tavLst>
                                    </p:anim>
                                    <p:anim calcmode="lin" valueType="num">
                                      <p:cBhvr additive="base">
                                        <p:cTn id="16" dur="500" fill="hold"/>
                                        <p:tgtEl>
                                          <p:spTgt spid="10445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4454"/>
                                        </p:tgtEl>
                                        <p:attrNameLst>
                                          <p:attrName>style.visibility</p:attrName>
                                        </p:attrNameLst>
                                      </p:cBhvr>
                                      <p:to>
                                        <p:strVal val="visible"/>
                                      </p:to>
                                    </p:set>
                                    <p:anim calcmode="lin" valueType="num">
                                      <p:cBhvr additive="base">
                                        <p:cTn id="21" dur="500" fill="hold"/>
                                        <p:tgtEl>
                                          <p:spTgt spid="104454"/>
                                        </p:tgtEl>
                                        <p:attrNameLst>
                                          <p:attrName>ppt_x</p:attrName>
                                        </p:attrNameLst>
                                      </p:cBhvr>
                                      <p:tavLst>
                                        <p:tav tm="0">
                                          <p:val>
                                            <p:strVal val="#ppt_x"/>
                                          </p:val>
                                        </p:tav>
                                        <p:tav tm="100000">
                                          <p:val>
                                            <p:strVal val="#ppt_x"/>
                                          </p:val>
                                        </p:tav>
                                      </p:tavLst>
                                    </p:anim>
                                    <p:anim calcmode="lin" valueType="num">
                                      <p:cBhvr additive="base">
                                        <p:cTn id="22" dur="500" fill="hold"/>
                                        <p:tgtEl>
                                          <p:spTgt spid="10445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4457"/>
                                        </p:tgtEl>
                                        <p:attrNameLst>
                                          <p:attrName>style.visibility</p:attrName>
                                        </p:attrNameLst>
                                      </p:cBhvr>
                                      <p:to>
                                        <p:strVal val="visible"/>
                                      </p:to>
                                    </p:set>
                                    <p:anim calcmode="lin" valueType="num">
                                      <p:cBhvr additive="base">
                                        <p:cTn id="27" dur="500" fill="hold"/>
                                        <p:tgtEl>
                                          <p:spTgt spid="104457"/>
                                        </p:tgtEl>
                                        <p:attrNameLst>
                                          <p:attrName>ppt_x</p:attrName>
                                        </p:attrNameLst>
                                      </p:cBhvr>
                                      <p:tavLst>
                                        <p:tav tm="0">
                                          <p:val>
                                            <p:strVal val="#ppt_x"/>
                                          </p:val>
                                        </p:tav>
                                        <p:tav tm="100000">
                                          <p:val>
                                            <p:strVal val="#ppt_x"/>
                                          </p:val>
                                        </p:tav>
                                      </p:tavLst>
                                    </p:anim>
                                    <p:anim calcmode="lin" valueType="num">
                                      <p:cBhvr additive="base">
                                        <p:cTn id="28" dur="500" fill="hold"/>
                                        <p:tgtEl>
                                          <p:spTgt spid="10445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4459"/>
                                        </p:tgtEl>
                                        <p:attrNameLst>
                                          <p:attrName>style.visibility</p:attrName>
                                        </p:attrNameLst>
                                      </p:cBhvr>
                                      <p:to>
                                        <p:strVal val="visible"/>
                                      </p:to>
                                    </p:set>
                                    <p:anim calcmode="lin" valueType="num">
                                      <p:cBhvr additive="base">
                                        <p:cTn id="33" dur="500" fill="hold"/>
                                        <p:tgtEl>
                                          <p:spTgt spid="104459"/>
                                        </p:tgtEl>
                                        <p:attrNameLst>
                                          <p:attrName>ppt_x</p:attrName>
                                        </p:attrNameLst>
                                      </p:cBhvr>
                                      <p:tavLst>
                                        <p:tav tm="0">
                                          <p:val>
                                            <p:strVal val="#ppt_x"/>
                                          </p:val>
                                        </p:tav>
                                        <p:tav tm="100000">
                                          <p:val>
                                            <p:strVal val="#ppt_x"/>
                                          </p:val>
                                        </p:tav>
                                      </p:tavLst>
                                    </p:anim>
                                    <p:anim calcmode="lin" valueType="num">
                                      <p:cBhvr additive="base">
                                        <p:cTn id="34" dur="500" fill="hold"/>
                                        <p:tgtEl>
                                          <p:spTgt spid="10445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104461"/>
                                        </p:tgtEl>
                                        <p:attrNameLst>
                                          <p:attrName>style.visibility</p:attrName>
                                        </p:attrNameLst>
                                      </p:cBhvr>
                                      <p:to>
                                        <p:strVal val="visible"/>
                                      </p:to>
                                    </p:set>
                                    <p:animEffect transition="in" filter="diamond(in)">
                                      <p:cBhvr>
                                        <p:cTn id="39" dur="2000"/>
                                        <p:tgtEl>
                                          <p:spTgt spid="104461"/>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104463"/>
                                        </p:tgtEl>
                                        <p:attrNameLst>
                                          <p:attrName>style.visibility</p:attrName>
                                        </p:attrNameLst>
                                      </p:cBhvr>
                                      <p:to>
                                        <p:strVal val="visible"/>
                                      </p:to>
                                    </p:set>
                                    <p:animEffect transition="in" filter="diamond(in)">
                                      <p:cBhvr>
                                        <p:cTn id="44" dur="2000"/>
                                        <p:tgtEl>
                                          <p:spTgt spid="104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3" grpId="0" animBg="1"/>
      <p:bldP spid="104455" grpId="0" animBg="1"/>
      <p:bldP spid="104456" grpId="0" animBg="1"/>
      <p:bldP spid="104457" grpId="0"/>
      <p:bldP spid="104459" grpId="0"/>
      <p:bldP spid="104461" grpId="0"/>
      <p:bldP spid="10446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500166" y="2714620"/>
            <a:ext cx="6143668" cy="314327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07522" name="Rectangle 2"/>
          <p:cNvSpPr>
            <a:spLocks noGrp="1" noChangeArrowheads="1"/>
          </p:cNvSpPr>
          <p:nvPr>
            <p:ph type="title"/>
          </p:nvPr>
        </p:nvSpPr>
        <p:spPr/>
        <p:txBody>
          <a:bodyPr/>
          <a:lstStyle/>
          <a:p>
            <a:pPr eaLnBrk="1" fontAlgn="auto" hangingPunct="1">
              <a:spcAft>
                <a:spcPts val="0"/>
              </a:spcAft>
              <a:defRPr/>
            </a:pPr>
            <a:r>
              <a:rPr lang="ja-JP" altLang="en-US" sz="2000" dirty="0">
                <a:solidFill>
                  <a:schemeClr val="tx2">
                    <a:satMod val="130000"/>
                  </a:schemeClr>
                </a:solidFill>
              </a:rPr>
              <a:t>つまり、</a:t>
            </a:r>
          </a:p>
        </p:txBody>
      </p:sp>
      <p:sp>
        <p:nvSpPr>
          <p:cNvPr id="107549" name="Rectangle 3"/>
          <p:cNvSpPr>
            <a:spLocks noGrp="1" noChangeArrowheads="1"/>
          </p:cNvSpPr>
          <p:nvPr>
            <p:ph type="body" sz="half" idx="1"/>
          </p:nvPr>
        </p:nvSpPr>
        <p:spPr>
          <a:xfrm>
            <a:off x="1279525" y="1600200"/>
            <a:ext cx="7037388" cy="4525963"/>
          </a:xfrm>
        </p:spPr>
        <p:txBody>
          <a:bodyPr/>
          <a:lstStyle/>
          <a:p>
            <a:pPr eaLnBrk="1" hangingPunct="1">
              <a:buFontTx/>
              <a:buNone/>
            </a:pPr>
            <a:r>
              <a:rPr lang="ja-JP" altLang="en-US" sz="1800" smtClean="0"/>
              <a:t>企業は</a:t>
            </a:r>
            <a:r>
              <a:rPr lang="en-US" altLang="ja-JP" sz="1800" smtClean="0"/>
              <a:t>1</a:t>
            </a:r>
            <a:r>
              <a:rPr lang="ja-JP" altLang="en-US" sz="1800" smtClean="0"/>
              <a:t>時間余分に働かせることで追加して得られる売上の増加が、</a:t>
            </a:r>
            <a:endParaRPr lang="en-US" altLang="ja-JP" sz="1800" smtClean="0"/>
          </a:p>
          <a:p>
            <a:pPr eaLnBrk="1" hangingPunct="1">
              <a:buFontTx/>
              <a:buNone/>
            </a:pPr>
            <a:r>
              <a:rPr lang="en-US" altLang="ja-JP" sz="1800" smtClean="0"/>
              <a:t>1</a:t>
            </a:r>
            <a:r>
              <a:rPr lang="ja-JP" altLang="en-US" sz="1800" smtClean="0"/>
              <a:t>時間余分に働かせることでかかる賃金コストよりも大きいとき</a:t>
            </a:r>
            <a:endParaRPr lang="en-US" altLang="ja-JP" sz="1800" smtClean="0"/>
          </a:p>
          <a:p>
            <a:pPr eaLnBrk="1" hangingPunct="1">
              <a:buFontTx/>
              <a:buNone/>
            </a:pPr>
            <a:r>
              <a:rPr lang="en-US" altLang="ja-JP" sz="1800" smtClean="0"/>
              <a:t>1</a:t>
            </a:r>
            <a:r>
              <a:rPr lang="ja-JP" altLang="en-US" sz="1800" smtClean="0"/>
              <a:t>時間余分に働かせたい。</a:t>
            </a:r>
          </a:p>
          <a:p>
            <a:pPr eaLnBrk="1" hangingPunct="1">
              <a:buFontTx/>
              <a:buNone/>
            </a:pPr>
            <a:endParaRPr lang="ja-JP" altLang="en-US" sz="1800" smtClean="0"/>
          </a:p>
          <a:p>
            <a:pPr eaLnBrk="1" hangingPunct="1">
              <a:buFontTx/>
              <a:buNone/>
            </a:pPr>
            <a:endParaRPr lang="ja-JP" altLang="en-US" sz="1800" smtClean="0"/>
          </a:p>
          <a:p>
            <a:pPr eaLnBrk="1" hangingPunct="1">
              <a:buFontTx/>
              <a:buNone/>
            </a:pPr>
            <a:endParaRPr lang="ja-JP" altLang="en-US" sz="1800" smtClean="0"/>
          </a:p>
        </p:txBody>
      </p:sp>
      <p:graphicFrame>
        <p:nvGraphicFramePr>
          <p:cNvPr id="107536" name="Object 16"/>
          <p:cNvGraphicFramePr>
            <a:graphicFrameLocks noChangeAspect="1"/>
          </p:cNvGraphicFramePr>
          <p:nvPr>
            <p:ph sz="quarter" idx="2"/>
          </p:nvPr>
        </p:nvGraphicFramePr>
        <p:xfrm>
          <a:off x="4749800" y="5084763"/>
          <a:ext cx="357188" cy="428625"/>
        </p:xfrm>
        <a:graphic>
          <a:graphicData uri="http://schemas.openxmlformats.org/presentationml/2006/ole">
            <p:oleObj spid="_x0000_s107536" name="数式" r:id="rId4" imgW="190440" imgH="228600" progId="Equation.3">
              <p:embed/>
            </p:oleObj>
          </a:graphicData>
        </a:graphic>
      </p:graphicFrame>
      <p:cxnSp>
        <p:nvCxnSpPr>
          <p:cNvPr id="107550" name="AutoShape 5"/>
          <p:cNvCxnSpPr>
            <a:cxnSpLocks noChangeShapeType="1"/>
          </p:cNvCxnSpPr>
          <p:nvPr/>
        </p:nvCxnSpPr>
        <p:spPr bwMode="auto">
          <a:xfrm>
            <a:off x="1779588" y="3863975"/>
            <a:ext cx="0" cy="0"/>
          </a:xfrm>
          <a:prstGeom prst="straightConnector1">
            <a:avLst/>
          </a:prstGeom>
          <a:noFill/>
          <a:ln w="9525">
            <a:solidFill>
              <a:schemeClr val="tx1"/>
            </a:solidFill>
            <a:round/>
            <a:headEnd type="triangle" w="med" len="med"/>
            <a:tailEnd type="triangle" w="med" len="med"/>
          </a:ln>
        </p:spPr>
      </p:cxnSp>
      <p:sp>
        <p:nvSpPr>
          <p:cNvPr id="107551" name="Line 6"/>
          <p:cNvSpPr>
            <a:spLocks noChangeShapeType="1"/>
          </p:cNvSpPr>
          <p:nvPr/>
        </p:nvSpPr>
        <p:spPr bwMode="auto">
          <a:xfrm flipV="1">
            <a:off x="2047875" y="3141663"/>
            <a:ext cx="0" cy="2374900"/>
          </a:xfrm>
          <a:prstGeom prst="line">
            <a:avLst/>
          </a:prstGeom>
          <a:noFill/>
          <a:ln w="9525">
            <a:solidFill>
              <a:schemeClr val="tx1"/>
            </a:solidFill>
            <a:round/>
            <a:headEnd/>
            <a:tailEnd type="triangle" w="med" len="med"/>
          </a:ln>
        </p:spPr>
        <p:txBody>
          <a:bodyPr/>
          <a:lstStyle/>
          <a:p>
            <a:endParaRPr lang="ja-JP" altLang="en-US"/>
          </a:p>
        </p:txBody>
      </p:sp>
      <p:sp>
        <p:nvSpPr>
          <p:cNvPr id="107552" name="Line 7"/>
          <p:cNvSpPr>
            <a:spLocks noChangeShapeType="1"/>
          </p:cNvSpPr>
          <p:nvPr/>
        </p:nvSpPr>
        <p:spPr bwMode="auto">
          <a:xfrm>
            <a:off x="2047875" y="5516563"/>
            <a:ext cx="2881313" cy="0"/>
          </a:xfrm>
          <a:prstGeom prst="line">
            <a:avLst/>
          </a:prstGeom>
          <a:noFill/>
          <a:ln w="9525">
            <a:solidFill>
              <a:schemeClr val="tx1"/>
            </a:solidFill>
            <a:round/>
            <a:headEnd/>
            <a:tailEnd type="triangle" w="med" len="med"/>
          </a:ln>
        </p:spPr>
        <p:txBody>
          <a:bodyPr/>
          <a:lstStyle/>
          <a:p>
            <a:endParaRPr lang="ja-JP" altLang="en-US"/>
          </a:p>
        </p:txBody>
      </p:sp>
      <p:sp>
        <p:nvSpPr>
          <p:cNvPr id="107553" name="Text Box 8"/>
          <p:cNvSpPr txBox="1">
            <a:spLocks noChangeArrowheads="1"/>
          </p:cNvSpPr>
          <p:nvPr/>
        </p:nvSpPr>
        <p:spPr bwMode="auto">
          <a:xfrm>
            <a:off x="1543050" y="2852738"/>
            <a:ext cx="5616575" cy="304800"/>
          </a:xfrm>
          <a:prstGeom prst="rect">
            <a:avLst/>
          </a:prstGeom>
          <a:noFill/>
          <a:ln w="9525">
            <a:noFill/>
            <a:miter lim="800000"/>
            <a:headEnd/>
            <a:tailEnd/>
          </a:ln>
        </p:spPr>
        <p:txBody>
          <a:bodyPr>
            <a:spAutoFit/>
          </a:bodyPr>
          <a:lstStyle/>
          <a:p>
            <a:pPr>
              <a:spcBef>
                <a:spcPct val="50000"/>
              </a:spcBef>
            </a:pPr>
            <a:r>
              <a:rPr kumimoji="0" lang="ja-JP" altLang="en-US" sz="1400"/>
              <a:t>実質賃金率</a:t>
            </a:r>
          </a:p>
        </p:txBody>
      </p:sp>
      <p:sp>
        <p:nvSpPr>
          <p:cNvPr id="107554" name="Text Box 9"/>
          <p:cNvSpPr txBox="1">
            <a:spLocks noChangeArrowheads="1"/>
          </p:cNvSpPr>
          <p:nvPr/>
        </p:nvSpPr>
        <p:spPr bwMode="auto">
          <a:xfrm>
            <a:off x="4927600" y="5373688"/>
            <a:ext cx="1584325" cy="304800"/>
          </a:xfrm>
          <a:prstGeom prst="rect">
            <a:avLst/>
          </a:prstGeom>
          <a:noFill/>
          <a:ln w="9525">
            <a:noFill/>
            <a:miter lim="800000"/>
            <a:headEnd/>
            <a:tailEnd/>
          </a:ln>
        </p:spPr>
        <p:txBody>
          <a:bodyPr>
            <a:spAutoFit/>
          </a:bodyPr>
          <a:lstStyle/>
          <a:p>
            <a:pPr>
              <a:spcBef>
                <a:spcPct val="50000"/>
              </a:spcBef>
            </a:pPr>
            <a:r>
              <a:rPr kumimoji="0" lang="ja-JP" altLang="en-US" sz="1400"/>
              <a:t>労働の需要、供給</a:t>
            </a:r>
          </a:p>
        </p:txBody>
      </p:sp>
      <p:sp>
        <p:nvSpPr>
          <p:cNvPr id="107531" name="Line 11"/>
          <p:cNvSpPr>
            <a:spLocks noChangeShapeType="1"/>
          </p:cNvSpPr>
          <p:nvPr/>
        </p:nvSpPr>
        <p:spPr bwMode="auto">
          <a:xfrm>
            <a:off x="2335216" y="3284538"/>
            <a:ext cx="2376488" cy="20891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107556" name="Line 14"/>
          <p:cNvSpPr>
            <a:spLocks noChangeShapeType="1"/>
          </p:cNvSpPr>
          <p:nvPr/>
        </p:nvSpPr>
        <p:spPr bwMode="auto">
          <a:xfrm>
            <a:off x="2047875" y="4868863"/>
            <a:ext cx="2016125" cy="0"/>
          </a:xfrm>
          <a:prstGeom prst="line">
            <a:avLst/>
          </a:prstGeom>
          <a:noFill/>
          <a:ln w="38100">
            <a:solidFill>
              <a:schemeClr val="tx1"/>
            </a:solidFill>
            <a:prstDash val="sysDot"/>
            <a:round/>
            <a:headEnd/>
            <a:tailEnd/>
          </a:ln>
        </p:spPr>
        <p:txBody>
          <a:bodyPr/>
          <a:lstStyle/>
          <a:p>
            <a:endParaRPr lang="ja-JP" altLang="en-US"/>
          </a:p>
        </p:txBody>
      </p:sp>
      <p:sp>
        <p:nvSpPr>
          <p:cNvPr id="107537" name="Text Box 17"/>
          <p:cNvSpPr txBox="1">
            <a:spLocks noChangeArrowheads="1"/>
          </p:cNvSpPr>
          <p:nvPr/>
        </p:nvSpPr>
        <p:spPr bwMode="auto">
          <a:xfrm>
            <a:off x="2857500" y="3429000"/>
            <a:ext cx="360363" cy="3048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400" dirty="0"/>
              <a:t>A</a:t>
            </a:r>
          </a:p>
        </p:txBody>
      </p:sp>
      <p:sp>
        <p:nvSpPr>
          <p:cNvPr id="107541" name="Text Box 21"/>
          <p:cNvSpPr txBox="1">
            <a:spLocks noChangeArrowheads="1"/>
          </p:cNvSpPr>
          <p:nvPr/>
        </p:nvSpPr>
        <p:spPr bwMode="auto">
          <a:xfrm>
            <a:off x="4214813" y="4572000"/>
            <a:ext cx="357187" cy="307975"/>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400" dirty="0"/>
              <a:t>D</a:t>
            </a:r>
          </a:p>
        </p:txBody>
      </p:sp>
      <p:graphicFrame>
        <p:nvGraphicFramePr>
          <p:cNvPr id="107542" name="Object 22"/>
          <p:cNvGraphicFramePr>
            <a:graphicFrameLocks noChangeAspect="1"/>
          </p:cNvGraphicFramePr>
          <p:nvPr/>
        </p:nvGraphicFramePr>
        <p:xfrm>
          <a:off x="1758950" y="3573463"/>
          <a:ext cx="217488" cy="198437"/>
        </p:xfrm>
        <a:graphic>
          <a:graphicData uri="http://schemas.openxmlformats.org/presentationml/2006/ole">
            <p:oleObj spid="_x0000_s107542" name="数式" r:id="rId5" imgW="291960" imgH="266400" progId="Equation.3">
              <p:embed/>
            </p:oleObj>
          </a:graphicData>
        </a:graphic>
      </p:graphicFrame>
      <p:graphicFrame>
        <p:nvGraphicFramePr>
          <p:cNvPr id="107544" name="Object 24"/>
          <p:cNvGraphicFramePr>
            <a:graphicFrameLocks noChangeAspect="1"/>
          </p:cNvGraphicFramePr>
          <p:nvPr/>
        </p:nvGraphicFramePr>
        <p:xfrm>
          <a:off x="1758950" y="4797425"/>
          <a:ext cx="211138" cy="192088"/>
        </p:xfrm>
        <a:graphic>
          <a:graphicData uri="http://schemas.openxmlformats.org/presentationml/2006/ole">
            <p:oleObj spid="_x0000_s107544" name="数式" r:id="rId6" imgW="279360" imgH="253800" progId="Equation.3">
              <p:embed/>
            </p:oleObj>
          </a:graphicData>
        </a:graphic>
      </p:graphicFrame>
      <p:sp>
        <p:nvSpPr>
          <p:cNvPr id="107559" name="Text Box 25"/>
          <p:cNvSpPr txBox="1">
            <a:spLocks noChangeArrowheads="1"/>
          </p:cNvSpPr>
          <p:nvPr/>
        </p:nvSpPr>
        <p:spPr bwMode="auto">
          <a:xfrm>
            <a:off x="1357313" y="6000750"/>
            <a:ext cx="5689600" cy="366713"/>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実質賃金が上昇すると労働需要が減少することを示す。</a:t>
            </a:r>
          </a:p>
        </p:txBody>
      </p:sp>
      <p:cxnSp>
        <p:nvCxnSpPr>
          <p:cNvPr id="107560" name="直線コネクタ 26"/>
          <p:cNvCxnSpPr>
            <a:cxnSpLocks noChangeShapeType="1"/>
          </p:cNvCxnSpPr>
          <p:nvPr/>
        </p:nvCxnSpPr>
        <p:spPr bwMode="auto">
          <a:xfrm>
            <a:off x="2071688" y="3643313"/>
            <a:ext cx="696912" cy="9525"/>
          </a:xfrm>
          <a:prstGeom prst="line">
            <a:avLst/>
          </a:prstGeom>
          <a:noFill/>
          <a:ln w="38100" algn="ctr">
            <a:solidFill>
              <a:schemeClr val="tx1"/>
            </a:solidFill>
            <a:prstDash val="sysDot"/>
            <a:round/>
            <a:headEn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7531"/>
                                        </p:tgtEl>
                                        <p:attrNameLst>
                                          <p:attrName>style.visibility</p:attrName>
                                        </p:attrNameLst>
                                      </p:cBhvr>
                                      <p:to>
                                        <p:strVal val="visible"/>
                                      </p:to>
                                    </p:set>
                                    <p:anim calcmode="lin" valueType="num">
                                      <p:cBhvr additive="base">
                                        <p:cTn id="7" dur="500" fill="hold"/>
                                        <p:tgtEl>
                                          <p:spTgt spid="107531"/>
                                        </p:tgtEl>
                                        <p:attrNameLst>
                                          <p:attrName>ppt_x</p:attrName>
                                        </p:attrNameLst>
                                      </p:cBhvr>
                                      <p:tavLst>
                                        <p:tav tm="0">
                                          <p:val>
                                            <p:strVal val="#ppt_x"/>
                                          </p:val>
                                        </p:tav>
                                        <p:tav tm="100000">
                                          <p:val>
                                            <p:strVal val="#ppt_x"/>
                                          </p:val>
                                        </p:tav>
                                      </p:tavLst>
                                    </p:anim>
                                    <p:anim calcmode="lin" valueType="num">
                                      <p:cBhvr additive="base">
                                        <p:cTn id="8" dur="500" fill="hold"/>
                                        <p:tgtEl>
                                          <p:spTgt spid="1075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7536"/>
                                        </p:tgtEl>
                                        <p:attrNameLst>
                                          <p:attrName>style.visibility</p:attrName>
                                        </p:attrNameLst>
                                      </p:cBhvr>
                                      <p:to>
                                        <p:strVal val="visible"/>
                                      </p:to>
                                    </p:set>
                                    <p:anim calcmode="lin" valueType="num">
                                      <p:cBhvr additive="base">
                                        <p:cTn id="11" dur="500" fill="hold"/>
                                        <p:tgtEl>
                                          <p:spTgt spid="107536"/>
                                        </p:tgtEl>
                                        <p:attrNameLst>
                                          <p:attrName>ppt_x</p:attrName>
                                        </p:attrNameLst>
                                      </p:cBhvr>
                                      <p:tavLst>
                                        <p:tav tm="0">
                                          <p:val>
                                            <p:strVal val="#ppt_x"/>
                                          </p:val>
                                        </p:tav>
                                        <p:tav tm="100000">
                                          <p:val>
                                            <p:strVal val="#ppt_x"/>
                                          </p:val>
                                        </p:tav>
                                      </p:tavLst>
                                    </p:anim>
                                    <p:anim calcmode="lin" valueType="num">
                                      <p:cBhvr additive="base">
                                        <p:cTn id="12" dur="500" fill="hold"/>
                                        <p:tgtEl>
                                          <p:spTgt spid="107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1357290" y="3071810"/>
            <a:ext cx="5929354" cy="328614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latin typeface="+mj-lt"/>
            </a:endParaRPr>
          </a:p>
        </p:txBody>
      </p:sp>
      <p:sp>
        <p:nvSpPr>
          <p:cNvPr id="108546" name="Rectangle 2"/>
          <p:cNvSpPr>
            <a:spLocks noGrp="1" noChangeArrowheads="1"/>
          </p:cNvSpPr>
          <p:nvPr>
            <p:ph type="title"/>
          </p:nvPr>
        </p:nvSpPr>
        <p:spPr>
          <a:xfrm>
            <a:off x="1285852" y="642918"/>
            <a:ext cx="2435219" cy="439738"/>
          </a:xfrm>
        </p:spPr>
        <p:style>
          <a:lnRef idx="1">
            <a:schemeClr val="accent4"/>
          </a:lnRef>
          <a:fillRef idx="2">
            <a:schemeClr val="accent4"/>
          </a:fillRef>
          <a:effectRef idx="1">
            <a:schemeClr val="accent4"/>
          </a:effectRef>
          <a:fontRef idx="minor">
            <a:schemeClr val="dk1"/>
          </a:fontRef>
        </p:style>
        <p:txBody>
          <a:bodyPr/>
          <a:lstStyle/>
          <a:p>
            <a:pPr eaLnBrk="1" fontAlgn="auto" hangingPunct="1">
              <a:spcAft>
                <a:spcPts val="0"/>
              </a:spcAft>
              <a:defRPr/>
            </a:pPr>
            <a:r>
              <a:rPr lang="en-US" altLang="ja-JP" sz="2000" dirty="0" smtClean="0">
                <a:latin typeface="+mj-lt"/>
              </a:rPr>
              <a:t>(C)</a:t>
            </a:r>
            <a:r>
              <a:rPr lang="ja-JP" altLang="en-US" sz="2000" dirty="0" smtClean="0">
                <a:latin typeface="+mj-lt"/>
              </a:rPr>
              <a:t>労働</a:t>
            </a:r>
            <a:r>
              <a:rPr lang="ja-JP" altLang="en-US" sz="2000" dirty="0">
                <a:latin typeface="+mj-lt"/>
              </a:rPr>
              <a:t>市場の均衡</a:t>
            </a:r>
          </a:p>
        </p:txBody>
      </p:sp>
      <p:sp>
        <p:nvSpPr>
          <p:cNvPr id="108547" name="Rectangle 3"/>
          <p:cNvSpPr>
            <a:spLocks noGrp="1" noChangeArrowheads="1"/>
          </p:cNvSpPr>
          <p:nvPr>
            <p:ph type="body" sz="half" idx="1"/>
          </p:nvPr>
        </p:nvSpPr>
        <p:spPr>
          <a:xfrm>
            <a:off x="1258888" y="1196975"/>
            <a:ext cx="7037387" cy="5160963"/>
          </a:xfrm>
        </p:spPr>
        <p:txBody>
          <a:bodyPr>
            <a:normAutofit/>
          </a:bodyPr>
          <a:lstStyle/>
          <a:p>
            <a:pPr marL="365760" indent="-283464" eaLnBrk="1" fontAlgn="auto" hangingPunct="1">
              <a:spcAft>
                <a:spcPts val="0"/>
              </a:spcAft>
              <a:buFontTx/>
              <a:buNone/>
              <a:defRPr/>
            </a:pPr>
            <a:r>
              <a:rPr lang="ja-JP" altLang="en-US" sz="1800" dirty="0">
                <a:solidFill>
                  <a:srgbClr val="FF0000"/>
                </a:solidFill>
                <a:latin typeface="+mj-lt"/>
              </a:rPr>
              <a:t>Ｅ</a:t>
            </a:r>
            <a:r>
              <a:rPr lang="ja-JP" altLang="en-US" sz="1800" dirty="0">
                <a:latin typeface="+mj-lt"/>
              </a:rPr>
              <a:t>点：完全</a:t>
            </a:r>
            <a:r>
              <a:rPr lang="ja-JP" altLang="en-US" sz="1800" dirty="0">
                <a:solidFill>
                  <a:srgbClr val="FF0000"/>
                </a:solidFill>
                <a:latin typeface="+mj-lt"/>
              </a:rPr>
              <a:t>雇用</a:t>
            </a:r>
          </a:p>
          <a:p>
            <a:pPr marL="365760" indent="-283464" eaLnBrk="1" fontAlgn="auto" hangingPunct="1">
              <a:spcAft>
                <a:spcPts val="0"/>
              </a:spcAft>
              <a:buFontTx/>
              <a:buNone/>
              <a:defRPr/>
            </a:pPr>
            <a:r>
              <a:rPr lang="ja-JP" altLang="en-US" sz="1800" dirty="0">
                <a:latin typeface="+mj-lt"/>
              </a:rPr>
              <a:t>線分</a:t>
            </a:r>
            <a:r>
              <a:rPr lang="ja-JP" altLang="en-US" sz="1800" dirty="0">
                <a:solidFill>
                  <a:srgbClr val="6666FF"/>
                </a:solidFill>
                <a:latin typeface="+mj-lt"/>
              </a:rPr>
              <a:t>ＡＢ</a:t>
            </a:r>
            <a:r>
              <a:rPr lang="ja-JP" altLang="en-US" sz="1800" dirty="0">
                <a:latin typeface="+mj-lt"/>
              </a:rPr>
              <a:t>：労働供給＞労働需要　</a:t>
            </a:r>
          </a:p>
          <a:p>
            <a:pPr marL="365760" indent="-283464" eaLnBrk="1" fontAlgn="auto" hangingPunct="1">
              <a:spcAft>
                <a:spcPts val="0"/>
              </a:spcAft>
              <a:buFontTx/>
              <a:buNone/>
              <a:defRPr/>
            </a:pPr>
            <a:r>
              <a:rPr lang="ja-JP" altLang="en-US" sz="1800" dirty="0" smtClean="0">
                <a:latin typeface="+mj-lt"/>
              </a:rPr>
              <a:t>→名目賃金率↓　（実質賃金率も）→</a:t>
            </a:r>
            <a:endParaRPr lang="ja-JP" altLang="en-US" sz="1800" dirty="0">
              <a:latin typeface="+mj-lt"/>
            </a:endParaRPr>
          </a:p>
          <a:p>
            <a:pPr marL="365760" indent="-283464" eaLnBrk="1" fontAlgn="auto" hangingPunct="1">
              <a:spcAft>
                <a:spcPts val="0"/>
              </a:spcAft>
              <a:buFontTx/>
              <a:buNone/>
              <a:defRPr/>
            </a:pPr>
            <a:r>
              <a:rPr lang="ja-JP" altLang="en-US" sz="1800" dirty="0">
                <a:latin typeface="+mj-lt"/>
              </a:rPr>
              <a:t>線分</a:t>
            </a:r>
            <a:r>
              <a:rPr lang="ja-JP" altLang="en-US" sz="1800" dirty="0">
                <a:solidFill>
                  <a:srgbClr val="FF0000"/>
                </a:solidFill>
                <a:latin typeface="+mj-lt"/>
              </a:rPr>
              <a:t>ＣＤ</a:t>
            </a:r>
            <a:r>
              <a:rPr lang="ja-JP" altLang="en-US" sz="1800" dirty="0">
                <a:latin typeface="+mj-lt"/>
              </a:rPr>
              <a:t>：労働供給＜労働需要</a:t>
            </a:r>
          </a:p>
          <a:p>
            <a:pPr marL="365760" indent="-283464" eaLnBrk="1" fontAlgn="auto" hangingPunct="1">
              <a:spcAft>
                <a:spcPts val="0"/>
              </a:spcAft>
              <a:buFontTx/>
              <a:buNone/>
              <a:defRPr/>
            </a:pPr>
            <a:r>
              <a:rPr lang="ja-JP" altLang="en-US" sz="1800" dirty="0" smtClean="0">
                <a:latin typeface="+mj-lt"/>
              </a:rPr>
              <a:t>→名目賃金率↑　（実質賃金率も）→</a:t>
            </a:r>
            <a:endParaRPr lang="ja-JP" altLang="en-US" sz="1800" dirty="0">
              <a:latin typeface="+mj-lt"/>
            </a:endParaRPr>
          </a:p>
        </p:txBody>
      </p:sp>
      <p:graphicFrame>
        <p:nvGraphicFramePr>
          <p:cNvPr id="108548" name="Object 4"/>
          <p:cNvGraphicFramePr>
            <a:graphicFrameLocks noChangeAspect="1"/>
          </p:cNvGraphicFramePr>
          <p:nvPr>
            <p:ph sz="quarter" idx="2"/>
          </p:nvPr>
        </p:nvGraphicFramePr>
        <p:xfrm>
          <a:off x="4592638" y="3490913"/>
          <a:ext cx="366712" cy="433387"/>
        </p:xfrm>
        <a:graphic>
          <a:graphicData uri="http://schemas.openxmlformats.org/presentationml/2006/ole">
            <p:oleObj spid="_x0000_s108548" name="数式" r:id="rId4" imgW="139680" imgH="164880" progId="Equation.3">
              <p:embed/>
            </p:oleObj>
          </a:graphicData>
        </a:graphic>
      </p:graphicFrame>
      <p:graphicFrame>
        <p:nvGraphicFramePr>
          <p:cNvPr id="108560" name="Object 16"/>
          <p:cNvGraphicFramePr>
            <a:graphicFrameLocks noChangeAspect="1"/>
          </p:cNvGraphicFramePr>
          <p:nvPr>
            <p:ph sz="quarter" idx="3"/>
          </p:nvPr>
        </p:nvGraphicFramePr>
        <p:xfrm>
          <a:off x="4702175" y="5578475"/>
          <a:ext cx="357188" cy="428625"/>
        </p:xfrm>
        <a:graphic>
          <a:graphicData uri="http://schemas.openxmlformats.org/presentationml/2006/ole">
            <p:oleObj spid="_x0000_s108560" name="数式" r:id="rId5" imgW="190440" imgH="228600" progId="Equation.3">
              <p:embed/>
            </p:oleObj>
          </a:graphicData>
        </a:graphic>
      </p:graphicFrame>
      <p:cxnSp>
        <p:nvCxnSpPr>
          <p:cNvPr id="108582" name="AutoShape 5"/>
          <p:cNvCxnSpPr>
            <a:cxnSpLocks noChangeShapeType="1"/>
          </p:cNvCxnSpPr>
          <p:nvPr/>
        </p:nvCxnSpPr>
        <p:spPr bwMode="auto">
          <a:xfrm>
            <a:off x="1711325" y="4156075"/>
            <a:ext cx="0" cy="0"/>
          </a:xfrm>
          <a:prstGeom prst="straightConnector1">
            <a:avLst/>
          </a:prstGeom>
          <a:noFill/>
          <a:ln w="9525">
            <a:solidFill>
              <a:schemeClr val="tx1"/>
            </a:solidFill>
            <a:round/>
            <a:headEnd type="triangle" w="med" len="med"/>
            <a:tailEnd type="triangle" w="med" len="med"/>
          </a:ln>
        </p:spPr>
      </p:cxnSp>
      <p:sp>
        <p:nvSpPr>
          <p:cNvPr id="108550" name="Line 6"/>
          <p:cNvSpPr>
            <a:spLocks noChangeShapeType="1"/>
          </p:cNvSpPr>
          <p:nvPr/>
        </p:nvSpPr>
        <p:spPr bwMode="auto">
          <a:xfrm flipV="1">
            <a:off x="2000250" y="3635375"/>
            <a:ext cx="0" cy="2374900"/>
          </a:xfrm>
          <a:prstGeom prst="line">
            <a:avLst/>
          </a:prstGeom>
          <a:noFill/>
          <a:ln w="9525">
            <a:solidFill>
              <a:schemeClr val="tx1"/>
            </a:solidFill>
            <a:round/>
            <a:headEnd/>
            <a:tailEnd type="triangle" w="med" len="med"/>
          </a:ln>
          <a:effectLst/>
        </p:spPr>
        <p:txBody>
          <a:bodyPr/>
          <a:lstStyle/>
          <a:p>
            <a:pPr>
              <a:defRPr/>
            </a:pPr>
            <a:endParaRPr kumimoji="0" lang="ja-JP" altLang="en-US">
              <a:latin typeface="+mj-lt"/>
              <a:ea typeface="HGｺﾞｼｯｸE" pitchFamily="49" charset="-128"/>
            </a:endParaRPr>
          </a:p>
        </p:txBody>
      </p:sp>
      <p:sp>
        <p:nvSpPr>
          <p:cNvPr id="108551" name="Line 7"/>
          <p:cNvSpPr>
            <a:spLocks noChangeShapeType="1"/>
          </p:cNvSpPr>
          <p:nvPr/>
        </p:nvSpPr>
        <p:spPr bwMode="auto">
          <a:xfrm>
            <a:off x="2000250" y="6010275"/>
            <a:ext cx="2881313" cy="0"/>
          </a:xfrm>
          <a:prstGeom prst="line">
            <a:avLst/>
          </a:prstGeom>
          <a:noFill/>
          <a:ln w="9525">
            <a:solidFill>
              <a:schemeClr val="tx1"/>
            </a:solidFill>
            <a:round/>
            <a:headEnd/>
            <a:tailEnd type="triangle" w="med" len="med"/>
          </a:ln>
          <a:effectLst/>
        </p:spPr>
        <p:txBody>
          <a:bodyPr/>
          <a:lstStyle/>
          <a:p>
            <a:pPr>
              <a:defRPr/>
            </a:pPr>
            <a:endParaRPr kumimoji="0" lang="ja-JP" altLang="en-US">
              <a:latin typeface="+mj-lt"/>
              <a:ea typeface="HGｺﾞｼｯｸE" pitchFamily="49" charset="-128"/>
            </a:endParaRPr>
          </a:p>
        </p:txBody>
      </p:sp>
      <p:sp>
        <p:nvSpPr>
          <p:cNvPr id="108552" name="Text Box 8"/>
          <p:cNvSpPr txBox="1">
            <a:spLocks noChangeArrowheads="1"/>
          </p:cNvSpPr>
          <p:nvPr/>
        </p:nvSpPr>
        <p:spPr bwMode="auto">
          <a:xfrm>
            <a:off x="1495425" y="3346450"/>
            <a:ext cx="1081088" cy="304800"/>
          </a:xfrm>
          <a:prstGeom prst="rect">
            <a:avLst/>
          </a:prstGeom>
          <a:noFill/>
          <a:ln w="9525">
            <a:noFill/>
            <a:miter lim="800000"/>
            <a:headEnd/>
            <a:tailEnd/>
          </a:ln>
          <a:effectLst/>
        </p:spPr>
        <p:txBody>
          <a:bodyPr>
            <a:spAutoFit/>
          </a:bodyPr>
          <a:lstStyle/>
          <a:p>
            <a:pPr>
              <a:spcBef>
                <a:spcPct val="50000"/>
              </a:spcBef>
              <a:defRPr/>
            </a:pPr>
            <a:r>
              <a:rPr kumimoji="0" lang="ja-JP" altLang="en-US" sz="1400" dirty="0">
                <a:latin typeface="+mj-lt"/>
                <a:ea typeface="HGｺﾞｼｯｸE" pitchFamily="49" charset="-128"/>
              </a:rPr>
              <a:t>実質賃金率</a:t>
            </a:r>
          </a:p>
        </p:txBody>
      </p:sp>
      <p:sp>
        <p:nvSpPr>
          <p:cNvPr id="108553" name="Text Box 9"/>
          <p:cNvSpPr txBox="1">
            <a:spLocks noChangeArrowheads="1"/>
          </p:cNvSpPr>
          <p:nvPr/>
        </p:nvSpPr>
        <p:spPr bwMode="auto">
          <a:xfrm>
            <a:off x="4879975" y="5867400"/>
            <a:ext cx="1906588" cy="307975"/>
          </a:xfrm>
          <a:prstGeom prst="rect">
            <a:avLst/>
          </a:prstGeom>
          <a:noFill/>
          <a:ln w="9525">
            <a:noFill/>
            <a:miter lim="800000"/>
            <a:headEnd/>
            <a:tailEnd/>
          </a:ln>
          <a:effectLst/>
        </p:spPr>
        <p:txBody>
          <a:bodyPr>
            <a:spAutoFit/>
          </a:bodyPr>
          <a:lstStyle/>
          <a:p>
            <a:pPr>
              <a:spcBef>
                <a:spcPct val="50000"/>
              </a:spcBef>
              <a:defRPr/>
            </a:pPr>
            <a:r>
              <a:rPr kumimoji="0" lang="ja-JP" altLang="en-US" sz="1400" dirty="0">
                <a:latin typeface="+mj-lt"/>
                <a:ea typeface="HGｺﾞｼｯｸE" pitchFamily="49" charset="-128"/>
              </a:rPr>
              <a:t>労働の需要、供給</a:t>
            </a:r>
          </a:p>
        </p:txBody>
      </p:sp>
      <p:sp>
        <p:nvSpPr>
          <p:cNvPr id="108554" name="Line 10"/>
          <p:cNvSpPr>
            <a:spLocks noChangeShapeType="1"/>
          </p:cNvSpPr>
          <p:nvPr/>
        </p:nvSpPr>
        <p:spPr bwMode="auto">
          <a:xfrm flipV="1">
            <a:off x="2216132" y="3778260"/>
            <a:ext cx="2376487" cy="20161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latin typeface="+mj-lt"/>
            </a:endParaRPr>
          </a:p>
        </p:txBody>
      </p:sp>
      <p:sp>
        <p:nvSpPr>
          <p:cNvPr id="108555" name="Line 11"/>
          <p:cNvSpPr>
            <a:spLocks noChangeShapeType="1"/>
          </p:cNvSpPr>
          <p:nvPr/>
        </p:nvSpPr>
        <p:spPr bwMode="auto">
          <a:xfrm>
            <a:off x="2287569" y="3778260"/>
            <a:ext cx="2376488" cy="20891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latin typeface="+mj-lt"/>
            </a:endParaRPr>
          </a:p>
        </p:txBody>
      </p:sp>
      <p:sp>
        <p:nvSpPr>
          <p:cNvPr id="108556" name="Line 12"/>
          <p:cNvSpPr>
            <a:spLocks noChangeShapeType="1"/>
          </p:cNvSpPr>
          <p:nvPr/>
        </p:nvSpPr>
        <p:spPr bwMode="auto">
          <a:xfrm>
            <a:off x="2000250" y="4786313"/>
            <a:ext cx="1439863" cy="0"/>
          </a:xfrm>
          <a:prstGeom prst="line">
            <a:avLst/>
          </a:prstGeom>
          <a:noFill/>
          <a:ln w="9525">
            <a:solidFill>
              <a:schemeClr val="tx1"/>
            </a:solidFill>
            <a:prstDash val="dash"/>
            <a:round/>
            <a:headEnd/>
            <a:tailEnd/>
          </a:ln>
          <a:effectLst/>
        </p:spPr>
        <p:txBody>
          <a:bodyPr/>
          <a:lstStyle/>
          <a:p>
            <a:pPr>
              <a:defRPr/>
            </a:pPr>
            <a:endParaRPr kumimoji="0" lang="ja-JP" altLang="en-US">
              <a:latin typeface="+mj-lt"/>
              <a:ea typeface="HGｺﾞｼｯｸE" pitchFamily="49" charset="-128"/>
            </a:endParaRPr>
          </a:p>
        </p:txBody>
      </p:sp>
      <p:sp>
        <p:nvSpPr>
          <p:cNvPr id="108557" name="Line 13"/>
          <p:cNvSpPr>
            <a:spLocks noChangeShapeType="1"/>
          </p:cNvSpPr>
          <p:nvPr/>
        </p:nvSpPr>
        <p:spPr bwMode="auto">
          <a:xfrm>
            <a:off x="3440113" y="4786313"/>
            <a:ext cx="0" cy="1223962"/>
          </a:xfrm>
          <a:prstGeom prst="line">
            <a:avLst/>
          </a:prstGeom>
          <a:noFill/>
          <a:ln w="9525">
            <a:solidFill>
              <a:schemeClr val="tx1"/>
            </a:solidFill>
            <a:prstDash val="dash"/>
            <a:round/>
            <a:headEnd/>
            <a:tailEnd/>
          </a:ln>
          <a:effectLst/>
        </p:spPr>
        <p:txBody>
          <a:bodyPr/>
          <a:lstStyle/>
          <a:p>
            <a:pPr>
              <a:defRPr/>
            </a:pPr>
            <a:endParaRPr kumimoji="0" lang="ja-JP" altLang="en-US">
              <a:latin typeface="+mj-lt"/>
              <a:ea typeface="HGｺﾞｼｯｸE" pitchFamily="49" charset="-128"/>
            </a:endParaRPr>
          </a:p>
        </p:txBody>
      </p:sp>
      <p:sp>
        <p:nvSpPr>
          <p:cNvPr id="108558" name="Line 14"/>
          <p:cNvSpPr>
            <a:spLocks noChangeShapeType="1"/>
          </p:cNvSpPr>
          <p:nvPr/>
        </p:nvSpPr>
        <p:spPr bwMode="auto">
          <a:xfrm>
            <a:off x="2000250" y="5362575"/>
            <a:ext cx="2016125" cy="0"/>
          </a:xfrm>
          <a:prstGeom prst="line">
            <a:avLst/>
          </a:prstGeom>
          <a:noFill/>
          <a:ln w="9525">
            <a:solidFill>
              <a:schemeClr val="tx1"/>
            </a:solidFill>
            <a:prstDash val="dash"/>
            <a:round/>
            <a:headEnd/>
            <a:tailEnd/>
          </a:ln>
          <a:effectLst/>
        </p:spPr>
        <p:txBody>
          <a:bodyPr/>
          <a:lstStyle/>
          <a:p>
            <a:pPr>
              <a:defRPr/>
            </a:pPr>
            <a:endParaRPr kumimoji="0" lang="ja-JP" altLang="en-US">
              <a:latin typeface="+mj-lt"/>
              <a:ea typeface="HGｺﾞｼｯｸE" pitchFamily="49" charset="-128"/>
            </a:endParaRPr>
          </a:p>
        </p:txBody>
      </p:sp>
      <p:sp>
        <p:nvSpPr>
          <p:cNvPr id="108559" name="Line 15"/>
          <p:cNvSpPr>
            <a:spLocks noChangeShapeType="1"/>
          </p:cNvSpPr>
          <p:nvPr/>
        </p:nvSpPr>
        <p:spPr bwMode="auto">
          <a:xfrm>
            <a:off x="2000250" y="4138613"/>
            <a:ext cx="2160588" cy="0"/>
          </a:xfrm>
          <a:prstGeom prst="line">
            <a:avLst/>
          </a:prstGeom>
          <a:noFill/>
          <a:ln w="9525">
            <a:solidFill>
              <a:schemeClr val="tx1"/>
            </a:solidFill>
            <a:prstDash val="dash"/>
            <a:round/>
            <a:headEnd/>
            <a:tailEnd/>
          </a:ln>
          <a:effectLst/>
        </p:spPr>
        <p:txBody>
          <a:bodyPr/>
          <a:lstStyle/>
          <a:p>
            <a:pPr>
              <a:defRPr/>
            </a:pPr>
            <a:endParaRPr kumimoji="0" lang="ja-JP" altLang="en-US">
              <a:latin typeface="+mj-lt"/>
              <a:ea typeface="HGｺﾞｼｯｸE" pitchFamily="49" charset="-128"/>
            </a:endParaRPr>
          </a:p>
        </p:txBody>
      </p:sp>
      <p:sp>
        <p:nvSpPr>
          <p:cNvPr id="108561" name="Text Box 17"/>
          <p:cNvSpPr txBox="1">
            <a:spLocks noChangeArrowheads="1"/>
          </p:cNvSpPr>
          <p:nvPr/>
        </p:nvSpPr>
        <p:spPr bwMode="auto">
          <a:xfrm>
            <a:off x="2357438" y="4143375"/>
            <a:ext cx="360362" cy="304800"/>
          </a:xfrm>
          <a:prstGeom prst="rect">
            <a:avLst/>
          </a:prstGeom>
          <a:noFill/>
          <a:ln w="9525">
            <a:noFill/>
            <a:miter lim="800000"/>
            <a:headEnd/>
            <a:tailEnd/>
          </a:ln>
          <a:effectLst/>
        </p:spPr>
        <p:txBody>
          <a:bodyPr>
            <a:spAutoFit/>
          </a:bodyPr>
          <a:lstStyle/>
          <a:p>
            <a:pPr>
              <a:spcBef>
                <a:spcPct val="50000"/>
              </a:spcBef>
              <a:defRPr/>
            </a:pPr>
            <a:r>
              <a:rPr kumimoji="0" lang="en-US" altLang="ja-JP" sz="1400" dirty="0">
                <a:latin typeface="+mj-lt"/>
                <a:ea typeface="HGｺﾞｼｯｸE" pitchFamily="49" charset="-128"/>
              </a:rPr>
              <a:t>A</a:t>
            </a:r>
          </a:p>
        </p:txBody>
      </p:sp>
      <p:sp>
        <p:nvSpPr>
          <p:cNvPr id="108562" name="Text Box 18"/>
          <p:cNvSpPr txBox="1">
            <a:spLocks noChangeArrowheads="1"/>
          </p:cNvSpPr>
          <p:nvPr/>
        </p:nvSpPr>
        <p:spPr bwMode="auto">
          <a:xfrm>
            <a:off x="4143375" y="4143375"/>
            <a:ext cx="576263" cy="304800"/>
          </a:xfrm>
          <a:prstGeom prst="rect">
            <a:avLst/>
          </a:prstGeom>
          <a:noFill/>
          <a:ln w="9525">
            <a:noFill/>
            <a:miter lim="800000"/>
            <a:headEnd/>
            <a:tailEnd/>
          </a:ln>
          <a:effectLst/>
        </p:spPr>
        <p:txBody>
          <a:bodyPr>
            <a:spAutoFit/>
          </a:bodyPr>
          <a:lstStyle/>
          <a:p>
            <a:pPr>
              <a:spcBef>
                <a:spcPct val="50000"/>
              </a:spcBef>
              <a:defRPr/>
            </a:pPr>
            <a:r>
              <a:rPr kumimoji="0" lang="en-US" altLang="ja-JP" sz="1400" dirty="0">
                <a:latin typeface="+mj-lt"/>
                <a:ea typeface="HGｺﾞｼｯｸE" pitchFamily="49" charset="-128"/>
              </a:rPr>
              <a:t>B</a:t>
            </a:r>
          </a:p>
        </p:txBody>
      </p:sp>
      <p:sp>
        <p:nvSpPr>
          <p:cNvPr id="108563" name="Text Box 19"/>
          <p:cNvSpPr txBox="1">
            <a:spLocks noChangeArrowheads="1"/>
          </p:cNvSpPr>
          <p:nvPr/>
        </p:nvSpPr>
        <p:spPr bwMode="auto">
          <a:xfrm>
            <a:off x="3524250" y="4637088"/>
            <a:ext cx="576263" cy="369887"/>
          </a:xfrm>
          <a:prstGeom prst="rect">
            <a:avLst/>
          </a:prstGeom>
          <a:noFill/>
          <a:ln w="9525">
            <a:noFill/>
            <a:miter lim="800000"/>
            <a:headEnd/>
            <a:tailEnd/>
          </a:ln>
          <a:effectLst/>
        </p:spPr>
        <p:txBody>
          <a:bodyPr>
            <a:spAutoFit/>
          </a:bodyPr>
          <a:lstStyle/>
          <a:p>
            <a:pPr>
              <a:spcBef>
                <a:spcPct val="50000"/>
              </a:spcBef>
              <a:defRPr/>
            </a:pPr>
            <a:r>
              <a:rPr kumimoji="0" lang="en-US" altLang="ja-JP" sz="1800" b="1" dirty="0">
                <a:solidFill>
                  <a:srgbClr val="FF0000"/>
                </a:solidFill>
                <a:latin typeface="+mj-lt"/>
                <a:ea typeface="HGｺﾞｼｯｸE" pitchFamily="49" charset="-128"/>
              </a:rPr>
              <a:t>E</a:t>
            </a:r>
          </a:p>
        </p:txBody>
      </p:sp>
      <p:sp>
        <p:nvSpPr>
          <p:cNvPr id="108564" name="Text Box 20"/>
          <p:cNvSpPr txBox="1">
            <a:spLocks noChangeArrowheads="1"/>
          </p:cNvSpPr>
          <p:nvPr/>
        </p:nvSpPr>
        <p:spPr bwMode="auto">
          <a:xfrm>
            <a:off x="2357438" y="5072063"/>
            <a:ext cx="360362" cy="304800"/>
          </a:xfrm>
          <a:prstGeom prst="rect">
            <a:avLst/>
          </a:prstGeom>
          <a:noFill/>
          <a:ln w="9525">
            <a:noFill/>
            <a:miter lim="800000"/>
            <a:headEnd/>
            <a:tailEnd/>
          </a:ln>
          <a:effectLst/>
        </p:spPr>
        <p:txBody>
          <a:bodyPr>
            <a:spAutoFit/>
          </a:bodyPr>
          <a:lstStyle/>
          <a:p>
            <a:pPr>
              <a:spcBef>
                <a:spcPct val="50000"/>
              </a:spcBef>
              <a:defRPr/>
            </a:pPr>
            <a:r>
              <a:rPr kumimoji="0" lang="en-US" altLang="ja-JP" sz="1400" dirty="0">
                <a:latin typeface="+mj-lt"/>
                <a:ea typeface="HGｺﾞｼｯｸE" pitchFamily="49" charset="-128"/>
              </a:rPr>
              <a:t>C</a:t>
            </a:r>
          </a:p>
        </p:txBody>
      </p:sp>
      <p:sp>
        <p:nvSpPr>
          <p:cNvPr id="108565" name="Text Box 21"/>
          <p:cNvSpPr txBox="1">
            <a:spLocks noChangeArrowheads="1"/>
          </p:cNvSpPr>
          <p:nvPr/>
        </p:nvSpPr>
        <p:spPr bwMode="auto">
          <a:xfrm>
            <a:off x="4214813" y="5072063"/>
            <a:ext cx="576262" cy="304800"/>
          </a:xfrm>
          <a:prstGeom prst="rect">
            <a:avLst/>
          </a:prstGeom>
          <a:noFill/>
          <a:ln w="9525">
            <a:noFill/>
            <a:miter lim="800000"/>
            <a:headEnd/>
            <a:tailEnd/>
          </a:ln>
          <a:effectLst/>
        </p:spPr>
        <p:txBody>
          <a:bodyPr>
            <a:spAutoFit/>
          </a:bodyPr>
          <a:lstStyle/>
          <a:p>
            <a:pPr>
              <a:spcBef>
                <a:spcPct val="50000"/>
              </a:spcBef>
              <a:defRPr/>
            </a:pPr>
            <a:r>
              <a:rPr kumimoji="0" lang="en-US" altLang="ja-JP" sz="1400" dirty="0">
                <a:latin typeface="+mj-lt"/>
                <a:ea typeface="HGｺﾞｼｯｸE" pitchFamily="49" charset="-128"/>
              </a:rPr>
              <a:t>D</a:t>
            </a:r>
          </a:p>
        </p:txBody>
      </p:sp>
      <p:graphicFrame>
        <p:nvGraphicFramePr>
          <p:cNvPr id="108566" name="Object 22"/>
          <p:cNvGraphicFramePr>
            <a:graphicFrameLocks noChangeAspect="1"/>
          </p:cNvGraphicFramePr>
          <p:nvPr/>
        </p:nvGraphicFramePr>
        <p:xfrm>
          <a:off x="1711325" y="4067175"/>
          <a:ext cx="217488" cy="198438"/>
        </p:xfrm>
        <a:graphic>
          <a:graphicData uri="http://schemas.openxmlformats.org/presentationml/2006/ole">
            <p:oleObj spid="_x0000_s108566" name="数式" r:id="rId6" imgW="291960" imgH="266400" progId="Equation.3">
              <p:embed/>
            </p:oleObj>
          </a:graphicData>
        </a:graphic>
      </p:graphicFrame>
      <p:graphicFrame>
        <p:nvGraphicFramePr>
          <p:cNvPr id="108567" name="Object 23"/>
          <p:cNvGraphicFramePr>
            <a:graphicFrameLocks noChangeAspect="1"/>
          </p:cNvGraphicFramePr>
          <p:nvPr/>
        </p:nvGraphicFramePr>
        <p:xfrm>
          <a:off x="1711325" y="4714875"/>
          <a:ext cx="211138" cy="211138"/>
        </p:xfrm>
        <a:graphic>
          <a:graphicData uri="http://schemas.openxmlformats.org/presentationml/2006/ole">
            <p:oleObj spid="_x0000_s108567" name="数式" r:id="rId7" imgW="279360" imgH="279360" progId="Equation.3">
              <p:embed/>
            </p:oleObj>
          </a:graphicData>
        </a:graphic>
      </p:graphicFrame>
      <p:graphicFrame>
        <p:nvGraphicFramePr>
          <p:cNvPr id="108568" name="Object 24"/>
          <p:cNvGraphicFramePr>
            <a:graphicFrameLocks noChangeAspect="1"/>
          </p:cNvGraphicFramePr>
          <p:nvPr/>
        </p:nvGraphicFramePr>
        <p:xfrm>
          <a:off x="1711325" y="5291138"/>
          <a:ext cx="211138" cy="192087"/>
        </p:xfrm>
        <a:graphic>
          <a:graphicData uri="http://schemas.openxmlformats.org/presentationml/2006/ole">
            <p:oleObj spid="_x0000_s108568" name="数式" r:id="rId8" imgW="279360" imgH="253800" progId="Equation.3">
              <p:embed/>
            </p:oleObj>
          </a:graphicData>
        </a:graphic>
      </p:graphicFrame>
      <p:sp>
        <p:nvSpPr>
          <p:cNvPr id="108570" name="Line 26"/>
          <p:cNvSpPr>
            <a:spLocks noChangeShapeType="1"/>
          </p:cNvSpPr>
          <p:nvPr/>
        </p:nvSpPr>
        <p:spPr bwMode="auto">
          <a:xfrm>
            <a:off x="2720975" y="4138613"/>
            <a:ext cx="1439863" cy="0"/>
          </a:xfrm>
          <a:prstGeom prst="line">
            <a:avLst/>
          </a:prstGeom>
          <a:noFill/>
          <a:ln w="31750">
            <a:solidFill>
              <a:srgbClr val="6666FF"/>
            </a:solidFill>
            <a:round/>
            <a:headEnd/>
            <a:tailEnd/>
          </a:ln>
          <a:effectLst/>
        </p:spPr>
        <p:txBody>
          <a:bodyPr/>
          <a:lstStyle/>
          <a:p>
            <a:pPr>
              <a:defRPr/>
            </a:pPr>
            <a:endParaRPr kumimoji="0" lang="ja-JP" altLang="en-US">
              <a:latin typeface="+mj-lt"/>
              <a:ea typeface="HGｺﾞｼｯｸE" pitchFamily="49" charset="-128"/>
            </a:endParaRPr>
          </a:p>
        </p:txBody>
      </p:sp>
      <p:graphicFrame>
        <p:nvGraphicFramePr>
          <p:cNvPr id="108571" name="Object 27"/>
          <p:cNvGraphicFramePr>
            <a:graphicFrameLocks noChangeAspect="1"/>
          </p:cNvGraphicFramePr>
          <p:nvPr/>
        </p:nvGraphicFramePr>
        <p:xfrm>
          <a:off x="5715000" y="1928813"/>
          <a:ext cx="285750" cy="285750"/>
        </p:xfrm>
        <a:graphic>
          <a:graphicData uri="http://schemas.openxmlformats.org/presentationml/2006/ole">
            <p:oleObj spid="_x0000_s108571" name="数式" r:id="rId9" imgW="279360" imgH="279360" progId="Equation.3">
              <p:embed/>
            </p:oleObj>
          </a:graphicData>
        </a:graphic>
      </p:graphicFrame>
      <p:sp>
        <p:nvSpPr>
          <p:cNvPr id="108572" name="Text Box 28"/>
          <p:cNvSpPr txBox="1">
            <a:spLocks noChangeArrowheads="1"/>
          </p:cNvSpPr>
          <p:nvPr/>
        </p:nvSpPr>
        <p:spPr bwMode="auto">
          <a:xfrm>
            <a:off x="6000750" y="1928813"/>
            <a:ext cx="1368425" cy="366712"/>
          </a:xfrm>
          <a:prstGeom prst="rect">
            <a:avLst/>
          </a:prstGeom>
          <a:noFill/>
          <a:ln w="9525">
            <a:noFill/>
            <a:miter lim="800000"/>
            <a:headEnd/>
            <a:tailEnd/>
          </a:ln>
          <a:effectLst/>
        </p:spPr>
        <p:txBody>
          <a:bodyPr>
            <a:spAutoFit/>
          </a:bodyPr>
          <a:lstStyle/>
          <a:p>
            <a:pPr>
              <a:spcBef>
                <a:spcPct val="50000"/>
              </a:spcBef>
              <a:defRPr/>
            </a:pPr>
            <a:r>
              <a:rPr kumimoji="0" lang="ja-JP" altLang="en-US" sz="1800" dirty="0" err="1">
                <a:latin typeface="+mj-lt"/>
                <a:ea typeface="HGｺﾞｼｯｸE" pitchFamily="49" charset="-128"/>
              </a:rPr>
              <a:t>まで</a:t>
            </a:r>
            <a:r>
              <a:rPr kumimoji="0" lang="ja-JP" altLang="en-US" sz="1800" dirty="0">
                <a:latin typeface="+mj-lt"/>
                <a:ea typeface="HGｺﾞｼｯｸE" pitchFamily="49" charset="-128"/>
              </a:rPr>
              <a:t>下がる。</a:t>
            </a:r>
          </a:p>
        </p:txBody>
      </p:sp>
      <p:sp>
        <p:nvSpPr>
          <p:cNvPr id="108573" name="Line 29"/>
          <p:cNvSpPr>
            <a:spLocks noChangeShapeType="1"/>
          </p:cNvSpPr>
          <p:nvPr/>
        </p:nvSpPr>
        <p:spPr bwMode="auto">
          <a:xfrm>
            <a:off x="2720975" y="5362575"/>
            <a:ext cx="1366838" cy="0"/>
          </a:xfrm>
          <a:prstGeom prst="line">
            <a:avLst/>
          </a:prstGeom>
          <a:noFill/>
          <a:ln w="31750">
            <a:solidFill>
              <a:srgbClr val="FF0000"/>
            </a:solidFill>
            <a:round/>
            <a:headEnd/>
            <a:tailEnd/>
          </a:ln>
          <a:effectLst/>
        </p:spPr>
        <p:txBody>
          <a:bodyPr/>
          <a:lstStyle/>
          <a:p>
            <a:pPr>
              <a:defRPr/>
            </a:pPr>
            <a:endParaRPr kumimoji="0" lang="ja-JP" altLang="en-US">
              <a:latin typeface="+mj-lt"/>
              <a:ea typeface="HGｺﾞｼｯｸE" pitchFamily="49" charset="-128"/>
            </a:endParaRPr>
          </a:p>
        </p:txBody>
      </p:sp>
      <p:graphicFrame>
        <p:nvGraphicFramePr>
          <p:cNvPr id="108574" name="Object 30"/>
          <p:cNvGraphicFramePr>
            <a:graphicFrameLocks noChangeAspect="1"/>
          </p:cNvGraphicFramePr>
          <p:nvPr/>
        </p:nvGraphicFramePr>
        <p:xfrm>
          <a:off x="5715000" y="2571750"/>
          <a:ext cx="285750" cy="285750"/>
        </p:xfrm>
        <a:graphic>
          <a:graphicData uri="http://schemas.openxmlformats.org/presentationml/2006/ole">
            <p:oleObj spid="_x0000_s108574" name="数式" r:id="rId10" imgW="279360" imgH="279360" progId="Equation.3">
              <p:embed/>
            </p:oleObj>
          </a:graphicData>
        </a:graphic>
      </p:graphicFrame>
      <p:sp>
        <p:nvSpPr>
          <p:cNvPr id="108575" name="Text Box 31"/>
          <p:cNvSpPr txBox="1">
            <a:spLocks noChangeArrowheads="1"/>
          </p:cNvSpPr>
          <p:nvPr/>
        </p:nvSpPr>
        <p:spPr bwMode="auto">
          <a:xfrm>
            <a:off x="6072188" y="2571750"/>
            <a:ext cx="1655762" cy="366713"/>
          </a:xfrm>
          <a:prstGeom prst="rect">
            <a:avLst/>
          </a:prstGeom>
          <a:noFill/>
          <a:ln w="9525">
            <a:noFill/>
            <a:miter lim="800000"/>
            <a:headEnd/>
            <a:tailEnd/>
          </a:ln>
          <a:effectLst/>
        </p:spPr>
        <p:txBody>
          <a:bodyPr>
            <a:spAutoFit/>
          </a:bodyPr>
          <a:lstStyle/>
          <a:p>
            <a:pPr>
              <a:spcBef>
                <a:spcPct val="50000"/>
              </a:spcBef>
              <a:defRPr/>
            </a:pPr>
            <a:r>
              <a:rPr kumimoji="0" lang="ja-JP" altLang="en-US" sz="1800" dirty="0" err="1">
                <a:latin typeface="+mj-lt"/>
                <a:ea typeface="HGｺﾞｼｯｸE" pitchFamily="49" charset="-128"/>
              </a:rPr>
              <a:t>まで</a:t>
            </a:r>
            <a:r>
              <a:rPr kumimoji="0" lang="ja-JP" altLang="en-US" sz="1800" dirty="0">
                <a:latin typeface="+mj-lt"/>
                <a:ea typeface="HGｺﾞｼｯｸE" pitchFamily="49" charset="-128"/>
              </a:rPr>
              <a:t>上がる。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8563"/>
                                        </p:tgtEl>
                                        <p:attrNameLst>
                                          <p:attrName>style.visibility</p:attrName>
                                        </p:attrNameLst>
                                      </p:cBhvr>
                                      <p:to>
                                        <p:strVal val="visible"/>
                                      </p:to>
                                    </p:set>
                                    <p:anim calcmode="lin" valueType="num">
                                      <p:cBhvr>
                                        <p:cTn id="7" dur="500" fill="hold"/>
                                        <p:tgtEl>
                                          <p:spTgt spid="108563"/>
                                        </p:tgtEl>
                                        <p:attrNameLst>
                                          <p:attrName>ppt_w</p:attrName>
                                        </p:attrNameLst>
                                      </p:cBhvr>
                                      <p:tavLst>
                                        <p:tav tm="0">
                                          <p:val>
                                            <p:fltVal val="0"/>
                                          </p:val>
                                        </p:tav>
                                        <p:tav tm="100000">
                                          <p:val>
                                            <p:strVal val="#ppt_w"/>
                                          </p:val>
                                        </p:tav>
                                      </p:tavLst>
                                    </p:anim>
                                    <p:anim calcmode="lin" valueType="num">
                                      <p:cBhvr>
                                        <p:cTn id="8" dur="500" fill="hold"/>
                                        <p:tgtEl>
                                          <p:spTgt spid="10856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8547">
                                            <p:txEl>
                                              <p:pRg st="1" end="1"/>
                                            </p:txEl>
                                          </p:spTgt>
                                        </p:tgtEl>
                                        <p:attrNameLst>
                                          <p:attrName>style.visibility</p:attrName>
                                        </p:attrNameLst>
                                      </p:cBhvr>
                                      <p:to>
                                        <p:strVal val="visible"/>
                                      </p:to>
                                    </p:set>
                                    <p:anim calcmode="lin" valueType="num">
                                      <p:cBhvr additive="base">
                                        <p:cTn id="13"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85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08570"/>
                                        </p:tgtEl>
                                        <p:attrNameLst>
                                          <p:attrName>style.visibility</p:attrName>
                                        </p:attrNameLst>
                                      </p:cBhvr>
                                      <p:to>
                                        <p:strVal val="visible"/>
                                      </p:to>
                                    </p:set>
                                    <p:anim calcmode="lin" valueType="num">
                                      <p:cBhvr>
                                        <p:cTn id="19" dur="500" fill="hold"/>
                                        <p:tgtEl>
                                          <p:spTgt spid="108570"/>
                                        </p:tgtEl>
                                        <p:attrNameLst>
                                          <p:attrName>ppt_w</p:attrName>
                                        </p:attrNameLst>
                                      </p:cBhvr>
                                      <p:tavLst>
                                        <p:tav tm="0">
                                          <p:val>
                                            <p:fltVal val="0"/>
                                          </p:val>
                                        </p:tav>
                                        <p:tav tm="100000">
                                          <p:val>
                                            <p:strVal val="#ppt_w"/>
                                          </p:val>
                                        </p:tav>
                                      </p:tavLst>
                                    </p:anim>
                                    <p:anim calcmode="lin" valueType="num">
                                      <p:cBhvr>
                                        <p:cTn id="20" dur="500" fill="hold"/>
                                        <p:tgtEl>
                                          <p:spTgt spid="108570"/>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8547">
                                            <p:txEl>
                                              <p:pRg st="2" end="2"/>
                                            </p:txEl>
                                          </p:spTgt>
                                        </p:tgtEl>
                                        <p:attrNameLst>
                                          <p:attrName>style.visibility</p:attrName>
                                        </p:attrNameLst>
                                      </p:cBhvr>
                                      <p:to>
                                        <p:strVal val="visible"/>
                                      </p:to>
                                    </p:set>
                                    <p:anim calcmode="lin" valueType="num">
                                      <p:cBhvr additive="base">
                                        <p:cTn id="25"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854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8571"/>
                                        </p:tgtEl>
                                        <p:attrNameLst>
                                          <p:attrName>style.visibility</p:attrName>
                                        </p:attrNameLst>
                                      </p:cBhvr>
                                      <p:to>
                                        <p:strVal val="visible"/>
                                      </p:to>
                                    </p:set>
                                    <p:anim calcmode="lin" valueType="num">
                                      <p:cBhvr additive="base">
                                        <p:cTn id="29" dur="500" fill="hold"/>
                                        <p:tgtEl>
                                          <p:spTgt spid="108571"/>
                                        </p:tgtEl>
                                        <p:attrNameLst>
                                          <p:attrName>ppt_x</p:attrName>
                                        </p:attrNameLst>
                                      </p:cBhvr>
                                      <p:tavLst>
                                        <p:tav tm="0">
                                          <p:val>
                                            <p:strVal val="#ppt_x"/>
                                          </p:val>
                                        </p:tav>
                                        <p:tav tm="100000">
                                          <p:val>
                                            <p:strVal val="#ppt_x"/>
                                          </p:val>
                                        </p:tav>
                                      </p:tavLst>
                                    </p:anim>
                                    <p:anim calcmode="lin" valueType="num">
                                      <p:cBhvr additive="base">
                                        <p:cTn id="30" dur="500" fill="hold"/>
                                        <p:tgtEl>
                                          <p:spTgt spid="10857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8572"/>
                                        </p:tgtEl>
                                        <p:attrNameLst>
                                          <p:attrName>style.visibility</p:attrName>
                                        </p:attrNameLst>
                                      </p:cBhvr>
                                      <p:to>
                                        <p:strVal val="visible"/>
                                      </p:to>
                                    </p:set>
                                    <p:anim calcmode="lin" valueType="num">
                                      <p:cBhvr additive="base">
                                        <p:cTn id="33" dur="500" fill="hold"/>
                                        <p:tgtEl>
                                          <p:spTgt spid="108572"/>
                                        </p:tgtEl>
                                        <p:attrNameLst>
                                          <p:attrName>ppt_x</p:attrName>
                                        </p:attrNameLst>
                                      </p:cBhvr>
                                      <p:tavLst>
                                        <p:tav tm="0">
                                          <p:val>
                                            <p:strVal val="#ppt_x"/>
                                          </p:val>
                                        </p:tav>
                                        <p:tav tm="100000">
                                          <p:val>
                                            <p:strVal val="#ppt_x"/>
                                          </p:val>
                                        </p:tav>
                                      </p:tavLst>
                                    </p:anim>
                                    <p:anim calcmode="lin" valueType="num">
                                      <p:cBhvr additive="base">
                                        <p:cTn id="34" dur="500" fill="hold"/>
                                        <p:tgtEl>
                                          <p:spTgt spid="10857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08547">
                                            <p:txEl>
                                              <p:pRg st="3" end="3"/>
                                            </p:txEl>
                                          </p:spTgt>
                                        </p:tgtEl>
                                        <p:attrNameLst>
                                          <p:attrName>style.visibility</p:attrName>
                                        </p:attrNameLst>
                                      </p:cBhvr>
                                      <p:to>
                                        <p:strVal val="visible"/>
                                      </p:to>
                                    </p:set>
                                    <p:anim calcmode="lin" valueType="num">
                                      <p:cBhvr additive="base">
                                        <p:cTn id="39" dur="500" fill="hold"/>
                                        <p:tgtEl>
                                          <p:spTgt spid="108547">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85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08573"/>
                                        </p:tgtEl>
                                        <p:attrNameLst>
                                          <p:attrName>style.visibility</p:attrName>
                                        </p:attrNameLst>
                                      </p:cBhvr>
                                      <p:to>
                                        <p:strVal val="visible"/>
                                      </p:to>
                                    </p:set>
                                    <p:anim calcmode="lin" valueType="num">
                                      <p:cBhvr additive="base">
                                        <p:cTn id="45" dur="500" fill="hold"/>
                                        <p:tgtEl>
                                          <p:spTgt spid="108573"/>
                                        </p:tgtEl>
                                        <p:attrNameLst>
                                          <p:attrName>ppt_x</p:attrName>
                                        </p:attrNameLst>
                                      </p:cBhvr>
                                      <p:tavLst>
                                        <p:tav tm="0">
                                          <p:val>
                                            <p:strVal val="#ppt_x"/>
                                          </p:val>
                                        </p:tav>
                                        <p:tav tm="100000">
                                          <p:val>
                                            <p:strVal val="#ppt_x"/>
                                          </p:val>
                                        </p:tav>
                                      </p:tavLst>
                                    </p:anim>
                                    <p:anim calcmode="lin" valueType="num">
                                      <p:cBhvr additive="base">
                                        <p:cTn id="46" dur="500" fill="hold"/>
                                        <p:tgtEl>
                                          <p:spTgt spid="10857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08547">
                                            <p:txEl>
                                              <p:pRg st="4" end="4"/>
                                            </p:txEl>
                                          </p:spTgt>
                                        </p:tgtEl>
                                        <p:attrNameLst>
                                          <p:attrName>style.visibility</p:attrName>
                                        </p:attrNameLst>
                                      </p:cBhvr>
                                      <p:to>
                                        <p:strVal val="visible"/>
                                      </p:to>
                                    </p:set>
                                    <p:anim calcmode="lin" valueType="num">
                                      <p:cBhvr additive="base">
                                        <p:cTn id="51" dur="500" fill="hold"/>
                                        <p:tgtEl>
                                          <p:spTgt spid="108547">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8547">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08574"/>
                                        </p:tgtEl>
                                        <p:attrNameLst>
                                          <p:attrName>style.visibility</p:attrName>
                                        </p:attrNameLst>
                                      </p:cBhvr>
                                      <p:to>
                                        <p:strVal val="visible"/>
                                      </p:to>
                                    </p:set>
                                    <p:anim calcmode="lin" valueType="num">
                                      <p:cBhvr additive="base">
                                        <p:cTn id="55" dur="500" fill="hold"/>
                                        <p:tgtEl>
                                          <p:spTgt spid="108574"/>
                                        </p:tgtEl>
                                        <p:attrNameLst>
                                          <p:attrName>ppt_x</p:attrName>
                                        </p:attrNameLst>
                                      </p:cBhvr>
                                      <p:tavLst>
                                        <p:tav tm="0">
                                          <p:val>
                                            <p:strVal val="#ppt_x"/>
                                          </p:val>
                                        </p:tav>
                                        <p:tav tm="100000">
                                          <p:val>
                                            <p:strVal val="#ppt_x"/>
                                          </p:val>
                                        </p:tav>
                                      </p:tavLst>
                                    </p:anim>
                                    <p:anim calcmode="lin" valueType="num">
                                      <p:cBhvr additive="base">
                                        <p:cTn id="56" dur="500" fill="hold"/>
                                        <p:tgtEl>
                                          <p:spTgt spid="10857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08575"/>
                                        </p:tgtEl>
                                        <p:attrNameLst>
                                          <p:attrName>style.visibility</p:attrName>
                                        </p:attrNameLst>
                                      </p:cBhvr>
                                      <p:to>
                                        <p:strVal val="visible"/>
                                      </p:to>
                                    </p:set>
                                    <p:anim calcmode="lin" valueType="num">
                                      <p:cBhvr additive="base">
                                        <p:cTn id="59" dur="500" fill="hold"/>
                                        <p:tgtEl>
                                          <p:spTgt spid="108575"/>
                                        </p:tgtEl>
                                        <p:attrNameLst>
                                          <p:attrName>ppt_x</p:attrName>
                                        </p:attrNameLst>
                                      </p:cBhvr>
                                      <p:tavLst>
                                        <p:tav tm="0">
                                          <p:val>
                                            <p:strVal val="#ppt_x"/>
                                          </p:val>
                                        </p:tav>
                                        <p:tav tm="100000">
                                          <p:val>
                                            <p:strVal val="#ppt_x"/>
                                          </p:val>
                                        </p:tav>
                                      </p:tavLst>
                                    </p:anim>
                                    <p:anim calcmode="lin" valueType="num">
                                      <p:cBhvr additive="base">
                                        <p:cTn id="60" dur="500" fill="hold"/>
                                        <p:tgtEl>
                                          <p:spTgt spid="1085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63" grpId="0"/>
      <p:bldP spid="108572" grpId="0"/>
      <p:bldP spid="10857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ja-JP" altLang="en-US" dirty="0">
                <a:solidFill>
                  <a:srgbClr val="FF0000"/>
                </a:solidFill>
                <a:latin typeface="+mj-ea"/>
              </a:rPr>
              <a:t>家計</a:t>
            </a:r>
          </a:p>
        </p:txBody>
      </p:sp>
      <p:sp>
        <p:nvSpPr>
          <p:cNvPr id="10243" name="Rectangle 3"/>
          <p:cNvSpPr>
            <a:spLocks noGrp="1" noChangeArrowheads="1"/>
          </p:cNvSpPr>
          <p:nvPr>
            <p:ph idx="1"/>
          </p:nvPr>
        </p:nvSpPr>
        <p:spPr/>
        <p:txBody>
          <a:bodyPr>
            <a:normAutofit/>
          </a:bodyPr>
          <a:lstStyle/>
          <a:p>
            <a:pPr marL="365760" indent="-283464" eaLnBrk="1" fontAlgn="auto" hangingPunct="1">
              <a:spcAft>
                <a:spcPts val="0"/>
              </a:spcAft>
              <a:buFontTx/>
              <a:buNone/>
              <a:defRPr/>
            </a:pPr>
            <a:r>
              <a:rPr lang="ja-JP" altLang="en-US" sz="2400">
                <a:latin typeface="+mj-ea"/>
                <a:ea typeface="+mj-ea"/>
              </a:rPr>
              <a:t>消費者：財・サービスの購入（需要者）</a:t>
            </a:r>
          </a:p>
          <a:p>
            <a:pPr marL="365760" indent="-283464" eaLnBrk="1" fontAlgn="auto" hangingPunct="1">
              <a:spcAft>
                <a:spcPts val="0"/>
              </a:spcAft>
              <a:buFontTx/>
              <a:buNone/>
              <a:defRPr/>
            </a:pPr>
            <a:r>
              <a:rPr lang="ja-JP" altLang="en-US" sz="2400">
                <a:latin typeface="+mj-ea"/>
                <a:ea typeface="+mj-ea"/>
              </a:rPr>
              <a:t>労働者：労働サービスの提供（供給者）</a:t>
            </a:r>
          </a:p>
          <a:p>
            <a:pPr marL="365760" indent="-283464" eaLnBrk="1" fontAlgn="auto" hangingPunct="1">
              <a:spcAft>
                <a:spcPts val="0"/>
              </a:spcAft>
              <a:buFontTx/>
              <a:buNone/>
              <a:defRPr/>
            </a:pPr>
            <a:r>
              <a:rPr lang="ja-JP" altLang="en-US" sz="2400">
                <a:latin typeface="+mj-ea"/>
                <a:ea typeface="+mj-ea"/>
              </a:rPr>
              <a:t>資本家：資金サービスの提供（供給者）</a:t>
            </a:r>
          </a:p>
          <a:p>
            <a:pPr marL="365760" indent="-283464" eaLnBrk="1" fontAlgn="auto" hangingPunct="1">
              <a:spcAft>
                <a:spcPts val="0"/>
              </a:spcAft>
              <a:buFontTx/>
              <a:buNone/>
              <a:defRPr/>
            </a:pPr>
            <a:endParaRPr lang="ja-JP" altLang="en-US" sz="2400">
              <a:latin typeface="+mj-ea"/>
              <a:ea typeface="+mj-ea"/>
            </a:endParaRPr>
          </a:p>
        </p:txBody>
      </p:sp>
      <p:sp>
        <p:nvSpPr>
          <p:cNvPr id="10244" name="AutoShape 4"/>
          <p:cNvSpPr>
            <a:spLocks noChangeArrowheads="1"/>
          </p:cNvSpPr>
          <p:nvPr/>
        </p:nvSpPr>
        <p:spPr bwMode="auto">
          <a:xfrm rot="11036449">
            <a:off x="2128838" y="2997200"/>
            <a:ext cx="1944687" cy="647700"/>
          </a:xfrm>
          <a:prstGeom prst="wedgeEllipseCallout">
            <a:avLst>
              <a:gd name="adj1" fmla="val -35995"/>
              <a:gd name="adj2" fmla="val 80356"/>
            </a:avLst>
          </a:prstGeom>
          <a:solidFill>
            <a:schemeClr val="bg1"/>
          </a:solidFill>
          <a:ln w="9525">
            <a:solidFill>
              <a:schemeClr val="tx1"/>
            </a:solidFill>
            <a:miter lim="800000"/>
            <a:headEnd/>
            <a:tailEnd/>
          </a:ln>
          <a:effectLst/>
        </p:spPr>
        <p:txBody>
          <a:bodyPr rot="10800000"/>
          <a:lstStyle/>
          <a:p>
            <a:pPr algn="ctr">
              <a:defRPr/>
            </a:pPr>
            <a:r>
              <a:rPr kumimoji="0" lang="ja-JP" altLang="en-US" sz="1800">
                <a:latin typeface="+mj-ea"/>
                <a:ea typeface="+mj-ea"/>
              </a:rPr>
              <a:t>貯蓄行動</a:t>
            </a:r>
          </a:p>
        </p:txBody>
      </p:sp>
      <p:sp>
        <p:nvSpPr>
          <p:cNvPr id="10245" name="Text Box 5"/>
          <p:cNvSpPr txBox="1">
            <a:spLocks noChangeArrowheads="1"/>
          </p:cNvSpPr>
          <p:nvPr/>
        </p:nvSpPr>
        <p:spPr bwMode="auto">
          <a:xfrm>
            <a:off x="1403350" y="4221163"/>
            <a:ext cx="4897438" cy="366712"/>
          </a:xfrm>
          <a:prstGeom prst="rect">
            <a:avLst/>
          </a:prstGeom>
          <a:noFill/>
          <a:ln w="9525">
            <a:noFill/>
            <a:miter lim="800000"/>
            <a:headEnd/>
            <a:tailEnd/>
          </a:ln>
          <a:effectLst/>
        </p:spPr>
        <p:txBody>
          <a:bodyPr>
            <a:spAutoFit/>
          </a:bodyPr>
          <a:lstStyle/>
          <a:p>
            <a:pPr>
              <a:spcBef>
                <a:spcPct val="50000"/>
              </a:spcBef>
              <a:defRPr/>
            </a:pPr>
            <a:r>
              <a:rPr kumimoji="0" lang="ja-JP" altLang="en-US" sz="1800">
                <a:latin typeface="+mj-ea"/>
                <a:ea typeface="+mj-ea"/>
              </a:rPr>
              <a:t>上の３つの経済活動を行う</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図表 14"/>
          <p:cNvGraphicFramePr/>
          <p:nvPr/>
        </p:nvGraphicFramePr>
        <p:xfrm>
          <a:off x="1285852" y="571480"/>
          <a:ext cx="7086600" cy="7318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9571" name="Rectangle 3"/>
          <p:cNvSpPr>
            <a:spLocks noGrp="1" noChangeArrowheads="1"/>
          </p:cNvSpPr>
          <p:nvPr>
            <p:ph type="body" sz="half" idx="1"/>
          </p:nvPr>
        </p:nvSpPr>
        <p:spPr>
          <a:xfrm>
            <a:off x="1116013" y="1484313"/>
            <a:ext cx="5472112" cy="4525962"/>
          </a:xfrm>
        </p:spPr>
        <p:txBody>
          <a:bodyPr>
            <a:normAutofit/>
          </a:bodyPr>
          <a:lstStyle/>
          <a:p>
            <a:pPr marL="365760" indent="-283464" eaLnBrk="1" fontAlgn="auto" hangingPunct="1">
              <a:spcAft>
                <a:spcPts val="0"/>
              </a:spcAft>
              <a:buFontTx/>
              <a:buNone/>
              <a:defRPr/>
            </a:pPr>
            <a:r>
              <a:rPr lang="ja-JP" altLang="en-US" sz="2000" dirty="0">
                <a:latin typeface="+mj-lt"/>
                <a:ea typeface="+mj-ea"/>
              </a:rPr>
              <a:t>経済全体の生産量は次のように決まる。</a:t>
            </a:r>
          </a:p>
        </p:txBody>
      </p:sp>
      <p:graphicFrame>
        <p:nvGraphicFramePr>
          <p:cNvPr id="109574" name="Object 6"/>
          <p:cNvGraphicFramePr>
            <a:graphicFrameLocks noChangeAspect="1"/>
          </p:cNvGraphicFramePr>
          <p:nvPr>
            <p:ph sz="quarter" idx="2"/>
          </p:nvPr>
        </p:nvGraphicFramePr>
        <p:xfrm>
          <a:off x="5133975" y="2573338"/>
          <a:ext cx="254000" cy="241300"/>
        </p:xfrm>
        <a:graphic>
          <a:graphicData uri="http://schemas.openxmlformats.org/presentationml/2006/ole">
            <p:oleObj spid="_x0000_s109574" name="数式" r:id="rId8" imgW="253800" imgH="241200" progId="Equation.3">
              <p:embed/>
            </p:oleObj>
          </a:graphicData>
        </a:graphic>
      </p:graphicFrame>
      <p:graphicFrame>
        <p:nvGraphicFramePr>
          <p:cNvPr id="109579" name="Object 11"/>
          <p:cNvGraphicFramePr>
            <a:graphicFrameLocks noChangeAspect="1"/>
          </p:cNvGraphicFramePr>
          <p:nvPr>
            <p:ph sz="quarter" idx="3"/>
          </p:nvPr>
        </p:nvGraphicFramePr>
        <p:xfrm>
          <a:off x="5854700" y="2749550"/>
          <a:ext cx="295275" cy="280988"/>
        </p:xfrm>
        <a:graphic>
          <a:graphicData uri="http://schemas.openxmlformats.org/presentationml/2006/ole">
            <p:oleObj spid="_x0000_s109579" name="数式" r:id="rId9" imgW="253800" imgH="241200" progId="Equation.3">
              <p:embed/>
            </p:oleObj>
          </a:graphicData>
        </a:graphic>
      </p:graphicFrame>
      <p:sp>
        <p:nvSpPr>
          <p:cNvPr id="109572" name="Rectangle 4"/>
          <p:cNvSpPr>
            <a:spLocks noChangeArrowheads="1"/>
          </p:cNvSpPr>
          <p:nvPr/>
        </p:nvSpPr>
        <p:spPr bwMode="auto">
          <a:xfrm>
            <a:off x="1331913" y="2276475"/>
            <a:ext cx="1668462" cy="509588"/>
          </a:xfrm>
          <a:prstGeom prst="rect">
            <a:avLst/>
          </a:prstGeom>
          <a:solidFill>
            <a:srgbClr val="00FFFF"/>
          </a:solidFill>
          <a:ln w="9525">
            <a:solidFill>
              <a:schemeClr val="tx1"/>
            </a:solidFill>
            <a:miter lim="800000"/>
            <a:headEnd/>
            <a:tailEnd/>
          </a:ln>
          <a:effectLst/>
        </p:spPr>
        <p:txBody>
          <a:bodyPr wrap="none" anchor="ctr"/>
          <a:lstStyle/>
          <a:p>
            <a:pPr algn="ctr">
              <a:defRPr/>
            </a:pPr>
            <a:r>
              <a:rPr kumimoji="0" lang="ja-JP" altLang="en-US" sz="1800" dirty="0">
                <a:latin typeface="+mj-lt"/>
                <a:ea typeface="+mj-ea"/>
              </a:rPr>
              <a:t>（物的資本）</a:t>
            </a:r>
            <a:r>
              <a:rPr kumimoji="0" lang="ja-JP" altLang="en-US" sz="1800" i="1" dirty="0">
                <a:latin typeface="+mj-lt"/>
                <a:ea typeface="+mj-ea"/>
              </a:rPr>
              <a:t>Ｋ</a:t>
            </a:r>
          </a:p>
        </p:txBody>
      </p:sp>
      <p:sp>
        <p:nvSpPr>
          <p:cNvPr id="109573" name="Rectangle 5"/>
          <p:cNvSpPr>
            <a:spLocks noChangeArrowheads="1"/>
          </p:cNvSpPr>
          <p:nvPr/>
        </p:nvSpPr>
        <p:spPr bwMode="auto">
          <a:xfrm>
            <a:off x="1331913" y="3068638"/>
            <a:ext cx="1584325" cy="503237"/>
          </a:xfrm>
          <a:prstGeom prst="rect">
            <a:avLst/>
          </a:prstGeom>
          <a:solidFill>
            <a:srgbClr val="00FFFF"/>
          </a:solidFill>
          <a:ln w="9525">
            <a:solidFill>
              <a:schemeClr val="tx1"/>
            </a:solidFill>
            <a:miter lim="800000"/>
            <a:headEnd/>
            <a:tailEnd/>
          </a:ln>
          <a:effectLst/>
        </p:spPr>
        <p:txBody>
          <a:bodyPr wrap="none" anchor="ctr"/>
          <a:lstStyle/>
          <a:p>
            <a:pPr algn="ctr">
              <a:defRPr/>
            </a:pPr>
            <a:r>
              <a:rPr kumimoji="0" lang="ja-JP" altLang="en-US" sz="1800" dirty="0">
                <a:latin typeface="+mj-lt"/>
                <a:ea typeface="+mj-ea"/>
              </a:rPr>
              <a:t>（雇用量）　　　</a:t>
            </a:r>
          </a:p>
        </p:txBody>
      </p:sp>
      <p:sp>
        <p:nvSpPr>
          <p:cNvPr id="109576" name="Line 8"/>
          <p:cNvSpPr>
            <a:spLocks noChangeShapeType="1"/>
          </p:cNvSpPr>
          <p:nvPr/>
        </p:nvSpPr>
        <p:spPr bwMode="auto">
          <a:xfrm>
            <a:off x="3059113" y="2420938"/>
            <a:ext cx="1008062" cy="431800"/>
          </a:xfrm>
          <a:prstGeom prst="line">
            <a:avLst/>
          </a:prstGeom>
          <a:noFill/>
          <a:ln w="9525">
            <a:solidFill>
              <a:schemeClr val="tx1"/>
            </a:solidFill>
            <a:round/>
            <a:headEnd/>
            <a:tailEnd type="triangle" w="med" len="med"/>
          </a:ln>
          <a:effectLst/>
        </p:spPr>
        <p:txBody>
          <a:bodyPr/>
          <a:lstStyle/>
          <a:p>
            <a:pPr>
              <a:defRPr/>
            </a:pPr>
            <a:endParaRPr kumimoji="0" lang="ja-JP" altLang="en-US">
              <a:latin typeface="+mj-lt"/>
              <a:ea typeface="+mj-ea"/>
            </a:endParaRPr>
          </a:p>
        </p:txBody>
      </p:sp>
      <p:sp>
        <p:nvSpPr>
          <p:cNvPr id="109577" name="Line 9"/>
          <p:cNvSpPr>
            <a:spLocks noChangeShapeType="1"/>
          </p:cNvSpPr>
          <p:nvPr/>
        </p:nvSpPr>
        <p:spPr bwMode="auto">
          <a:xfrm flipV="1">
            <a:off x="3059113" y="3068638"/>
            <a:ext cx="1008062" cy="215900"/>
          </a:xfrm>
          <a:prstGeom prst="line">
            <a:avLst/>
          </a:prstGeom>
          <a:noFill/>
          <a:ln w="9525">
            <a:solidFill>
              <a:schemeClr val="tx1"/>
            </a:solidFill>
            <a:round/>
            <a:headEnd/>
            <a:tailEnd type="triangle" w="med" len="med"/>
          </a:ln>
          <a:effectLst/>
        </p:spPr>
        <p:txBody>
          <a:bodyPr/>
          <a:lstStyle/>
          <a:p>
            <a:pPr>
              <a:defRPr/>
            </a:pPr>
            <a:endParaRPr kumimoji="0" lang="ja-JP" altLang="en-US">
              <a:latin typeface="+mj-lt"/>
              <a:ea typeface="+mj-ea"/>
            </a:endParaRPr>
          </a:p>
        </p:txBody>
      </p:sp>
      <p:sp>
        <p:nvSpPr>
          <p:cNvPr id="109578" name="Rectangle 10"/>
          <p:cNvSpPr>
            <a:spLocks noChangeArrowheads="1"/>
          </p:cNvSpPr>
          <p:nvPr/>
        </p:nvSpPr>
        <p:spPr bwMode="auto">
          <a:xfrm>
            <a:off x="4284663" y="2492375"/>
            <a:ext cx="2016125" cy="865188"/>
          </a:xfrm>
          <a:prstGeom prst="rect">
            <a:avLst/>
          </a:prstGeom>
          <a:solidFill>
            <a:srgbClr val="FF99CC"/>
          </a:solidFill>
          <a:ln w="9525">
            <a:solidFill>
              <a:schemeClr val="tx1"/>
            </a:solidFill>
            <a:miter lim="800000"/>
            <a:headEnd/>
            <a:tailEnd/>
          </a:ln>
          <a:effectLst/>
        </p:spPr>
        <p:txBody>
          <a:bodyPr wrap="none" anchor="ctr"/>
          <a:lstStyle/>
          <a:p>
            <a:pPr algn="ctr">
              <a:defRPr/>
            </a:pPr>
            <a:r>
              <a:rPr kumimoji="0" lang="ja-JP" altLang="en-US" sz="1800" dirty="0">
                <a:latin typeface="+mj-lt"/>
                <a:ea typeface="+mj-ea"/>
              </a:rPr>
              <a:t>（国内総生産）　　</a:t>
            </a:r>
          </a:p>
        </p:txBody>
      </p:sp>
      <p:graphicFrame>
        <p:nvGraphicFramePr>
          <p:cNvPr id="109581" name="Object 13"/>
          <p:cNvGraphicFramePr>
            <a:graphicFrameLocks noChangeAspect="1"/>
          </p:cNvGraphicFramePr>
          <p:nvPr/>
        </p:nvGraphicFramePr>
        <p:xfrm>
          <a:off x="2428875" y="3141663"/>
          <a:ext cx="357188" cy="339725"/>
        </p:xfrm>
        <a:graphic>
          <a:graphicData uri="http://schemas.openxmlformats.org/presentationml/2006/ole">
            <p:oleObj spid="_x0000_s109581" name="数式" r:id="rId10" imgW="253800" imgH="241200" progId="Equation.3">
              <p:embed/>
            </p:oleObj>
          </a:graphicData>
        </a:graphic>
      </p:graphicFrame>
      <p:sp>
        <p:nvSpPr>
          <p:cNvPr id="109582" name="Text Box 14"/>
          <p:cNvSpPr txBox="1">
            <a:spLocks noChangeArrowheads="1"/>
          </p:cNvSpPr>
          <p:nvPr/>
        </p:nvSpPr>
        <p:spPr bwMode="auto">
          <a:xfrm>
            <a:off x="1214438" y="3786188"/>
            <a:ext cx="7143750" cy="2708275"/>
          </a:xfrm>
          <a:prstGeom prst="rect">
            <a:avLst/>
          </a:prstGeom>
          <a:noFill/>
          <a:ln w="9525">
            <a:noFill/>
            <a:miter lim="800000"/>
            <a:headEnd/>
            <a:tailEnd/>
          </a:ln>
          <a:effectLst/>
        </p:spPr>
        <p:txBody>
          <a:bodyPr>
            <a:spAutoFit/>
          </a:bodyPr>
          <a:lstStyle/>
          <a:p>
            <a:pPr>
              <a:spcBef>
                <a:spcPct val="50000"/>
              </a:spcBef>
              <a:defRPr/>
            </a:pPr>
            <a:r>
              <a:rPr kumimoji="0" lang="ja-JP" altLang="en-US" dirty="0">
                <a:latin typeface="+mj-lt"/>
                <a:ea typeface="+mj-ea"/>
              </a:rPr>
              <a:t>これを</a:t>
            </a:r>
            <a:r>
              <a:rPr kumimoji="0" lang="ja-JP" altLang="en-US" b="1" dirty="0">
                <a:solidFill>
                  <a:srgbClr val="FF0000"/>
                </a:solidFill>
                <a:latin typeface="+mj-lt"/>
                <a:ea typeface="+mj-ea"/>
              </a:rPr>
              <a:t>マクロの生産技術</a:t>
            </a:r>
            <a:r>
              <a:rPr kumimoji="0" lang="ja-JP" altLang="en-US" dirty="0">
                <a:latin typeface="+mj-lt"/>
                <a:ea typeface="+mj-ea"/>
              </a:rPr>
              <a:t>または</a:t>
            </a:r>
            <a:r>
              <a:rPr kumimoji="0" lang="ja-JP" altLang="en-US" b="1" dirty="0">
                <a:solidFill>
                  <a:srgbClr val="FF0000"/>
                </a:solidFill>
                <a:latin typeface="+mj-lt"/>
                <a:ea typeface="+mj-ea"/>
              </a:rPr>
              <a:t>マクロの生産関数</a:t>
            </a:r>
            <a:r>
              <a:rPr kumimoji="0" lang="ja-JP" altLang="en-US" dirty="0">
                <a:latin typeface="+mj-lt"/>
                <a:ea typeface="+mj-ea"/>
              </a:rPr>
              <a:t>と呼ぶ。</a:t>
            </a:r>
          </a:p>
          <a:p>
            <a:pPr>
              <a:spcBef>
                <a:spcPct val="50000"/>
              </a:spcBef>
              <a:defRPr/>
            </a:pPr>
            <a:endParaRPr kumimoji="0" lang="en-US" altLang="ja-JP" dirty="0">
              <a:latin typeface="+mj-lt"/>
              <a:ea typeface="+mj-ea"/>
            </a:endParaRPr>
          </a:p>
          <a:p>
            <a:pPr>
              <a:spcBef>
                <a:spcPct val="50000"/>
              </a:spcBef>
              <a:defRPr/>
            </a:pPr>
            <a:r>
              <a:rPr kumimoji="0" lang="ja-JP" altLang="en-US" dirty="0">
                <a:latin typeface="+mj-lt"/>
                <a:ea typeface="+mj-ea"/>
              </a:rPr>
              <a:t>また、このときの国内総生産は資本が遊休せず、</a:t>
            </a:r>
          </a:p>
          <a:p>
            <a:pPr>
              <a:spcBef>
                <a:spcPct val="50000"/>
              </a:spcBef>
              <a:defRPr/>
            </a:pPr>
            <a:r>
              <a:rPr kumimoji="0" lang="ja-JP" altLang="en-US" dirty="0">
                <a:latin typeface="+mj-lt"/>
                <a:ea typeface="+mj-ea"/>
              </a:rPr>
              <a:t>労働市場で完全雇用が達成されているので、</a:t>
            </a:r>
            <a:endParaRPr kumimoji="0" lang="en-US" altLang="ja-JP" dirty="0">
              <a:latin typeface="+mj-lt"/>
              <a:ea typeface="+mj-ea"/>
            </a:endParaRPr>
          </a:p>
          <a:p>
            <a:pPr>
              <a:spcBef>
                <a:spcPct val="50000"/>
              </a:spcBef>
              <a:defRPr/>
            </a:pPr>
            <a:r>
              <a:rPr kumimoji="0" lang="ja-JP" altLang="en-US" dirty="0">
                <a:latin typeface="+mj-lt"/>
                <a:ea typeface="+mj-ea"/>
              </a:rPr>
              <a:t>これを</a:t>
            </a:r>
            <a:r>
              <a:rPr kumimoji="0" lang="ja-JP" altLang="en-US" dirty="0">
                <a:solidFill>
                  <a:srgbClr val="FF0000"/>
                </a:solidFill>
                <a:latin typeface="+mj-lt"/>
                <a:ea typeface="+mj-ea"/>
              </a:rPr>
              <a:t>完全雇用ＧＤＰ</a:t>
            </a:r>
            <a:endParaRPr kumimoji="0" lang="ja-JP" altLang="en-US" dirty="0">
              <a:latin typeface="+mj-lt"/>
              <a:ea typeface="+mj-ea"/>
            </a:endParaRPr>
          </a:p>
          <a:p>
            <a:pPr>
              <a:spcBef>
                <a:spcPct val="50000"/>
              </a:spcBef>
              <a:defRPr/>
            </a:pPr>
            <a:endParaRPr kumimoji="0" lang="ja-JP" altLang="en-US" dirty="0">
              <a:solidFill>
                <a:srgbClr val="FF0000"/>
              </a:solidFill>
              <a:latin typeface="+mj-lt"/>
              <a:ea typeface="+mj-ea"/>
            </a:endParaRPr>
          </a:p>
        </p:txBody>
      </p:sp>
      <p:graphicFrame>
        <p:nvGraphicFramePr>
          <p:cNvPr id="109583" name="Object 15"/>
          <p:cNvGraphicFramePr>
            <a:graphicFrameLocks noChangeAspect="1"/>
          </p:cNvGraphicFramePr>
          <p:nvPr/>
        </p:nvGraphicFramePr>
        <p:xfrm>
          <a:off x="3929063" y="5643563"/>
          <a:ext cx="292100" cy="358775"/>
        </p:xfrm>
        <a:graphic>
          <a:graphicData uri="http://schemas.openxmlformats.org/presentationml/2006/ole">
            <p:oleObj spid="_x0000_s109583" name="数式" r:id="rId11" imgW="253800" imgH="241200" progId="Equation.3">
              <p:embed/>
            </p:oleObj>
          </a:graphicData>
        </a:graphic>
      </p:graphicFrame>
      <p:sp>
        <p:nvSpPr>
          <p:cNvPr id="109584" name="Text Box 16"/>
          <p:cNvSpPr txBox="1">
            <a:spLocks noChangeArrowheads="1"/>
          </p:cNvSpPr>
          <p:nvPr/>
        </p:nvSpPr>
        <p:spPr bwMode="auto">
          <a:xfrm>
            <a:off x="4286250" y="5572125"/>
            <a:ext cx="2571750" cy="400050"/>
          </a:xfrm>
          <a:prstGeom prst="rect">
            <a:avLst/>
          </a:prstGeom>
          <a:noFill/>
          <a:ln w="9525">
            <a:noFill/>
            <a:miter lim="800000"/>
            <a:headEnd/>
            <a:tailEnd/>
          </a:ln>
          <a:effectLst/>
        </p:spPr>
        <p:txBody>
          <a:bodyPr>
            <a:spAutoFit/>
          </a:bodyPr>
          <a:lstStyle/>
          <a:p>
            <a:pPr>
              <a:spcBef>
                <a:spcPct val="50000"/>
              </a:spcBef>
              <a:defRPr/>
            </a:pPr>
            <a:r>
              <a:rPr kumimoji="0" lang="ja-JP" altLang="en-US" dirty="0">
                <a:latin typeface="+mj-lt"/>
                <a:ea typeface="+mj-ea"/>
              </a:rPr>
              <a:t>ということにする。</a:t>
            </a:r>
          </a:p>
        </p:txBody>
      </p:sp>
      <p:graphicFrame>
        <p:nvGraphicFramePr>
          <p:cNvPr id="2" name="Object 15"/>
          <p:cNvGraphicFramePr>
            <a:graphicFrameLocks noChangeAspect="1"/>
          </p:cNvGraphicFramePr>
          <p:nvPr/>
        </p:nvGraphicFramePr>
        <p:xfrm>
          <a:off x="5857875" y="2786063"/>
          <a:ext cx="292100" cy="358775"/>
        </p:xfrm>
        <a:graphic>
          <a:graphicData uri="http://schemas.openxmlformats.org/presentationml/2006/ole">
            <p:oleObj spid="_x0000_s109584" name="数式" r:id="rId12" imgW="253800" imgH="241200" progId="Equation.3">
              <p:embed/>
            </p:oleObj>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角丸四角形 31"/>
          <p:cNvSpPr/>
          <p:nvPr/>
        </p:nvSpPr>
        <p:spPr>
          <a:xfrm>
            <a:off x="357158" y="2285992"/>
            <a:ext cx="8786842" cy="2500330"/>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37" name="正方形/長方形 36"/>
          <p:cNvSpPr/>
          <p:nvPr/>
        </p:nvSpPr>
        <p:spPr>
          <a:xfrm>
            <a:off x="3571875" y="5286375"/>
            <a:ext cx="3286125" cy="928688"/>
          </a:xfrm>
          <a:prstGeom prst="rect">
            <a:avLst/>
          </a:prstGeom>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a:p>
        </p:txBody>
      </p:sp>
      <p:graphicFrame>
        <p:nvGraphicFramePr>
          <p:cNvPr id="30" name="図表 29"/>
          <p:cNvGraphicFramePr/>
          <p:nvPr/>
        </p:nvGraphicFramePr>
        <p:xfrm>
          <a:off x="1214414" y="142852"/>
          <a:ext cx="7086600" cy="86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43" name="Rectangle 3"/>
          <p:cNvSpPr>
            <a:spLocks noGrp="1" noChangeArrowheads="1"/>
          </p:cNvSpPr>
          <p:nvPr>
            <p:ph idx="1"/>
          </p:nvPr>
        </p:nvSpPr>
        <p:spPr>
          <a:xfrm>
            <a:off x="1285875" y="1571625"/>
            <a:ext cx="7858125" cy="1000125"/>
          </a:xfrm>
        </p:spPr>
        <p:txBody>
          <a:bodyPr>
            <a:normAutofit fontScale="92500" lnSpcReduction="10000"/>
          </a:bodyPr>
          <a:lstStyle/>
          <a:p>
            <a:pPr marL="365760" indent="-283464" eaLnBrk="1" fontAlgn="auto" hangingPunct="1">
              <a:spcAft>
                <a:spcPts val="0"/>
              </a:spcAft>
              <a:buFontTx/>
              <a:buNone/>
              <a:defRPr/>
            </a:pPr>
            <a:r>
              <a:rPr lang="ja-JP" altLang="en-US" sz="2000" dirty="0" smtClean="0"/>
              <a:t>（</a:t>
            </a:r>
            <a:r>
              <a:rPr lang="ja-JP" altLang="en-US" sz="1900" dirty="0" smtClean="0"/>
              <a:t>物的資本の増加＝投資）を</a:t>
            </a:r>
            <a:r>
              <a:rPr lang="ja-JP" altLang="en-US" sz="1900" dirty="0"/>
              <a:t>増やすにはどうしたらよいか。</a:t>
            </a:r>
          </a:p>
          <a:p>
            <a:pPr marL="365760" indent="-283464" eaLnBrk="1" fontAlgn="auto" hangingPunct="1">
              <a:spcAft>
                <a:spcPts val="0"/>
              </a:spcAft>
              <a:buFontTx/>
              <a:buNone/>
              <a:defRPr/>
            </a:pPr>
            <a:r>
              <a:rPr lang="ja-JP" altLang="en-US" sz="1900" dirty="0"/>
              <a:t>毎年米だけを生産している経済を考える</a:t>
            </a:r>
            <a:r>
              <a:rPr lang="ja-JP" altLang="en-US" sz="1900" dirty="0" smtClean="0"/>
              <a:t>。</a:t>
            </a:r>
            <a:r>
              <a:rPr lang="ja-JP" altLang="en-US" sz="1800" dirty="0">
                <a:latin typeface="Century" pitchFamily="18" charset="0"/>
              </a:rPr>
              <a:t>　　　　　　　　　　　　　　　　　</a:t>
            </a:r>
          </a:p>
          <a:p>
            <a:pPr marL="365760" indent="-283464" eaLnBrk="1" fontAlgn="auto" hangingPunct="1">
              <a:spcAft>
                <a:spcPts val="0"/>
              </a:spcAft>
              <a:buFontTx/>
              <a:buNone/>
              <a:defRPr/>
            </a:pPr>
            <a:r>
              <a:rPr lang="ja-JP" altLang="en-US" sz="1800" dirty="0">
                <a:latin typeface="Century" pitchFamily="18" charset="0"/>
              </a:rPr>
              <a:t>　　　　　　　　　　　　　　　　　　　　</a:t>
            </a:r>
            <a:endParaRPr lang="ja-JP" altLang="en-US" sz="2400" dirty="0">
              <a:latin typeface="Century" pitchFamily="18" charset="0"/>
            </a:endParaRPr>
          </a:p>
        </p:txBody>
      </p:sp>
      <p:sp>
        <p:nvSpPr>
          <p:cNvPr id="112645" name="Rectangle 5"/>
          <p:cNvSpPr>
            <a:spLocks noChangeArrowheads="1"/>
          </p:cNvSpPr>
          <p:nvPr/>
        </p:nvSpPr>
        <p:spPr bwMode="auto">
          <a:xfrm>
            <a:off x="5072063" y="3286125"/>
            <a:ext cx="2857500" cy="7207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endParaRPr kumimoji="0" lang="ja-JP" altLang="en-US"/>
          </a:p>
        </p:txBody>
      </p:sp>
      <p:sp>
        <p:nvSpPr>
          <p:cNvPr id="184328" name="Line 8"/>
          <p:cNvSpPr>
            <a:spLocks noChangeShapeType="1"/>
          </p:cNvSpPr>
          <p:nvPr/>
        </p:nvSpPr>
        <p:spPr bwMode="auto">
          <a:xfrm>
            <a:off x="4932363" y="3068638"/>
            <a:ext cx="1079500" cy="0"/>
          </a:xfrm>
          <a:prstGeom prst="line">
            <a:avLst/>
          </a:prstGeom>
          <a:noFill/>
          <a:ln w="9525">
            <a:solidFill>
              <a:schemeClr val="tx1"/>
            </a:solidFill>
            <a:round/>
            <a:headEnd/>
            <a:tailEnd type="triangle" w="med" len="med"/>
          </a:ln>
        </p:spPr>
        <p:txBody>
          <a:bodyPr/>
          <a:lstStyle/>
          <a:p>
            <a:endParaRPr lang="ja-JP" altLang="en-US"/>
          </a:p>
        </p:txBody>
      </p:sp>
      <p:sp>
        <p:nvSpPr>
          <p:cNvPr id="184329" name="Text Box 9"/>
          <p:cNvSpPr txBox="1">
            <a:spLocks noChangeArrowheads="1"/>
          </p:cNvSpPr>
          <p:nvPr/>
        </p:nvSpPr>
        <p:spPr bwMode="auto">
          <a:xfrm>
            <a:off x="1428750" y="4826000"/>
            <a:ext cx="6553200" cy="2032000"/>
          </a:xfrm>
          <a:prstGeom prst="rect">
            <a:avLst/>
          </a:prstGeom>
          <a:noFill/>
          <a:ln w="9525">
            <a:noFill/>
            <a:miter lim="800000"/>
            <a:headEnd/>
            <a:tailEnd/>
          </a:ln>
        </p:spPr>
        <p:txBody>
          <a:bodyPr>
            <a:spAutoFit/>
          </a:bodyPr>
          <a:lstStyle/>
          <a:p>
            <a:pPr>
              <a:spcBef>
                <a:spcPct val="50000"/>
              </a:spcBef>
            </a:pPr>
            <a:r>
              <a:rPr kumimoji="0" lang="ja-JP" altLang="en-US" sz="1800"/>
              <a:t>さて、ここで</a:t>
            </a:r>
            <a:r>
              <a:rPr kumimoji="0" lang="en-US" altLang="ja-JP" sz="1800"/>
              <a:t>Ⅹ</a:t>
            </a:r>
            <a:r>
              <a:rPr kumimoji="0" lang="ja-JP" altLang="en-US" sz="1800"/>
              <a:t>－</a:t>
            </a:r>
            <a:r>
              <a:rPr kumimoji="0" lang="en-US" altLang="ja-JP" sz="1800"/>
              <a:t>aⅩ</a:t>
            </a:r>
            <a:r>
              <a:rPr kumimoji="0" lang="ja-JP" altLang="en-US" sz="1800"/>
              <a:t>＝（</a:t>
            </a:r>
            <a:r>
              <a:rPr kumimoji="0" lang="en-US" altLang="ja-JP" sz="1800"/>
              <a:t>1</a:t>
            </a:r>
            <a:r>
              <a:rPr kumimoji="0" lang="ja-JP" altLang="en-US" sz="1800"/>
              <a:t>－</a:t>
            </a:r>
            <a:r>
              <a:rPr kumimoji="0" lang="en-US" altLang="ja-JP" sz="1800"/>
              <a:t>a</a:t>
            </a:r>
            <a:r>
              <a:rPr kumimoji="0" lang="ja-JP" altLang="en-US" sz="1800"/>
              <a:t>）</a:t>
            </a:r>
            <a:r>
              <a:rPr kumimoji="0" lang="en-US" altLang="ja-JP" sz="1800"/>
              <a:t>Ⅹ</a:t>
            </a:r>
            <a:r>
              <a:rPr kumimoji="0" lang="ja-JP" altLang="en-US" sz="1800"/>
              <a:t>単位はどのように使うか</a:t>
            </a:r>
          </a:p>
          <a:p>
            <a:pPr>
              <a:spcBef>
                <a:spcPct val="50000"/>
              </a:spcBef>
            </a:pPr>
            <a:r>
              <a:rPr kumimoji="0" lang="ja-JP" altLang="en-US" sz="1800"/>
              <a:t>　　　　　今年消費 </a:t>
            </a:r>
            <a:r>
              <a:rPr kumimoji="0" lang="en-US" altLang="ja-JP" sz="1800"/>
              <a:t>or</a:t>
            </a:r>
            <a:r>
              <a:rPr kumimoji="0" lang="ja-JP" altLang="en-US" sz="1800"/>
              <a:t>　</a:t>
            </a:r>
            <a:r>
              <a:rPr kumimoji="0" lang="ja-JP" altLang="en-US" sz="1800" b="1"/>
              <a:t>貯蓄</a:t>
            </a:r>
            <a:r>
              <a:rPr kumimoji="0" lang="ja-JP" altLang="en-US" sz="1800"/>
              <a:t>（</a:t>
            </a:r>
            <a:r>
              <a:rPr kumimoji="0" lang="en-US" altLang="ja-JP" sz="1800"/>
              <a:t> </a:t>
            </a:r>
            <a:r>
              <a:rPr kumimoji="0" lang="ja-JP" altLang="en-US" sz="1800"/>
              <a:t>来年巻くために今年保存）</a:t>
            </a:r>
          </a:p>
          <a:p>
            <a:pPr>
              <a:spcBef>
                <a:spcPct val="50000"/>
              </a:spcBef>
            </a:pPr>
            <a:endParaRPr kumimoji="0" lang="ja-JP" altLang="en-US" sz="1800"/>
          </a:p>
          <a:p>
            <a:pPr>
              <a:spcBef>
                <a:spcPct val="50000"/>
              </a:spcBef>
            </a:pPr>
            <a:endParaRPr kumimoji="0" lang="ja-JP" altLang="en-US" sz="1800"/>
          </a:p>
          <a:p>
            <a:pPr>
              <a:spcBef>
                <a:spcPct val="50000"/>
              </a:spcBef>
            </a:pPr>
            <a:endParaRPr kumimoji="0" lang="ja-JP" altLang="en-US" sz="1800"/>
          </a:p>
        </p:txBody>
      </p:sp>
      <p:sp>
        <p:nvSpPr>
          <p:cNvPr id="184330" name="Text Box 15"/>
          <p:cNvSpPr txBox="1">
            <a:spLocks noChangeArrowheads="1"/>
          </p:cNvSpPr>
          <p:nvPr/>
        </p:nvSpPr>
        <p:spPr bwMode="auto">
          <a:xfrm>
            <a:off x="1214438" y="6286500"/>
            <a:ext cx="7127875" cy="366713"/>
          </a:xfrm>
          <a:prstGeom prst="rect">
            <a:avLst/>
          </a:prstGeom>
          <a:noFill/>
          <a:ln w="9525">
            <a:noFill/>
            <a:miter lim="800000"/>
            <a:headEnd/>
            <a:tailEnd/>
          </a:ln>
        </p:spPr>
        <p:txBody>
          <a:bodyPr>
            <a:spAutoFit/>
          </a:bodyPr>
          <a:lstStyle/>
          <a:p>
            <a:pPr>
              <a:spcBef>
                <a:spcPct val="50000"/>
              </a:spcBef>
            </a:pPr>
            <a:r>
              <a:rPr kumimoji="0" lang="ja-JP" altLang="en-US" sz="1800"/>
              <a:t>消費か貯蓄かは家計が決める。これが物的資本の増加を最終的に決定。</a:t>
            </a:r>
          </a:p>
        </p:txBody>
      </p:sp>
      <p:sp>
        <p:nvSpPr>
          <p:cNvPr id="17" name="テキスト ボックス 16"/>
          <p:cNvSpPr txBox="1"/>
          <p:nvPr/>
        </p:nvSpPr>
        <p:spPr>
          <a:xfrm>
            <a:off x="1785938" y="2857500"/>
            <a:ext cx="61436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dirty="0"/>
              <a:t>今年の生産量；　　　　　</a:t>
            </a:r>
            <a:r>
              <a:rPr lang="en-US" altLang="ja-JP" dirty="0"/>
              <a:t>X</a:t>
            </a:r>
            <a:endParaRPr lang="ja-JP" altLang="en-US" dirty="0"/>
          </a:p>
        </p:txBody>
      </p:sp>
      <p:sp>
        <p:nvSpPr>
          <p:cNvPr id="184332" name="テキスト ボックス 19"/>
          <p:cNvSpPr txBox="1">
            <a:spLocks noChangeArrowheads="1"/>
          </p:cNvSpPr>
          <p:nvPr/>
        </p:nvSpPr>
        <p:spPr bwMode="auto">
          <a:xfrm>
            <a:off x="5072063" y="3286125"/>
            <a:ext cx="3143250" cy="400050"/>
          </a:xfrm>
          <a:prstGeom prst="rect">
            <a:avLst/>
          </a:prstGeom>
          <a:noFill/>
          <a:ln w="9525">
            <a:noFill/>
            <a:miter lim="800000"/>
            <a:headEnd/>
            <a:tailEnd/>
          </a:ln>
        </p:spPr>
        <p:txBody>
          <a:bodyPr>
            <a:spAutoFit/>
          </a:bodyPr>
          <a:lstStyle/>
          <a:p>
            <a:r>
              <a:rPr lang="ja-JP" altLang="en-US"/>
              <a:t>残り</a:t>
            </a:r>
          </a:p>
        </p:txBody>
      </p:sp>
      <p:sp>
        <p:nvSpPr>
          <p:cNvPr id="184333" name="テキスト ボックス 20"/>
          <p:cNvSpPr txBox="1">
            <a:spLocks noChangeArrowheads="1"/>
          </p:cNvSpPr>
          <p:nvPr/>
        </p:nvSpPr>
        <p:spPr bwMode="auto">
          <a:xfrm>
            <a:off x="5643563" y="3500438"/>
            <a:ext cx="1571625" cy="400050"/>
          </a:xfrm>
          <a:prstGeom prst="rect">
            <a:avLst/>
          </a:prstGeom>
          <a:noFill/>
          <a:ln w="9525">
            <a:noFill/>
            <a:miter lim="800000"/>
            <a:headEnd/>
            <a:tailEnd/>
          </a:ln>
        </p:spPr>
        <p:txBody>
          <a:bodyPr>
            <a:spAutoFit/>
          </a:bodyPr>
          <a:lstStyle/>
          <a:p>
            <a:r>
              <a:rPr lang="en-US" altLang="ja-JP"/>
              <a:t>(1-a)X</a:t>
            </a:r>
            <a:endParaRPr lang="ja-JP" altLang="en-US"/>
          </a:p>
        </p:txBody>
      </p:sp>
      <p:sp>
        <p:nvSpPr>
          <p:cNvPr id="22" name="テキスト ボックス 21"/>
          <p:cNvSpPr txBox="1"/>
          <p:nvPr/>
        </p:nvSpPr>
        <p:spPr>
          <a:xfrm>
            <a:off x="6572250" y="4071938"/>
            <a:ext cx="1357313" cy="40005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ja-JP" altLang="en-US" dirty="0"/>
              <a:t>消費</a:t>
            </a:r>
          </a:p>
        </p:txBody>
      </p:sp>
      <p:sp>
        <p:nvSpPr>
          <p:cNvPr id="23" name="テキスト ボックス 22"/>
          <p:cNvSpPr txBox="1"/>
          <p:nvPr/>
        </p:nvSpPr>
        <p:spPr>
          <a:xfrm>
            <a:off x="5072063" y="4071938"/>
            <a:ext cx="1500187" cy="400050"/>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defRPr/>
            </a:pPr>
            <a:r>
              <a:rPr lang="ja-JP" altLang="en-US" dirty="0"/>
              <a:t>貯蓄</a:t>
            </a:r>
          </a:p>
        </p:txBody>
      </p:sp>
      <p:sp>
        <p:nvSpPr>
          <p:cNvPr id="24" name="正方形/長方形 23"/>
          <p:cNvSpPr/>
          <p:nvPr/>
        </p:nvSpPr>
        <p:spPr>
          <a:xfrm>
            <a:off x="1785938" y="3286125"/>
            <a:ext cx="3286125" cy="714375"/>
          </a:xfrm>
          <a:prstGeom prst="rect">
            <a:avLst/>
          </a:prstGeom>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p>
        </p:txBody>
      </p:sp>
      <p:sp>
        <p:nvSpPr>
          <p:cNvPr id="18" name="テキスト ボックス 17"/>
          <p:cNvSpPr txBox="1"/>
          <p:nvPr/>
        </p:nvSpPr>
        <p:spPr>
          <a:xfrm>
            <a:off x="1857375" y="3286125"/>
            <a:ext cx="3143250" cy="3698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a:defRPr/>
            </a:pPr>
            <a:r>
              <a:rPr lang="ja-JP" altLang="en-US" sz="1800" dirty="0"/>
              <a:t>来年に</a:t>
            </a:r>
            <a:r>
              <a:rPr lang="en-US" altLang="ja-JP" sz="1800" dirty="0"/>
              <a:t>X</a:t>
            </a:r>
            <a:r>
              <a:rPr lang="ja-JP" altLang="en-US" sz="1800" dirty="0"/>
              <a:t>生産するために保存</a:t>
            </a:r>
          </a:p>
        </p:txBody>
      </p:sp>
      <p:sp>
        <p:nvSpPr>
          <p:cNvPr id="184338" name="テキスト ボックス 18"/>
          <p:cNvSpPr txBox="1">
            <a:spLocks noChangeArrowheads="1"/>
          </p:cNvSpPr>
          <p:nvPr/>
        </p:nvSpPr>
        <p:spPr bwMode="auto">
          <a:xfrm>
            <a:off x="3071813" y="3571875"/>
            <a:ext cx="642937" cy="400050"/>
          </a:xfrm>
          <a:prstGeom prst="rect">
            <a:avLst/>
          </a:prstGeom>
          <a:noFill/>
          <a:ln w="9525">
            <a:noFill/>
            <a:miter lim="800000"/>
            <a:headEnd/>
            <a:tailEnd/>
          </a:ln>
        </p:spPr>
        <p:txBody>
          <a:bodyPr>
            <a:spAutoFit/>
          </a:bodyPr>
          <a:lstStyle/>
          <a:p>
            <a:r>
              <a:rPr lang="en-US" altLang="ja-JP"/>
              <a:t>aX</a:t>
            </a:r>
            <a:endParaRPr lang="ja-JP" altLang="en-US"/>
          </a:p>
        </p:txBody>
      </p:sp>
      <p:cxnSp>
        <p:nvCxnSpPr>
          <p:cNvPr id="26" name="直線矢印コネクタ 25"/>
          <p:cNvCxnSpPr/>
          <p:nvPr/>
        </p:nvCxnSpPr>
        <p:spPr>
          <a:xfrm rot="5400000">
            <a:off x="5715794" y="4072731"/>
            <a:ext cx="28575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直線矢印コネクタ 27"/>
          <p:cNvCxnSpPr>
            <a:stCxn id="184333" idx="2"/>
          </p:cNvCxnSpPr>
          <p:nvPr/>
        </p:nvCxnSpPr>
        <p:spPr>
          <a:xfrm rot="16200000" flipH="1">
            <a:off x="6772275" y="3557588"/>
            <a:ext cx="242887" cy="9286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テキスト ボックス 28"/>
          <p:cNvSpPr txBox="1"/>
          <p:nvPr/>
        </p:nvSpPr>
        <p:spPr>
          <a:xfrm>
            <a:off x="1785938" y="4071938"/>
            <a:ext cx="1500187" cy="400050"/>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defRPr/>
            </a:pPr>
            <a:r>
              <a:rPr lang="ja-JP" altLang="en-US" dirty="0"/>
              <a:t>投資</a:t>
            </a:r>
          </a:p>
        </p:txBody>
      </p:sp>
      <p:cxnSp>
        <p:nvCxnSpPr>
          <p:cNvPr id="31" name="直線矢印コネクタ 30"/>
          <p:cNvCxnSpPr>
            <a:stCxn id="23" idx="1"/>
            <a:endCxn id="29" idx="3"/>
          </p:cNvCxnSpPr>
          <p:nvPr/>
        </p:nvCxnSpPr>
        <p:spPr>
          <a:xfrm rot="10800000">
            <a:off x="3286125" y="4271963"/>
            <a:ext cx="1785938"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4343" name="テキスト ボックス 32"/>
          <p:cNvSpPr txBox="1">
            <a:spLocks noChangeArrowheads="1"/>
          </p:cNvSpPr>
          <p:nvPr/>
        </p:nvSpPr>
        <p:spPr bwMode="auto">
          <a:xfrm>
            <a:off x="3643313" y="5572125"/>
            <a:ext cx="3000375" cy="646113"/>
          </a:xfrm>
          <a:prstGeom prst="rect">
            <a:avLst/>
          </a:prstGeom>
          <a:noFill/>
          <a:ln w="9525">
            <a:noFill/>
            <a:miter lim="800000"/>
            <a:headEnd/>
            <a:tailEnd/>
          </a:ln>
        </p:spPr>
        <p:txBody>
          <a:bodyPr>
            <a:spAutoFit/>
          </a:bodyPr>
          <a:lstStyle/>
          <a:p>
            <a:r>
              <a:rPr lang="ja-JP" altLang="en-US" sz="1800"/>
              <a:t>来年　</a:t>
            </a:r>
            <a:r>
              <a:rPr lang="en-US" altLang="ja-JP" sz="1800"/>
              <a:t>X</a:t>
            </a:r>
            <a:r>
              <a:rPr lang="ja-JP" altLang="en-US" sz="1800"/>
              <a:t>よりも多く生産するための保存</a:t>
            </a:r>
          </a:p>
        </p:txBody>
      </p:sp>
      <p:sp>
        <p:nvSpPr>
          <p:cNvPr id="34" name="左中かっこ 33"/>
          <p:cNvSpPr/>
          <p:nvPr/>
        </p:nvSpPr>
        <p:spPr>
          <a:xfrm>
            <a:off x="1500166" y="3286124"/>
            <a:ext cx="142876" cy="1143008"/>
          </a:xfrm>
          <a:prstGeom prst="leftBrace">
            <a:avLst/>
          </a:prstGeom>
        </p:spPr>
        <p:style>
          <a:lnRef idx="3">
            <a:schemeClr val="dk1"/>
          </a:lnRef>
          <a:fillRef idx="0">
            <a:schemeClr val="dk1"/>
          </a:fillRef>
          <a:effectRef idx="2">
            <a:schemeClr val="dk1"/>
          </a:effectRef>
          <a:fontRef idx="minor">
            <a:schemeClr val="tx1"/>
          </a:fontRef>
        </p:style>
        <p:txBody>
          <a:bodyPr anchor="ctr"/>
          <a:lstStyle/>
          <a:p>
            <a:pPr algn="ctr">
              <a:defRPr/>
            </a:pPr>
            <a:endParaRPr lang="ja-JP" altLang="en-US"/>
          </a:p>
        </p:txBody>
      </p:sp>
      <p:sp>
        <p:nvSpPr>
          <p:cNvPr id="35" name="テキスト ボックス 34"/>
          <p:cNvSpPr txBox="1"/>
          <p:nvPr/>
        </p:nvSpPr>
        <p:spPr>
          <a:xfrm>
            <a:off x="642938" y="3214688"/>
            <a:ext cx="800100" cy="1500187"/>
          </a:xfrm>
          <a:prstGeom prst="rect">
            <a:avLst/>
          </a:prstGeom>
        </p:spPr>
        <p:style>
          <a:lnRef idx="2">
            <a:schemeClr val="dk1"/>
          </a:lnRef>
          <a:fillRef idx="1">
            <a:schemeClr val="lt1"/>
          </a:fillRef>
          <a:effectRef idx="0">
            <a:schemeClr val="dk1"/>
          </a:effectRef>
          <a:fontRef idx="minor">
            <a:schemeClr val="dk1"/>
          </a:fontRef>
        </p:style>
        <p:txBody>
          <a:bodyPr vert="eaVert">
            <a:spAutoFit/>
          </a:bodyPr>
          <a:lstStyle/>
          <a:p>
            <a:pPr>
              <a:defRPr/>
            </a:pPr>
            <a:r>
              <a:rPr lang="ja-JP" altLang="en-US" dirty="0"/>
              <a:t>来年はこの分で生産</a:t>
            </a:r>
          </a:p>
        </p:txBody>
      </p:sp>
      <p:sp>
        <p:nvSpPr>
          <p:cNvPr id="36" name="テキスト ボックス 35"/>
          <p:cNvSpPr txBox="1"/>
          <p:nvPr/>
        </p:nvSpPr>
        <p:spPr>
          <a:xfrm>
            <a:off x="7000875" y="5286375"/>
            <a:ext cx="1785938" cy="400050"/>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defRPr/>
            </a:pPr>
            <a:r>
              <a:rPr lang="ja-JP" altLang="en-US" dirty="0"/>
              <a:t>投資に回る</a:t>
            </a:r>
          </a:p>
        </p:txBody>
      </p:sp>
      <p:cxnSp>
        <p:nvCxnSpPr>
          <p:cNvPr id="27" name="直線矢印コネクタ 26"/>
          <p:cNvCxnSpPr>
            <a:endCxn id="36" idx="1"/>
          </p:cNvCxnSpPr>
          <p:nvPr/>
        </p:nvCxnSpPr>
        <p:spPr>
          <a:xfrm flipV="1">
            <a:off x="6786578" y="5486443"/>
            <a:ext cx="214314" cy="1425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aphicFrame>
        <p:nvGraphicFramePr>
          <p:cNvPr id="38" name="図表 37"/>
          <p:cNvGraphicFramePr/>
          <p:nvPr/>
        </p:nvGraphicFramePr>
        <p:xfrm>
          <a:off x="1214414" y="1000108"/>
          <a:ext cx="3000396" cy="571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9" name="テキスト ボックス 38"/>
          <p:cNvSpPr txBox="1"/>
          <p:nvPr/>
        </p:nvSpPr>
        <p:spPr>
          <a:xfrm>
            <a:off x="1136650" y="2286000"/>
            <a:ext cx="8007350" cy="40005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kumimoji="0" lang="ja-JP" altLang="en-US" dirty="0"/>
              <a:t>この国の米の生産技術：</a:t>
            </a:r>
            <a:r>
              <a:rPr kumimoji="0" lang="en-US" altLang="ja-JP" dirty="0"/>
              <a:t>1</a:t>
            </a:r>
            <a:r>
              <a:rPr kumimoji="0" lang="ja-JP" altLang="en-US" dirty="0"/>
              <a:t>単位生産するために</a:t>
            </a:r>
            <a:r>
              <a:rPr kumimoji="0" lang="en-US" altLang="ja-JP" dirty="0"/>
              <a:t>a(</a:t>
            </a:r>
            <a:r>
              <a:rPr kumimoji="0" lang="ja-JP" altLang="en-US" dirty="0"/>
              <a:t>＜</a:t>
            </a:r>
            <a:r>
              <a:rPr kumimoji="0" lang="en-US" altLang="ja-JP" dirty="0"/>
              <a:t>1)</a:t>
            </a:r>
            <a:r>
              <a:rPr kumimoji="0" lang="ja-JP" altLang="en-US" dirty="0"/>
              <a:t>単位の米が必要</a:t>
            </a:r>
            <a:endParaRPr lang="ja-JP" alt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28572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3667" name="Rectangle 3"/>
          <p:cNvSpPr>
            <a:spLocks noGrp="1" noChangeArrowheads="1"/>
          </p:cNvSpPr>
          <p:nvPr>
            <p:ph idx="1"/>
          </p:nvPr>
        </p:nvSpPr>
        <p:spPr>
          <a:xfrm>
            <a:off x="1285875" y="2332038"/>
            <a:ext cx="7650163" cy="4525962"/>
          </a:xfrm>
        </p:spPr>
        <p:txBody>
          <a:bodyPr>
            <a:normAutofit/>
          </a:bodyPr>
          <a:lstStyle/>
          <a:p>
            <a:pPr marL="365760" indent="-283464" eaLnBrk="1" fontAlgn="auto" hangingPunct="1">
              <a:spcAft>
                <a:spcPts val="0"/>
              </a:spcAft>
              <a:buFontTx/>
              <a:buNone/>
              <a:defRPr/>
            </a:pPr>
            <a:r>
              <a:rPr lang="ja-JP" altLang="en-US" sz="2000" dirty="0" smtClean="0">
                <a:latin typeface="+mj-lt"/>
              </a:rPr>
              <a:t>ソローモデル</a:t>
            </a:r>
            <a:r>
              <a:rPr lang="ja-JP" altLang="en-US" sz="2000" dirty="0">
                <a:latin typeface="+mj-lt"/>
              </a:rPr>
              <a:t>では生産技術について</a:t>
            </a:r>
            <a:r>
              <a:rPr lang="ja-JP" altLang="en-US" sz="2000" dirty="0">
                <a:solidFill>
                  <a:srgbClr val="FF0000"/>
                </a:solidFill>
                <a:latin typeface="+mj-lt"/>
              </a:rPr>
              <a:t>規模に関して収穫一定</a:t>
            </a:r>
            <a:r>
              <a:rPr lang="ja-JP" altLang="en-US" sz="2000" dirty="0">
                <a:latin typeface="+mj-lt"/>
              </a:rPr>
              <a:t>と仮定。</a:t>
            </a:r>
          </a:p>
          <a:p>
            <a:pPr marL="365760" indent="-283464" eaLnBrk="1" fontAlgn="auto" hangingPunct="1">
              <a:spcAft>
                <a:spcPts val="0"/>
              </a:spcAft>
              <a:buFontTx/>
              <a:buNone/>
              <a:defRPr/>
            </a:pPr>
            <a:endParaRPr lang="en-US" altLang="ja-JP" sz="2000" dirty="0" smtClean="0">
              <a:solidFill>
                <a:srgbClr val="FF0000"/>
              </a:solidFill>
              <a:latin typeface="+mj-lt"/>
            </a:endParaRPr>
          </a:p>
          <a:p>
            <a:pPr marL="365760" indent="-283464" eaLnBrk="1" fontAlgn="auto" hangingPunct="1">
              <a:spcAft>
                <a:spcPts val="0"/>
              </a:spcAft>
              <a:buFontTx/>
              <a:buNone/>
              <a:defRPr/>
            </a:pPr>
            <a:r>
              <a:rPr lang="ja-JP" altLang="en-US" sz="2000" dirty="0" smtClean="0">
                <a:solidFill>
                  <a:srgbClr val="FF0000"/>
                </a:solidFill>
                <a:latin typeface="+mj-lt"/>
              </a:rPr>
              <a:t>規模</a:t>
            </a:r>
            <a:r>
              <a:rPr lang="ja-JP" altLang="en-US" sz="2000" dirty="0">
                <a:solidFill>
                  <a:srgbClr val="FF0000"/>
                </a:solidFill>
                <a:latin typeface="+mj-lt"/>
              </a:rPr>
              <a:t>に関して収穫一定</a:t>
            </a:r>
            <a:r>
              <a:rPr lang="ja-JP" altLang="en-US" sz="2000" dirty="0">
                <a:latin typeface="+mj-lt"/>
              </a:rPr>
              <a:t>：投入される生産要素の量と産出</a:t>
            </a:r>
            <a:r>
              <a:rPr lang="ja-JP" altLang="en-US" sz="2000" dirty="0" smtClean="0">
                <a:latin typeface="+mj-lt"/>
              </a:rPr>
              <a:t>される　</a:t>
            </a:r>
            <a:endParaRPr lang="en-US" altLang="ja-JP" sz="2000" dirty="0" smtClean="0">
              <a:latin typeface="+mj-lt"/>
            </a:endParaRPr>
          </a:p>
          <a:p>
            <a:pPr marL="365760" indent="-283464" eaLnBrk="1" fontAlgn="auto" hangingPunct="1">
              <a:spcAft>
                <a:spcPts val="0"/>
              </a:spcAft>
              <a:buFontTx/>
              <a:buNone/>
              <a:defRPr/>
            </a:pPr>
            <a:r>
              <a:rPr lang="ja-JP" altLang="en-US" sz="2000" dirty="0" smtClean="0">
                <a:latin typeface="+mj-lt"/>
              </a:rPr>
              <a:t>　　　　　　　　　　　国内総生産</a:t>
            </a:r>
            <a:r>
              <a:rPr lang="ja-JP" altLang="en-US" sz="2000" dirty="0">
                <a:latin typeface="+mj-lt"/>
              </a:rPr>
              <a:t>の間に比例関係がある。</a:t>
            </a:r>
            <a:endParaRPr lang="ja-JP" altLang="en-US" sz="2000" dirty="0">
              <a:solidFill>
                <a:srgbClr val="FF0000"/>
              </a:solidFill>
              <a:latin typeface="+mj-lt"/>
            </a:endParaRPr>
          </a:p>
        </p:txBody>
      </p:sp>
      <p:graphicFrame>
        <p:nvGraphicFramePr>
          <p:cNvPr id="6" name="図表 5"/>
          <p:cNvGraphicFramePr/>
          <p:nvPr/>
        </p:nvGraphicFramePr>
        <p:xfrm>
          <a:off x="1428728" y="1500174"/>
          <a:ext cx="3286148" cy="6144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86372" name="Rectangle 5"/>
          <p:cNvSpPr>
            <a:spLocks noChangeArrowheads="1"/>
          </p:cNvSpPr>
          <p:nvPr/>
        </p:nvSpPr>
        <p:spPr bwMode="auto">
          <a:xfrm>
            <a:off x="1192213" y="4133850"/>
            <a:ext cx="1584325" cy="431800"/>
          </a:xfrm>
          <a:prstGeom prst="rect">
            <a:avLst/>
          </a:prstGeom>
          <a:solidFill>
            <a:schemeClr val="accent1"/>
          </a:solidFill>
          <a:ln w="9525">
            <a:solidFill>
              <a:schemeClr val="tx1"/>
            </a:solidFill>
            <a:miter lim="800000"/>
            <a:headEnd/>
            <a:tailEnd/>
          </a:ln>
        </p:spPr>
        <p:txBody>
          <a:bodyPr wrap="none" anchor="ctr"/>
          <a:lstStyle/>
          <a:p>
            <a:pPr algn="ctr"/>
            <a:r>
              <a:rPr kumimoji="0" lang="ja-JP" altLang="en-US" sz="1800"/>
              <a:t>（物的資本）</a:t>
            </a:r>
            <a:r>
              <a:rPr kumimoji="0" lang="ja-JP" altLang="en-US" sz="1800" i="1"/>
              <a:t>Ｋ</a:t>
            </a:r>
          </a:p>
        </p:txBody>
      </p:sp>
      <p:sp>
        <p:nvSpPr>
          <p:cNvPr id="186373" name="Rectangle 6"/>
          <p:cNvSpPr>
            <a:spLocks noChangeArrowheads="1"/>
          </p:cNvSpPr>
          <p:nvPr/>
        </p:nvSpPr>
        <p:spPr bwMode="auto">
          <a:xfrm>
            <a:off x="1192213" y="5141913"/>
            <a:ext cx="1584325" cy="360362"/>
          </a:xfrm>
          <a:prstGeom prst="rect">
            <a:avLst/>
          </a:prstGeom>
          <a:solidFill>
            <a:schemeClr val="accent1"/>
          </a:solidFill>
          <a:ln w="9525">
            <a:solidFill>
              <a:schemeClr val="tx1"/>
            </a:solidFill>
            <a:miter lim="800000"/>
            <a:headEnd/>
            <a:tailEnd/>
          </a:ln>
        </p:spPr>
        <p:txBody>
          <a:bodyPr wrap="none" anchor="ctr"/>
          <a:lstStyle/>
          <a:p>
            <a:pPr algn="ctr"/>
            <a:r>
              <a:rPr kumimoji="0" lang="ja-JP" altLang="en-US" sz="1800"/>
              <a:t>（雇用量）</a:t>
            </a:r>
            <a:r>
              <a:rPr kumimoji="0" lang="ja-JP" altLang="en-US" sz="1800" b="1" i="1"/>
              <a:t>　Ｌ</a:t>
            </a:r>
            <a:r>
              <a:rPr kumimoji="0" lang="ja-JP" altLang="en-US" sz="1800"/>
              <a:t>　</a:t>
            </a:r>
          </a:p>
        </p:txBody>
      </p:sp>
      <p:sp>
        <p:nvSpPr>
          <p:cNvPr id="186374" name="Line 7"/>
          <p:cNvSpPr>
            <a:spLocks noChangeShapeType="1"/>
          </p:cNvSpPr>
          <p:nvPr/>
        </p:nvSpPr>
        <p:spPr bwMode="auto">
          <a:xfrm>
            <a:off x="2776538" y="4278313"/>
            <a:ext cx="1798637" cy="431800"/>
          </a:xfrm>
          <a:prstGeom prst="line">
            <a:avLst/>
          </a:prstGeom>
          <a:noFill/>
          <a:ln w="9525">
            <a:solidFill>
              <a:schemeClr val="tx1"/>
            </a:solidFill>
            <a:round/>
            <a:headEnd/>
            <a:tailEnd type="triangle" w="med" len="med"/>
          </a:ln>
        </p:spPr>
        <p:txBody>
          <a:bodyPr/>
          <a:lstStyle/>
          <a:p>
            <a:endParaRPr lang="ja-JP" altLang="en-US"/>
          </a:p>
        </p:txBody>
      </p:sp>
      <p:sp>
        <p:nvSpPr>
          <p:cNvPr id="186375" name="Line 8"/>
          <p:cNvSpPr>
            <a:spLocks noChangeShapeType="1"/>
          </p:cNvSpPr>
          <p:nvPr/>
        </p:nvSpPr>
        <p:spPr bwMode="auto">
          <a:xfrm flipV="1">
            <a:off x="2703513" y="4997450"/>
            <a:ext cx="1871662" cy="288925"/>
          </a:xfrm>
          <a:prstGeom prst="line">
            <a:avLst/>
          </a:prstGeom>
          <a:noFill/>
          <a:ln w="9525">
            <a:solidFill>
              <a:schemeClr val="tx1"/>
            </a:solidFill>
            <a:round/>
            <a:headEnd/>
            <a:tailEnd type="triangle" w="med" len="med"/>
          </a:ln>
        </p:spPr>
        <p:txBody>
          <a:bodyPr/>
          <a:lstStyle/>
          <a:p>
            <a:endParaRPr lang="ja-JP" altLang="en-US"/>
          </a:p>
        </p:txBody>
      </p:sp>
      <p:sp>
        <p:nvSpPr>
          <p:cNvPr id="186376" name="Rectangle 9"/>
          <p:cNvSpPr>
            <a:spLocks noChangeArrowheads="1"/>
          </p:cNvSpPr>
          <p:nvPr/>
        </p:nvSpPr>
        <p:spPr bwMode="auto">
          <a:xfrm>
            <a:off x="4648200" y="4421188"/>
            <a:ext cx="2016125" cy="715962"/>
          </a:xfrm>
          <a:prstGeom prst="rect">
            <a:avLst/>
          </a:prstGeom>
          <a:solidFill>
            <a:srgbClr val="FF99CC"/>
          </a:solidFill>
          <a:ln w="9525">
            <a:solidFill>
              <a:schemeClr val="tx1"/>
            </a:solidFill>
            <a:miter lim="800000"/>
            <a:headEnd/>
            <a:tailEnd/>
          </a:ln>
        </p:spPr>
        <p:txBody>
          <a:bodyPr wrap="none" anchor="ctr"/>
          <a:lstStyle/>
          <a:p>
            <a:pPr algn="ctr"/>
            <a:r>
              <a:rPr kumimoji="0" lang="ja-JP" altLang="en-US" sz="1800"/>
              <a:t>（国内総生産）</a:t>
            </a:r>
            <a:r>
              <a:rPr kumimoji="0" lang="ja-JP" altLang="en-US" sz="1800" b="1" i="1"/>
              <a:t>Ｙ</a:t>
            </a:r>
            <a:r>
              <a:rPr kumimoji="0" lang="ja-JP" altLang="en-US" sz="1800"/>
              <a:t>　</a:t>
            </a:r>
          </a:p>
        </p:txBody>
      </p:sp>
      <p:sp>
        <p:nvSpPr>
          <p:cNvPr id="11" name="Rectangle 16"/>
          <p:cNvSpPr>
            <a:spLocks noChangeArrowheads="1"/>
          </p:cNvSpPr>
          <p:nvPr/>
        </p:nvSpPr>
        <p:spPr bwMode="auto">
          <a:xfrm>
            <a:off x="2776538" y="4133850"/>
            <a:ext cx="1366837" cy="431800"/>
          </a:xfrm>
          <a:prstGeom prst="rect">
            <a:avLst/>
          </a:prstGeom>
          <a:solidFill>
            <a:schemeClr val="accent1">
              <a:alpha val="0"/>
            </a:schemeClr>
          </a:solidFill>
          <a:ln w="9525">
            <a:solidFill>
              <a:srgbClr val="3366FF"/>
            </a:solidFill>
            <a:miter lim="800000"/>
            <a:headEnd/>
            <a:tailEnd/>
          </a:ln>
        </p:spPr>
        <p:txBody>
          <a:bodyPr wrap="none" anchor="ctr"/>
          <a:lstStyle/>
          <a:p>
            <a:pPr algn="ctr"/>
            <a:r>
              <a:rPr kumimoji="0" lang="ja-JP" altLang="en-US"/>
              <a:t>＋</a:t>
            </a:r>
            <a:r>
              <a:rPr kumimoji="0" lang="en-US" altLang="ja-JP" i="1"/>
              <a:t>K</a:t>
            </a:r>
            <a:r>
              <a:rPr kumimoji="0" lang="ja-JP" altLang="en-US" i="1"/>
              <a:t>　　</a:t>
            </a:r>
          </a:p>
        </p:txBody>
      </p:sp>
      <p:sp>
        <p:nvSpPr>
          <p:cNvPr id="12" name="Rectangle 17"/>
          <p:cNvSpPr>
            <a:spLocks noChangeArrowheads="1"/>
          </p:cNvSpPr>
          <p:nvPr/>
        </p:nvSpPr>
        <p:spPr bwMode="auto">
          <a:xfrm>
            <a:off x="2776538" y="5141913"/>
            <a:ext cx="1366837" cy="360362"/>
          </a:xfrm>
          <a:prstGeom prst="rect">
            <a:avLst/>
          </a:prstGeom>
          <a:solidFill>
            <a:schemeClr val="accent1">
              <a:alpha val="0"/>
            </a:schemeClr>
          </a:solidFill>
          <a:ln w="9525">
            <a:solidFill>
              <a:srgbClr val="3366FF"/>
            </a:solidFill>
            <a:miter lim="800000"/>
            <a:headEnd/>
            <a:tailEnd/>
          </a:ln>
        </p:spPr>
        <p:txBody>
          <a:bodyPr wrap="none" anchor="ctr"/>
          <a:lstStyle/>
          <a:p>
            <a:pPr algn="ctr"/>
            <a:r>
              <a:rPr kumimoji="0" lang="ja-JP" altLang="en-US"/>
              <a:t>＋</a:t>
            </a:r>
            <a:r>
              <a:rPr kumimoji="0" lang="en-US" altLang="ja-JP" i="1"/>
              <a:t>L</a:t>
            </a:r>
            <a:r>
              <a:rPr kumimoji="0" lang="ja-JP" altLang="en-US" i="1"/>
              <a:t>　　</a:t>
            </a:r>
          </a:p>
        </p:txBody>
      </p:sp>
      <p:sp>
        <p:nvSpPr>
          <p:cNvPr id="13" name="Rectangle 18"/>
          <p:cNvSpPr>
            <a:spLocks noChangeArrowheads="1"/>
          </p:cNvSpPr>
          <p:nvPr/>
        </p:nvSpPr>
        <p:spPr bwMode="auto">
          <a:xfrm>
            <a:off x="6664325" y="4421188"/>
            <a:ext cx="1944688" cy="715962"/>
          </a:xfrm>
          <a:prstGeom prst="rect">
            <a:avLst/>
          </a:prstGeom>
          <a:solidFill>
            <a:schemeClr val="bg1"/>
          </a:solidFill>
          <a:ln w="9525">
            <a:solidFill>
              <a:srgbClr val="3366FF"/>
            </a:solidFill>
            <a:miter lim="800000"/>
            <a:headEnd/>
            <a:tailEnd/>
          </a:ln>
        </p:spPr>
        <p:txBody>
          <a:bodyPr wrap="none" anchor="ctr"/>
          <a:lstStyle/>
          <a:p>
            <a:pPr algn="ctr"/>
            <a:r>
              <a:rPr kumimoji="0" lang="ja-JP" altLang="en-US"/>
              <a:t>＋</a:t>
            </a:r>
            <a:r>
              <a:rPr kumimoji="0" lang="ja-JP" altLang="en-US" b="1" i="1"/>
              <a:t>Ｙ　　　　　　</a:t>
            </a:r>
          </a:p>
        </p:txBody>
      </p:sp>
      <p:sp>
        <p:nvSpPr>
          <p:cNvPr id="14" name="Line 19"/>
          <p:cNvSpPr>
            <a:spLocks noChangeShapeType="1"/>
          </p:cNvSpPr>
          <p:nvPr/>
        </p:nvSpPr>
        <p:spPr bwMode="auto">
          <a:xfrm>
            <a:off x="4143375" y="4205288"/>
            <a:ext cx="3241675" cy="144462"/>
          </a:xfrm>
          <a:prstGeom prst="line">
            <a:avLst/>
          </a:prstGeom>
          <a:noFill/>
          <a:ln w="9525">
            <a:solidFill>
              <a:srgbClr val="3366FF"/>
            </a:solidFill>
            <a:round/>
            <a:headEnd/>
            <a:tailEnd type="triangle" w="med" len="med"/>
          </a:ln>
        </p:spPr>
        <p:txBody>
          <a:bodyPr/>
          <a:lstStyle/>
          <a:p>
            <a:endParaRPr lang="ja-JP" altLang="en-US"/>
          </a:p>
        </p:txBody>
      </p:sp>
      <p:sp>
        <p:nvSpPr>
          <p:cNvPr id="15" name="Line 20"/>
          <p:cNvSpPr>
            <a:spLocks noChangeShapeType="1"/>
          </p:cNvSpPr>
          <p:nvPr/>
        </p:nvSpPr>
        <p:spPr bwMode="auto">
          <a:xfrm flipV="1">
            <a:off x="4143375" y="5286375"/>
            <a:ext cx="3097213" cy="71438"/>
          </a:xfrm>
          <a:prstGeom prst="line">
            <a:avLst/>
          </a:prstGeom>
          <a:noFill/>
          <a:ln w="9525">
            <a:solidFill>
              <a:srgbClr val="3366FF"/>
            </a:solidFill>
            <a:round/>
            <a:headEnd/>
            <a:tailEnd type="triangle" w="med" len="med"/>
          </a:ln>
        </p:spPr>
        <p:txBody>
          <a:bodyPr/>
          <a:lstStyle/>
          <a:p>
            <a:endParaRPr lang="ja-JP" altLang="en-US"/>
          </a:p>
        </p:txBody>
      </p:sp>
      <p:sp>
        <p:nvSpPr>
          <p:cNvPr id="16" name="Text Box 22"/>
          <p:cNvSpPr txBox="1">
            <a:spLocks noChangeArrowheads="1"/>
          </p:cNvSpPr>
          <p:nvPr/>
        </p:nvSpPr>
        <p:spPr bwMode="auto">
          <a:xfrm>
            <a:off x="2200275" y="3773488"/>
            <a:ext cx="1079500" cy="396875"/>
          </a:xfrm>
          <a:prstGeom prst="rect">
            <a:avLst/>
          </a:prstGeom>
          <a:noFill/>
          <a:ln w="9525">
            <a:noFill/>
            <a:miter lim="800000"/>
            <a:headEnd/>
            <a:tailEnd/>
          </a:ln>
        </p:spPr>
        <p:txBody>
          <a:bodyPr>
            <a:spAutoFit/>
          </a:bodyPr>
          <a:lstStyle/>
          <a:p>
            <a:pPr>
              <a:spcBef>
                <a:spcPct val="50000"/>
              </a:spcBef>
            </a:pPr>
            <a:r>
              <a:rPr kumimoji="0" lang="en-US" altLang="ja-JP">
                <a:solidFill>
                  <a:srgbClr val="FF0000"/>
                </a:solidFill>
              </a:rPr>
              <a:t>2</a:t>
            </a:r>
            <a:r>
              <a:rPr kumimoji="0" lang="en-US" altLang="ja-JP"/>
              <a:t>×</a:t>
            </a:r>
            <a:r>
              <a:rPr kumimoji="0" lang="ja-JP" altLang="en-US" b="1" i="1"/>
              <a:t>Ｋ</a:t>
            </a:r>
          </a:p>
        </p:txBody>
      </p:sp>
      <p:sp>
        <p:nvSpPr>
          <p:cNvPr id="17" name="Text Box 23"/>
          <p:cNvSpPr txBox="1">
            <a:spLocks noChangeArrowheads="1"/>
          </p:cNvSpPr>
          <p:nvPr/>
        </p:nvSpPr>
        <p:spPr bwMode="auto">
          <a:xfrm>
            <a:off x="2200275" y="4710113"/>
            <a:ext cx="863600" cy="396875"/>
          </a:xfrm>
          <a:prstGeom prst="rect">
            <a:avLst/>
          </a:prstGeom>
          <a:noFill/>
          <a:ln w="9525">
            <a:noFill/>
            <a:miter lim="800000"/>
            <a:headEnd/>
            <a:tailEnd/>
          </a:ln>
        </p:spPr>
        <p:txBody>
          <a:bodyPr>
            <a:spAutoFit/>
          </a:bodyPr>
          <a:lstStyle/>
          <a:p>
            <a:pPr>
              <a:spcBef>
                <a:spcPct val="50000"/>
              </a:spcBef>
            </a:pPr>
            <a:r>
              <a:rPr kumimoji="0" lang="en-US" altLang="ja-JP">
                <a:solidFill>
                  <a:srgbClr val="FF0000"/>
                </a:solidFill>
              </a:rPr>
              <a:t>2</a:t>
            </a:r>
            <a:r>
              <a:rPr kumimoji="0" lang="en-US" altLang="ja-JP"/>
              <a:t>×</a:t>
            </a:r>
            <a:r>
              <a:rPr kumimoji="0" lang="ja-JP" altLang="en-US" b="1" i="1"/>
              <a:t>Ｌ</a:t>
            </a:r>
          </a:p>
        </p:txBody>
      </p:sp>
      <p:sp>
        <p:nvSpPr>
          <p:cNvPr id="18" name="Text Box 24"/>
          <p:cNvSpPr txBox="1">
            <a:spLocks noChangeArrowheads="1"/>
          </p:cNvSpPr>
          <p:nvPr/>
        </p:nvSpPr>
        <p:spPr bwMode="auto">
          <a:xfrm>
            <a:off x="5656263" y="3917950"/>
            <a:ext cx="1800225" cy="396875"/>
          </a:xfrm>
          <a:prstGeom prst="rect">
            <a:avLst/>
          </a:prstGeom>
          <a:noFill/>
          <a:ln w="9525">
            <a:noFill/>
            <a:miter lim="800000"/>
            <a:headEnd/>
            <a:tailEnd/>
          </a:ln>
        </p:spPr>
        <p:txBody>
          <a:bodyPr>
            <a:spAutoFit/>
          </a:bodyPr>
          <a:lstStyle/>
          <a:p>
            <a:pPr>
              <a:spcBef>
                <a:spcPct val="50000"/>
              </a:spcBef>
            </a:pPr>
            <a:r>
              <a:rPr kumimoji="0" lang="ja-JP" altLang="en-US"/>
              <a:t>　　　</a:t>
            </a:r>
            <a:r>
              <a:rPr kumimoji="0" lang="en-US" altLang="ja-JP">
                <a:solidFill>
                  <a:srgbClr val="FF0000"/>
                </a:solidFill>
              </a:rPr>
              <a:t>2</a:t>
            </a:r>
            <a:r>
              <a:rPr kumimoji="0" lang="en-US" altLang="ja-JP"/>
              <a:t>×</a:t>
            </a:r>
            <a:r>
              <a:rPr kumimoji="0" lang="ja-JP" altLang="en-US" b="1" i="1"/>
              <a:t>Ｙ</a:t>
            </a:r>
          </a:p>
        </p:txBody>
      </p:sp>
      <p:sp>
        <p:nvSpPr>
          <p:cNvPr id="19" name="Text Box 25"/>
          <p:cNvSpPr txBox="1">
            <a:spLocks noChangeArrowheads="1"/>
          </p:cNvSpPr>
          <p:nvPr/>
        </p:nvSpPr>
        <p:spPr bwMode="auto">
          <a:xfrm>
            <a:off x="1643063" y="5715000"/>
            <a:ext cx="6357937" cy="862013"/>
          </a:xfrm>
          <a:prstGeom prst="rect">
            <a:avLst/>
          </a:prstGeom>
          <a:noFill/>
          <a:ln w="9525">
            <a:noFill/>
            <a:miter lim="800000"/>
            <a:headEnd/>
            <a:tailEnd/>
          </a:ln>
          <a:effectLst/>
        </p:spPr>
        <p:txBody>
          <a:bodyPr>
            <a:spAutoFit/>
          </a:bodyPr>
          <a:lstStyle/>
          <a:p>
            <a:pPr>
              <a:spcBef>
                <a:spcPct val="50000"/>
              </a:spcBef>
              <a:defRPr/>
            </a:pPr>
            <a:r>
              <a:rPr kumimoji="0" lang="ja-JP" altLang="en-US" dirty="0">
                <a:latin typeface="+mj-ea"/>
                <a:ea typeface="+mj-ea"/>
              </a:rPr>
              <a:t>一般的に、投入する生産要素をともに</a:t>
            </a:r>
            <a:r>
              <a:rPr kumimoji="0" lang="ja-JP" altLang="en-US" dirty="0">
                <a:solidFill>
                  <a:srgbClr val="FF0000"/>
                </a:solidFill>
                <a:latin typeface="+mj-ea"/>
                <a:ea typeface="+mj-ea"/>
              </a:rPr>
              <a:t>ａ倍</a:t>
            </a:r>
            <a:r>
              <a:rPr kumimoji="0" lang="ja-JP" altLang="en-US" dirty="0">
                <a:latin typeface="+mj-ea"/>
                <a:ea typeface="+mj-ea"/>
              </a:rPr>
              <a:t>すると</a:t>
            </a:r>
          </a:p>
          <a:p>
            <a:pPr>
              <a:spcBef>
                <a:spcPct val="50000"/>
              </a:spcBef>
              <a:defRPr/>
            </a:pPr>
            <a:r>
              <a:rPr kumimoji="0" lang="ja-JP" altLang="en-US" dirty="0">
                <a:latin typeface="+mj-ea"/>
                <a:ea typeface="+mj-ea"/>
              </a:rPr>
              <a:t>生産される国内要素も</a:t>
            </a:r>
            <a:r>
              <a:rPr kumimoji="0" lang="ja-JP" altLang="en-US" dirty="0">
                <a:solidFill>
                  <a:srgbClr val="FF0000"/>
                </a:solidFill>
                <a:latin typeface="+mj-ea"/>
                <a:ea typeface="+mj-ea"/>
              </a:rPr>
              <a:t>ａ倍</a:t>
            </a:r>
            <a:r>
              <a:rPr kumimoji="0" lang="ja-JP" altLang="en-US" dirty="0">
                <a:latin typeface="+mj-ea"/>
                <a:ea typeface="+mj-ea"/>
              </a:rPr>
              <a:t>になる。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800" decel="100000"/>
                                        <p:tgtEl>
                                          <p:spTgt spid="16"/>
                                        </p:tgtEl>
                                      </p:cBhvr>
                                    </p:animEffect>
                                    <p:anim calcmode="lin" valueType="num">
                                      <p:cBhvr>
                                        <p:cTn id="14" dur="800" decel="100000" fill="hold"/>
                                        <p:tgtEl>
                                          <p:spTgt spid="16"/>
                                        </p:tgtEl>
                                        <p:attrNameLst>
                                          <p:attrName>style.rotation</p:attrName>
                                        </p:attrNameLst>
                                      </p:cBhvr>
                                      <p:tavLst>
                                        <p:tav tm="0">
                                          <p:val>
                                            <p:fltVal val="-90"/>
                                          </p:val>
                                        </p:tav>
                                        <p:tav tm="100000">
                                          <p:val>
                                            <p:fltVal val="0"/>
                                          </p:val>
                                        </p:tav>
                                      </p:tavLst>
                                    </p:anim>
                                    <p:anim calcmode="lin" valueType="num">
                                      <p:cBhvr>
                                        <p:cTn id="15" dur="800" decel="100000" fill="hold"/>
                                        <p:tgtEl>
                                          <p:spTgt spid="16"/>
                                        </p:tgtEl>
                                        <p:attrNameLst>
                                          <p:attrName>ppt_x</p:attrName>
                                        </p:attrNameLst>
                                      </p:cBhvr>
                                      <p:tavLst>
                                        <p:tav tm="0">
                                          <p:val>
                                            <p:strVal val="#ppt_x+0.4"/>
                                          </p:val>
                                        </p:tav>
                                        <p:tav tm="100000">
                                          <p:val>
                                            <p:strVal val="#ppt_x-0.05"/>
                                          </p:val>
                                        </p:tav>
                                      </p:tavLst>
                                    </p:anim>
                                    <p:anim calcmode="lin" valueType="num">
                                      <p:cBhvr>
                                        <p:cTn id="16" dur="800" decel="100000" fill="hold"/>
                                        <p:tgtEl>
                                          <p:spTgt spid="16"/>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800" decel="100000"/>
                                        <p:tgtEl>
                                          <p:spTgt spid="17"/>
                                        </p:tgtEl>
                                      </p:cBhvr>
                                    </p:animEffect>
                                    <p:anim calcmode="lin" valueType="num">
                                      <p:cBhvr>
                                        <p:cTn id="30" dur="800" decel="100000" fill="hold"/>
                                        <p:tgtEl>
                                          <p:spTgt spid="17"/>
                                        </p:tgtEl>
                                        <p:attrNameLst>
                                          <p:attrName>style.rotation</p:attrName>
                                        </p:attrNameLst>
                                      </p:cBhvr>
                                      <p:tavLst>
                                        <p:tav tm="0">
                                          <p:val>
                                            <p:fltVal val="-90"/>
                                          </p:val>
                                        </p:tav>
                                        <p:tav tm="100000">
                                          <p:val>
                                            <p:fltVal val="0"/>
                                          </p:val>
                                        </p:tav>
                                      </p:tavLst>
                                    </p:anim>
                                    <p:anim calcmode="lin" valueType="num">
                                      <p:cBhvr>
                                        <p:cTn id="31" dur="800" decel="100000" fill="hold"/>
                                        <p:tgtEl>
                                          <p:spTgt spid="17"/>
                                        </p:tgtEl>
                                        <p:attrNameLst>
                                          <p:attrName>ppt_x</p:attrName>
                                        </p:attrNameLst>
                                      </p:cBhvr>
                                      <p:tavLst>
                                        <p:tav tm="0">
                                          <p:val>
                                            <p:strVal val="#ppt_x+0.4"/>
                                          </p:val>
                                        </p:tav>
                                        <p:tav tm="100000">
                                          <p:val>
                                            <p:strVal val="#ppt_x-0.05"/>
                                          </p:val>
                                        </p:tav>
                                      </p:tavLst>
                                    </p:anim>
                                    <p:anim calcmode="lin" valueType="num">
                                      <p:cBhvr>
                                        <p:cTn id="32" dur="800" decel="100000" fill="hold"/>
                                        <p:tgtEl>
                                          <p:spTgt spid="17"/>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800" decel="100000"/>
                                        <p:tgtEl>
                                          <p:spTgt spid="18"/>
                                        </p:tgtEl>
                                      </p:cBhvr>
                                    </p:animEffect>
                                    <p:anim calcmode="lin" valueType="num">
                                      <p:cBhvr>
                                        <p:cTn id="58" dur="800" decel="100000" fill="hold"/>
                                        <p:tgtEl>
                                          <p:spTgt spid="18"/>
                                        </p:tgtEl>
                                        <p:attrNameLst>
                                          <p:attrName>style.rotation</p:attrName>
                                        </p:attrNameLst>
                                      </p:cBhvr>
                                      <p:tavLst>
                                        <p:tav tm="0">
                                          <p:val>
                                            <p:fltVal val="-90"/>
                                          </p:val>
                                        </p:tav>
                                        <p:tav tm="100000">
                                          <p:val>
                                            <p:fltVal val="0"/>
                                          </p:val>
                                        </p:tav>
                                      </p:tavLst>
                                    </p:anim>
                                    <p:anim calcmode="lin" valueType="num">
                                      <p:cBhvr>
                                        <p:cTn id="59" dur="800" decel="100000" fill="hold"/>
                                        <p:tgtEl>
                                          <p:spTgt spid="18"/>
                                        </p:tgtEl>
                                        <p:attrNameLst>
                                          <p:attrName>ppt_x</p:attrName>
                                        </p:attrNameLst>
                                      </p:cBhvr>
                                      <p:tavLst>
                                        <p:tav tm="0">
                                          <p:val>
                                            <p:strVal val="#ppt_x+0.4"/>
                                          </p:val>
                                        </p:tav>
                                        <p:tav tm="100000">
                                          <p:val>
                                            <p:strVal val="#ppt_x-0.05"/>
                                          </p:val>
                                        </p:tav>
                                      </p:tavLst>
                                    </p:anim>
                                    <p:anim calcmode="lin" valueType="num">
                                      <p:cBhvr>
                                        <p:cTn id="60" dur="800" decel="100000" fill="hold"/>
                                        <p:tgtEl>
                                          <p:spTgt spid="1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p:bldP spid="1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角丸四角形 33"/>
          <p:cNvSpPr/>
          <p:nvPr/>
        </p:nvSpPr>
        <p:spPr>
          <a:xfrm>
            <a:off x="1142976" y="3214686"/>
            <a:ext cx="7786742" cy="2714644"/>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88420" name="Rectangle 3"/>
          <p:cNvSpPr>
            <a:spLocks noGrp="1" noChangeArrowheads="1"/>
          </p:cNvSpPr>
          <p:nvPr>
            <p:ph idx="1"/>
          </p:nvPr>
        </p:nvSpPr>
        <p:spPr>
          <a:xfrm>
            <a:off x="1214438" y="1857375"/>
            <a:ext cx="7507287" cy="1857375"/>
          </a:xfrm>
        </p:spPr>
        <p:txBody>
          <a:bodyPr/>
          <a:lstStyle/>
          <a:p>
            <a:pPr eaLnBrk="1" hangingPunct="1">
              <a:buFontTx/>
              <a:buNone/>
            </a:pPr>
            <a:r>
              <a:rPr lang="ja-JP" altLang="en-US" sz="2000" smtClean="0"/>
              <a:t>（物的資本量）　</a:t>
            </a:r>
            <a:r>
              <a:rPr lang="en-US" altLang="ja-JP" sz="2000" smtClean="0">
                <a:solidFill>
                  <a:srgbClr val="FF0000"/>
                </a:solidFill>
              </a:rPr>
              <a:t>a</a:t>
            </a:r>
            <a:r>
              <a:rPr lang="en-US" altLang="ja-JP" sz="2000" smtClean="0"/>
              <a:t>×</a:t>
            </a:r>
            <a:r>
              <a:rPr lang="ja-JP" altLang="en-US" sz="2000" smtClean="0"/>
              <a:t>Ｋ</a:t>
            </a:r>
          </a:p>
          <a:p>
            <a:pPr eaLnBrk="1" hangingPunct="1">
              <a:buFontTx/>
              <a:buNone/>
            </a:pPr>
            <a:r>
              <a:rPr lang="ja-JP" altLang="en-US" sz="2000" smtClean="0"/>
              <a:t>　　　　　　　　　　　　　　　　　　（国内総生産）　</a:t>
            </a:r>
            <a:r>
              <a:rPr lang="en-US" altLang="ja-JP" sz="2000" smtClean="0">
                <a:solidFill>
                  <a:srgbClr val="FF0000"/>
                </a:solidFill>
              </a:rPr>
              <a:t>a</a:t>
            </a:r>
            <a:r>
              <a:rPr lang="en-US" altLang="ja-JP" sz="2000" smtClean="0"/>
              <a:t>×</a:t>
            </a:r>
            <a:r>
              <a:rPr lang="ja-JP" altLang="en-US" sz="2000" smtClean="0"/>
              <a:t>Ｙ</a:t>
            </a:r>
          </a:p>
          <a:p>
            <a:pPr eaLnBrk="1" hangingPunct="1">
              <a:buFontTx/>
              <a:buNone/>
            </a:pPr>
            <a:r>
              <a:rPr lang="ja-JP" altLang="en-US" sz="2000" smtClean="0"/>
              <a:t>（労働投入量）　</a:t>
            </a:r>
            <a:r>
              <a:rPr lang="en-US" altLang="ja-JP" sz="2000" smtClean="0">
                <a:solidFill>
                  <a:srgbClr val="FF0000"/>
                </a:solidFill>
              </a:rPr>
              <a:t>a</a:t>
            </a:r>
            <a:r>
              <a:rPr lang="en-US" altLang="ja-JP" sz="2000" smtClean="0"/>
              <a:t>×</a:t>
            </a:r>
            <a:r>
              <a:rPr lang="ja-JP" altLang="en-US" sz="2000" smtClean="0"/>
              <a:t>Ｌ</a:t>
            </a:r>
          </a:p>
          <a:p>
            <a:pPr eaLnBrk="1" hangingPunct="1">
              <a:buFontTx/>
              <a:buNone/>
            </a:pPr>
            <a:r>
              <a:rPr lang="ja-JP" altLang="en-US" sz="1800" smtClean="0"/>
              <a:t>　　　　　　　　　　　　　</a:t>
            </a:r>
          </a:p>
          <a:p>
            <a:pPr eaLnBrk="1" hangingPunct="1">
              <a:buFontTx/>
              <a:buNone/>
            </a:pPr>
            <a:endParaRPr lang="ja-JP" altLang="en-US" sz="1800" smtClean="0"/>
          </a:p>
        </p:txBody>
      </p:sp>
      <p:sp>
        <p:nvSpPr>
          <p:cNvPr id="19" name="Text Box 25"/>
          <p:cNvSpPr txBox="1">
            <a:spLocks noChangeArrowheads="1"/>
          </p:cNvSpPr>
          <p:nvPr/>
        </p:nvSpPr>
        <p:spPr bwMode="auto">
          <a:xfrm>
            <a:off x="1643063" y="500063"/>
            <a:ext cx="6357937" cy="862012"/>
          </a:xfrm>
          <a:prstGeom prst="rect">
            <a:avLst/>
          </a:prstGeom>
          <a:noFill/>
          <a:ln w="9525">
            <a:noFill/>
            <a:miter lim="800000"/>
            <a:headEnd/>
            <a:tailEnd/>
          </a:ln>
          <a:effectLst/>
        </p:spPr>
        <p:txBody>
          <a:bodyPr>
            <a:spAutoFit/>
          </a:bodyPr>
          <a:lstStyle/>
          <a:p>
            <a:pPr>
              <a:spcBef>
                <a:spcPct val="50000"/>
              </a:spcBef>
              <a:defRPr/>
            </a:pPr>
            <a:r>
              <a:rPr kumimoji="0" lang="ja-JP" altLang="en-US" dirty="0">
                <a:latin typeface="+mj-ea"/>
                <a:ea typeface="+mj-ea"/>
              </a:rPr>
              <a:t>一般的に、投入する生産要素をともに</a:t>
            </a:r>
            <a:r>
              <a:rPr kumimoji="0" lang="ja-JP" altLang="en-US" dirty="0">
                <a:solidFill>
                  <a:srgbClr val="FF0000"/>
                </a:solidFill>
                <a:latin typeface="+mj-ea"/>
                <a:ea typeface="+mj-ea"/>
              </a:rPr>
              <a:t>ａ倍</a:t>
            </a:r>
            <a:r>
              <a:rPr kumimoji="0" lang="ja-JP" altLang="en-US" dirty="0">
                <a:latin typeface="+mj-ea"/>
                <a:ea typeface="+mj-ea"/>
              </a:rPr>
              <a:t>すると</a:t>
            </a:r>
          </a:p>
          <a:p>
            <a:pPr>
              <a:spcBef>
                <a:spcPct val="50000"/>
              </a:spcBef>
              <a:defRPr/>
            </a:pPr>
            <a:r>
              <a:rPr kumimoji="0" lang="ja-JP" altLang="en-US" dirty="0">
                <a:latin typeface="+mj-ea"/>
                <a:ea typeface="+mj-ea"/>
              </a:rPr>
              <a:t>生産される国内要素も</a:t>
            </a:r>
            <a:r>
              <a:rPr kumimoji="0" lang="ja-JP" altLang="en-US" dirty="0">
                <a:solidFill>
                  <a:srgbClr val="FF0000"/>
                </a:solidFill>
                <a:latin typeface="+mj-ea"/>
                <a:ea typeface="+mj-ea"/>
              </a:rPr>
              <a:t>ａ倍</a:t>
            </a:r>
            <a:r>
              <a:rPr kumimoji="0" lang="ja-JP" altLang="en-US" dirty="0">
                <a:latin typeface="+mj-ea"/>
                <a:ea typeface="+mj-ea"/>
              </a:rPr>
              <a:t>になる。</a:t>
            </a:r>
          </a:p>
        </p:txBody>
      </p:sp>
      <p:cxnSp>
        <p:nvCxnSpPr>
          <p:cNvPr id="21" name="直線矢印コネクタ 20"/>
          <p:cNvCxnSpPr/>
          <p:nvPr/>
        </p:nvCxnSpPr>
        <p:spPr>
          <a:xfrm>
            <a:off x="4214810" y="2071678"/>
            <a:ext cx="1714512"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直線矢印コネクタ 22"/>
          <p:cNvCxnSpPr/>
          <p:nvPr/>
        </p:nvCxnSpPr>
        <p:spPr>
          <a:xfrm flipV="1">
            <a:off x="4214810" y="2571744"/>
            <a:ext cx="1714512"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8424" name="Rectangle 2"/>
          <p:cNvSpPr>
            <a:spLocks noGrp="1" noChangeArrowheads="1"/>
          </p:cNvSpPr>
          <p:nvPr>
            <p:ph type="title"/>
          </p:nvPr>
        </p:nvSpPr>
        <p:spPr bwMode="auto">
          <a:xfrm>
            <a:off x="1357313" y="3286125"/>
            <a:ext cx="7086600" cy="768350"/>
          </a:xfrm>
        </p:spPr>
        <p:txBody>
          <a:bodyPr vert="horz" wrap="square" lIns="91440" tIns="45720" rIns="91440" bIns="45720" numCol="1" anchorCtr="0" compatLnSpc="1">
            <a:prstTxWarp prst="textNoShape">
              <a:avLst/>
            </a:prstTxWarp>
          </a:bodyPr>
          <a:lstStyle/>
          <a:p>
            <a:pPr eaLnBrk="1" hangingPunct="1"/>
            <a:r>
              <a:rPr lang="ja-JP" altLang="en-US" sz="2000" smtClean="0">
                <a:solidFill>
                  <a:schemeClr val="tx1"/>
                </a:solidFill>
                <a:effectLst/>
              </a:rPr>
              <a:t>比例係数のａを投入される労働で割った値にしてみよう。</a:t>
            </a:r>
            <a:br>
              <a:rPr lang="ja-JP" altLang="en-US" sz="2000" smtClean="0">
                <a:solidFill>
                  <a:schemeClr val="tx1"/>
                </a:solidFill>
                <a:effectLst/>
              </a:rPr>
            </a:br>
            <a:r>
              <a:rPr lang="ja-JP" altLang="en-US" sz="2000" smtClean="0">
                <a:solidFill>
                  <a:schemeClr val="tx1"/>
                </a:solidFill>
                <a:effectLst/>
              </a:rPr>
              <a:t>つまり、</a:t>
            </a:r>
            <a:r>
              <a:rPr lang="ja-JP" altLang="en-US" sz="2000" smtClean="0">
                <a:solidFill>
                  <a:srgbClr val="FF0000"/>
                </a:solidFill>
                <a:effectLst/>
              </a:rPr>
              <a:t>ａ＝</a:t>
            </a:r>
            <a:r>
              <a:rPr lang="en-US" altLang="ja-JP" sz="2000" b="1" smtClean="0">
                <a:solidFill>
                  <a:srgbClr val="FF0000"/>
                </a:solidFill>
                <a:effectLst/>
              </a:rPr>
              <a:t>1</a:t>
            </a:r>
            <a:r>
              <a:rPr lang="en-US" altLang="ja-JP" sz="2000" smtClean="0">
                <a:solidFill>
                  <a:srgbClr val="FF0000"/>
                </a:solidFill>
                <a:effectLst/>
              </a:rPr>
              <a:t>/</a:t>
            </a:r>
            <a:r>
              <a:rPr lang="ja-JP" altLang="en-US" sz="2000" i="1" smtClean="0">
                <a:solidFill>
                  <a:srgbClr val="FF0000"/>
                </a:solidFill>
                <a:effectLst/>
              </a:rPr>
              <a:t>Ｌ</a:t>
            </a:r>
            <a:r>
              <a:rPr lang="ja-JP" altLang="en-US" sz="2000" smtClean="0">
                <a:solidFill>
                  <a:schemeClr val="tx1"/>
                </a:solidFill>
                <a:effectLst/>
              </a:rPr>
              <a:t>とおいてみる。</a:t>
            </a:r>
            <a:endParaRPr lang="ja-JP" altLang="en-US" sz="2000" i="1" smtClean="0">
              <a:solidFill>
                <a:schemeClr val="tx1"/>
              </a:solidFill>
              <a:effectLst/>
            </a:endParaRPr>
          </a:p>
        </p:txBody>
      </p:sp>
      <p:sp>
        <p:nvSpPr>
          <p:cNvPr id="25" name="Rectangle 3"/>
          <p:cNvSpPr>
            <a:spLocks noGrp="1" noChangeArrowheads="1"/>
          </p:cNvSpPr>
          <p:nvPr>
            <p:ph idx="1"/>
          </p:nvPr>
        </p:nvSpPr>
        <p:spPr>
          <a:xfrm>
            <a:off x="928688" y="4500563"/>
            <a:ext cx="8001000" cy="1303337"/>
          </a:xfrm>
        </p:spPr>
        <p:txBody>
          <a:bodyPr>
            <a:normAutofit fontScale="77500" lnSpcReduction="20000"/>
          </a:bodyPr>
          <a:lstStyle/>
          <a:p>
            <a:pPr marL="365760" indent="-283464" eaLnBrk="1" fontAlgn="auto" hangingPunct="1">
              <a:spcAft>
                <a:spcPts val="0"/>
              </a:spcAft>
              <a:buFontTx/>
              <a:buNone/>
              <a:defRPr/>
            </a:pPr>
            <a:r>
              <a:rPr lang="ja-JP" altLang="en-US" sz="2600" dirty="0"/>
              <a:t>（物的資本量）　</a:t>
            </a:r>
            <a:r>
              <a:rPr lang="en-US" altLang="ja-JP" sz="2600" dirty="0">
                <a:solidFill>
                  <a:srgbClr val="FF0000"/>
                </a:solidFill>
              </a:rPr>
              <a:t>(1/</a:t>
            </a:r>
            <a:r>
              <a:rPr lang="ja-JP" altLang="en-US" sz="2600" dirty="0">
                <a:solidFill>
                  <a:srgbClr val="FF0000"/>
                </a:solidFill>
              </a:rPr>
              <a:t>Ｌ</a:t>
            </a:r>
            <a:r>
              <a:rPr lang="en-US" altLang="ja-JP" sz="2600" dirty="0">
                <a:solidFill>
                  <a:srgbClr val="FF0000"/>
                </a:solidFill>
              </a:rPr>
              <a:t>)</a:t>
            </a:r>
            <a:r>
              <a:rPr lang="en-US" altLang="ja-JP" sz="2600" dirty="0"/>
              <a:t>×</a:t>
            </a:r>
            <a:r>
              <a:rPr lang="ja-JP" altLang="en-US" sz="2600" dirty="0"/>
              <a:t>Ｋ</a:t>
            </a:r>
          </a:p>
          <a:p>
            <a:pPr marL="365760" indent="-283464" eaLnBrk="1" fontAlgn="auto" hangingPunct="1">
              <a:spcAft>
                <a:spcPts val="0"/>
              </a:spcAft>
              <a:buFontTx/>
              <a:buNone/>
              <a:defRPr/>
            </a:pPr>
            <a:r>
              <a:rPr lang="ja-JP" altLang="en-US" sz="2600" dirty="0"/>
              <a:t>　　　　　　　　　　　　　　　</a:t>
            </a:r>
            <a:r>
              <a:rPr lang="ja-JP" altLang="en-US" sz="2600" dirty="0" smtClean="0"/>
              <a:t>　　　（国内</a:t>
            </a:r>
            <a:r>
              <a:rPr lang="ja-JP" altLang="en-US" sz="2600" dirty="0"/>
              <a:t>総生産）　</a:t>
            </a:r>
            <a:r>
              <a:rPr lang="en-US" altLang="ja-JP" sz="2600" dirty="0">
                <a:solidFill>
                  <a:srgbClr val="FF0000"/>
                </a:solidFill>
              </a:rPr>
              <a:t>(1/</a:t>
            </a:r>
            <a:r>
              <a:rPr lang="ja-JP" altLang="en-US" sz="2600" dirty="0">
                <a:solidFill>
                  <a:srgbClr val="FF0000"/>
                </a:solidFill>
              </a:rPr>
              <a:t>Ｌ</a:t>
            </a:r>
            <a:r>
              <a:rPr lang="en-US" altLang="ja-JP" sz="2600" dirty="0">
                <a:solidFill>
                  <a:srgbClr val="FF0000"/>
                </a:solidFill>
              </a:rPr>
              <a:t>)</a:t>
            </a:r>
            <a:r>
              <a:rPr lang="en-US" altLang="ja-JP" sz="2600" dirty="0"/>
              <a:t>×</a:t>
            </a:r>
            <a:r>
              <a:rPr lang="ja-JP" altLang="en-US" sz="2600" dirty="0"/>
              <a:t>Ｙ</a:t>
            </a:r>
          </a:p>
          <a:p>
            <a:pPr marL="365760" indent="-283464" eaLnBrk="1" fontAlgn="auto" hangingPunct="1">
              <a:spcAft>
                <a:spcPts val="0"/>
              </a:spcAft>
              <a:buFontTx/>
              <a:buNone/>
              <a:defRPr/>
            </a:pPr>
            <a:r>
              <a:rPr lang="ja-JP" altLang="en-US" sz="2600" dirty="0"/>
              <a:t>（労働投入量）　</a:t>
            </a:r>
            <a:r>
              <a:rPr lang="en-US" altLang="ja-JP" sz="2600" dirty="0">
                <a:solidFill>
                  <a:srgbClr val="FF0000"/>
                </a:solidFill>
              </a:rPr>
              <a:t>(1/</a:t>
            </a:r>
            <a:r>
              <a:rPr lang="ja-JP" altLang="en-US" sz="2600" dirty="0">
                <a:solidFill>
                  <a:srgbClr val="FF0000"/>
                </a:solidFill>
              </a:rPr>
              <a:t>Ｌ</a:t>
            </a:r>
            <a:r>
              <a:rPr lang="en-US" altLang="ja-JP" sz="2600" dirty="0">
                <a:solidFill>
                  <a:srgbClr val="FF0000"/>
                </a:solidFill>
              </a:rPr>
              <a:t>)</a:t>
            </a:r>
            <a:r>
              <a:rPr lang="en-US" altLang="ja-JP" sz="2600" dirty="0"/>
              <a:t>×</a:t>
            </a:r>
            <a:r>
              <a:rPr lang="ja-JP" altLang="en-US" sz="2600" dirty="0"/>
              <a:t>Ｌ</a:t>
            </a:r>
          </a:p>
          <a:p>
            <a:pPr marL="365760" indent="-283464" eaLnBrk="1" fontAlgn="auto" hangingPunct="1">
              <a:spcAft>
                <a:spcPts val="0"/>
              </a:spcAft>
              <a:buFontTx/>
              <a:buNone/>
              <a:defRPr/>
            </a:pPr>
            <a:r>
              <a:rPr lang="ja-JP" altLang="en-US" sz="1800" dirty="0"/>
              <a:t>　　　　　　　　　　　　　</a:t>
            </a:r>
          </a:p>
          <a:p>
            <a:pPr marL="365760" indent="-283464" eaLnBrk="1" fontAlgn="auto" hangingPunct="1">
              <a:spcAft>
                <a:spcPts val="0"/>
              </a:spcAft>
              <a:buFontTx/>
              <a:buNone/>
              <a:defRPr/>
            </a:pPr>
            <a:endParaRPr lang="ja-JP" altLang="en-US" sz="1800" dirty="0"/>
          </a:p>
        </p:txBody>
      </p:sp>
      <p:cxnSp>
        <p:nvCxnSpPr>
          <p:cNvPr id="30" name="直線矢印コネクタ 29"/>
          <p:cNvCxnSpPr/>
          <p:nvPr/>
        </p:nvCxnSpPr>
        <p:spPr>
          <a:xfrm>
            <a:off x="4357686" y="4643446"/>
            <a:ext cx="1428760"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2" name="直線矢印コネクタ 31"/>
          <p:cNvCxnSpPr/>
          <p:nvPr/>
        </p:nvCxnSpPr>
        <p:spPr>
          <a:xfrm flipV="1">
            <a:off x="4357686" y="5000636"/>
            <a:ext cx="1428760"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p:cNvSpPr/>
          <p:nvPr/>
        </p:nvSpPr>
        <p:spPr>
          <a:xfrm>
            <a:off x="5357818" y="2214554"/>
            <a:ext cx="3571900" cy="1785950"/>
          </a:xfrm>
          <a:prstGeom prst="rect">
            <a:avLst/>
          </a:prstGeom>
          <a:solidFill>
            <a:srgbClr val="FFC000"/>
          </a:solidFill>
          <a:ln>
            <a:solidFill>
              <a:schemeClr val="accent5">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正方形/長方形 20"/>
          <p:cNvSpPr/>
          <p:nvPr/>
        </p:nvSpPr>
        <p:spPr>
          <a:xfrm>
            <a:off x="1214414" y="2214554"/>
            <a:ext cx="3357586" cy="1785950"/>
          </a:xfrm>
          <a:prstGeom prst="rect">
            <a:avLst/>
          </a:prstGeom>
          <a:solidFill>
            <a:schemeClr val="accent6">
              <a:lumMod val="40000"/>
              <a:lumOff val="6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0471" name="Text Box 9"/>
          <p:cNvSpPr txBox="1">
            <a:spLocks noChangeArrowheads="1"/>
          </p:cNvSpPr>
          <p:nvPr/>
        </p:nvSpPr>
        <p:spPr bwMode="auto">
          <a:xfrm>
            <a:off x="1000125" y="642938"/>
            <a:ext cx="7848600" cy="646112"/>
          </a:xfrm>
          <a:prstGeom prst="rect">
            <a:avLst/>
          </a:prstGeom>
          <a:noFill/>
          <a:ln w="9525">
            <a:noFill/>
            <a:miter lim="800000"/>
            <a:headEnd/>
            <a:tailEnd/>
          </a:ln>
        </p:spPr>
        <p:txBody>
          <a:bodyPr>
            <a:spAutoFit/>
          </a:bodyPr>
          <a:lstStyle/>
          <a:p>
            <a:pPr>
              <a:spcBef>
                <a:spcPct val="50000"/>
              </a:spcBef>
            </a:pPr>
            <a:r>
              <a:rPr kumimoji="0" lang="ja-JP" altLang="en-US" sz="1800"/>
              <a:t>つまり、雇用量は</a:t>
            </a:r>
            <a:r>
              <a:rPr kumimoji="0" lang="en-US" altLang="ja-JP" sz="1800"/>
              <a:t>1</a:t>
            </a:r>
            <a:r>
              <a:rPr kumimoji="0" lang="ja-JP" altLang="en-US" sz="1800"/>
              <a:t>（一定の値）となり、生産技術の関係は次のように単純化できる。</a:t>
            </a:r>
          </a:p>
        </p:txBody>
      </p:sp>
      <p:sp>
        <p:nvSpPr>
          <p:cNvPr id="190472" name="Text Box 10"/>
          <p:cNvSpPr txBox="1">
            <a:spLocks noChangeArrowheads="1"/>
          </p:cNvSpPr>
          <p:nvPr/>
        </p:nvSpPr>
        <p:spPr bwMode="auto">
          <a:xfrm>
            <a:off x="1285875" y="2357438"/>
            <a:ext cx="3500438" cy="369887"/>
          </a:xfrm>
          <a:prstGeom prst="rect">
            <a:avLst/>
          </a:prstGeom>
          <a:noFill/>
          <a:ln w="9525">
            <a:noFill/>
            <a:miter lim="800000"/>
            <a:headEnd/>
            <a:tailEnd/>
          </a:ln>
        </p:spPr>
        <p:txBody>
          <a:bodyPr>
            <a:spAutoFit/>
          </a:bodyPr>
          <a:lstStyle/>
          <a:p>
            <a:pPr>
              <a:spcBef>
                <a:spcPct val="50000"/>
              </a:spcBef>
            </a:pPr>
            <a:r>
              <a:rPr kumimoji="0" lang="ja-JP" altLang="en-US" sz="1800" b="1">
                <a:solidFill>
                  <a:srgbClr val="FF0000"/>
                </a:solidFill>
              </a:rPr>
              <a:t>労働１単位当たりの物的資本</a:t>
            </a:r>
            <a:r>
              <a:rPr kumimoji="0" lang="ja-JP" altLang="en-US" sz="1800"/>
              <a:t>：</a:t>
            </a:r>
          </a:p>
        </p:txBody>
      </p:sp>
      <p:sp>
        <p:nvSpPr>
          <p:cNvPr id="190473" name="Line 11"/>
          <p:cNvSpPr>
            <a:spLocks noChangeShapeType="1"/>
          </p:cNvSpPr>
          <p:nvPr/>
        </p:nvSpPr>
        <p:spPr bwMode="auto">
          <a:xfrm>
            <a:off x="1571625" y="3249613"/>
            <a:ext cx="1728788" cy="0"/>
          </a:xfrm>
          <a:prstGeom prst="line">
            <a:avLst/>
          </a:prstGeom>
          <a:noFill/>
          <a:ln w="9525">
            <a:solidFill>
              <a:schemeClr val="tx1"/>
            </a:solidFill>
            <a:round/>
            <a:headEnd/>
            <a:tailEnd/>
          </a:ln>
        </p:spPr>
        <p:txBody>
          <a:bodyPr/>
          <a:lstStyle/>
          <a:p>
            <a:endParaRPr lang="ja-JP" altLang="en-US"/>
          </a:p>
        </p:txBody>
      </p:sp>
      <p:sp>
        <p:nvSpPr>
          <p:cNvPr id="190474" name="Text Box 12"/>
          <p:cNvSpPr txBox="1">
            <a:spLocks noChangeArrowheads="1"/>
          </p:cNvSpPr>
          <p:nvPr/>
        </p:nvSpPr>
        <p:spPr bwMode="auto">
          <a:xfrm>
            <a:off x="1571625" y="3214688"/>
            <a:ext cx="1871663" cy="400050"/>
          </a:xfrm>
          <a:prstGeom prst="rect">
            <a:avLst/>
          </a:prstGeom>
          <a:noFill/>
          <a:ln w="9525">
            <a:noFill/>
            <a:miter lim="800000"/>
            <a:headEnd/>
            <a:tailEnd/>
          </a:ln>
        </p:spPr>
        <p:txBody>
          <a:bodyPr>
            <a:spAutoFit/>
          </a:bodyPr>
          <a:lstStyle/>
          <a:p>
            <a:pPr>
              <a:spcBef>
                <a:spcPct val="50000"/>
              </a:spcBef>
            </a:pPr>
            <a:r>
              <a:rPr kumimoji="0" lang="ja-JP" altLang="en-US"/>
              <a:t>労働投入量</a:t>
            </a:r>
            <a:r>
              <a:rPr kumimoji="0" lang="en-US" altLang="ja-JP"/>
              <a:t>(L)</a:t>
            </a:r>
            <a:endParaRPr kumimoji="0" lang="ja-JP" altLang="en-US"/>
          </a:p>
        </p:txBody>
      </p:sp>
      <p:sp>
        <p:nvSpPr>
          <p:cNvPr id="190475" name="Text Box 15"/>
          <p:cNvSpPr txBox="1">
            <a:spLocks noChangeArrowheads="1"/>
          </p:cNvSpPr>
          <p:nvPr/>
        </p:nvSpPr>
        <p:spPr bwMode="auto">
          <a:xfrm>
            <a:off x="5357813" y="2286000"/>
            <a:ext cx="3786187" cy="366713"/>
          </a:xfrm>
          <a:prstGeom prst="rect">
            <a:avLst/>
          </a:prstGeom>
          <a:noFill/>
          <a:ln w="9525">
            <a:noFill/>
            <a:miter lim="800000"/>
            <a:headEnd/>
            <a:tailEnd/>
          </a:ln>
        </p:spPr>
        <p:txBody>
          <a:bodyPr>
            <a:spAutoFit/>
          </a:bodyPr>
          <a:lstStyle/>
          <a:p>
            <a:pPr>
              <a:spcBef>
                <a:spcPct val="50000"/>
              </a:spcBef>
            </a:pPr>
            <a:r>
              <a:rPr kumimoji="0" lang="ja-JP" altLang="en-US" sz="1800" b="1">
                <a:solidFill>
                  <a:srgbClr val="FF0000"/>
                </a:solidFill>
              </a:rPr>
              <a:t>労働１単位当たりの国内総生産</a:t>
            </a:r>
            <a:r>
              <a:rPr kumimoji="0" lang="ja-JP" altLang="en-US" sz="1800"/>
              <a:t>：　</a:t>
            </a:r>
          </a:p>
        </p:txBody>
      </p:sp>
      <p:sp>
        <p:nvSpPr>
          <p:cNvPr id="190476" name="Line 16"/>
          <p:cNvSpPr>
            <a:spLocks noChangeShapeType="1"/>
          </p:cNvSpPr>
          <p:nvPr/>
        </p:nvSpPr>
        <p:spPr bwMode="auto">
          <a:xfrm>
            <a:off x="5857875" y="3214688"/>
            <a:ext cx="1727200" cy="0"/>
          </a:xfrm>
          <a:prstGeom prst="line">
            <a:avLst/>
          </a:prstGeom>
          <a:noFill/>
          <a:ln w="9525">
            <a:solidFill>
              <a:schemeClr val="tx1"/>
            </a:solidFill>
            <a:round/>
            <a:headEnd/>
            <a:tailEnd/>
          </a:ln>
        </p:spPr>
        <p:txBody>
          <a:bodyPr/>
          <a:lstStyle/>
          <a:p>
            <a:endParaRPr lang="ja-JP" altLang="en-US"/>
          </a:p>
        </p:txBody>
      </p:sp>
      <p:sp>
        <p:nvSpPr>
          <p:cNvPr id="190477" name="Text Box 17"/>
          <p:cNvSpPr txBox="1">
            <a:spLocks noChangeArrowheads="1"/>
          </p:cNvSpPr>
          <p:nvPr/>
        </p:nvSpPr>
        <p:spPr bwMode="auto">
          <a:xfrm>
            <a:off x="5857875" y="3214688"/>
            <a:ext cx="2144713" cy="400050"/>
          </a:xfrm>
          <a:prstGeom prst="rect">
            <a:avLst/>
          </a:prstGeom>
          <a:noFill/>
          <a:ln w="9525">
            <a:noFill/>
            <a:miter lim="800000"/>
            <a:headEnd/>
            <a:tailEnd/>
          </a:ln>
        </p:spPr>
        <p:txBody>
          <a:bodyPr>
            <a:spAutoFit/>
          </a:bodyPr>
          <a:lstStyle/>
          <a:p>
            <a:pPr>
              <a:spcBef>
                <a:spcPct val="50000"/>
              </a:spcBef>
            </a:pPr>
            <a:r>
              <a:rPr kumimoji="0" lang="ja-JP" altLang="en-US"/>
              <a:t>労働投入量</a:t>
            </a:r>
            <a:r>
              <a:rPr kumimoji="0" lang="en-US" altLang="ja-JP"/>
              <a:t>(L)</a:t>
            </a:r>
            <a:endParaRPr kumimoji="0" lang="ja-JP" altLang="en-US"/>
          </a:p>
        </p:txBody>
      </p:sp>
      <p:sp>
        <p:nvSpPr>
          <p:cNvPr id="115731" name="Text Box 19"/>
          <p:cNvSpPr txBox="1">
            <a:spLocks noChangeArrowheads="1"/>
          </p:cNvSpPr>
          <p:nvPr/>
        </p:nvSpPr>
        <p:spPr bwMode="auto">
          <a:xfrm>
            <a:off x="1428728" y="4572008"/>
            <a:ext cx="7000924" cy="36933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spcBef>
                <a:spcPct val="50000"/>
              </a:spcBef>
              <a:defRPr/>
            </a:pPr>
            <a:r>
              <a:rPr kumimoji="0" lang="ja-JP" altLang="en-US" sz="1800" dirty="0"/>
              <a:t>これを</a:t>
            </a:r>
            <a:r>
              <a:rPr kumimoji="0" lang="en-US" altLang="ja-JP" sz="1800" b="1" dirty="0">
                <a:solidFill>
                  <a:srgbClr val="FF0000"/>
                </a:solidFill>
                <a:effectLst>
                  <a:outerShdw blurRad="38100" dist="38100" dir="2700000" algn="tl">
                    <a:srgbClr val="000000">
                      <a:alpha val="43137"/>
                    </a:srgbClr>
                  </a:outerShdw>
                </a:effectLst>
              </a:rPr>
              <a:t>1</a:t>
            </a:r>
            <a:r>
              <a:rPr kumimoji="0" lang="ja-JP" altLang="en-US" sz="1800" b="1" dirty="0">
                <a:solidFill>
                  <a:srgbClr val="FF0000"/>
                </a:solidFill>
                <a:effectLst>
                  <a:outerShdw blurRad="38100" dist="38100" dir="2700000" algn="tl">
                    <a:srgbClr val="000000">
                      <a:alpha val="43137"/>
                    </a:srgbClr>
                  </a:outerShdw>
                </a:effectLst>
              </a:rPr>
              <a:t>人あたりの生産技術</a:t>
            </a:r>
            <a:r>
              <a:rPr kumimoji="0" lang="ja-JP" altLang="en-US" sz="1800" dirty="0"/>
              <a:t>もしくは</a:t>
            </a:r>
            <a:r>
              <a:rPr kumimoji="0" lang="en-US" altLang="ja-JP" sz="1800" dirty="0"/>
              <a:t>1</a:t>
            </a:r>
            <a:r>
              <a:rPr kumimoji="0" lang="ja-JP" altLang="en-US" sz="1800" b="1" dirty="0">
                <a:solidFill>
                  <a:srgbClr val="FF0000"/>
                </a:solidFill>
                <a:effectLst>
                  <a:outerShdw blurRad="38100" dist="38100" dir="2700000" algn="tl">
                    <a:srgbClr val="000000">
                      <a:alpha val="43137"/>
                    </a:srgbClr>
                  </a:outerShdw>
                </a:effectLst>
              </a:rPr>
              <a:t>人当たりの生産関数</a:t>
            </a:r>
            <a:r>
              <a:rPr kumimoji="0" lang="ja-JP" altLang="en-US" sz="1800" dirty="0"/>
              <a:t>という。</a:t>
            </a:r>
          </a:p>
        </p:txBody>
      </p:sp>
      <p:sp>
        <p:nvSpPr>
          <p:cNvPr id="190481" name="テキスト ボックス 18"/>
          <p:cNvSpPr txBox="1">
            <a:spLocks noChangeArrowheads="1"/>
          </p:cNvSpPr>
          <p:nvPr/>
        </p:nvSpPr>
        <p:spPr bwMode="auto">
          <a:xfrm>
            <a:off x="1643063" y="2857500"/>
            <a:ext cx="1552575" cy="400050"/>
          </a:xfrm>
          <a:prstGeom prst="rect">
            <a:avLst/>
          </a:prstGeom>
          <a:noFill/>
          <a:ln w="9525">
            <a:noFill/>
            <a:miter lim="800000"/>
            <a:headEnd/>
            <a:tailEnd/>
          </a:ln>
        </p:spPr>
        <p:txBody>
          <a:bodyPr wrap="none">
            <a:spAutoFit/>
          </a:bodyPr>
          <a:lstStyle/>
          <a:p>
            <a:r>
              <a:rPr lang="ja-JP" altLang="en-US"/>
              <a:t>物的資本</a:t>
            </a:r>
            <a:r>
              <a:rPr lang="en-US" altLang="ja-JP"/>
              <a:t>(K)</a:t>
            </a:r>
            <a:endParaRPr lang="ja-JP" altLang="en-US"/>
          </a:p>
        </p:txBody>
      </p:sp>
      <p:sp>
        <p:nvSpPr>
          <p:cNvPr id="190482" name="テキスト ボックス 19"/>
          <p:cNvSpPr txBox="1">
            <a:spLocks noChangeArrowheads="1"/>
          </p:cNvSpPr>
          <p:nvPr/>
        </p:nvSpPr>
        <p:spPr bwMode="auto">
          <a:xfrm>
            <a:off x="5859463" y="2844800"/>
            <a:ext cx="1808162" cy="400050"/>
          </a:xfrm>
          <a:prstGeom prst="rect">
            <a:avLst/>
          </a:prstGeom>
          <a:noFill/>
          <a:ln w="9525">
            <a:noFill/>
            <a:miter lim="800000"/>
            <a:headEnd/>
            <a:tailEnd/>
          </a:ln>
        </p:spPr>
        <p:txBody>
          <a:bodyPr wrap="none">
            <a:spAutoFit/>
          </a:bodyPr>
          <a:lstStyle/>
          <a:p>
            <a:r>
              <a:rPr lang="ja-JP" altLang="en-US"/>
              <a:t>国内総生産</a:t>
            </a:r>
            <a:r>
              <a:rPr lang="en-US" altLang="ja-JP"/>
              <a:t>(Y)</a:t>
            </a:r>
            <a:endParaRPr lang="ja-JP" altLang="en-US"/>
          </a:p>
        </p:txBody>
      </p:sp>
      <p:cxnSp>
        <p:nvCxnSpPr>
          <p:cNvPr id="24" name="図形 23"/>
          <p:cNvCxnSpPr/>
          <p:nvPr/>
        </p:nvCxnSpPr>
        <p:spPr>
          <a:xfrm>
            <a:off x="4572000" y="2928934"/>
            <a:ext cx="785818" cy="1588"/>
          </a:xfrm>
          <a:prstGeom prst="curved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1071538" y="1071546"/>
            <a:ext cx="7643866" cy="2643206"/>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6" name="図表 5"/>
          <p:cNvGraphicFramePr/>
          <p:nvPr/>
        </p:nvGraphicFramePr>
        <p:xfrm>
          <a:off x="1285852" y="214290"/>
          <a:ext cx="7086600" cy="725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6739" name="Rectangle 3"/>
          <p:cNvSpPr>
            <a:spLocks noGrp="1" noChangeArrowheads="1"/>
          </p:cNvSpPr>
          <p:nvPr>
            <p:ph idx="1"/>
          </p:nvPr>
        </p:nvSpPr>
        <p:spPr>
          <a:xfrm>
            <a:off x="1279525" y="1125538"/>
            <a:ext cx="7364413" cy="5375275"/>
          </a:xfrm>
        </p:spPr>
        <p:txBody>
          <a:bodyPr>
            <a:normAutofit lnSpcReduction="10000"/>
          </a:bodyPr>
          <a:lstStyle/>
          <a:p>
            <a:pPr marL="365760" indent="-283464" eaLnBrk="1" fontAlgn="auto" hangingPunct="1">
              <a:spcAft>
                <a:spcPts val="0"/>
              </a:spcAft>
              <a:buFontTx/>
              <a:buNone/>
              <a:defRPr/>
            </a:pPr>
            <a:r>
              <a:rPr lang="ja-JP" altLang="en-US" sz="2400" dirty="0">
                <a:solidFill>
                  <a:srgbClr val="FF0000"/>
                </a:solidFill>
              </a:rPr>
              <a:t>資本の限界生産力が逓減する</a:t>
            </a:r>
            <a:r>
              <a:rPr lang="ja-JP" altLang="en-US" sz="2400" dirty="0"/>
              <a:t>とは・・・</a:t>
            </a:r>
          </a:p>
          <a:p>
            <a:pPr marL="365760" indent="-283464" eaLnBrk="1" fontAlgn="auto" hangingPunct="1">
              <a:spcAft>
                <a:spcPts val="0"/>
              </a:spcAft>
              <a:buFontTx/>
              <a:buNone/>
              <a:defRPr/>
            </a:pPr>
            <a:r>
              <a:rPr lang="ja-JP" altLang="en-US" sz="1800" dirty="0"/>
              <a:t>　　　　　　　　　　　　　　　　</a:t>
            </a:r>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Tx/>
              <a:buNone/>
              <a:defRPr/>
            </a:pPr>
            <a:endParaRPr lang="en-US" altLang="ja-JP" sz="2000" dirty="0" smtClean="0"/>
          </a:p>
          <a:p>
            <a:pPr marL="365760" indent="-283464" eaLnBrk="1" fontAlgn="auto" hangingPunct="1">
              <a:spcAft>
                <a:spcPts val="0"/>
              </a:spcAft>
              <a:buFontTx/>
              <a:buNone/>
              <a:defRPr/>
            </a:pPr>
            <a:r>
              <a:rPr lang="ja-JP" altLang="en-US" sz="2000" dirty="0" smtClean="0"/>
              <a:t>この</a:t>
            </a:r>
            <a:r>
              <a:rPr lang="ja-JP" altLang="en-US" sz="2000" dirty="0"/>
              <a:t>追加的な変化を</a:t>
            </a:r>
            <a:r>
              <a:rPr lang="ja-JP" altLang="en-US" sz="2000" dirty="0">
                <a:solidFill>
                  <a:srgbClr val="FF0000"/>
                </a:solidFill>
              </a:rPr>
              <a:t>限界的な変化</a:t>
            </a:r>
            <a:r>
              <a:rPr lang="ja-JP" altLang="en-US" sz="2000" dirty="0"/>
              <a:t>と呼ぶ。</a:t>
            </a:r>
          </a:p>
          <a:p>
            <a:pPr marL="365760" indent="-283464" eaLnBrk="1" fontAlgn="auto" hangingPunct="1">
              <a:spcAft>
                <a:spcPts val="0"/>
              </a:spcAft>
              <a:buFontTx/>
              <a:buNone/>
              <a:defRPr/>
            </a:pPr>
            <a:endParaRPr lang="ja-JP" altLang="en-US" sz="1800" dirty="0"/>
          </a:p>
          <a:p>
            <a:pPr marL="365760" indent="-283464" eaLnBrk="1" fontAlgn="auto" hangingPunct="1">
              <a:spcAft>
                <a:spcPts val="0"/>
              </a:spcAft>
              <a:buFontTx/>
              <a:buNone/>
              <a:defRPr/>
            </a:pPr>
            <a:r>
              <a:rPr lang="ja-JP" altLang="en-US" sz="1800" dirty="0"/>
              <a:t>例</a:t>
            </a:r>
          </a:p>
          <a:p>
            <a:pPr marL="365760" indent="-283464" eaLnBrk="1" fontAlgn="auto" hangingPunct="1">
              <a:spcAft>
                <a:spcPts val="0"/>
              </a:spcAft>
              <a:buFontTx/>
              <a:buNone/>
              <a:defRPr/>
            </a:pPr>
            <a:r>
              <a:rPr lang="ja-JP" altLang="en-US" sz="1800" dirty="0"/>
              <a:t>労働者が</a:t>
            </a:r>
            <a:r>
              <a:rPr lang="en-US" altLang="ja-JP" sz="1800" dirty="0"/>
              <a:t>10</a:t>
            </a:r>
            <a:r>
              <a:rPr lang="ja-JP" altLang="en-US" sz="1800" dirty="0"/>
              <a:t>人・機械</a:t>
            </a:r>
            <a:r>
              <a:rPr lang="en-US" altLang="ja-JP" sz="1800" dirty="0"/>
              <a:t>10</a:t>
            </a:r>
            <a:r>
              <a:rPr lang="ja-JP" altLang="en-US" sz="1800" dirty="0"/>
              <a:t>台で生産しているときに、</a:t>
            </a:r>
          </a:p>
          <a:p>
            <a:pPr marL="365760" indent="-283464" eaLnBrk="1" fontAlgn="auto" hangingPunct="1">
              <a:spcAft>
                <a:spcPts val="0"/>
              </a:spcAft>
              <a:buFontTx/>
              <a:buNone/>
              <a:defRPr/>
            </a:pPr>
            <a:r>
              <a:rPr lang="ja-JP" altLang="en-US" sz="1800" dirty="0"/>
              <a:t>もう１台機械を追加したときの産出量の増加</a:t>
            </a:r>
          </a:p>
          <a:p>
            <a:pPr marL="365760" indent="-283464" eaLnBrk="1" fontAlgn="auto" hangingPunct="1">
              <a:spcAft>
                <a:spcPts val="0"/>
              </a:spcAft>
              <a:buFontTx/>
              <a:buNone/>
              <a:defRPr/>
            </a:pPr>
            <a:r>
              <a:rPr lang="ja-JP" altLang="en-US" sz="1800" dirty="0"/>
              <a:t>　　　　　　　　　　　</a:t>
            </a:r>
          </a:p>
          <a:p>
            <a:pPr marL="365760" indent="-283464" eaLnBrk="1" fontAlgn="auto" hangingPunct="1">
              <a:spcAft>
                <a:spcPts val="0"/>
              </a:spcAft>
              <a:buFontTx/>
              <a:buNone/>
              <a:defRPr/>
            </a:pPr>
            <a:r>
              <a:rPr lang="ja-JP" altLang="en-US" sz="1800" dirty="0"/>
              <a:t>労働者が</a:t>
            </a:r>
            <a:r>
              <a:rPr lang="en-US" altLang="ja-JP" sz="1800" dirty="0"/>
              <a:t>10</a:t>
            </a:r>
            <a:r>
              <a:rPr lang="ja-JP" altLang="en-US" sz="1800" dirty="0"/>
              <a:t>人・機械</a:t>
            </a:r>
            <a:r>
              <a:rPr lang="en-US" altLang="ja-JP" sz="1800" dirty="0"/>
              <a:t>100</a:t>
            </a:r>
            <a:r>
              <a:rPr lang="ja-JP" altLang="en-US" sz="1800" dirty="0"/>
              <a:t>台で生産しているときに</a:t>
            </a:r>
          </a:p>
          <a:p>
            <a:pPr marL="365760" indent="-283464" eaLnBrk="1" fontAlgn="auto" hangingPunct="1">
              <a:spcAft>
                <a:spcPts val="0"/>
              </a:spcAft>
              <a:buFontTx/>
              <a:buNone/>
              <a:defRPr/>
            </a:pPr>
            <a:r>
              <a:rPr lang="ja-JP" altLang="en-US" sz="1800" dirty="0"/>
              <a:t>もう１台機械を追加したときの産出量の増加</a:t>
            </a:r>
          </a:p>
          <a:p>
            <a:pPr marL="365760" indent="-283464" eaLnBrk="1" fontAlgn="auto" hangingPunct="1">
              <a:spcAft>
                <a:spcPts val="0"/>
              </a:spcAft>
              <a:buFontTx/>
              <a:buNone/>
              <a:defRPr/>
            </a:pPr>
            <a:endParaRPr lang="ja-JP" altLang="en-US" sz="1800" dirty="0"/>
          </a:p>
          <a:p>
            <a:pPr marL="365760" indent="-283464" eaLnBrk="1" fontAlgn="auto" hangingPunct="1">
              <a:spcAft>
                <a:spcPts val="0"/>
              </a:spcAft>
              <a:buFontTx/>
              <a:buNone/>
              <a:defRPr/>
            </a:pPr>
            <a:r>
              <a:rPr lang="ja-JP" altLang="en-US" sz="1800" dirty="0"/>
              <a:t>前者のほうが追加した</a:t>
            </a:r>
            <a:r>
              <a:rPr lang="en-US" altLang="ja-JP" sz="1800" dirty="0"/>
              <a:t>1</a:t>
            </a:r>
            <a:r>
              <a:rPr lang="ja-JP" altLang="en-US" sz="1800" dirty="0"/>
              <a:t>台の機械がありがた～</a:t>
            </a:r>
            <a:r>
              <a:rPr lang="ja-JP" altLang="en-US" sz="1800" dirty="0" err="1"/>
              <a:t>い</a:t>
            </a:r>
            <a:r>
              <a:rPr lang="ja-JP" altLang="en-US" sz="1800" dirty="0"/>
              <a:t>存在！</a:t>
            </a:r>
          </a:p>
        </p:txBody>
      </p:sp>
      <p:sp>
        <p:nvSpPr>
          <p:cNvPr id="116741" name="Text Box 5"/>
          <p:cNvSpPr txBox="1">
            <a:spLocks noChangeArrowheads="1"/>
          </p:cNvSpPr>
          <p:nvPr/>
        </p:nvSpPr>
        <p:spPr bwMode="auto">
          <a:xfrm rot="-5400000">
            <a:off x="3410744" y="4733131"/>
            <a:ext cx="433388" cy="396875"/>
          </a:xfrm>
          <a:prstGeom prst="rect">
            <a:avLst/>
          </a:prstGeom>
          <a:noFill/>
          <a:ln w="9525">
            <a:noFill/>
            <a:miter lim="800000"/>
            <a:headEnd/>
            <a:tailEnd/>
          </a:ln>
        </p:spPr>
        <p:txBody>
          <a:bodyPr>
            <a:spAutoFit/>
          </a:bodyPr>
          <a:lstStyle/>
          <a:p>
            <a:pPr>
              <a:spcBef>
                <a:spcPct val="50000"/>
              </a:spcBef>
            </a:pPr>
            <a:r>
              <a:rPr kumimoji="0" lang="ja-JP" altLang="en-US" b="1">
                <a:solidFill>
                  <a:srgbClr val="FF0000"/>
                </a:solidFill>
              </a:rPr>
              <a:t>＜</a:t>
            </a:r>
          </a:p>
        </p:txBody>
      </p:sp>
      <p:sp>
        <p:nvSpPr>
          <p:cNvPr id="192519" name="テキスト ボックス 8"/>
          <p:cNvSpPr txBox="1">
            <a:spLocks noChangeArrowheads="1"/>
          </p:cNvSpPr>
          <p:nvPr/>
        </p:nvSpPr>
        <p:spPr bwMode="auto">
          <a:xfrm>
            <a:off x="4429125" y="2071688"/>
            <a:ext cx="571500" cy="400050"/>
          </a:xfrm>
          <a:prstGeom prst="rect">
            <a:avLst/>
          </a:prstGeom>
          <a:noFill/>
          <a:ln w="9525">
            <a:noFill/>
            <a:miter lim="800000"/>
            <a:headEnd/>
            <a:tailEnd/>
          </a:ln>
        </p:spPr>
        <p:txBody>
          <a:bodyPr>
            <a:spAutoFit/>
          </a:bodyPr>
          <a:lstStyle/>
          <a:p>
            <a:r>
              <a:rPr lang="ja-JP" altLang="en-US"/>
              <a:t>＞</a:t>
            </a:r>
          </a:p>
        </p:txBody>
      </p:sp>
      <p:sp>
        <p:nvSpPr>
          <p:cNvPr id="10" name="正方形/長方形 9"/>
          <p:cNvSpPr/>
          <p:nvPr/>
        </p:nvSpPr>
        <p:spPr>
          <a:xfrm>
            <a:off x="1285875" y="1643063"/>
            <a:ext cx="3071813" cy="12858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p>
        </p:txBody>
      </p:sp>
      <p:sp>
        <p:nvSpPr>
          <p:cNvPr id="11" name="正方形/長方形 10"/>
          <p:cNvSpPr/>
          <p:nvPr/>
        </p:nvSpPr>
        <p:spPr>
          <a:xfrm>
            <a:off x="5143500" y="1643063"/>
            <a:ext cx="3071813" cy="12858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p>
        </p:txBody>
      </p:sp>
      <p:sp>
        <p:nvSpPr>
          <p:cNvPr id="192522" name="テキスト ボックス 6"/>
          <p:cNvSpPr txBox="1">
            <a:spLocks noChangeArrowheads="1"/>
          </p:cNvSpPr>
          <p:nvPr/>
        </p:nvSpPr>
        <p:spPr bwMode="auto">
          <a:xfrm>
            <a:off x="1500188" y="1714500"/>
            <a:ext cx="2786062" cy="1323975"/>
          </a:xfrm>
          <a:prstGeom prst="rect">
            <a:avLst/>
          </a:prstGeom>
          <a:noFill/>
          <a:ln w="9525">
            <a:noFill/>
            <a:miter lim="800000"/>
            <a:headEnd/>
            <a:tailEnd/>
          </a:ln>
        </p:spPr>
        <p:txBody>
          <a:bodyPr>
            <a:spAutoFit/>
          </a:bodyPr>
          <a:lstStyle/>
          <a:p>
            <a:r>
              <a:rPr kumimoji="0" lang="ja-JP" altLang="en-US"/>
              <a:t>資本投入量が少ないときに、資本</a:t>
            </a:r>
            <a:r>
              <a:rPr kumimoji="0" lang="en-US" altLang="ja-JP"/>
              <a:t>1</a:t>
            </a:r>
            <a:r>
              <a:rPr kumimoji="0" lang="ja-JP" altLang="en-US"/>
              <a:t>単位の追加により増える産出量</a:t>
            </a:r>
          </a:p>
          <a:p>
            <a:endParaRPr lang="ja-JP" altLang="en-US"/>
          </a:p>
        </p:txBody>
      </p:sp>
      <p:sp>
        <p:nvSpPr>
          <p:cNvPr id="192523" name="テキスト ボックス 7"/>
          <p:cNvSpPr txBox="1">
            <a:spLocks noChangeArrowheads="1"/>
          </p:cNvSpPr>
          <p:nvPr/>
        </p:nvSpPr>
        <p:spPr bwMode="auto">
          <a:xfrm>
            <a:off x="5214938" y="1714500"/>
            <a:ext cx="2857500" cy="1323975"/>
          </a:xfrm>
          <a:prstGeom prst="rect">
            <a:avLst/>
          </a:prstGeom>
          <a:noFill/>
          <a:ln w="9525">
            <a:noFill/>
            <a:miter lim="800000"/>
            <a:headEnd/>
            <a:tailEnd/>
          </a:ln>
        </p:spPr>
        <p:txBody>
          <a:bodyPr>
            <a:spAutoFit/>
          </a:bodyPr>
          <a:lstStyle/>
          <a:p>
            <a:r>
              <a:rPr kumimoji="0" lang="ja-JP" altLang="en-US"/>
              <a:t>資本投入量が大きいときに、資本</a:t>
            </a:r>
            <a:r>
              <a:rPr kumimoji="0" lang="en-US" altLang="ja-JP"/>
              <a:t>1</a:t>
            </a:r>
            <a:r>
              <a:rPr kumimoji="0" lang="ja-JP" altLang="en-US"/>
              <a:t>単位の追加により増える産出量</a:t>
            </a:r>
          </a:p>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16741"/>
                                        </p:tgtEl>
                                        <p:attrNameLst>
                                          <p:attrName>style.visibility</p:attrName>
                                        </p:attrNameLst>
                                      </p:cBhvr>
                                      <p:to>
                                        <p:strVal val="visible"/>
                                      </p:to>
                                    </p:set>
                                    <p:anim calcmode="lin" valueType="num">
                                      <p:cBhvr>
                                        <p:cTn id="7" dur="500" decel="50000" fill="hold">
                                          <p:stCondLst>
                                            <p:cond delay="0"/>
                                          </p:stCondLst>
                                        </p:cTn>
                                        <p:tgtEl>
                                          <p:spTgt spid="11674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674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6741"/>
                                        </p:tgtEl>
                                        <p:attrNameLst>
                                          <p:attrName>ppt_w</p:attrName>
                                        </p:attrNameLst>
                                      </p:cBhvr>
                                      <p:tavLst>
                                        <p:tav tm="0">
                                          <p:val>
                                            <p:strVal val="#ppt_w*.05"/>
                                          </p:val>
                                        </p:tav>
                                        <p:tav tm="100000">
                                          <p:val>
                                            <p:strVal val="#ppt_w"/>
                                          </p:val>
                                        </p:tav>
                                      </p:tavLst>
                                    </p:anim>
                                    <p:anim calcmode="lin" valueType="num">
                                      <p:cBhvr>
                                        <p:cTn id="10" dur="1000" fill="hold"/>
                                        <p:tgtEl>
                                          <p:spTgt spid="11674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674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674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674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6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1"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214414" y="1142984"/>
            <a:ext cx="6643734" cy="350046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17762" name="Rectangle 2"/>
          <p:cNvSpPr>
            <a:spLocks noGrp="1" noChangeArrowheads="1"/>
          </p:cNvSpPr>
          <p:nvPr>
            <p:ph type="title"/>
          </p:nvPr>
        </p:nvSpPr>
        <p:spPr>
          <a:xfrm>
            <a:off x="1285875" y="428625"/>
            <a:ext cx="7086600" cy="511175"/>
          </a:xfrm>
        </p:spPr>
        <p:txBody>
          <a:bodyPr/>
          <a:lstStyle/>
          <a:p>
            <a:pPr eaLnBrk="1" fontAlgn="auto" hangingPunct="1">
              <a:spcAft>
                <a:spcPts val="0"/>
              </a:spcAft>
              <a:defRPr/>
            </a:pPr>
            <a:r>
              <a:rPr lang="ja-JP" altLang="en-US" sz="2000" dirty="0">
                <a:solidFill>
                  <a:schemeClr val="tx2">
                    <a:satMod val="130000"/>
                  </a:schemeClr>
                </a:solidFill>
              </a:rPr>
              <a:t>グラフでみてみよう。</a:t>
            </a:r>
          </a:p>
        </p:txBody>
      </p:sp>
      <p:sp>
        <p:nvSpPr>
          <p:cNvPr id="194565" name="Rectangle 3"/>
          <p:cNvSpPr>
            <a:spLocks noGrp="1" noChangeArrowheads="1"/>
          </p:cNvSpPr>
          <p:nvPr>
            <p:ph idx="1"/>
          </p:nvPr>
        </p:nvSpPr>
        <p:spPr>
          <a:xfrm>
            <a:off x="1258888" y="1196975"/>
            <a:ext cx="7129462" cy="4968875"/>
          </a:xfrm>
        </p:spPr>
        <p:txBody>
          <a:bodyPr/>
          <a:lstStyle/>
          <a:p>
            <a:pPr eaLnBrk="1" hangingPunct="1">
              <a:buFontTx/>
              <a:buNone/>
            </a:pPr>
            <a:r>
              <a:rPr lang="ja-JP" altLang="en-US" sz="1600" smtClean="0"/>
              <a:t>労働</a:t>
            </a:r>
            <a:r>
              <a:rPr lang="en-US" altLang="ja-JP" sz="1600" smtClean="0"/>
              <a:t>1</a:t>
            </a:r>
            <a:r>
              <a:rPr lang="ja-JP" altLang="en-US" sz="1600" smtClean="0"/>
              <a:t>単位あたりの</a:t>
            </a:r>
          </a:p>
          <a:p>
            <a:pPr eaLnBrk="1" hangingPunct="1">
              <a:buFontTx/>
              <a:buNone/>
            </a:pPr>
            <a:r>
              <a:rPr lang="ja-JP" altLang="en-US" sz="1600" smtClean="0"/>
              <a:t>国内総生産（Ｙ／Ｌ）</a:t>
            </a:r>
          </a:p>
        </p:txBody>
      </p:sp>
      <p:sp>
        <p:nvSpPr>
          <p:cNvPr id="194566" name="Line 4"/>
          <p:cNvSpPr>
            <a:spLocks noChangeShapeType="1"/>
          </p:cNvSpPr>
          <p:nvPr/>
        </p:nvSpPr>
        <p:spPr bwMode="auto">
          <a:xfrm flipV="1">
            <a:off x="1979613" y="1773238"/>
            <a:ext cx="0" cy="2519362"/>
          </a:xfrm>
          <a:prstGeom prst="line">
            <a:avLst/>
          </a:prstGeom>
          <a:noFill/>
          <a:ln w="9525">
            <a:solidFill>
              <a:schemeClr val="tx1"/>
            </a:solidFill>
            <a:round/>
            <a:headEnd/>
            <a:tailEnd type="triangle" w="med" len="med"/>
          </a:ln>
        </p:spPr>
        <p:txBody>
          <a:bodyPr/>
          <a:lstStyle/>
          <a:p>
            <a:endParaRPr lang="ja-JP" altLang="en-US"/>
          </a:p>
        </p:txBody>
      </p:sp>
      <p:sp>
        <p:nvSpPr>
          <p:cNvPr id="194567" name="Line 5"/>
          <p:cNvSpPr>
            <a:spLocks noChangeShapeType="1"/>
          </p:cNvSpPr>
          <p:nvPr/>
        </p:nvSpPr>
        <p:spPr bwMode="auto">
          <a:xfrm>
            <a:off x="1979613" y="4292600"/>
            <a:ext cx="3384550" cy="0"/>
          </a:xfrm>
          <a:prstGeom prst="line">
            <a:avLst/>
          </a:prstGeom>
          <a:noFill/>
          <a:ln w="9525">
            <a:solidFill>
              <a:schemeClr val="tx1"/>
            </a:solidFill>
            <a:round/>
            <a:headEnd/>
            <a:tailEnd type="triangle" w="med" len="med"/>
          </a:ln>
        </p:spPr>
        <p:txBody>
          <a:bodyPr/>
          <a:lstStyle/>
          <a:p>
            <a:endParaRPr lang="ja-JP" altLang="en-US"/>
          </a:p>
        </p:txBody>
      </p:sp>
      <p:sp>
        <p:nvSpPr>
          <p:cNvPr id="117773" name="Freeform 13"/>
          <p:cNvSpPr>
            <a:spLocks/>
          </p:cNvSpPr>
          <p:nvPr/>
        </p:nvSpPr>
        <p:spPr bwMode="auto">
          <a:xfrm>
            <a:off x="1979613" y="1916113"/>
            <a:ext cx="3097212" cy="2376487"/>
          </a:xfrm>
          <a:custGeom>
            <a:avLst/>
            <a:gdLst/>
            <a:ahLst/>
            <a:cxnLst>
              <a:cxn ang="0">
                <a:pos x="0" y="1497"/>
              </a:cxn>
              <a:cxn ang="0">
                <a:pos x="544" y="273"/>
              </a:cxn>
              <a:cxn ang="0">
                <a:pos x="1951" y="0"/>
              </a:cxn>
            </a:cxnLst>
            <a:rect l="0" t="0" r="r" b="b"/>
            <a:pathLst>
              <a:path w="1951" h="1497">
                <a:moveTo>
                  <a:pt x="0" y="1497"/>
                </a:moveTo>
                <a:cubicBezTo>
                  <a:pt x="109" y="1010"/>
                  <a:pt x="219" y="523"/>
                  <a:pt x="544" y="273"/>
                </a:cubicBezTo>
                <a:cubicBezTo>
                  <a:pt x="869" y="23"/>
                  <a:pt x="1410" y="11"/>
                  <a:pt x="1951"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194569" name="Line 14"/>
          <p:cNvSpPr>
            <a:spLocks noChangeShapeType="1"/>
          </p:cNvSpPr>
          <p:nvPr/>
        </p:nvSpPr>
        <p:spPr bwMode="auto">
          <a:xfrm>
            <a:off x="2195513" y="3429000"/>
            <a:ext cx="504825" cy="0"/>
          </a:xfrm>
          <a:prstGeom prst="line">
            <a:avLst/>
          </a:prstGeom>
          <a:noFill/>
          <a:ln w="9525">
            <a:solidFill>
              <a:schemeClr val="tx1"/>
            </a:solidFill>
            <a:prstDash val="dash"/>
            <a:round/>
            <a:headEnd/>
            <a:tailEnd type="triangle" w="med" len="med"/>
          </a:ln>
        </p:spPr>
        <p:txBody>
          <a:bodyPr/>
          <a:lstStyle/>
          <a:p>
            <a:endParaRPr lang="ja-JP" altLang="en-US"/>
          </a:p>
        </p:txBody>
      </p:sp>
      <p:sp>
        <p:nvSpPr>
          <p:cNvPr id="117775" name="Line 15"/>
          <p:cNvSpPr>
            <a:spLocks noChangeShapeType="1"/>
          </p:cNvSpPr>
          <p:nvPr/>
        </p:nvSpPr>
        <p:spPr bwMode="auto">
          <a:xfrm flipV="1">
            <a:off x="2700338" y="2492375"/>
            <a:ext cx="0" cy="936625"/>
          </a:xfrm>
          <a:prstGeom prst="line">
            <a:avLst/>
          </a:prstGeom>
          <a:noFill/>
          <a:ln w="9525">
            <a:solidFill>
              <a:srgbClr val="0000FF"/>
            </a:solidFill>
            <a:round/>
            <a:headEnd/>
            <a:tailEnd type="triangle" w="med" len="med"/>
          </a:ln>
        </p:spPr>
        <p:txBody>
          <a:bodyPr/>
          <a:lstStyle/>
          <a:p>
            <a:endParaRPr lang="ja-JP" altLang="en-US"/>
          </a:p>
        </p:txBody>
      </p:sp>
      <p:sp>
        <p:nvSpPr>
          <p:cNvPr id="117776" name="Line 16"/>
          <p:cNvSpPr>
            <a:spLocks noChangeShapeType="1"/>
          </p:cNvSpPr>
          <p:nvPr/>
        </p:nvSpPr>
        <p:spPr bwMode="auto">
          <a:xfrm>
            <a:off x="2987675" y="2276475"/>
            <a:ext cx="433388" cy="0"/>
          </a:xfrm>
          <a:prstGeom prst="line">
            <a:avLst/>
          </a:prstGeom>
          <a:noFill/>
          <a:ln w="9525">
            <a:solidFill>
              <a:schemeClr val="tx1"/>
            </a:solidFill>
            <a:prstDash val="dash"/>
            <a:round/>
            <a:headEnd/>
            <a:tailEnd type="triangle" w="med" len="med"/>
          </a:ln>
        </p:spPr>
        <p:txBody>
          <a:bodyPr/>
          <a:lstStyle/>
          <a:p>
            <a:endParaRPr lang="ja-JP" altLang="en-US"/>
          </a:p>
        </p:txBody>
      </p:sp>
      <p:sp>
        <p:nvSpPr>
          <p:cNvPr id="117777" name="Line 17"/>
          <p:cNvSpPr>
            <a:spLocks noChangeShapeType="1"/>
          </p:cNvSpPr>
          <p:nvPr/>
        </p:nvSpPr>
        <p:spPr bwMode="auto">
          <a:xfrm flipV="1">
            <a:off x="3419475" y="2060575"/>
            <a:ext cx="0" cy="215900"/>
          </a:xfrm>
          <a:prstGeom prst="line">
            <a:avLst/>
          </a:prstGeom>
          <a:noFill/>
          <a:ln w="9525">
            <a:solidFill>
              <a:srgbClr val="0000FF"/>
            </a:solidFill>
            <a:round/>
            <a:headEnd/>
            <a:tailEnd type="triangle" w="med" len="med"/>
          </a:ln>
        </p:spPr>
        <p:txBody>
          <a:bodyPr/>
          <a:lstStyle/>
          <a:p>
            <a:endParaRPr lang="ja-JP" altLang="en-US"/>
          </a:p>
        </p:txBody>
      </p:sp>
      <p:sp>
        <p:nvSpPr>
          <p:cNvPr id="194573" name="Text Box 18"/>
          <p:cNvSpPr txBox="1">
            <a:spLocks noChangeArrowheads="1"/>
          </p:cNvSpPr>
          <p:nvPr/>
        </p:nvSpPr>
        <p:spPr bwMode="auto">
          <a:xfrm>
            <a:off x="3851275" y="1484313"/>
            <a:ext cx="2520950" cy="336550"/>
          </a:xfrm>
          <a:prstGeom prst="rect">
            <a:avLst/>
          </a:prstGeom>
          <a:noFill/>
          <a:ln w="9525">
            <a:noFill/>
            <a:miter lim="800000"/>
            <a:headEnd/>
            <a:tailEnd/>
          </a:ln>
        </p:spPr>
        <p:txBody>
          <a:bodyPr>
            <a:spAutoFit/>
          </a:bodyPr>
          <a:lstStyle/>
          <a:p>
            <a:pPr>
              <a:spcBef>
                <a:spcPct val="50000"/>
              </a:spcBef>
            </a:pPr>
            <a:r>
              <a:rPr kumimoji="0" lang="en-US" altLang="ja-JP" sz="1600"/>
              <a:t>1</a:t>
            </a:r>
            <a:r>
              <a:rPr kumimoji="0" lang="ja-JP" altLang="en-US" sz="1600"/>
              <a:t>人あたりの生産関数</a:t>
            </a:r>
          </a:p>
        </p:txBody>
      </p:sp>
      <p:sp>
        <p:nvSpPr>
          <p:cNvPr id="194574" name="Text Box 19"/>
          <p:cNvSpPr txBox="1">
            <a:spLocks noChangeArrowheads="1"/>
          </p:cNvSpPr>
          <p:nvPr/>
        </p:nvSpPr>
        <p:spPr bwMode="auto">
          <a:xfrm>
            <a:off x="5364163" y="4005263"/>
            <a:ext cx="1655762" cy="581025"/>
          </a:xfrm>
          <a:prstGeom prst="rect">
            <a:avLst/>
          </a:prstGeom>
          <a:noFill/>
          <a:ln w="9525">
            <a:noFill/>
            <a:miter lim="800000"/>
            <a:headEnd/>
            <a:tailEnd/>
          </a:ln>
        </p:spPr>
        <p:txBody>
          <a:bodyPr>
            <a:spAutoFit/>
          </a:bodyPr>
          <a:lstStyle/>
          <a:p>
            <a:pPr>
              <a:spcBef>
                <a:spcPct val="50000"/>
              </a:spcBef>
            </a:pPr>
            <a:r>
              <a:rPr kumimoji="0" lang="ja-JP" altLang="en-US" sz="1600"/>
              <a:t>労働</a:t>
            </a:r>
            <a:r>
              <a:rPr kumimoji="0" lang="en-US" altLang="ja-JP" sz="1600"/>
              <a:t>1</a:t>
            </a:r>
            <a:r>
              <a:rPr kumimoji="0" lang="ja-JP" altLang="en-US" sz="1600"/>
              <a:t>単位あたりの物的資本</a:t>
            </a:r>
          </a:p>
        </p:txBody>
      </p:sp>
      <p:sp>
        <p:nvSpPr>
          <p:cNvPr id="194575" name="Text Box 20"/>
          <p:cNvSpPr txBox="1">
            <a:spLocks noChangeArrowheads="1"/>
          </p:cNvSpPr>
          <p:nvPr/>
        </p:nvSpPr>
        <p:spPr bwMode="auto">
          <a:xfrm>
            <a:off x="2195513" y="3429000"/>
            <a:ext cx="576262" cy="336550"/>
          </a:xfrm>
          <a:prstGeom prst="rect">
            <a:avLst/>
          </a:prstGeom>
          <a:noFill/>
          <a:ln w="9525">
            <a:noFill/>
            <a:miter lim="800000"/>
            <a:headEnd/>
            <a:tailEnd/>
          </a:ln>
        </p:spPr>
        <p:txBody>
          <a:bodyPr>
            <a:spAutoFit/>
          </a:bodyPr>
          <a:lstStyle/>
          <a:p>
            <a:pPr>
              <a:spcBef>
                <a:spcPct val="50000"/>
              </a:spcBef>
            </a:pPr>
            <a:r>
              <a:rPr kumimoji="0" lang="en-US" altLang="ja-JP" sz="1600"/>
              <a:t>(A)</a:t>
            </a:r>
          </a:p>
        </p:txBody>
      </p:sp>
      <p:sp>
        <p:nvSpPr>
          <p:cNvPr id="117781" name="Text Box 21"/>
          <p:cNvSpPr txBox="1">
            <a:spLocks noChangeArrowheads="1"/>
          </p:cNvSpPr>
          <p:nvPr/>
        </p:nvSpPr>
        <p:spPr bwMode="auto">
          <a:xfrm>
            <a:off x="2700338" y="2781300"/>
            <a:ext cx="504825" cy="336550"/>
          </a:xfrm>
          <a:prstGeom prst="rect">
            <a:avLst/>
          </a:prstGeom>
          <a:noFill/>
          <a:ln w="9525">
            <a:noFill/>
            <a:miter lim="800000"/>
            <a:headEnd/>
            <a:tailEnd/>
          </a:ln>
        </p:spPr>
        <p:txBody>
          <a:bodyPr>
            <a:spAutoFit/>
          </a:bodyPr>
          <a:lstStyle/>
          <a:p>
            <a:pPr>
              <a:spcBef>
                <a:spcPct val="50000"/>
              </a:spcBef>
            </a:pPr>
            <a:r>
              <a:rPr kumimoji="0" lang="en-US" altLang="ja-JP" sz="1600"/>
              <a:t>(B)</a:t>
            </a:r>
          </a:p>
        </p:txBody>
      </p:sp>
      <p:sp>
        <p:nvSpPr>
          <p:cNvPr id="117782" name="Text Box 22"/>
          <p:cNvSpPr txBox="1">
            <a:spLocks noChangeArrowheads="1"/>
          </p:cNvSpPr>
          <p:nvPr/>
        </p:nvSpPr>
        <p:spPr bwMode="auto">
          <a:xfrm>
            <a:off x="2916238" y="2205038"/>
            <a:ext cx="504825" cy="336550"/>
          </a:xfrm>
          <a:prstGeom prst="rect">
            <a:avLst/>
          </a:prstGeom>
          <a:noFill/>
          <a:ln w="9525">
            <a:noFill/>
            <a:miter lim="800000"/>
            <a:headEnd/>
            <a:tailEnd/>
          </a:ln>
        </p:spPr>
        <p:txBody>
          <a:bodyPr>
            <a:spAutoFit/>
          </a:bodyPr>
          <a:lstStyle/>
          <a:p>
            <a:pPr>
              <a:spcBef>
                <a:spcPct val="50000"/>
              </a:spcBef>
            </a:pPr>
            <a:r>
              <a:rPr kumimoji="0" lang="en-US" altLang="ja-JP" sz="1600"/>
              <a:t>(C)</a:t>
            </a:r>
          </a:p>
        </p:txBody>
      </p:sp>
      <p:sp>
        <p:nvSpPr>
          <p:cNvPr id="117783" name="Text Box 23"/>
          <p:cNvSpPr txBox="1">
            <a:spLocks noChangeArrowheads="1"/>
          </p:cNvSpPr>
          <p:nvPr/>
        </p:nvSpPr>
        <p:spPr bwMode="auto">
          <a:xfrm>
            <a:off x="3348038" y="1989138"/>
            <a:ext cx="792162" cy="336550"/>
          </a:xfrm>
          <a:prstGeom prst="rect">
            <a:avLst/>
          </a:prstGeom>
          <a:noFill/>
          <a:ln w="9525">
            <a:noFill/>
            <a:miter lim="800000"/>
            <a:headEnd/>
            <a:tailEnd/>
          </a:ln>
        </p:spPr>
        <p:txBody>
          <a:bodyPr>
            <a:spAutoFit/>
          </a:bodyPr>
          <a:lstStyle/>
          <a:p>
            <a:pPr>
              <a:spcBef>
                <a:spcPct val="50000"/>
              </a:spcBef>
            </a:pPr>
            <a:r>
              <a:rPr kumimoji="0" lang="en-US" altLang="ja-JP" sz="1600"/>
              <a:t>(D)</a:t>
            </a:r>
          </a:p>
        </p:txBody>
      </p:sp>
      <p:sp>
        <p:nvSpPr>
          <p:cNvPr id="117784" name="Text Box 24"/>
          <p:cNvSpPr txBox="1">
            <a:spLocks noChangeArrowheads="1"/>
          </p:cNvSpPr>
          <p:nvPr/>
        </p:nvSpPr>
        <p:spPr bwMode="auto">
          <a:xfrm>
            <a:off x="1643042" y="4826675"/>
            <a:ext cx="6357982" cy="175432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defRPr/>
            </a:pPr>
            <a:r>
              <a:rPr kumimoji="0" lang="en-US" altLang="ja-JP" sz="1800" dirty="0"/>
              <a:t>(A)</a:t>
            </a:r>
            <a:r>
              <a:rPr kumimoji="0" lang="ja-JP" altLang="en-US" sz="1800" dirty="0"/>
              <a:t>労働１単位あたりの物的資本の投入が少ないとき、</a:t>
            </a:r>
          </a:p>
          <a:p>
            <a:pPr>
              <a:spcBef>
                <a:spcPct val="50000"/>
              </a:spcBef>
              <a:defRPr/>
            </a:pPr>
            <a:r>
              <a:rPr kumimoji="0" lang="ja-JP" altLang="en-US" sz="1800" dirty="0"/>
              <a:t>労働１単位あたりの物的資本の投入を増やすと</a:t>
            </a:r>
            <a:r>
              <a:rPr kumimoji="0" lang="en-US" altLang="ja-JP" sz="1800" dirty="0"/>
              <a:t>(B)</a:t>
            </a:r>
            <a:r>
              <a:rPr kumimoji="0" lang="ja-JP" altLang="en-US" sz="1800" dirty="0" err="1"/>
              <a:t>だけ</a:t>
            </a:r>
            <a:r>
              <a:rPr kumimoji="0" lang="ja-JP" altLang="en-US" sz="1800" dirty="0"/>
              <a:t>国内総生産が増加。</a:t>
            </a:r>
          </a:p>
          <a:p>
            <a:pPr>
              <a:spcBef>
                <a:spcPct val="50000"/>
              </a:spcBef>
              <a:defRPr/>
            </a:pPr>
            <a:r>
              <a:rPr kumimoji="0" lang="en-US" altLang="ja-JP" sz="1800" dirty="0"/>
              <a:t>(C)</a:t>
            </a:r>
            <a:r>
              <a:rPr kumimoji="0" lang="ja-JP" altLang="en-US" sz="1800" dirty="0"/>
              <a:t>物的資本の投入が増えたとき、同じだけ物的資本の投入を増やしても</a:t>
            </a:r>
            <a:r>
              <a:rPr kumimoji="0" lang="en-US" altLang="ja-JP" sz="1800" dirty="0"/>
              <a:t>(D)</a:t>
            </a:r>
            <a:r>
              <a:rPr kumimoji="0" lang="ja-JP" altLang="en-US" sz="1800" dirty="0"/>
              <a:t>しか国内総生産は増えない。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17775"/>
                                        </p:tgtEl>
                                        <p:attrNameLst>
                                          <p:attrName>style.visibility</p:attrName>
                                        </p:attrNameLst>
                                      </p:cBhvr>
                                      <p:to>
                                        <p:strVal val="visible"/>
                                      </p:to>
                                    </p:set>
                                    <p:anim from="(-#ppt_w/2)" to="(#ppt_x)" calcmode="lin" valueType="num">
                                      <p:cBhvr>
                                        <p:cTn id="7" dur="600" fill="hold">
                                          <p:stCondLst>
                                            <p:cond delay="0"/>
                                          </p:stCondLst>
                                        </p:cTn>
                                        <p:tgtEl>
                                          <p:spTgt spid="117775"/>
                                        </p:tgtEl>
                                        <p:attrNameLst>
                                          <p:attrName>ppt_x</p:attrName>
                                        </p:attrNameLst>
                                      </p:cBhvr>
                                    </p:anim>
                                    <p:anim from="0" to="-1.0" calcmode="lin" valueType="num">
                                      <p:cBhvr>
                                        <p:cTn id="8" dur="200" decel="50000" autoRev="1" fill="hold">
                                          <p:stCondLst>
                                            <p:cond delay="600"/>
                                          </p:stCondLst>
                                        </p:cTn>
                                        <p:tgtEl>
                                          <p:spTgt spid="117775"/>
                                        </p:tgtEl>
                                        <p:attrNameLst>
                                          <p:attrName>xshear</p:attrName>
                                        </p:attrNameLst>
                                      </p:cBhvr>
                                    </p:anim>
                                    <p:animScale>
                                      <p:cBhvr>
                                        <p:cTn id="9" dur="200" decel="100000" autoRev="1" fill="hold">
                                          <p:stCondLst>
                                            <p:cond delay="600"/>
                                          </p:stCondLst>
                                        </p:cTn>
                                        <p:tgtEl>
                                          <p:spTgt spid="117775"/>
                                        </p:tgtEl>
                                      </p:cBhvr>
                                      <p:from x="100000" y="100000"/>
                                      <p:to x="80000" y="100000"/>
                                    </p:animScale>
                                    <p:anim by="(#ppt_h/3+#ppt_w*0.1)" calcmode="lin" valueType="num">
                                      <p:cBhvr additive="sum">
                                        <p:cTn id="10" dur="200" decel="100000" autoRev="1" fill="hold">
                                          <p:stCondLst>
                                            <p:cond delay="600"/>
                                          </p:stCondLst>
                                        </p:cTn>
                                        <p:tgtEl>
                                          <p:spTgt spid="117775"/>
                                        </p:tgtEl>
                                        <p:attrNameLst>
                                          <p:attrName>ppt_x</p:attrName>
                                        </p:attrNameLst>
                                      </p:cBhvr>
                                    </p:anim>
                                  </p:childTnLst>
                                </p:cTn>
                              </p:par>
                              <p:par>
                                <p:cTn id="11" presetID="34" presetClass="entr" presetSubtype="0" fill="hold" grpId="0" nodeType="withEffect">
                                  <p:stCondLst>
                                    <p:cond delay="0"/>
                                  </p:stCondLst>
                                  <p:childTnLst>
                                    <p:set>
                                      <p:cBhvr>
                                        <p:cTn id="12" dur="1" fill="hold">
                                          <p:stCondLst>
                                            <p:cond delay="0"/>
                                          </p:stCondLst>
                                        </p:cTn>
                                        <p:tgtEl>
                                          <p:spTgt spid="117781"/>
                                        </p:tgtEl>
                                        <p:attrNameLst>
                                          <p:attrName>style.visibility</p:attrName>
                                        </p:attrNameLst>
                                      </p:cBhvr>
                                      <p:to>
                                        <p:strVal val="visible"/>
                                      </p:to>
                                    </p:set>
                                    <p:anim from="(-#ppt_w/2)" to="(#ppt_x)" calcmode="lin" valueType="num">
                                      <p:cBhvr>
                                        <p:cTn id="13" dur="600" fill="hold">
                                          <p:stCondLst>
                                            <p:cond delay="0"/>
                                          </p:stCondLst>
                                        </p:cTn>
                                        <p:tgtEl>
                                          <p:spTgt spid="117781"/>
                                        </p:tgtEl>
                                        <p:attrNameLst>
                                          <p:attrName>ppt_x</p:attrName>
                                        </p:attrNameLst>
                                      </p:cBhvr>
                                    </p:anim>
                                    <p:anim from="0" to="-1.0" calcmode="lin" valueType="num">
                                      <p:cBhvr>
                                        <p:cTn id="14" dur="200" decel="50000" autoRev="1" fill="hold">
                                          <p:stCondLst>
                                            <p:cond delay="600"/>
                                          </p:stCondLst>
                                        </p:cTn>
                                        <p:tgtEl>
                                          <p:spTgt spid="117781"/>
                                        </p:tgtEl>
                                        <p:attrNameLst>
                                          <p:attrName>xshear</p:attrName>
                                        </p:attrNameLst>
                                      </p:cBhvr>
                                    </p:anim>
                                    <p:animScale>
                                      <p:cBhvr>
                                        <p:cTn id="15" dur="200" decel="100000" autoRev="1" fill="hold">
                                          <p:stCondLst>
                                            <p:cond delay="600"/>
                                          </p:stCondLst>
                                        </p:cTn>
                                        <p:tgtEl>
                                          <p:spTgt spid="117781"/>
                                        </p:tgtEl>
                                      </p:cBhvr>
                                      <p:from x="100000" y="100000"/>
                                      <p:to x="80000" y="100000"/>
                                    </p:animScale>
                                    <p:anim by="(#ppt_h/3+#ppt_w*0.1)" calcmode="lin" valueType="num">
                                      <p:cBhvr additive="sum">
                                        <p:cTn id="16" dur="200" decel="100000" autoRev="1" fill="hold">
                                          <p:stCondLst>
                                            <p:cond delay="600"/>
                                          </p:stCondLst>
                                        </p:cTn>
                                        <p:tgtEl>
                                          <p:spTgt spid="117781"/>
                                        </p:tgtEl>
                                        <p:attrNameLst>
                                          <p:attrName>ppt_x</p:attrName>
                                        </p:attrNameLst>
                                      </p:cBhvr>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7776"/>
                                        </p:tgtEl>
                                        <p:attrNameLst>
                                          <p:attrName>style.visibility</p:attrName>
                                        </p:attrNameLst>
                                      </p:cBhvr>
                                      <p:to>
                                        <p:strVal val="visible"/>
                                      </p:to>
                                    </p:set>
                                    <p:anim calcmode="lin" valueType="num">
                                      <p:cBhvr additive="base">
                                        <p:cTn id="21" dur="500" fill="hold"/>
                                        <p:tgtEl>
                                          <p:spTgt spid="117776"/>
                                        </p:tgtEl>
                                        <p:attrNameLst>
                                          <p:attrName>ppt_x</p:attrName>
                                        </p:attrNameLst>
                                      </p:cBhvr>
                                      <p:tavLst>
                                        <p:tav tm="0">
                                          <p:val>
                                            <p:strVal val="#ppt_x"/>
                                          </p:val>
                                        </p:tav>
                                        <p:tav tm="100000">
                                          <p:val>
                                            <p:strVal val="#ppt_x"/>
                                          </p:val>
                                        </p:tav>
                                      </p:tavLst>
                                    </p:anim>
                                    <p:anim calcmode="lin" valueType="num">
                                      <p:cBhvr additive="base">
                                        <p:cTn id="22" dur="500" fill="hold"/>
                                        <p:tgtEl>
                                          <p:spTgt spid="11777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7782"/>
                                        </p:tgtEl>
                                        <p:attrNameLst>
                                          <p:attrName>style.visibility</p:attrName>
                                        </p:attrNameLst>
                                      </p:cBhvr>
                                      <p:to>
                                        <p:strVal val="visible"/>
                                      </p:to>
                                    </p:set>
                                    <p:anim calcmode="lin" valueType="num">
                                      <p:cBhvr additive="base">
                                        <p:cTn id="25" dur="500" fill="hold"/>
                                        <p:tgtEl>
                                          <p:spTgt spid="117782"/>
                                        </p:tgtEl>
                                        <p:attrNameLst>
                                          <p:attrName>ppt_x</p:attrName>
                                        </p:attrNameLst>
                                      </p:cBhvr>
                                      <p:tavLst>
                                        <p:tav tm="0">
                                          <p:val>
                                            <p:strVal val="#ppt_x"/>
                                          </p:val>
                                        </p:tav>
                                        <p:tav tm="100000">
                                          <p:val>
                                            <p:strVal val="#ppt_x"/>
                                          </p:val>
                                        </p:tav>
                                      </p:tavLst>
                                    </p:anim>
                                    <p:anim calcmode="lin" valueType="num">
                                      <p:cBhvr additive="base">
                                        <p:cTn id="26" dur="500" fill="hold"/>
                                        <p:tgtEl>
                                          <p:spTgt spid="11778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17777"/>
                                        </p:tgtEl>
                                        <p:attrNameLst>
                                          <p:attrName>style.visibility</p:attrName>
                                        </p:attrNameLst>
                                      </p:cBhvr>
                                      <p:to>
                                        <p:strVal val="visible"/>
                                      </p:to>
                                    </p:set>
                                    <p:anim from="(-#ppt_w/2)" to="(#ppt_x)" calcmode="lin" valueType="num">
                                      <p:cBhvr>
                                        <p:cTn id="31" dur="600" fill="hold">
                                          <p:stCondLst>
                                            <p:cond delay="0"/>
                                          </p:stCondLst>
                                        </p:cTn>
                                        <p:tgtEl>
                                          <p:spTgt spid="117777"/>
                                        </p:tgtEl>
                                        <p:attrNameLst>
                                          <p:attrName>ppt_x</p:attrName>
                                        </p:attrNameLst>
                                      </p:cBhvr>
                                    </p:anim>
                                    <p:anim from="0" to="-1.0" calcmode="lin" valueType="num">
                                      <p:cBhvr>
                                        <p:cTn id="32" dur="200" decel="50000" autoRev="1" fill="hold">
                                          <p:stCondLst>
                                            <p:cond delay="600"/>
                                          </p:stCondLst>
                                        </p:cTn>
                                        <p:tgtEl>
                                          <p:spTgt spid="117777"/>
                                        </p:tgtEl>
                                        <p:attrNameLst>
                                          <p:attrName>xshear</p:attrName>
                                        </p:attrNameLst>
                                      </p:cBhvr>
                                    </p:anim>
                                    <p:animScale>
                                      <p:cBhvr>
                                        <p:cTn id="33" dur="200" decel="100000" autoRev="1" fill="hold">
                                          <p:stCondLst>
                                            <p:cond delay="600"/>
                                          </p:stCondLst>
                                        </p:cTn>
                                        <p:tgtEl>
                                          <p:spTgt spid="117777"/>
                                        </p:tgtEl>
                                      </p:cBhvr>
                                      <p:from x="100000" y="100000"/>
                                      <p:to x="80000" y="100000"/>
                                    </p:animScale>
                                    <p:anim by="(#ppt_h/3+#ppt_w*0.1)" calcmode="lin" valueType="num">
                                      <p:cBhvr additive="sum">
                                        <p:cTn id="34" dur="200" decel="100000" autoRev="1" fill="hold">
                                          <p:stCondLst>
                                            <p:cond delay="600"/>
                                          </p:stCondLst>
                                        </p:cTn>
                                        <p:tgtEl>
                                          <p:spTgt spid="117777"/>
                                        </p:tgtEl>
                                        <p:attrNameLst>
                                          <p:attrName>ppt_x</p:attrName>
                                        </p:attrNameLst>
                                      </p:cBhvr>
                                    </p:anim>
                                  </p:childTnLst>
                                </p:cTn>
                              </p:par>
                              <p:par>
                                <p:cTn id="35" presetID="34" presetClass="entr" presetSubtype="0" fill="hold" grpId="0" nodeType="withEffect">
                                  <p:stCondLst>
                                    <p:cond delay="0"/>
                                  </p:stCondLst>
                                  <p:childTnLst>
                                    <p:set>
                                      <p:cBhvr>
                                        <p:cTn id="36" dur="1" fill="hold">
                                          <p:stCondLst>
                                            <p:cond delay="0"/>
                                          </p:stCondLst>
                                        </p:cTn>
                                        <p:tgtEl>
                                          <p:spTgt spid="117783"/>
                                        </p:tgtEl>
                                        <p:attrNameLst>
                                          <p:attrName>style.visibility</p:attrName>
                                        </p:attrNameLst>
                                      </p:cBhvr>
                                      <p:to>
                                        <p:strVal val="visible"/>
                                      </p:to>
                                    </p:set>
                                    <p:anim from="(-#ppt_w/2)" to="(#ppt_x)" calcmode="lin" valueType="num">
                                      <p:cBhvr>
                                        <p:cTn id="37" dur="600" fill="hold">
                                          <p:stCondLst>
                                            <p:cond delay="0"/>
                                          </p:stCondLst>
                                        </p:cTn>
                                        <p:tgtEl>
                                          <p:spTgt spid="117783"/>
                                        </p:tgtEl>
                                        <p:attrNameLst>
                                          <p:attrName>ppt_x</p:attrName>
                                        </p:attrNameLst>
                                      </p:cBhvr>
                                    </p:anim>
                                    <p:anim from="0" to="-1.0" calcmode="lin" valueType="num">
                                      <p:cBhvr>
                                        <p:cTn id="38" dur="200" decel="50000" autoRev="1" fill="hold">
                                          <p:stCondLst>
                                            <p:cond delay="600"/>
                                          </p:stCondLst>
                                        </p:cTn>
                                        <p:tgtEl>
                                          <p:spTgt spid="117783"/>
                                        </p:tgtEl>
                                        <p:attrNameLst>
                                          <p:attrName>xshear</p:attrName>
                                        </p:attrNameLst>
                                      </p:cBhvr>
                                    </p:anim>
                                    <p:animScale>
                                      <p:cBhvr>
                                        <p:cTn id="39" dur="200" decel="100000" autoRev="1" fill="hold">
                                          <p:stCondLst>
                                            <p:cond delay="600"/>
                                          </p:stCondLst>
                                        </p:cTn>
                                        <p:tgtEl>
                                          <p:spTgt spid="117783"/>
                                        </p:tgtEl>
                                      </p:cBhvr>
                                      <p:from x="100000" y="100000"/>
                                      <p:to x="80000" y="100000"/>
                                    </p:animScale>
                                    <p:anim by="(#ppt_h/3+#ppt_w*0.1)" calcmode="lin" valueType="num">
                                      <p:cBhvr additive="sum">
                                        <p:cTn id="40" dur="200" decel="100000" autoRev="1" fill="hold">
                                          <p:stCondLst>
                                            <p:cond delay="600"/>
                                          </p:stCondLst>
                                        </p:cTn>
                                        <p:tgtEl>
                                          <p:spTgt spid="11778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75" grpId="0" animBg="1"/>
      <p:bldP spid="117776" grpId="0" animBg="1"/>
      <p:bldP spid="117777" grpId="0" animBg="1"/>
      <p:bldP spid="117781" grpId="0"/>
      <p:bldP spid="117782" grpId="0"/>
      <p:bldP spid="117783" grpId="0"/>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18810" name="Text Box 26"/>
          <p:cNvSpPr txBox="1">
            <a:spLocks noChangeArrowheads="1"/>
          </p:cNvSpPr>
          <p:nvPr/>
        </p:nvSpPr>
        <p:spPr bwMode="auto">
          <a:xfrm>
            <a:off x="3154363" y="3983038"/>
            <a:ext cx="1368425" cy="3968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spAutoFit/>
          </a:bodyPr>
          <a:lstStyle/>
          <a:p>
            <a:pPr>
              <a:spcBef>
                <a:spcPct val="50000"/>
              </a:spcBef>
              <a:defRPr/>
            </a:pPr>
            <a:endParaRPr kumimoji="0" lang="ja-JP" altLang="en-US"/>
          </a:p>
        </p:txBody>
      </p:sp>
      <p:graphicFrame>
        <p:nvGraphicFramePr>
          <p:cNvPr id="51" name="図表 50"/>
          <p:cNvGraphicFramePr/>
          <p:nvPr/>
        </p:nvGraphicFramePr>
        <p:xfrm>
          <a:off x="395288" y="188913"/>
          <a:ext cx="8229600" cy="7397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6612" name="Text Box 6"/>
          <p:cNvSpPr txBox="1">
            <a:spLocks noChangeArrowheads="1"/>
          </p:cNvSpPr>
          <p:nvPr/>
        </p:nvSpPr>
        <p:spPr bwMode="auto">
          <a:xfrm>
            <a:off x="417513" y="1319213"/>
            <a:ext cx="1584325" cy="396875"/>
          </a:xfrm>
          <a:prstGeom prst="rect">
            <a:avLst/>
          </a:prstGeom>
          <a:noFill/>
          <a:ln w="9525">
            <a:noFill/>
            <a:miter lim="800000"/>
            <a:headEnd/>
            <a:tailEnd/>
          </a:ln>
        </p:spPr>
        <p:txBody>
          <a:bodyPr>
            <a:spAutoFit/>
          </a:bodyPr>
          <a:lstStyle/>
          <a:p>
            <a:pPr>
              <a:spcBef>
                <a:spcPct val="50000"/>
              </a:spcBef>
            </a:pPr>
            <a:r>
              <a:rPr kumimoji="0" lang="ja-JP" altLang="en-US"/>
              <a:t>今年の経済</a:t>
            </a:r>
          </a:p>
        </p:txBody>
      </p:sp>
      <p:sp>
        <p:nvSpPr>
          <p:cNvPr id="118791" name="Rectangle 7"/>
          <p:cNvSpPr>
            <a:spLocks noChangeArrowheads="1"/>
          </p:cNvSpPr>
          <p:nvPr/>
        </p:nvSpPr>
        <p:spPr bwMode="auto">
          <a:xfrm>
            <a:off x="417513" y="1822450"/>
            <a:ext cx="1439862" cy="6477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sz="1600"/>
              <a:t>今年の</a:t>
            </a:r>
          </a:p>
          <a:p>
            <a:pPr algn="ctr">
              <a:defRPr/>
            </a:pPr>
            <a:r>
              <a:rPr kumimoji="0" lang="ja-JP" altLang="en-US" sz="1600"/>
              <a:t>労働投入量（</a:t>
            </a:r>
            <a:r>
              <a:rPr kumimoji="0" lang="en-US" altLang="ja-JP" sz="1600"/>
              <a:t>L</a:t>
            </a:r>
            <a:r>
              <a:rPr kumimoji="0" lang="ja-JP" altLang="en-US" sz="1600"/>
              <a:t>）</a:t>
            </a:r>
          </a:p>
        </p:txBody>
      </p:sp>
      <p:sp>
        <p:nvSpPr>
          <p:cNvPr id="118798" name="Rectangle 14"/>
          <p:cNvSpPr>
            <a:spLocks noChangeArrowheads="1"/>
          </p:cNvSpPr>
          <p:nvPr/>
        </p:nvSpPr>
        <p:spPr bwMode="auto">
          <a:xfrm>
            <a:off x="417513" y="2903538"/>
            <a:ext cx="1439862" cy="1508125"/>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endParaRPr kumimoji="0" lang="ja-JP" altLang="en-US" sz="1600"/>
          </a:p>
          <a:p>
            <a:pPr algn="ctr">
              <a:defRPr/>
            </a:pPr>
            <a:endParaRPr kumimoji="0" lang="ja-JP" altLang="en-US" sz="1600"/>
          </a:p>
          <a:p>
            <a:pPr algn="ctr">
              <a:defRPr/>
            </a:pPr>
            <a:endParaRPr kumimoji="0" lang="ja-JP" altLang="en-US" sz="1600"/>
          </a:p>
          <a:p>
            <a:pPr algn="ctr">
              <a:defRPr/>
            </a:pPr>
            <a:r>
              <a:rPr kumimoji="0" lang="ja-JP" altLang="en-US" sz="1600"/>
              <a:t>今年の</a:t>
            </a:r>
          </a:p>
          <a:p>
            <a:pPr algn="ctr">
              <a:defRPr/>
            </a:pPr>
            <a:r>
              <a:rPr kumimoji="0" lang="ja-JP" altLang="en-US" sz="1600"/>
              <a:t>国内総生産（</a:t>
            </a:r>
            <a:r>
              <a:rPr kumimoji="0" lang="en-US" altLang="ja-JP" sz="1600"/>
              <a:t>Y</a:t>
            </a:r>
            <a:r>
              <a:rPr kumimoji="0" lang="ja-JP" altLang="en-US" sz="1600"/>
              <a:t>）</a:t>
            </a:r>
          </a:p>
          <a:p>
            <a:pPr algn="ctr">
              <a:defRPr/>
            </a:pPr>
            <a:endParaRPr kumimoji="0" lang="ja-JP" altLang="en-US" sz="1600"/>
          </a:p>
          <a:p>
            <a:pPr algn="ctr">
              <a:defRPr/>
            </a:pPr>
            <a:endParaRPr kumimoji="0" lang="ja-JP" altLang="en-US" sz="1600"/>
          </a:p>
          <a:p>
            <a:pPr algn="ctr">
              <a:defRPr/>
            </a:pPr>
            <a:endParaRPr kumimoji="0" lang="ja-JP" altLang="en-US" sz="1600"/>
          </a:p>
          <a:p>
            <a:pPr algn="ctr">
              <a:defRPr/>
            </a:pPr>
            <a:endParaRPr kumimoji="0" lang="ja-JP" altLang="en-US" sz="1600"/>
          </a:p>
        </p:txBody>
      </p:sp>
      <p:sp>
        <p:nvSpPr>
          <p:cNvPr id="196615" name="Line 15"/>
          <p:cNvSpPr>
            <a:spLocks noChangeShapeType="1"/>
          </p:cNvSpPr>
          <p:nvPr/>
        </p:nvSpPr>
        <p:spPr bwMode="auto">
          <a:xfrm>
            <a:off x="417513" y="3983038"/>
            <a:ext cx="1439862" cy="0"/>
          </a:xfrm>
          <a:prstGeom prst="line">
            <a:avLst/>
          </a:prstGeom>
          <a:noFill/>
          <a:ln w="9525">
            <a:solidFill>
              <a:schemeClr val="tx1"/>
            </a:solidFill>
            <a:prstDash val="dash"/>
            <a:round/>
            <a:headEnd/>
            <a:tailEnd/>
          </a:ln>
        </p:spPr>
        <p:txBody>
          <a:bodyPr/>
          <a:lstStyle/>
          <a:p>
            <a:endParaRPr lang="ja-JP" altLang="en-US"/>
          </a:p>
        </p:txBody>
      </p:sp>
      <p:sp>
        <p:nvSpPr>
          <p:cNvPr id="118800" name="Rectangle 16"/>
          <p:cNvSpPr>
            <a:spLocks noChangeArrowheads="1"/>
          </p:cNvSpPr>
          <p:nvPr/>
        </p:nvSpPr>
        <p:spPr bwMode="auto">
          <a:xfrm>
            <a:off x="417513" y="5351463"/>
            <a:ext cx="1439862" cy="79216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sz="1600"/>
              <a:t>今年の</a:t>
            </a:r>
          </a:p>
          <a:p>
            <a:pPr algn="ctr">
              <a:defRPr/>
            </a:pPr>
            <a:r>
              <a:rPr kumimoji="0" lang="ja-JP" altLang="en-US" sz="1600"/>
              <a:t>物的資本量</a:t>
            </a:r>
          </a:p>
        </p:txBody>
      </p:sp>
      <p:sp>
        <p:nvSpPr>
          <p:cNvPr id="196617" name="AutoShape 17"/>
          <p:cNvSpPr>
            <a:spLocks/>
          </p:cNvSpPr>
          <p:nvPr/>
        </p:nvSpPr>
        <p:spPr bwMode="auto">
          <a:xfrm>
            <a:off x="2001838" y="2903538"/>
            <a:ext cx="215900" cy="1079500"/>
          </a:xfrm>
          <a:prstGeom prst="rightBrace">
            <a:avLst>
              <a:gd name="adj1" fmla="val 41667"/>
              <a:gd name="adj2" fmla="val 50000"/>
            </a:avLst>
          </a:prstGeom>
          <a:noFill/>
          <a:ln w="9525">
            <a:solidFill>
              <a:schemeClr val="tx1"/>
            </a:solidFill>
            <a:round/>
            <a:headEnd/>
            <a:tailEnd/>
          </a:ln>
        </p:spPr>
        <p:txBody>
          <a:bodyPr wrap="none" anchor="ctr"/>
          <a:lstStyle/>
          <a:p>
            <a:endParaRPr kumimoji="0" lang="ja-JP" altLang="en-US"/>
          </a:p>
        </p:txBody>
      </p:sp>
      <p:sp>
        <p:nvSpPr>
          <p:cNvPr id="196618" name="AutoShape 18"/>
          <p:cNvSpPr>
            <a:spLocks/>
          </p:cNvSpPr>
          <p:nvPr/>
        </p:nvSpPr>
        <p:spPr bwMode="auto">
          <a:xfrm>
            <a:off x="2001838" y="3983038"/>
            <a:ext cx="144462" cy="431800"/>
          </a:xfrm>
          <a:prstGeom prst="rightBrace">
            <a:avLst>
              <a:gd name="adj1" fmla="val 24909"/>
              <a:gd name="adj2" fmla="val 50000"/>
            </a:avLst>
          </a:prstGeom>
          <a:noFill/>
          <a:ln w="9525">
            <a:solidFill>
              <a:schemeClr val="tx1"/>
            </a:solidFill>
            <a:round/>
            <a:headEnd/>
            <a:tailEnd/>
          </a:ln>
        </p:spPr>
        <p:txBody>
          <a:bodyPr wrap="none" anchor="ctr"/>
          <a:lstStyle/>
          <a:p>
            <a:endParaRPr kumimoji="0" lang="ja-JP" altLang="en-US"/>
          </a:p>
        </p:txBody>
      </p:sp>
      <p:sp>
        <p:nvSpPr>
          <p:cNvPr id="118803" name="Text Box 19"/>
          <p:cNvSpPr txBox="1">
            <a:spLocks noChangeArrowheads="1"/>
          </p:cNvSpPr>
          <p:nvPr/>
        </p:nvSpPr>
        <p:spPr bwMode="auto">
          <a:xfrm>
            <a:off x="2236788" y="3411538"/>
            <a:ext cx="790575" cy="336550"/>
          </a:xfrm>
          <a:prstGeom prst="rect">
            <a:avLst/>
          </a:prstGeom>
          <a:ln>
            <a:headEnd/>
            <a:tailEnd/>
          </a:ln>
        </p:spPr>
        <p:style>
          <a:lnRef idx="1">
            <a:schemeClr val="dk1"/>
          </a:lnRef>
          <a:fillRef idx="3">
            <a:schemeClr val="dk1"/>
          </a:fillRef>
          <a:effectRef idx="2">
            <a:schemeClr val="dk1"/>
          </a:effectRef>
          <a:fontRef idx="minor">
            <a:schemeClr val="lt1"/>
          </a:fontRef>
        </p:style>
        <p:txBody>
          <a:bodyPr>
            <a:spAutoFit/>
          </a:bodyPr>
          <a:lstStyle/>
          <a:p>
            <a:pPr>
              <a:spcBef>
                <a:spcPct val="50000"/>
              </a:spcBef>
              <a:defRPr/>
            </a:pPr>
            <a:r>
              <a:rPr kumimoji="0" lang="en-US" altLang="ja-JP" sz="1600" dirty="0"/>
              <a:t>1</a:t>
            </a:r>
            <a:r>
              <a:rPr kumimoji="0" lang="ja-JP" altLang="en-US" sz="1600" dirty="0"/>
              <a:t>－</a:t>
            </a:r>
            <a:r>
              <a:rPr kumimoji="0" lang="en-US" altLang="ja-JP" sz="1600" dirty="0"/>
              <a:t>s</a:t>
            </a:r>
            <a:endParaRPr kumimoji="0" lang="ja-JP" altLang="en-US" sz="1600" dirty="0"/>
          </a:p>
        </p:txBody>
      </p:sp>
      <p:sp>
        <p:nvSpPr>
          <p:cNvPr id="118804" name="Rectangle 20"/>
          <p:cNvSpPr>
            <a:spLocks noChangeArrowheads="1"/>
          </p:cNvSpPr>
          <p:nvPr/>
        </p:nvSpPr>
        <p:spPr bwMode="auto">
          <a:xfrm>
            <a:off x="6826250" y="1822450"/>
            <a:ext cx="1439863" cy="6477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sz="1600"/>
              <a:t>来年の</a:t>
            </a:r>
          </a:p>
          <a:p>
            <a:pPr algn="ctr">
              <a:defRPr/>
            </a:pPr>
            <a:r>
              <a:rPr kumimoji="0" lang="ja-JP" altLang="en-US" sz="1600"/>
              <a:t>労働投入量（</a:t>
            </a:r>
            <a:r>
              <a:rPr kumimoji="0" lang="en-US" altLang="ja-JP" sz="1600"/>
              <a:t>L</a:t>
            </a:r>
            <a:r>
              <a:rPr kumimoji="0" lang="ja-JP" altLang="en-US" sz="1600"/>
              <a:t>）</a:t>
            </a:r>
          </a:p>
        </p:txBody>
      </p:sp>
      <p:sp>
        <p:nvSpPr>
          <p:cNvPr id="118805" name="Text Box 21"/>
          <p:cNvSpPr txBox="1">
            <a:spLocks noChangeArrowheads="1"/>
          </p:cNvSpPr>
          <p:nvPr/>
        </p:nvSpPr>
        <p:spPr bwMode="auto">
          <a:xfrm>
            <a:off x="2290763" y="4054475"/>
            <a:ext cx="503237" cy="336550"/>
          </a:xfrm>
          <a:prstGeom prst="rect">
            <a:avLst/>
          </a:prstGeom>
          <a:ln>
            <a:headEnd/>
            <a:tailEnd/>
          </a:ln>
        </p:spPr>
        <p:style>
          <a:lnRef idx="1">
            <a:schemeClr val="dk1"/>
          </a:lnRef>
          <a:fillRef idx="3">
            <a:schemeClr val="dk1"/>
          </a:fillRef>
          <a:effectRef idx="2">
            <a:schemeClr val="dk1"/>
          </a:effectRef>
          <a:fontRef idx="minor">
            <a:schemeClr val="lt1"/>
          </a:fontRef>
        </p:style>
        <p:txBody>
          <a:bodyPr>
            <a:spAutoFit/>
          </a:bodyPr>
          <a:lstStyle/>
          <a:p>
            <a:pPr>
              <a:spcBef>
                <a:spcPct val="50000"/>
              </a:spcBef>
              <a:defRPr/>
            </a:pPr>
            <a:r>
              <a:rPr kumimoji="0" lang="en-US" altLang="ja-JP" sz="1600" dirty="0"/>
              <a:t>s</a:t>
            </a:r>
            <a:endParaRPr kumimoji="0" lang="ja-JP" altLang="en-US" sz="1600" dirty="0"/>
          </a:p>
        </p:txBody>
      </p:sp>
      <p:sp>
        <p:nvSpPr>
          <p:cNvPr id="196622" name="Line 22"/>
          <p:cNvSpPr>
            <a:spLocks noChangeShapeType="1"/>
          </p:cNvSpPr>
          <p:nvPr/>
        </p:nvSpPr>
        <p:spPr bwMode="auto">
          <a:xfrm flipV="1">
            <a:off x="2433638" y="3046413"/>
            <a:ext cx="647700" cy="215900"/>
          </a:xfrm>
          <a:prstGeom prst="line">
            <a:avLst/>
          </a:prstGeom>
          <a:noFill/>
          <a:ln w="9525">
            <a:solidFill>
              <a:schemeClr val="tx1"/>
            </a:solidFill>
            <a:round/>
            <a:headEnd/>
            <a:tailEnd type="triangle" w="med" len="med"/>
          </a:ln>
        </p:spPr>
        <p:txBody>
          <a:bodyPr/>
          <a:lstStyle/>
          <a:p>
            <a:endParaRPr lang="ja-JP" altLang="en-US"/>
          </a:p>
        </p:txBody>
      </p:sp>
      <p:sp>
        <p:nvSpPr>
          <p:cNvPr id="196623" name="Line 23"/>
          <p:cNvSpPr>
            <a:spLocks noChangeShapeType="1"/>
          </p:cNvSpPr>
          <p:nvPr/>
        </p:nvSpPr>
        <p:spPr bwMode="auto">
          <a:xfrm>
            <a:off x="2236788" y="3983038"/>
            <a:ext cx="719137" cy="0"/>
          </a:xfrm>
          <a:prstGeom prst="line">
            <a:avLst/>
          </a:prstGeom>
          <a:noFill/>
          <a:ln w="9525">
            <a:solidFill>
              <a:schemeClr val="tx1"/>
            </a:solidFill>
            <a:round/>
            <a:headEnd/>
            <a:tailEnd type="triangle" w="med" len="med"/>
          </a:ln>
        </p:spPr>
        <p:txBody>
          <a:bodyPr/>
          <a:lstStyle/>
          <a:p>
            <a:endParaRPr lang="ja-JP" altLang="en-US"/>
          </a:p>
        </p:txBody>
      </p:sp>
      <p:sp>
        <p:nvSpPr>
          <p:cNvPr id="118808" name="Rectangle 24"/>
          <p:cNvSpPr>
            <a:spLocks noChangeArrowheads="1"/>
          </p:cNvSpPr>
          <p:nvPr/>
        </p:nvSpPr>
        <p:spPr bwMode="auto">
          <a:xfrm>
            <a:off x="3154363" y="2543175"/>
            <a:ext cx="1439862" cy="10795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a:t>消費</a:t>
            </a:r>
          </a:p>
        </p:txBody>
      </p:sp>
      <p:sp>
        <p:nvSpPr>
          <p:cNvPr id="118809" name="Rectangle 25"/>
          <p:cNvSpPr>
            <a:spLocks noChangeArrowheads="1"/>
          </p:cNvSpPr>
          <p:nvPr/>
        </p:nvSpPr>
        <p:spPr bwMode="auto">
          <a:xfrm>
            <a:off x="3154363" y="3983038"/>
            <a:ext cx="1439862"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kumimoji="0" lang="ja-JP" altLang="en-US"/>
              <a:t>貯蓄</a:t>
            </a:r>
          </a:p>
        </p:txBody>
      </p:sp>
      <p:sp>
        <p:nvSpPr>
          <p:cNvPr id="118811" name="Rectangle 27"/>
          <p:cNvSpPr>
            <a:spLocks noChangeArrowheads="1"/>
          </p:cNvSpPr>
          <p:nvPr/>
        </p:nvSpPr>
        <p:spPr bwMode="auto">
          <a:xfrm>
            <a:off x="4954588" y="3983038"/>
            <a:ext cx="1439862"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kumimoji="0" lang="ja-JP" altLang="en-US"/>
              <a:t>投資</a:t>
            </a:r>
          </a:p>
        </p:txBody>
      </p:sp>
      <p:sp>
        <p:nvSpPr>
          <p:cNvPr id="196627" name="Text Box 28"/>
          <p:cNvSpPr txBox="1">
            <a:spLocks noChangeArrowheads="1"/>
          </p:cNvSpPr>
          <p:nvPr/>
        </p:nvSpPr>
        <p:spPr bwMode="auto">
          <a:xfrm>
            <a:off x="4594225" y="4054475"/>
            <a:ext cx="360363" cy="396875"/>
          </a:xfrm>
          <a:prstGeom prst="rect">
            <a:avLst/>
          </a:prstGeom>
          <a:noFill/>
          <a:ln w="9525">
            <a:noFill/>
            <a:miter lim="800000"/>
            <a:headEnd/>
            <a:tailEnd/>
          </a:ln>
        </p:spPr>
        <p:txBody>
          <a:bodyPr>
            <a:spAutoFit/>
          </a:bodyPr>
          <a:lstStyle/>
          <a:p>
            <a:pPr>
              <a:spcBef>
                <a:spcPct val="50000"/>
              </a:spcBef>
            </a:pPr>
            <a:r>
              <a:rPr kumimoji="0" lang="ja-JP" altLang="en-US">
                <a:solidFill>
                  <a:schemeClr val="accent2"/>
                </a:solidFill>
              </a:rPr>
              <a:t>＝</a:t>
            </a:r>
          </a:p>
        </p:txBody>
      </p:sp>
      <p:sp>
        <p:nvSpPr>
          <p:cNvPr id="196628" name="Text Box 29"/>
          <p:cNvSpPr txBox="1">
            <a:spLocks noChangeArrowheads="1"/>
          </p:cNvSpPr>
          <p:nvPr/>
        </p:nvSpPr>
        <p:spPr bwMode="auto">
          <a:xfrm>
            <a:off x="3873500" y="5567363"/>
            <a:ext cx="1441450" cy="396875"/>
          </a:xfrm>
          <a:prstGeom prst="rect">
            <a:avLst/>
          </a:prstGeom>
          <a:noFill/>
          <a:ln w="9525">
            <a:noFill/>
            <a:miter lim="800000"/>
            <a:headEnd/>
            <a:tailEnd/>
          </a:ln>
        </p:spPr>
        <p:txBody>
          <a:bodyPr>
            <a:spAutoFit/>
          </a:bodyPr>
          <a:lstStyle/>
          <a:p>
            <a:pPr>
              <a:spcBef>
                <a:spcPct val="50000"/>
              </a:spcBef>
            </a:pPr>
            <a:endParaRPr kumimoji="0" lang="ja-JP" altLang="en-US"/>
          </a:p>
        </p:txBody>
      </p:sp>
      <p:sp>
        <p:nvSpPr>
          <p:cNvPr id="118814" name="Rectangle 30"/>
          <p:cNvSpPr>
            <a:spLocks noChangeArrowheads="1"/>
          </p:cNvSpPr>
          <p:nvPr/>
        </p:nvSpPr>
        <p:spPr bwMode="auto">
          <a:xfrm>
            <a:off x="5026025" y="5351463"/>
            <a:ext cx="1439863" cy="79216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sz="1600"/>
              <a:t>今年の</a:t>
            </a:r>
          </a:p>
          <a:p>
            <a:pPr algn="ctr">
              <a:defRPr/>
            </a:pPr>
            <a:r>
              <a:rPr kumimoji="0" lang="ja-JP" altLang="en-US" sz="1600"/>
              <a:t>物的資本量</a:t>
            </a:r>
          </a:p>
        </p:txBody>
      </p:sp>
      <p:sp>
        <p:nvSpPr>
          <p:cNvPr id="118820" name="Rectangle 36"/>
          <p:cNvSpPr>
            <a:spLocks noChangeArrowheads="1"/>
          </p:cNvSpPr>
          <p:nvPr/>
        </p:nvSpPr>
        <p:spPr bwMode="auto">
          <a:xfrm>
            <a:off x="5026025" y="4919663"/>
            <a:ext cx="1439863"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kumimoji="0" lang="ja-JP" altLang="en-US" sz="1600"/>
              <a:t>追加される資本</a:t>
            </a:r>
          </a:p>
        </p:txBody>
      </p:sp>
      <p:sp>
        <p:nvSpPr>
          <p:cNvPr id="118822" name="Rectangle 38"/>
          <p:cNvSpPr>
            <a:spLocks noChangeArrowheads="1"/>
          </p:cNvSpPr>
          <p:nvPr/>
        </p:nvSpPr>
        <p:spPr bwMode="auto">
          <a:xfrm>
            <a:off x="6899275" y="4919663"/>
            <a:ext cx="1439863" cy="122396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sz="1600"/>
              <a:t>来年の</a:t>
            </a:r>
          </a:p>
          <a:p>
            <a:pPr algn="ctr">
              <a:defRPr/>
            </a:pPr>
            <a:r>
              <a:rPr kumimoji="0" lang="ja-JP" altLang="en-US" sz="1600"/>
              <a:t>物的資本量（</a:t>
            </a:r>
            <a:r>
              <a:rPr kumimoji="0" lang="en-US" altLang="ja-JP" sz="1600"/>
              <a:t>K´</a:t>
            </a:r>
            <a:r>
              <a:rPr kumimoji="0" lang="ja-JP" altLang="en-US" sz="1600"/>
              <a:t>）</a:t>
            </a:r>
          </a:p>
        </p:txBody>
      </p:sp>
      <p:sp>
        <p:nvSpPr>
          <p:cNvPr id="118823" name="Rectangle 39"/>
          <p:cNvSpPr>
            <a:spLocks noChangeArrowheads="1"/>
          </p:cNvSpPr>
          <p:nvPr/>
        </p:nvSpPr>
        <p:spPr bwMode="auto">
          <a:xfrm>
            <a:off x="6826250" y="2759075"/>
            <a:ext cx="1439863" cy="1655763"/>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kumimoji="0" lang="ja-JP" altLang="en-US" sz="1600" dirty="0"/>
              <a:t>来年の</a:t>
            </a:r>
          </a:p>
          <a:p>
            <a:pPr algn="ctr">
              <a:defRPr/>
            </a:pPr>
            <a:r>
              <a:rPr kumimoji="0" lang="ja-JP" altLang="en-US" sz="1600" dirty="0"/>
              <a:t>国内総生産</a:t>
            </a:r>
            <a:r>
              <a:rPr kumimoji="0" lang="en-US" altLang="ja-JP" sz="1600" dirty="0"/>
              <a:t>(Y´)</a:t>
            </a:r>
            <a:endParaRPr kumimoji="0" lang="ja-JP" altLang="en-US" sz="1600" dirty="0"/>
          </a:p>
          <a:p>
            <a:pPr algn="ctr">
              <a:defRPr/>
            </a:pPr>
            <a:endParaRPr kumimoji="0" lang="ja-JP" altLang="en-US" sz="1600" dirty="0"/>
          </a:p>
          <a:p>
            <a:pPr algn="ctr">
              <a:defRPr/>
            </a:pPr>
            <a:endParaRPr kumimoji="0" lang="ja-JP" altLang="en-US" sz="1600" dirty="0"/>
          </a:p>
          <a:p>
            <a:pPr algn="ctr">
              <a:defRPr/>
            </a:pPr>
            <a:endParaRPr kumimoji="0" lang="ja-JP" altLang="en-US" sz="1600" dirty="0"/>
          </a:p>
        </p:txBody>
      </p:sp>
      <p:sp>
        <p:nvSpPr>
          <p:cNvPr id="196633" name="Line 40"/>
          <p:cNvSpPr>
            <a:spLocks noChangeShapeType="1"/>
          </p:cNvSpPr>
          <p:nvPr/>
        </p:nvSpPr>
        <p:spPr bwMode="auto">
          <a:xfrm>
            <a:off x="6826250" y="3838575"/>
            <a:ext cx="1439863" cy="0"/>
          </a:xfrm>
          <a:prstGeom prst="line">
            <a:avLst/>
          </a:prstGeom>
          <a:noFill/>
          <a:ln w="9525">
            <a:solidFill>
              <a:schemeClr val="tx1"/>
            </a:solidFill>
            <a:prstDash val="dash"/>
            <a:round/>
            <a:headEnd/>
            <a:tailEnd/>
          </a:ln>
        </p:spPr>
        <p:txBody>
          <a:bodyPr/>
          <a:lstStyle/>
          <a:p>
            <a:endParaRPr lang="ja-JP" altLang="en-US"/>
          </a:p>
        </p:txBody>
      </p:sp>
      <p:sp>
        <p:nvSpPr>
          <p:cNvPr id="196634" name="Text Box 41"/>
          <p:cNvSpPr txBox="1">
            <a:spLocks noChangeArrowheads="1"/>
          </p:cNvSpPr>
          <p:nvPr/>
        </p:nvSpPr>
        <p:spPr bwMode="auto">
          <a:xfrm>
            <a:off x="6754813" y="1319213"/>
            <a:ext cx="1584325" cy="396875"/>
          </a:xfrm>
          <a:prstGeom prst="rect">
            <a:avLst/>
          </a:prstGeom>
          <a:noFill/>
          <a:ln w="9525">
            <a:noFill/>
            <a:miter lim="800000"/>
            <a:headEnd/>
            <a:tailEnd/>
          </a:ln>
        </p:spPr>
        <p:txBody>
          <a:bodyPr>
            <a:spAutoFit/>
          </a:bodyPr>
          <a:lstStyle/>
          <a:p>
            <a:pPr>
              <a:spcBef>
                <a:spcPct val="50000"/>
              </a:spcBef>
            </a:pPr>
            <a:r>
              <a:rPr kumimoji="0" lang="ja-JP" altLang="en-US"/>
              <a:t>来年の経済</a:t>
            </a:r>
          </a:p>
        </p:txBody>
      </p:sp>
      <p:sp>
        <p:nvSpPr>
          <p:cNvPr id="196635" name="Line 42"/>
          <p:cNvSpPr>
            <a:spLocks noChangeShapeType="1"/>
          </p:cNvSpPr>
          <p:nvPr/>
        </p:nvSpPr>
        <p:spPr bwMode="auto">
          <a:xfrm flipV="1">
            <a:off x="8339138" y="3190875"/>
            <a:ext cx="431800" cy="215900"/>
          </a:xfrm>
          <a:prstGeom prst="line">
            <a:avLst/>
          </a:prstGeom>
          <a:noFill/>
          <a:ln w="9525">
            <a:solidFill>
              <a:schemeClr val="tx1"/>
            </a:solidFill>
            <a:prstDash val="dash"/>
            <a:round/>
            <a:headEnd/>
            <a:tailEnd type="triangle" w="med" len="med"/>
          </a:ln>
        </p:spPr>
        <p:txBody>
          <a:bodyPr/>
          <a:lstStyle/>
          <a:p>
            <a:endParaRPr lang="ja-JP" altLang="en-US"/>
          </a:p>
        </p:txBody>
      </p:sp>
      <p:sp>
        <p:nvSpPr>
          <p:cNvPr id="196636" name="Line 43"/>
          <p:cNvSpPr>
            <a:spLocks noChangeShapeType="1"/>
          </p:cNvSpPr>
          <p:nvPr/>
        </p:nvSpPr>
        <p:spPr bwMode="auto">
          <a:xfrm>
            <a:off x="8339138" y="4127500"/>
            <a:ext cx="358775" cy="0"/>
          </a:xfrm>
          <a:prstGeom prst="line">
            <a:avLst/>
          </a:prstGeom>
          <a:noFill/>
          <a:ln w="9525">
            <a:solidFill>
              <a:schemeClr val="tx1"/>
            </a:solidFill>
            <a:prstDash val="dash"/>
            <a:round/>
            <a:headEnd/>
            <a:tailEnd type="triangle" w="med" len="med"/>
          </a:ln>
        </p:spPr>
        <p:txBody>
          <a:bodyPr/>
          <a:lstStyle/>
          <a:p>
            <a:endParaRPr lang="ja-JP" altLang="en-US"/>
          </a:p>
        </p:txBody>
      </p:sp>
      <p:sp>
        <p:nvSpPr>
          <p:cNvPr id="196637" name="Text Box 44"/>
          <p:cNvSpPr txBox="1">
            <a:spLocks noChangeArrowheads="1"/>
          </p:cNvSpPr>
          <p:nvPr/>
        </p:nvSpPr>
        <p:spPr bwMode="auto">
          <a:xfrm>
            <a:off x="8194675" y="2830513"/>
            <a:ext cx="755650" cy="336550"/>
          </a:xfrm>
          <a:prstGeom prst="rect">
            <a:avLst/>
          </a:prstGeom>
          <a:noFill/>
          <a:ln w="9525">
            <a:noFill/>
            <a:miter lim="800000"/>
            <a:headEnd/>
            <a:tailEnd/>
          </a:ln>
        </p:spPr>
        <p:txBody>
          <a:bodyPr>
            <a:spAutoFit/>
          </a:bodyPr>
          <a:lstStyle/>
          <a:p>
            <a:pPr>
              <a:spcBef>
                <a:spcPct val="50000"/>
              </a:spcBef>
            </a:pPr>
            <a:r>
              <a:rPr kumimoji="0" lang="ja-JP" altLang="en-US" sz="1600"/>
              <a:t>１－ｓ</a:t>
            </a:r>
          </a:p>
        </p:txBody>
      </p:sp>
      <p:sp>
        <p:nvSpPr>
          <p:cNvPr id="196638" name="Text Box 45"/>
          <p:cNvSpPr txBox="1">
            <a:spLocks noChangeArrowheads="1"/>
          </p:cNvSpPr>
          <p:nvPr/>
        </p:nvSpPr>
        <p:spPr bwMode="auto">
          <a:xfrm>
            <a:off x="8266113" y="4054475"/>
            <a:ext cx="358775" cy="336550"/>
          </a:xfrm>
          <a:prstGeom prst="rect">
            <a:avLst/>
          </a:prstGeom>
          <a:noFill/>
          <a:ln w="9525">
            <a:noFill/>
            <a:miter lim="800000"/>
            <a:headEnd/>
            <a:tailEnd/>
          </a:ln>
        </p:spPr>
        <p:txBody>
          <a:bodyPr>
            <a:spAutoFit/>
          </a:bodyPr>
          <a:lstStyle/>
          <a:p>
            <a:pPr>
              <a:spcBef>
                <a:spcPct val="50000"/>
              </a:spcBef>
            </a:pPr>
            <a:r>
              <a:rPr kumimoji="0" lang="ja-JP" altLang="en-US" sz="1600"/>
              <a:t>ｓ</a:t>
            </a:r>
          </a:p>
        </p:txBody>
      </p:sp>
      <p:sp>
        <p:nvSpPr>
          <p:cNvPr id="196639" name="Line 47"/>
          <p:cNvSpPr>
            <a:spLocks noChangeShapeType="1"/>
          </p:cNvSpPr>
          <p:nvPr/>
        </p:nvSpPr>
        <p:spPr bwMode="auto">
          <a:xfrm>
            <a:off x="6610350" y="1246188"/>
            <a:ext cx="0" cy="5473700"/>
          </a:xfrm>
          <a:prstGeom prst="line">
            <a:avLst/>
          </a:prstGeom>
          <a:noFill/>
          <a:ln w="9525">
            <a:solidFill>
              <a:schemeClr val="tx1"/>
            </a:solidFill>
            <a:round/>
            <a:headEnd/>
            <a:tailEnd/>
          </a:ln>
        </p:spPr>
        <p:txBody>
          <a:bodyPr/>
          <a:lstStyle/>
          <a:p>
            <a:endParaRPr lang="ja-JP" altLang="en-US"/>
          </a:p>
        </p:txBody>
      </p:sp>
      <p:sp>
        <p:nvSpPr>
          <p:cNvPr id="118832" name="Line 48"/>
          <p:cNvSpPr>
            <a:spLocks noChangeShapeType="1"/>
          </p:cNvSpPr>
          <p:nvPr/>
        </p:nvSpPr>
        <p:spPr bwMode="auto">
          <a:xfrm>
            <a:off x="1857375" y="2111375"/>
            <a:ext cx="4968875" cy="0"/>
          </a:xfrm>
          <a:prstGeom prst="line">
            <a:avLst/>
          </a:prstGeom>
          <a:ln>
            <a:headEnd/>
            <a:tailEnd type="triangle" w="med" len="med"/>
          </a:ln>
        </p:spPr>
        <p:style>
          <a:lnRef idx="2">
            <a:schemeClr val="accent2"/>
          </a:lnRef>
          <a:fillRef idx="0">
            <a:schemeClr val="accent2"/>
          </a:fillRef>
          <a:effectRef idx="1">
            <a:schemeClr val="accent2"/>
          </a:effectRef>
          <a:fontRef idx="minor">
            <a:schemeClr val="tx1"/>
          </a:fontRef>
        </p:style>
        <p:txBody>
          <a:bodyPr/>
          <a:lstStyle/>
          <a:p>
            <a:pPr>
              <a:defRPr/>
            </a:pPr>
            <a:endParaRPr kumimoji="0" lang="ja-JP" altLang="en-US"/>
          </a:p>
        </p:txBody>
      </p:sp>
      <p:sp>
        <p:nvSpPr>
          <p:cNvPr id="196641" name="Line 49"/>
          <p:cNvSpPr>
            <a:spLocks noChangeShapeType="1"/>
          </p:cNvSpPr>
          <p:nvPr/>
        </p:nvSpPr>
        <p:spPr bwMode="auto">
          <a:xfrm>
            <a:off x="22225" y="2111375"/>
            <a:ext cx="395288" cy="0"/>
          </a:xfrm>
          <a:prstGeom prst="line">
            <a:avLst/>
          </a:prstGeom>
          <a:noFill/>
          <a:ln w="9525">
            <a:solidFill>
              <a:srgbClr val="0070C0"/>
            </a:solidFill>
            <a:prstDash val="dash"/>
            <a:round/>
            <a:headEnd/>
            <a:tailEnd type="triangle" w="med" len="med"/>
          </a:ln>
        </p:spPr>
        <p:txBody>
          <a:bodyPr/>
          <a:lstStyle/>
          <a:p>
            <a:endParaRPr lang="ja-JP" altLang="en-US"/>
          </a:p>
        </p:txBody>
      </p:sp>
      <p:sp>
        <p:nvSpPr>
          <p:cNvPr id="118834" name="Line 50"/>
          <p:cNvSpPr>
            <a:spLocks noChangeShapeType="1"/>
          </p:cNvSpPr>
          <p:nvPr/>
        </p:nvSpPr>
        <p:spPr bwMode="auto">
          <a:xfrm>
            <a:off x="22225" y="5711825"/>
            <a:ext cx="395288" cy="0"/>
          </a:xfrm>
          <a:prstGeom prst="line">
            <a:avLst/>
          </a:prstGeom>
          <a:ln>
            <a:prstDash val="sysDot"/>
            <a:headEnd/>
            <a:tailEnd type="triangle" w="med" len="med"/>
          </a:ln>
        </p:spPr>
        <p:style>
          <a:lnRef idx="3">
            <a:schemeClr val="accent2"/>
          </a:lnRef>
          <a:fillRef idx="0">
            <a:schemeClr val="accent2"/>
          </a:fillRef>
          <a:effectRef idx="2">
            <a:schemeClr val="accent2"/>
          </a:effectRef>
          <a:fontRef idx="minor">
            <a:schemeClr val="tx1"/>
          </a:fontRef>
        </p:style>
        <p:txBody>
          <a:bodyPr/>
          <a:lstStyle/>
          <a:p>
            <a:pPr>
              <a:defRPr/>
            </a:pPr>
            <a:endParaRPr kumimoji="0" lang="ja-JP" altLang="en-US"/>
          </a:p>
        </p:txBody>
      </p:sp>
      <p:sp>
        <p:nvSpPr>
          <p:cNvPr id="196643" name="Line 51"/>
          <p:cNvSpPr>
            <a:spLocks noChangeShapeType="1"/>
          </p:cNvSpPr>
          <p:nvPr/>
        </p:nvSpPr>
        <p:spPr bwMode="auto">
          <a:xfrm flipV="1">
            <a:off x="1857375" y="2759075"/>
            <a:ext cx="4968875" cy="144463"/>
          </a:xfrm>
          <a:prstGeom prst="line">
            <a:avLst/>
          </a:prstGeom>
          <a:noFill/>
          <a:ln w="9525">
            <a:solidFill>
              <a:schemeClr val="tx1"/>
            </a:solidFill>
            <a:prstDash val="dashDot"/>
            <a:round/>
            <a:headEnd/>
            <a:tailEnd/>
          </a:ln>
        </p:spPr>
        <p:txBody>
          <a:bodyPr/>
          <a:lstStyle/>
          <a:p>
            <a:endParaRPr lang="ja-JP" altLang="en-US"/>
          </a:p>
        </p:txBody>
      </p:sp>
      <p:sp>
        <p:nvSpPr>
          <p:cNvPr id="196644" name="Line 52"/>
          <p:cNvSpPr>
            <a:spLocks noChangeShapeType="1"/>
          </p:cNvSpPr>
          <p:nvPr/>
        </p:nvSpPr>
        <p:spPr bwMode="auto">
          <a:xfrm>
            <a:off x="1857375" y="4414838"/>
            <a:ext cx="4968875" cy="0"/>
          </a:xfrm>
          <a:prstGeom prst="line">
            <a:avLst/>
          </a:prstGeom>
          <a:noFill/>
          <a:ln w="9525">
            <a:solidFill>
              <a:schemeClr val="tx1"/>
            </a:solidFill>
            <a:prstDash val="dashDot"/>
            <a:round/>
            <a:headEnd/>
            <a:tailEnd/>
          </a:ln>
        </p:spPr>
        <p:txBody>
          <a:bodyPr/>
          <a:lstStyle/>
          <a:p>
            <a:endParaRPr lang="ja-JP" altLang="en-US"/>
          </a:p>
        </p:txBody>
      </p:sp>
      <p:sp>
        <p:nvSpPr>
          <p:cNvPr id="196645" name="Line 53"/>
          <p:cNvSpPr>
            <a:spLocks noChangeShapeType="1"/>
          </p:cNvSpPr>
          <p:nvPr/>
        </p:nvSpPr>
        <p:spPr bwMode="auto">
          <a:xfrm flipV="1">
            <a:off x="1857375" y="4919663"/>
            <a:ext cx="3168650" cy="431800"/>
          </a:xfrm>
          <a:prstGeom prst="line">
            <a:avLst/>
          </a:prstGeom>
          <a:noFill/>
          <a:ln w="9525">
            <a:solidFill>
              <a:schemeClr val="tx1"/>
            </a:solidFill>
            <a:prstDash val="dashDot"/>
            <a:round/>
            <a:headEnd/>
            <a:tailEnd/>
          </a:ln>
        </p:spPr>
        <p:txBody>
          <a:bodyPr/>
          <a:lstStyle/>
          <a:p>
            <a:endParaRPr lang="ja-JP" altLang="en-US"/>
          </a:p>
        </p:txBody>
      </p:sp>
      <p:sp>
        <p:nvSpPr>
          <p:cNvPr id="196646" name="Line 54"/>
          <p:cNvSpPr>
            <a:spLocks noChangeShapeType="1"/>
          </p:cNvSpPr>
          <p:nvPr/>
        </p:nvSpPr>
        <p:spPr bwMode="auto">
          <a:xfrm>
            <a:off x="1857375" y="6143625"/>
            <a:ext cx="3168650" cy="0"/>
          </a:xfrm>
          <a:prstGeom prst="line">
            <a:avLst/>
          </a:prstGeom>
          <a:noFill/>
          <a:ln w="9525">
            <a:solidFill>
              <a:schemeClr val="tx1"/>
            </a:solidFill>
            <a:round/>
            <a:headEnd/>
            <a:tailEnd/>
          </a:ln>
        </p:spPr>
        <p:txBody>
          <a:bodyPr/>
          <a:lstStyle/>
          <a:p>
            <a:endParaRPr lang="ja-JP" altLang="en-US"/>
          </a:p>
        </p:txBody>
      </p:sp>
      <p:sp>
        <p:nvSpPr>
          <p:cNvPr id="196647" name="Line 56"/>
          <p:cNvSpPr>
            <a:spLocks noChangeShapeType="1"/>
          </p:cNvSpPr>
          <p:nvPr/>
        </p:nvSpPr>
        <p:spPr bwMode="auto">
          <a:xfrm>
            <a:off x="8266113" y="2111375"/>
            <a:ext cx="576262" cy="0"/>
          </a:xfrm>
          <a:prstGeom prst="line">
            <a:avLst/>
          </a:prstGeom>
          <a:noFill/>
          <a:ln w="9525">
            <a:solidFill>
              <a:srgbClr val="0070C0"/>
            </a:solidFill>
            <a:prstDash val="dash"/>
            <a:round/>
            <a:headEnd/>
            <a:tailEnd type="triangle" w="med" len="med"/>
          </a:ln>
        </p:spPr>
        <p:txBody>
          <a:bodyPr/>
          <a:lstStyle/>
          <a:p>
            <a:endParaRPr lang="ja-JP" altLang="en-US"/>
          </a:p>
        </p:txBody>
      </p:sp>
      <p:sp>
        <p:nvSpPr>
          <p:cNvPr id="196648" name="Line 57"/>
          <p:cNvSpPr>
            <a:spLocks noChangeShapeType="1"/>
          </p:cNvSpPr>
          <p:nvPr/>
        </p:nvSpPr>
        <p:spPr bwMode="auto">
          <a:xfrm>
            <a:off x="1065213" y="2470150"/>
            <a:ext cx="0" cy="433388"/>
          </a:xfrm>
          <a:prstGeom prst="line">
            <a:avLst/>
          </a:prstGeom>
          <a:noFill/>
          <a:ln w="9525">
            <a:solidFill>
              <a:schemeClr val="tx1"/>
            </a:solidFill>
            <a:round/>
            <a:headEnd/>
            <a:tailEnd type="triangle" w="med" len="med"/>
          </a:ln>
        </p:spPr>
        <p:txBody>
          <a:bodyPr/>
          <a:lstStyle/>
          <a:p>
            <a:endParaRPr lang="ja-JP" altLang="en-US"/>
          </a:p>
        </p:txBody>
      </p:sp>
      <p:sp>
        <p:nvSpPr>
          <p:cNvPr id="196649" name="Line 58"/>
          <p:cNvSpPr>
            <a:spLocks noChangeShapeType="1"/>
          </p:cNvSpPr>
          <p:nvPr/>
        </p:nvSpPr>
        <p:spPr bwMode="auto">
          <a:xfrm flipV="1">
            <a:off x="1065213" y="4414838"/>
            <a:ext cx="0" cy="936625"/>
          </a:xfrm>
          <a:prstGeom prst="line">
            <a:avLst/>
          </a:prstGeom>
          <a:noFill/>
          <a:ln w="9525">
            <a:solidFill>
              <a:schemeClr val="tx1"/>
            </a:solidFill>
            <a:round/>
            <a:headEnd/>
            <a:tailEnd type="triangle" w="med" len="med"/>
          </a:ln>
        </p:spPr>
        <p:txBody>
          <a:bodyPr/>
          <a:lstStyle/>
          <a:p>
            <a:endParaRPr lang="ja-JP" altLang="en-US"/>
          </a:p>
        </p:txBody>
      </p:sp>
      <p:sp>
        <p:nvSpPr>
          <p:cNvPr id="196650" name="Text Box 59"/>
          <p:cNvSpPr txBox="1">
            <a:spLocks noChangeArrowheads="1"/>
          </p:cNvSpPr>
          <p:nvPr/>
        </p:nvSpPr>
        <p:spPr bwMode="auto">
          <a:xfrm>
            <a:off x="3225800" y="1751013"/>
            <a:ext cx="504825" cy="366712"/>
          </a:xfrm>
          <a:prstGeom prst="rect">
            <a:avLst/>
          </a:prstGeom>
          <a:noFill/>
          <a:ln w="9525">
            <a:noFill/>
            <a:miter lim="800000"/>
            <a:headEnd/>
            <a:tailEnd/>
          </a:ln>
        </p:spPr>
        <p:txBody>
          <a:bodyPr>
            <a:spAutoFit/>
          </a:bodyPr>
          <a:lstStyle/>
          <a:p>
            <a:pPr>
              <a:spcBef>
                <a:spcPct val="50000"/>
              </a:spcBef>
            </a:pPr>
            <a:r>
              <a:rPr kumimoji="0" lang="en-US" altLang="ja-JP" sz="1800">
                <a:solidFill>
                  <a:srgbClr val="FF0000"/>
                </a:solidFill>
              </a:rPr>
              <a:t>b</a:t>
            </a:r>
            <a:endParaRPr kumimoji="0" lang="ja-JP" altLang="en-US" sz="1800">
              <a:solidFill>
                <a:srgbClr val="FF0000"/>
              </a:solidFill>
            </a:endParaRPr>
          </a:p>
        </p:txBody>
      </p:sp>
      <p:sp>
        <p:nvSpPr>
          <p:cNvPr id="196651" name="Text Box 60"/>
          <p:cNvSpPr txBox="1">
            <a:spLocks noChangeArrowheads="1"/>
          </p:cNvSpPr>
          <p:nvPr/>
        </p:nvSpPr>
        <p:spPr bwMode="auto">
          <a:xfrm>
            <a:off x="1138238" y="2543175"/>
            <a:ext cx="287337" cy="366713"/>
          </a:xfrm>
          <a:prstGeom prst="rect">
            <a:avLst/>
          </a:prstGeom>
          <a:noFill/>
          <a:ln w="9525">
            <a:noFill/>
            <a:miter lim="800000"/>
            <a:headEnd/>
            <a:tailEnd/>
          </a:ln>
        </p:spPr>
        <p:txBody>
          <a:bodyPr>
            <a:spAutoFit/>
          </a:bodyPr>
          <a:lstStyle/>
          <a:p>
            <a:pPr>
              <a:spcBef>
                <a:spcPct val="50000"/>
              </a:spcBef>
            </a:pPr>
            <a:r>
              <a:rPr kumimoji="0" lang="en-US" altLang="ja-JP" sz="1800">
                <a:solidFill>
                  <a:srgbClr val="FF0000"/>
                </a:solidFill>
              </a:rPr>
              <a:t>a</a:t>
            </a:r>
          </a:p>
        </p:txBody>
      </p:sp>
      <p:sp>
        <p:nvSpPr>
          <p:cNvPr id="118845" name="Text Box 61"/>
          <p:cNvSpPr txBox="1">
            <a:spLocks noChangeArrowheads="1"/>
          </p:cNvSpPr>
          <p:nvPr/>
        </p:nvSpPr>
        <p:spPr bwMode="auto">
          <a:xfrm>
            <a:off x="4665663" y="3768725"/>
            <a:ext cx="288925" cy="366713"/>
          </a:xfrm>
          <a:prstGeom prst="rect">
            <a:avLst/>
          </a:prstGeom>
          <a:ln>
            <a:noFill/>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kumimoji="0" lang="en-US" altLang="ja-JP" sz="1800" b="1" dirty="0">
                <a:solidFill>
                  <a:srgbClr val="FF0000"/>
                </a:solidFill>
              </a:rPr>
              <a:t>c</a:t>
            </a:r>
          </a:p>
        </p:txBody>
      </p:sp>
      <p:sp>
        <p:nvSpPr>
          <p:cNvPr id="118846" name="Line 62"/>
          <p:cNvSpPr>
            <a:spLocks noChangeShapeType="1"/>
          </p:cNvSpPr>
          <p:nvPr/>
        </p:nvSpPr>
        <p:spPr bwMode="auto">
          <a:xfrm>
            <a:off x="1857375" y="5711825"/>
            <a:ext cx="316865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196654" name="Line 63"/>
          <p:cNvSpPr>
            <a:spLocks noChangeShapeType="1"/>
          </p:cNvSpPr>
          <p:nvPr/>
        </p:nvSpPr>
        <p:spPr bwMode="auto">
          <a:xfrm>
            <a:off x="6465888" y="5711825"/>
            <a:ext cx="360362" cy="0"/>
          </a:xfrm>
          <a:prstGeom prst="line">
            <a:avLst/>
          </a:prstGeom>
          <a:noFill/>
          <a:ln w="9525">
            <a:solidFill>
              <a:schemeClr val="tx1"/>
            </a:solidFill>
            <a:round/>
            <a:headEnd/>
            <a:tailEnd type="triangle" w="med" len="med"/>
          </a:ln>
        </p:spPr>
        <p:txBody>
          <a:bodyPr/>
          <a:lstStyle/>
          <a:p>
            <a:endParaRPr lang="ja-JP" altLang="en-US"/>
          </a:p>
        </p:txBody>
      </p:sp>
      <p:sp>
        <p:nvSpPr>
          <p:cNvPr id="196655" name="Line 64"/>
          <p:cNvSpPr>
            <a:spLocks noChangeShapeType="1"/>
          </p:cNvSpPr>
          <p:nvPr/>
        </p:nvSpPr>
        <p:spPr bwMode="auto">
          <a:xfrm flipV="1">
            <a:off x="7618413" y="4414838"/>
            <a:ext cx="0" cy="504825"/>
          </a:xfrm>
          <a:prstGeom prst="line">
            <a:avLst/>
          </a:prstGeom>
          <a:noFill/>
          <a:ln w="9525">
            <a:solidFill>
              <a:schemeClr val="tx1"/>
            </a:solidFill>
            <a:round/>
            <a:headEnd/>
            <a:tailEnd type="triangle" w="med" len="med"/>
          </a:ln>
        </p:spPr>
        <p:txBody>
          <a:bodyPr/>
          <a:lstStyle/>
          <a:p>
            <a:endParaRPr lang="ja-JP" altLang="en-US"/>
          </a:p>
        </p:txBody>
      </p:sp>
      <p:sp>
        <p:nvSpPr>
          <p:cNvPr id="196656" name="Line 65"/>
          <p:cNvSpPr>
            <a:spLocks noChangeShapeType="1"/>
          </p:cNvSpPr>
          <p:nvPr/>
        </p:nvSpPr>
        <p:spPr bwMode="auto">
          <a:xfrm>
            <a:off x="7546975" y="2470150"/>
            <a:ext cx="0" cy="360363"/>
          </a:xfrm>
          <a:prstGeom prst="line">
            <a:avLst/>
          </a:prstGeom>
          <a:noFill/>
          <a:ln w="9525">
            <a:solidFill>
              <a:schemeClr val="tx1"/>
            </a:solidFill>
            <a:round/>
            <a:headEnd/>
            <a:tailEnd type="triangle" w="med" len="med"/>
          </a:ln>
        </p:spPr>
        <p:txBody>
          <a:bodyPr/>
          <a:lstStyle/>
          <a:p>
            <a:endParaRPr lang="ja-JP" altLang="en-US"/>
          </a:p>
        </p:txBody>
      </p:sp>
      <p:sp>
        <p:nvSpPr>
          <p:cNvPr id="196657" name="Line 66"/>
          <p:cNvSpPr>
            <a:spLocks noChangeShapeType="1"/>
          </p:cNvSpPr>
          <p:nvPr/>
        </p:nvSpPr>
        <p:spPr bwMode="auto">
          <a:xfrm>
            <a:off x="8339138" y="5638800"/>
            <a:ext cx="431800" cy="0"/>
          </a:xfrm>
          <a:prstGeom prst="line">
            <a:avLst/>
          </a:prstGeom>
          <a:noFill/>
          <a:ln w="9525">
            <a:solidFill>
              <a:srgbClr val="0070C0"/>
            </a:solidFill>
            <a:prstDash val="dash"/>
            <a:round/>
            <a:headEnd/>
            <a:tailEnd type="triangle" w="med" len="med"/>
          </a:ln>
        </p:spPr>
        <p:txBody>
          <a:bodyPr/>
          <a:lstStyle/>
          <a:p>
            <a:endParaRPr lang="ja-JP" altLang="en-US"/>
          </a:p>
        </p:txBody>
      </p:sp>
      <p:sp>
        <p:nvSpPr>
          <p:cNvPr id="196658" name="Line 68"/>
          <p:cNvSpPr>
            <a:spLocks noChangeShapeType="1"/>
          </p:cNvSpPr>
          <p:nvPr/>
        </p:nvSpPr>
        <p:spPr bwMode="auto">
          <a:xfrm>
            <a:off x="5673725" y="4414838"/>
            <a:ext cx="0" cy="504825"/>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18791"/>
                                        </p:tgtEl>
                                        <p:attrNameLst>
                                          <p:attrName>style.visibility</p:attrName>
                                        </p:attrNameLst>
                                      </p:cBhvr>
                                      <p:to>
                                        <p:strVal val="visible"/>
                                      </p:to>
                                    </p:set>
                                    <p:anim calcmode="lin" valueType="num">
                                      <p:cBhvr additive="base">
                                        <p:cTn id="7" dur="500" fill="hold"/>
                                        <p:tgtEl>
                                          <p:spTgt spid="118791"/>
                                        </p:tgtEl>
                                        <p:attrNameLst>
                                          <p:attrName>ppt_x</p:attrName>
                                        </p:attrNameLst>
                                      </p:cBhvr>
                                      <p:tavLst>
                                        <p:tav tm="0">
                                          <p:val>
                                            <p:strVal val="#ppt_x"/>
                                          </p:val>
                                        </p:tav>
                                        <p:tav tm="100000">
                                          <p:val>
                                            <p:strVal val="#ppt_x"/>
                                          </p:val>
                                        </p:tav>
                                      </p:tavLst>
                                    </p:anim>
                                    <p:anim calcmode="lin" valueType="num">
                                      <p:cBhvr additive="base">
                                        <p:cTn id="8" dur="500" fill="hold"/>
                                        <p:tgtEl>
                                          <p:spTgt spid="1187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8800"/>
                                        </p:tgtEl>
                                        <p:attrNameLst>
                                          <p:attrName>style.visibility</p:attrName>
                                        </p:attrNameLst>
                                      </p:cBhvr>
                                      <p:to>
                                        <p:strVal val="visible"/>
                                      </p:to>
                                    </p:set>
                                    <p:anim calcmode="lin" valueType="num">
                                      <p:cBhvr additive="base">
                                        <p:cTn id="13" dur="500" fill="hold"/>
                                        <p:tgtEl>
                                          <p:spTgt spid="118800"/>
                                        </p:tgtEl>
                                        <p:attrNameLst>
                                          <p:attrName>ppt_x</p:attrName>
                                        </p:attrNameLst>
                                      </p:cBhvr>
                                      <p:tavLst>
                                        <p:tav tm="0">
                                          <p:val>
                                            <p:strVal val="#ppt_x"/>
                                          </p:val>
                                        </p:tav>
                                        <p:tav tm="100000">
                                          <p:val>
                                            <p:strVal val="#ppt_x"/>
                                          </p:val>
                                        </p:tav>
                                      </p:tavLst>
                                    </p:anim>
                                    <p:anim calcmode="lin" valueType="num">
                                      <p:cBhvr additive="base">
                                        <p:cTn id="14" dur="500" fill="hold"/>
                                        <p:tgtEl>
                                          <p:spTgt spid="1188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2" nodeType="clickEffect">
                                  <p:stCondLst>
                                    <p:cond delay="0"/>
                                  </p:stCondLst>
                                  <p:childTnLst>
                                    <p:animMotion origin="layout" path="M 5E-6 2.48555E-6 L 0.00017 0.0578 " pathEditMode="relative" rAng="0" ptsTypes="AA">
                                      <p:cBhvr>
                                        <p:cTn id="18" dur="2000" fill="hold"/>
                                        <p:tgtEl>
                                          <p:spTgt spid="118791"/>
                                        </p:tgtEl>
                                        <p:attrNameLst>
                                          <p:attrName>ppt_x</p:attrName>
                                          <p:attrName>ppt_y</p:attrName>
                                        </p:attrNameLst>
                                      </p:cBhvr>
                                      <p:rCtr x="0" y="29"/>
                                    </p:animMotion>
                                  </p:childTnLst>
                                </p:cTn>
                              </p:par>
                            </p:childTnLst>
                          </p:cTn>
                        </p:par>
                      </p:childTnLst>
                    </p:cTn>
                  </p:par>
                  <p:par>
                    <p:cTn id="19" fill="hold">
                      <p:stCondLst>
                        <p:cond delay="indefinite"/>
                      </p:stCondLst>
                      <p:childTnLst>
                        <p:par>
                          <p:cTn id="20" fill="hold">
                            <p:stCondLst>
                              <p:cond delay="0"/>
                            </p:stCondLst>
                            <p:childTnLst>
                              <p:par>
                                <p:cTn id="21" presetID="64" presetClass="path" presetSubtype="0" accel="50000" decel="50000" fill="hold" grpId="1" nodeType="clickEffect">
                                  <p:stCondLst>
                                    <p:cond delay="0"/>
                                  </p:stCondLst>
                                  <p:childTnLst>
                                    <p:animMotion origin="layout" path="M 5E-6 -5.78035E-7 L 0.00017 -0.1311 " pathEditMode="relative" rAng="0" ptsTypes="AA">
                                      <p:cBhvr>
                                        <p:cTn id="22" dur="2000" fill="hold"/>
                                        <p:tgtEl>
                                          <p:spTgt spid="118800"/>
                                        </p:tgtEl>
                                        <p:attrNameLst>
                                          <p:attrName>ppt_x</p:attrName>
                                          <p:attrName>ppt_y</p:attrName>
                                        </p:attrNameLst>
                                      </p:cBhvr>
                                      <p:rCtr x="0" y="-66"/>
                                    </p:animMotion>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8811"/>
                                        </p:tgtEl>
                                        <p:attrNameLst>
                                          <p:attrName>style.visibility</p:attrName>
                                        </p:attrNameLst>
                                      </p:cBhvr>
                                      <p:to>
                                        <p:strVal val="visible"/>
                                      </p:to>
                                    </p:set>
                                    <p:anim calcmode="lin" valueType="num">
                                      <p:cBhvr additive="base">
                                        <p:cTn id="27" dur="500" fill="hold"/>
                                        <p:tgtEl>
                                          <p:spTgt spid="118811"/>
                                        </p:tgtEl>
                                        <p:attrNameLst>
                                          <p:attrName>ppt_x</p:attrName>
                                        </p:attrNameLst>
                                      </p:cBhvr>
                                      <p:tavLst>
                                        <p:tav tm="0">
                                          <p:val>
                                            <p:strVal val="#ppt_x"/>
                                          </p:val>
                                        </p:tav>
                                        <p:tav tm="100000">
                                          <p:val>
                                            <p:strVal val="#ppt_x"/>
                                          </p:val>
                                        </p:tav>
                                      </p:tavLst>
                                    </p:anim>
                                    <p:anim calcmode="lin" valueType="num">
                                      <p:cBhvr additive="base">
                                        <p:cTn id="28" dur="500" fill="hold"/>
                                        <p:tgtEl>
                                          <p:spTgt spid="1188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8820"/>
                                        </p:tgtEl>
                                        <p:attrNameLst>
                                          <p:attrName>style.visibility</p:attrName>
                                        </p:attrNameLst>
                                      </p:cBhvr>
                                      <p:to>
                                        <p:strVal val="visible"/>
                                      </p:to>
                                    </p:set>
                                    <p:anim calcmode="lin" valueType="num">
                                      <p:cBhvr additive="base">
                                        <p:cTn id="33" dur="500" fill="hold"/>
                                        <p:tgtEl>
                                          <p:spTgt spid="118820"/>
                                        </p:tgtEl>
                                        <p:attrNameLst>
                                          <p:attrName>ppt_x</p:attrName>
                                        </p:attrNameLst>
                                      </p:cBhvr>
                                      <p:tavLst>
                                        <p:tav tm="0">
                                          <p:val>
                                            <p:strVal val="#ppt_x"/>
                                          </p:val>
                                        </p:tav>
                                        <p:tav tm="100000">
                                          <p:val>
                                            <p:strVal val="#ppt_x"/>
                                          </p:val>
                                        </p:tav>
                                      </p:tavLst>
                                    </p:anim>
                                    <p:anim calcmode="lin" valueType="num">
                                      <p:cBhvr additive="base">
                                        <p:cTn id="34" dur="500" fill="hold"/>
                                        <p:tgtEl>
                                          <p:spTgt spid="11882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63" presetClass="path" presetSubtype="0" accel="50000" decel="50000" fill="hold" grpId="1" nodeType="clickEffect">
                                  <p:stCondLst>
                                    <p:cond delay="0"/>
                                  </p:stCondLst>
                                  <p:childTnLst>
                                    <p:animMotion origin="layout" path="M 0.00017 -3.23699E-6 L 0.09462 -3.23699E-6 " pathEditMode="relative" rAng="0" ptsTypes="AA">
                                      <p:cBhvr>
                                        <p:cTn id="38" dur="2000" fill="hold"/>
                                        <p:tgtEl>
                                          <p:spTgt spid="118820"/>
                                        </p:tgtEl>
                                        <p:attrNameLst>
                                          <p:attrName>ppt_x</p:attrName>
                                          <p:attrName>ppt_y</p:attrName>
                                        </p:attrNameLst>
                                      </p:cBhvr>
                                      <p:rCtr x="47" y="0"/>
                                    </p:animMotion>
                                  </p:childTnLst>
                                </p:cTn>
                              </p:par>
                              <p:par>
                                <p:cTn id="39" presetID="63" presetClass="path" presetSubtype="0" accel="50000" decel="50000" fill="hold" grpId="0" nodeType="withEffect">
                                  <p:stCondLst>
                                    <p:cond delay="0"/>
                                  </p:stCondLst>
                                  <p:childTnLst>
                                    <p:animMotion origin="layout" path="M -1.66667E-6 -3.87283E-6 L 0.09445 -3.87283E-6 " pathEditMode="relative" rAng="0" ptsTypes="AA">
                                      <p:cBhvr>
                                        <p:cTn id="40" dur="2000" fill="hold"/>
                                        <p:tgtEl>
                                          <p:spTgt spid="118814"/>
                                        </p:tgtEl>
                                        <p:attrNameLst>
                                          <p:attrName>ppt_x</p:attrName>
                                          <p:attrName>ppt_y</p:attrName>
                                        </p:attrNameLst>
                                      </p:cBhvr>
                                      <p:rCtr x="47" y="0"/>
                                    </p:animMotion>
                                  </p:childTnLst>
                                </p:cTn>
                              </p:par>
                            </p:childTnLst>
                          </p:cTn>
                        </p:par>
                      </p:childTnLst>
                    </p:cTn>
                  </p:par>
                  <p:par>
                    <p:cTn id="41" fill="hold">
                      <p:stCondLst>
                        <p:cond delay="indefinite"/>
                      </p:stCondLst>
                      <p:childTnLst>
                        <p:par>
                          <p:cTn id="42" fill="hold">
                            <p:stCondLst>
                              <p:cond delay="0"/>
                            </p:stCondLst>
                            <p:childTnLst>
                              <p:par>
                                <p:cTn id="43" presetID="64" presetClass="path" presetSubtype="0" accel="50000" decel="50000" fill="hold" grpId="0" nodeType="clickEffect">
                                  <p:stCondLst>
                                    <p:cond delay="0"/>
                                  </p:stCondLst>
                                  <p:childTnLst>
                                    <p:animMotion origin="layout" path="M -0.00781 4.50867E-6 L -0.00781 -0.07862 " pathEditMode="relative" rAng="0" ptsTypes="AA">
                                      <p:cBhvr>
                                        <p:cTn id="44" dur="2000" fill="hold"/>
                                        <p:tgtEl>
                                          <p:spTgt spid="118822"/>
                                        </p:tgtEl>
                                        <p:attrNameLst>
                                          <p:attrName>ppt_x</p:attrName>
                                          <p:attrName>ppt_y</p:attrName>
                                        </p:attrNameLst>
                                      </p:cBhvr>
                                      <p:rCtr x="0" y="-39"/>
                                    </p:animMotion>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3.33333E-6 4.56647E-6 L 0.00017 0.03676 " pathEditMode="relative" rAng="0" ptsTypes="AA">
                                      <p:cBhvr>
                                        <p:cTn id="48" dur="2000" fill="hold"/>
                                        <p:tgtEl>
                                          <p:spTgt spid="118804"/>
                                        </p:tgtEl>
                                        <p:attrNameLst>
                                          <p:attrName>ppt_x</p:attrName>
                                          <p:attrName>ppt_y</p:attrName>
                                        </p:attrNameLst>
                                      </p:cBhvr>
                                      <p:rCtr x="0" y="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1" grpId="1" animBg="1"/>
      <p:bldP spid="118791" grpId="2" animBg="1"/>
      <p:bldP spid="118800" grpId="0" animBg="1"/>
      <p:bldP spid="118800" grpId="1" animBg="1"/>
      <p:bldP spid="118804" grpId="0" animBg="1"/>
      <p:bldP spid="118811" grpId="0" animBg="1"/>
      <p:bldP spid="118814" grpId="0" animBg="1"/>
      <p:bldP spid="118820" grpId="0" animBg="1"/>
      <p:bldP spid="118820" grpId="1" animBg="1"/>
      <p:bldP spid="118822"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357188" y="214313"/>
            <a:ext cx="6929437" cy="417512"/>
          </a:xfrm>
        </p:spPr>
        <p:txBody>
          <a:bodyPr/>
          <a:lstStyle/>
          <a:p>
            <a:pPr eaLnBrk="1" hangingPunct="1"/>
            <a:r>
              <a:rPr lang="ja-JP" altLang="en-US" sz="2000" smtClean="0"/>
              <a:t>この流れについて式で考えてみる。</a:t>
            </a:r>
          </a:p>
        </p:txBody>
      </p:sp>
      <p:sp>
        <p:nvSpPr>
          <p:cNvPr id="122883" name="Rectangle 3"/>
          <p:cNvSpPr>
            <a:spLocks noGrp="1" noChangeArrowheads="1"/>
          </p:cNvSpPr>
          <p:nvPr>
            <p:ph type="body" idx="1"/>
          </p:nvPr>
        </p:nvSpPr>
        <p:spPr>
          <a:xfrm>
            <a:off x="214313" y="714375"/>
            <a:ext cx="8929687" cy="5500688"/>
          </a:xfrm>
        </p:spPr>
        <p:txBody>
          <a:bodyPr/>
          <a:lstStyle/>
          <a:p>
            <a:pPr eaLnBrk="1" hangingPunct="1">
              <a:buFontTx/>
              <a:buNone/>
              <a:defRPr/>
            </a:pPr>
            <a:r>
              <a:rPr lang="en-US" altLang="ja-JP" sz="1800" b="1" dirty="0" smtClean="0">
                <a:latin typeface="+mj-lt"/>
              </a:rPr>
              <a:t>Y</a:t>
            </a:r>
            <a:r>
              <a:rPr lang="ja-JP" altLang="en-US" sz="1800" dirty="0" smtClean="0">
                <a:latin typeface="+mj-lt"/>
              </a:rPr>
              <a:t>（</a:t>
            </a:r>
            <a:r>
              <a:rPr lang="ja-JP" altLang="en-US" sz="1800" dirty="0">
                <a:latin typeface="+mj-lt"/>
              </a:rPr>
              <a:t>今年の国内</a:t>
            </a:r>
            <a:r>
              <a:rPr lang="ja-JP" altLang="en-US" sz="1800" dirty="0" smtClean="0">
                <a:latin typeface="+mj-lt"/>
              </a:rPr>
              <a:t>総生産）</a:t>
            </a:r>
            <a:r>
              <a:rPr lang="en-US" altLang="ja-JP" sz="1800" dirty="0">
                <a:latin typeface="+mj-lt"/>
              </a:rPr>
              <a:t>×</a:t>
            </a:r>
            <a:r>
              <a:rPr lang="en-US" altLang="ja-JP" sz="1800" b="1" dirty="0" smtClean="0">
                <a:latin typeface="+mj-lt"/>
              </a:rPr>
              <a:t>s</a:t>
            </a:r>
            <a:r>
              <a:rPr lang="ja-JP" altLang="en-US" sz="1800" dirty="0" smtClean="0">
                <a:latin typeface="+mj-lt"/>
              </a:rPr>
              <a:t>　</a:t>
            </a:r>
            <a:r>
              <a:rPr lang="en-US" altLang="ja-JP" sz="1800" dirty="0" smtClean="0">
                <a:latin typeface="+mj-lt"/>
              </a:rPr>
              <a:t>=</a:t>
            </a:r>
            <a:r>
              <a:rPr lang="en-US" altLang="ja-JP" sz="1800" b="1" dirty="0" smtClean="0">
                <a:latin typeface="+mj-lt"/>
              </a:rPr>
              <a:t>S</a:t>
            </a:r>
            <a:r>
              <a:rPr lang="ja-JP" altLang="en-US" sz="1800" dirty="0" smtClean="0">
                <a:latin typeface="+mj-lt"/>
              </a:rPr>
              <a:t>（</a:t>
            </a:r>
            <a:r>
              <a:rPr lang="ja-JP" altLang="en-US" sz="1800" dirty="0">
                <a:latin typeface="+mj-lt"/>
              </a:rPr>
              <a:t>今年の</a:t>
            </a:r>
            <a:r>
              <a:rPr lang="ja-JP" altLang="en-US" sz="1800" dirty="0" smtClean="0">
                <a:latin typeface="+mj-lt"/>
              </a:rPr>
              <a:t>貯蓄）＝</a:t>
            </a:r>
            <a:r>
              <a:rPr lang="en-US" altLang="ja-JP" sz="1800" b="1" dirty="0" smtClean="0">
                <a:latin typeface="+mj-lt"/>
              </a:rPr>
              <a:t>I</a:t>
            </a:r>
            <a:r>
              <a:rPr lang="ja-JP" altLang="en-US" sz="1800" dirty="0" smtClean="0">
                <a:latin typeface="+mj-lt"/>
              </a:rPr>
              <a:t>（</a:t>
            </a:r>
            <a:r>
              <a:rPr lang="ja-JP" altLang="en-US" sz="1800" dirty="0">
                <a:latin typeface="+mj-lt"/>
              </a:rPr>
              <a:t>今年の投資）　　　　　　　　　　　　</a:t>
            </a:r>
            <a:r>
              <a:rPr lang="en-US" altLang="ja-JP" sz="1800" dirty="0">
                <a:latin typeface="+mj-lt"/>
              </a:rPr>
              <a:t>(4.1)</a:t>
            </a:r>
          </a:p>
          <a:p>
            <a:pPr eaLnBrk="1" hangingPunct="1">
              <a:buFontTx/>
              <a:buNone/>
              <a:defRPr/>
            </a:pPr>
            <a:r>
              <a:rPr lang="en-US" altLang="ja-JP" sz="1800" b="1" dirty="0" smtClean="0">
                <a:latin typeface="+mj-lt"/>
              </a:rPr>
              <a:t>K</a:t>
            </a:r>
            <a:r>
              <a:rPr lang="ja-JP" altLang="en-US" sz="1800" dirty="0" smtClean="0">
                <a:latin typeface="+mj-lt"/>
              </a:rPr>
              <a:t>（</a:t>
            </a:r>
            <a:r>
              <a:rPr lang="ja-JP" altLang="en-US" sz="1800" dirty="0">
                <a:latin typeface="+mj-lt"/>
              </a:rPr>
              <a:t>今年の物的資本量）</a:t>
            </a:r>
            <a:r>
              <a:rPr lang="ja-JP" altLang="en-US" sz="1800" dirty="0" smtClean="0">
                <a:latin typeface="+mj-lt"/>
              </a:rPr>
              <a:t>＋</a:t>
            </a:r>
            <a:r>
              <a:rPr lang="en-US" altLang="ja-JP" sz="1800" b="1" dirty="0" smtClean="0">
                <a:latin typeface="+mj-lt"/>
              </a:rPr>
              <a:t>I</a:t>
            </a:r>
            <a:r>
              <a:rPr lang="ja-JP" altLang="en-US" sz="1800" dirty="0" smtClean="0">
                <a:latin typeface="+mj-lt"/>
              </a:rPr>
              <a:t>（</a:t>
            </a:r>
            <a:r>
              <a:rPr lang="ja-JP" altLang="en-US" sz="1800" dirty="0">
                <a:latin typeface="+mj-lt"/>
              </a:rPr>
              <a:t>今年の投資）</a:t>
            </a:r>
            <a:r>
              <a:rPr lang="ja-JP" altLang="en-US" sz="1800" dirty="0" smtClean="0">
                <a:latin typeface="+mj-lt"/>
              </a:rPr>
              <a:t>＝</a:t>
            </a:r>
            <a:r>
              <a:rPr lang="en-US" altLang="ja-JP" sz="1800" b="1" dirty="0" smtClean="0">
                <a:latin typeface="+mj-lt"/>
              </a:rPr>
              <a:t>K’</a:t>
            </a:r>
            <a:r>
              <a:rPr lang="ja-JP" altLang="en-US" sz="1800" dirty="0" smtClean="0">
                <a:latin typeface="+mj-lt"/>
              </a:rPr>
              <a:t>（</a:t>
            </a:r>
            <a:r>
              <a:rPr lang="ja-JP" altLang="en-US" sz="1800" dirty="0">
                <a:latin typeface="+mj-lt"/>
              </a:rPr>
              <a:t>来年の物的資本量）                        </a:t>
            </a:r>
            <a:r>
              <a:rPr lang="en-US" altLang="ja-JP" sz="1800" dirty="0">
                <a:latin typeface="+mj-lt"/>
              </a:rPr>
              <a:t>(4.2)</a:t>
            </a:r>
          </a:p>
          <a:p>
            <a:pPr eaLnBrk="1" hangingPunct="1">
              <a:buFontTx/>
              <a:buNone/>
              <a:defRPr/>
            </a:pPr>
            <a:endParaRPr lang="ja-JP" altLang="en-US" sz="1800" dirty="0">
              <a:latin typeface="+mj-lt"/>
            </a:endParaRPr>
          </a:p>
          <a:p>
            <a:pPr eaLnBrk="1" hangingPunct="1">
              <a:buFontTx/>
              <a:buNone/>
              <a:defRPr/>
            </a:pPr>
            <a:endParaRPr lang="en-US" altLang="ja-JP" sz="1800" dirty="0" smtClean="0">
              <a:latin typeface="+mj-lt"/>
            </a:endParaRPr>
          </a:p>
          <a:p>
            <a:pPr eaLnBrk="1" hangingPunct="1">
              <a:buFontTx/>
              <a:buNone/>
              <a:defRPr/>
            </a:pPr>
            <a:r>
              <a:rPr lang="en-US" altLang="ja-JP" sz="1800" b="1" dirty="0" smtClean="0">
                <a:latin typeface="+mj-lt"/>
              </a:rPr>
              <a:t>K</a:t>
            </a:r>
            <a:r>
              <a:rPr lang="ja-JP" altLang="en-US" sz="1800" dirty="0" smtClean="0">
                <a:latin typeface="+mj-lt"/>
              </a:rPr>
              <a:t>（</a:t>
            </a:r>
            <a:r>
              <a:rPr lang="ja-JP" altLang="en-US" sz="1800" dirty="0">
                <a:latin typeface="+mj-lt"/>
              </a:rPr>
              <a:t>今年の物的資本量）＋</a:t>
            </a:r>
            <a:r>
              <a:rPr lang="en-US" altLang="ja-JP" sz="1800" b="1" dirty="0" err="1" smtClean="0">
                <a:latin typeface="+mj-lt"/>
              </a:rPr>
              <a:t>s</a:t>
            </a:r>
            <a:r>
              <a:rPr lang="en-US" altLang="ja-JP" sz="1800" dirty="0" err="1" smtClean="0">
                <a:latin typeface="+mj-lt"/>
              </a:rPr>
              <a:t>×</a:t>
            </a:r>
            <a:r>
              <a:rPr lang="en-US" altLang="ja-JP" sz="1800" b="1" dirty="0" err="1" smtClean="0">
                <a:latin typeface="+mj-lt"/>
              </a:rPr>
              <a:t>Y</a:t>
            </a:r>
            <a:r>
              <a:rPr lang="ja-JP" altLang="en-US" sz="1800" dirty="0" smtClean="0">
                <a:latin typeface="+mj-lt"/>
              </a:rPr>
              <a:t>（</a:t>
            </a:r>
            <a:r>
              <a:rPr lang="ja-JP" altLang="en-US" sz="1800" dirty="0">
                <a:latin typeface="+mj-lt"/>
              </a:rPr>
              <a:t>今年の国内総生産）</a:t>
            </a:r>
            <a:r>
              <a:rPr lang="ja-JP" altLang="en-US" sz="1800" dirty="0" smtClean="0">
                <a:latin typeface="+mj-lt"/>
              </a:rPr>
              <a:t>＝</a:t>
            </a:r>
            <a:r>
              <a:rPr lang="en-US" altLang="ja-JP" sz="1800" b="1" dirty="0" smtClean="0">
                <a:latin typeface="+mj-lt"/>
              </a:rPr>
              <a:t>K’</a:t>
            </a:r>
            <a:r>
              <a:rPr lang="ja-JP" altLang="en-US" sz="1800" dirty="0" smtClean="0">
                <a:latin typeface="+mj-lt"/>
              </a:rPr>
              <a:t>（</a:t>
            </a:r>
            <a:r>
              <a:rPr lang="ja-JP" altLang="en-US" sz="1800" dirty="0">
                <a:latin typeface="+mj-lt"/>
              </a:rPr>
              <a:t>来年の物的資本量）　　　 </a:t>
            </a:r>
            <a:r>
              <a:rPr lang="en-US" altLang="ja-JP" sz="1800" dirty="0">
                <a:latin typeface="+mj-lt"/>
              </a:rPr>
              <a:t>(4.3)</a:t>
            </a:r>
          </a:p>
          <a:p>
            <a:pPr eaLnBrk="1" hangingPunct="1">
              <a:buFontTx/>
              <a:buNone/>
              <a:defRPr/>
            </a:pPr>
            <a:endParaRPr lang="en-US" altLang="ja-JP" sz="1800" dirty="0" smtClean="0">
              <a:latin typeface="+mj-lt"/>
            </a:endParaRPr>
          </a:p>
          <a:p>
            <a:pPr eaLnBrk="1" hangingPunct="1">
              <a:buFontTx/>
              <a:buNone/>
              <a:defRPr/>
            </a:pPr>
            <a:r>
              <a:rPr lang="en-US" altLang="ja-JP" sz="1800" dirty="0" smtClean="0">
                <a:latin typeface="+mj-lt"/>
              </a:rPr>
              <a:t>(</a:t>
            </a:r>
            <a:r>
              <a:rPr lang="en-US" altLang="ja-JP" sz="1800" dirty="0">
                <a:latin typeface="+mj-lt"/>
              </a:rPr>
              <a:t>4.3)</a:t>
            </a:r>
            <a:r>
              <a:rPr lang="ja-JP" altLang="en-US" sz="1800" dirty="0">
                <a:latin typeface="+mj-lt"/>
              </a:rPr>
              <a:t>式の両辺</a:t>
            </a:r>
            <a:r>
              <a:rPr lang="ja-JP" altLang="en-US" sz="1800" dirty="0" smtClean="0">
                <a:latin typeface="+mj-lt"/>
              </a:rPr>
              <a:t>を</a:t>
            </a:r>
            <a:r>
              <a:rPr lang="en-US" altLang="ja-JP" sz="1800" b="1" dirty="0" smtClean="0">
                <a:latin typeface="+mj-lt"/>
              </a:rPr>
              <a:t>L</a:t>
            </a:r>
            <a:r>
              <a:rPr lang="ja-JP" altLang="en-US" sz="1800" dirty="0" smtClean="0">
                <a:latin typeface="+mj-lt"/>
              </a:rPr>
              <a:t>（今年</a:t>
            </a:r>
            <a:r>
              <a:rPr lang="ja-JP" altLang="en-US" sz="1800" dirty="0">
                <a:latin typeface="+mj-lt"/>
              </a:rPr>
              <a:t>の労働</a:t>
            </a:r>
            <a:r>
              <a:rPr lang="ja-JP" altLang="en-US" sz="1800" dirty="0" smtClean="0">
                <a:latin typeface="+mj-lt"/>
              </a:rPr>
              <a:t>投入量）で</a:t>
            </a:r>
            <a:r>
              <a:rPr lang="ja-JP" altLang="en-US" sz="1800" dirty="0">
                <a:latin typeface="+mj-lt"/>
              </a:rPr>
              <a:t>割る。</a:t>
            </a:r>
          </a:p>
          <a:p>
            <a:pPr eaLnBrk="1" hangingPunct="1">
              <a:buFontTx/>
              <a:buNone/>
              <a:defRPr/>
            </a:pPr>
            <a:endParaRPr lang="en-US" altLang="ja-JP" sz="1800" u="sng" dirty="0" smtClean="0">
              <a:latin typeface="+mj-lt"/>
            </a:endParaRPr>
          </a:p>
          <a:p>
            <a:pPr eaLnBrk="1" hangingPunct="1">
              <a:buFontTx/>
              <a:buNone/>
              <a:defRPr/>
            </a:pPr>
            <a:r>
              <a:rPr lang="en-US" altLang="ja-JP" sz="1800" b="1" u="sng" dirty="0" smtClean="0">
                <a:latin typeface="+mj-lt"/>
              </a:rPr>
              <a:t>K</a:t>
            </a:r>
            <a:r>
              <a:rPr lang="ja-JP" altLang="en-US" sz="1800" u="sng" dirty="0" smtClean="0">
                <a:latin typeface="+mj-lt"/>
              </a:rPr>
              <a:t>（</a:t>
            </a:r>
            <a:r>
              <a:rPr lang="ja-JP" altLang="en-US" sz="1800" u="sng" dirty="0">
                <a:latin typeface="+mj-lt"/>
              </a:rPr>
              <a:t>今年の物的資本量）＋</a:t>
            </a:r>
            <a:r>
              <a:rPr lang="en-US" altLang="ja-JP" sz="1800" b="1" u="sng" dirty="0" err="1" smtClean="0">
                <a:latin typeface="+mj-lt"/>
              </a:rPr>
              <a:t>s</a:t>
            </a:r>
            <a:r>
              <a:rPr lang="en-US" altLang="ja-JP" sz="1800" u="sng" dirty="0" err="1" smtClean="0">
                <a:latin typeface="+mj-lt"/>
              </a:rPr>
              <a:t>×</a:t>
            </a:r>
            <a:r>
              <a:rPr lang="en-US" altLang="ja-JP" sz="1800" b="1" u="sng" dirty="0" err="1" smtClean="0">
                <a:latin typeface="+mj-lt"/>
              </a:rPr>
              <a:t>Y</a:t>
            </a:r>
            <a:r>
              <a:rPr lang="ja-JP" altLang="en-US" sz="1800" u="sng" dirty="0" smtClean="0">
                <a:latin typeface="+mj-lt"/>
              </a:rPr>
              <a:t>（</a:t>
            </a:r>
            <a:r>
              <a:rPr lang="ja-JP" altLang="en-US" sz="1800" u="sng" dirty="0">
                <a:latin typeface="+mj-lt"/>
              </a:rPr>
              <a:t>今年の国内総生産）</a:t>
            </a:r>
          </a:p>
          <a:p>
            <a:pPr eaLnBrk="1" hangingPunct="1">
              <a:buFontTx/>
              <a:buNone/>
              <a:defRPr/>
            </a:pPr>
            <a:r>
              <a:rPr lang="ja-JP" altLang="en-US" sz="1800" dirty="0">
                <a:latin typeface="+mj-lt"/>
              </a:rPr>
              <a:t>　　　　　　　</a:t>
            </a:r>
          </a:p>
          <a:p>
            <a:pPr eaLnBrk="1" hangingPunct="1">
              <a:buFontTx/>
              <a:buNone/>
              <a:defRPr/>
            </a:pPr>
            <a:r>
              <a:rPr lang="ja-JP" altLang="en-US" sz="1800" dirty="0" smtClean="0">
                <a:latin typeface="+mj-lt"/>
              </a:rPr>
              <a:t>労働</a:t>
            </a:r>
            <a:r>
              <a:rPr lang="ja-JP" altLang="en-US" sz="1800" dirty="0">
                <a:latin typeface="+mj-lt"/>
              </a:rPr>
              <a:t>投入量は毎年同じであると仮定されているので</a:t>
            </a:r>
            <a:r>
              <a:rPr lang="en-US" altLang="ja-JP" sz="1800" dirty="0">
                <a:latin typeface="+mj-lt"/>
              </a:rPr>
              <a:t>(4.4)</a:t>
            </a:r>
            <a:r>
              <a:rPr lang="ja-JP" altLang="en-US" sz="1800" dirty="0">
                <a:latin typeface="+mj-lt"/>
              </a:rPr>
              <a:t>式は次のように変形できる。</a:t>
            </a:r>
          </a:p>
          <a:p>
            <a:pPr eaLnBrk="1" hangingPunct="1">
              <a:buFontTx/>
              <a:buNone/>
              <a:defRPr/>
            </a:pPr>
            <a:endParaRPr lang="ja-JP" altLang="en-US" sz="1800" dirty="0">
              <a:latin typeface="+mj-lt"/>
            </a:endParaRPr>
          </a:p>
          <a:p>
            <a:pPr eaLnBrk="1" hangingPunct="1">
              <a:buFontTx/>
              <a:buNone/>
              <a:defRPr/>
            </a:pPr>
            <a:endParaRPr lang="ja-JP" altLang="en-US" sz="1800" dirty="0">
              <a:latin typeface="+mj-lt"/>
            </a:endParaRPr>
          </a:p>
          <a:p>
            <a:pPr eaLnBrk="1" hangingPunct="1">
              <a:buFontTx/>
              <a:buNone/>
              <a:defRPr/>
            </a:pPr>
            <a:endParaRPr lang="en-US" altLang="ja-JP" sz="1800" dirty="0" smtClean="0">
              <a:latin typeface="+mj-lt"/>
            </a:endParaRPr>
          </a:p>
          <a:p>
            <a:pPr eaLnBrk="1" hangingPunct="1">
              <a:buFontTx/>
              <a:buNone/>
              <a:defRPr/>
            </a:pPr>
            <a:r>
              <a:rPr lang="ja-JP" altLang="en-US" sz="1800" dirty="0" smtClean="0">
                <a:latin typeface="+mj-lt"/>
              </a:rPr>
              <a:t>物的</a:t>
            </a:r>
            <a:r>
              <a:rPr lang="ja-JP" altLang="en-US" sz="1800" dirty="0">
                <a:latin typeface="+mj-lt"/>
              </a:rPr>
              <a:t>資本と国内総生産は労働投入</a:t>
            </a:r>
            <a:r>
              <a:rPr lang="en-US" altLang="ja-JP" sz="1800" dirty="0">
                <a:latin typeface="+mj-lt"/>
              </a:rPr>
              <a:t>1</a:t>
            </a:r>
            <a:r>
              <a:rPr lang="ja-JP" altLang="en-US" sz="1800" dirty="0">
                <a:latin typeface="+mj-lt"/>
              </a:rPr>
              <a:t>単位あたりで測られているので</a:t>
            </a:r>
            <a:r>
              <a:rPr lang="ja-JP" altLang="en-US" sz="1800" dirty="0" smtClean="0">
                <a:latin typeface="+mj-lt"/>
              </a:rPr>
              <a:t>、次</a:t>
            </a:r>
            <a:r>
              <a:rPr lang="ja-JP" altLang="en-US" sz="1800" dirty="0">
                <a:latin typeface="+mj-lt"/>
              </a:rPr>
              <a:t>のように変形できる。</a:t>
            </a:r>
          </a:p>
          <a:p>
            <a:pPr eaLnBrk="1" hangingPunct="1">
              <a:buFontTx/>
              <a:buNone/>
              <a:defRPr/>
            </a:pPr>
            <a:endParaRPr lang="en-US" altLang="ja-JP" sz="1800" dirty="0" smtClean="0">
              <a:latin typeface="+mj-lt"/>
            </a:endParaRPr>
          </a:p>
          <a:p>
            <a:pPr eaLnBrk="1" hangingPunct="1">
              <a:buFontTx/>
              <a:buNone/>
              <a:defRPr/>
            </a:pPr>
            <a:r>
              <a:rPr lang="en-US" altLang="ja-JP" sz="1800" b="1" dirty="0" smtClean="0">
                <a:latin typeface="+mj-lt"/>
              </a:rPr>
              <a:t>k</a:t>
            </a:r>
            <a:r>
              <a:rPr lang="ja-JP" altLang="en-US" sz="1800" dirty="0" smtClean="0">
                <a:latin typeface="+mj-lt"/>
              </a:rPr>
              <a:t>（</a:t>
            </a:r>
            <a:r>
              <a:rPr lang="ja-JP" altLang="en-US" sz="1800" dirty="0">
                <a:latin typeface="+mj-lt"/>
              </a:rPr>
              <a:t>今年の</a:t>
            </a:r>
            <a:r>
              <a:rPr lang="en-US" altLang="ja-JP" sz="1800" dirty="0">
                <a:latin typeface="+mj-lt"/>
              </a:rPr>
              <a:t>1</a:t>
            </a:r>
            <a:r>
              <a:rPr lang="ja-JP" altLang="en-US" sz="1800" dirty="0">
                <a:latin typeface="+mj-lt"/>
              </a:rPr>
              <a:t>人あたりの物的資本量）＋</a:t>
            </a:r>
            <a:r>
              <a:rPr lang="en-US" altLang="ja-JP" sz="1800" b="1" dirty="0" err="1" smtClean="0">
                <a:latin typeface="+mj-lt"/>
              </a:rPr>
              <a:t>s×y</a:t>
            </a:r>
            <a:r>
              <a:rPr lang="en-US" altLang="ja-JP" sz="1800" b="1" dirty="0" smtClean="0">
                <a:latin typeface="+mj-lt"/>
              </a:rPr>
              <a:t>(k)</a:t>
            </a:r>
            <a:r>
              <a:rPr lang="ja-JP" altLang="en-US" sz="1800" dirty="0" smtClean="0">
                <a:latin typeface="+mj-lt"/>
              </a:rPr>
              <a:t>（</a:t>
            </a:r>
            <a:r>
              <a:rPr lang="ja-JP" altLang="en-US" sz="1800" dirty="0">
                <a:latin typeface="+mj-lt"/>
              </a:rPr>
              <a:t>今年の</a:t>
            </a:r>
            <a:r>
              <a:rPr lang="en-US" altLang="ja-JP" sz="1800" dirty="0">
                <a:latin typeface="+mj-lt"/>
              </a:rPr>
              <a:t>1</a:t>
            </a:r>
            <a:r>
              <a:rPr lang="ja-JP" altLang="en-US" sz="1800" dirty="0">
                <a:latin typeface="+mj-lt"/>
              </a:rPr>
              <a:t>人あたりの国内総生産）</a:t>
            </a:r>
          </a:p>
          <a:p>
            <a:pPr eaLnBrk="1" hangingPunct="1">
              <a:buFontTx/>
              <a:buNone/>
              <a:defRPr/>
            </a:pPr>
            <a:r>
              <a:rPr lang="ja-JP" altLang="en-US" sz="1800" dirty="0" smtClean="0">
                <a:latin typeface="+mj-lt"/>
              </a:rPr>
              <a:t>＝</a:t>
            </a:r>
            <a:r>
              <a:rPr lang="en-US" altLang="ja-JP" sz="1800" b="1" dirty="0" smtClean="0">
                <a:latin typeface="+mj-lt"/>
              </a:rPr>
              <a:t>k’</a:t>
            </a:r>
            <a:r>
              <a:rPr lang="ja-JP" altLang="en-US" sz="1800" dirty="0" smtClean="0">
                <a:latin typeface="+mj-lt"/>
              </a:rPr>
              <a:t>（</a:t>
            </a:r>
            <a:r>
              <a:rPr lang="ja-JP" altLang="en-US" sz="1800" dirty="0">
                <a:latin typeface="+mj-lt"/>
              </a:rPr>
              <a:t>来年の</a:t>
            </a:r>
            <a:r>
              <a:rPr lang="en-US" altLang="ja-JP" sz="1800" dirty="0">
                <a:latin typeface="+mj-lt"/>
              </a:rPr>
              <a:t>1</a:t>
            </a:r>
            <a:r>
              <a:rPr lang="ja-JP" altLang="en-US" sz="1800" dirty="0">
                <a:latin typeface="+mj-lt"/>
              </a:rPr>
              <a:t>人あたりの物的資本量）　　　　　　　　　　　　　　　　　　　　　　　　　　 </a:t>
            </a:r>
            <a:r>
              <a:rPr lang="en-US" altLang="ja-JP" sz="1800" dirty="0">
                <a:latin typeface="+mj-lt"/>
              </a:rPr>
              <a:t>(4.6)</a:t>
            </a:r>
          </a:p>
          <a:p>
            <a:pPr eaLnBrk="1" hangingPunct="1">
              <a:buFontTx/>
              <a:buNone/>
              <a:defRPr/>
            </a:pPr>
            <a:endParaRPr lang="en-US" altLang="ja-JP" sz="1800" dirty="0">
              <a:latin typeface="+mj-lt"/>
            </a:endParaRPr>
          </a:p>
        </p:txBody>
      </p:sp>
      <p:sp>
        <p:nvSpPr>
          <p:cNvPr id="198660" name="Text Box 4"/>
          <p:cNvSpPr txBox="1">
            <a:spLocks noChangeArrowheads="1"/>
          </p:cNvSpPr>
          <p:nvPr/>
        </p:nvSpPr>
        <p:spPr bwMode="auto">
          <a:xfrm>
            <a:off x="5286375" y="3000375"/>
            <a:ext cx="500063" cy="1200150"/>
          </a:xfrm>
          <a:prstGeom prst="rect">
            <a:avLst/>
          </a:prstGeom>
          <a:noFill/>
          <a:ln w="9525">
            <a:noFill/>
            <a:miter lim="800000"/>
            <a:headEnd/>
            <a:tailEnd/>
          </a:ln>
        </p:spPr>
        <p:txBody>
          <a:bodyPr>
            <a:spAutoFit/>
          </a:bodyPr>
          <a:lstStyle/>
          <a:p>
            <a:pPr>
              <a:spcBef>
                <a:spcPct val="50000"/>
              </a:spcBef>
            </a:pPr>
            <a:r>
              <a:rPr kumimoji="0" lang="ja-JP" altLang="en-US" sz="1800"/>
              <a:t>　　　</a:t>
            </a:r>
          </a:p>
          <a:p>
            <a:pPr>
              <a:spcBef>
                <a:spcPct val="50000"/>
              </a:spcBef>
            </a:pPr>
            <a:r>
              <a:rPr kumimoji="0" lang="ja-JP" altLang="en-US" sz="1800"/>
              <a:t>＝</a:t>
            </a:r>
          </a:p>
          <a:p>
            <a:pPr>
              <a:spcBef>
                <a:spcPct val="50000"/>
              </a:spcBef>
            </a:pPr>
            <a:endParaRPr kumimoji="0" lang="ja-JP" altLang="en-US" sz="1800"/>
          </a:p>
        </p:txBody>
      </p:sp>
      <p:sp>
        <p:nvSpPr>
          <p:cNvPr id="198661" name="Text Box 5"/>
          <p:cNvSpPr txBox="1">
            <a:spLocks noChangeArrowheads="1"/>
          </p:cNvSpPr>
          <p:nvPr/>
        </p:nvSpPr>
        <p:spPr bwMode="auto">
          <a:xfrm>
            <a:off x="5572125" y="3357563"/>
            <a:ext cx="2571750" cy="784225"/>
          </a:xfrm>
          <a:prstGeom prst="rect">
            <a:avLst/>
          </a:prstGeom>
          <a:noFill/>
          <a:ln w="9525">
            <a:noFill/>
            <a:miter lim="800000"/>
            <a:headEnd/>
            <a:tailEnd/>
          </a:ln>
        </p:spPr>
        <p:txBody>
          <a:bodyPr>
            <a:spAutoFit/>
          </a:bodyPr>
          <a:lstStyle/>
          <a:p>
            <a:pPr>
              <a:spcBef>
                <a:spcPct val="50000"/>
              </a:spcBef>
            </a:pPr>
            <a:r>
              <a:rPr kumimoji="0" lang="en-US" altLang="ja-JP" sz="1800" b="1" u="sng"/>
              <a:t>K’</a:t>
            </a:r>
            <a:r>
              <a:rPr kumimoji="0" lang="ja-JP" altLang="en-US" sz="1800" u="sng"/>
              <a:t>（来年の物的資本量）</a:t>
            </a:r>
          </a:p>
          <a:p>
            <a:pPr>
              <a:spcBef>
                <a:spcPct val="50000"/>
              </a:spcBef>
            </a:pPr>
            <a:endParaRPr kumimoji="0" lang="ja-JP" altLang="en-US" sz="1800"/>
          </a:p>
        </p:txBody>
      </p:sp>
      <p:sp>
        <p:nvSpPr>
          <p:cNvPr id="198662" name="Text Box 6"/>
          <p:cNvSpPr txBox="1">
            <a:spLocks noChangeArrowheads="1"/>
          </p:cNvSpPr>
          <p:nvPr/>
        </p:nvSpPr>
        <p:spPr bwMode="auto">
          <a:xfrm>
            <a:off x="5572125" y="3643313"/>
            <a:ext cx="2428875" cy="369887"/>
          </a:xfrm>
          <a:prstGeom prst="rect">
            <a:avLst/>
          </a:prstGeom>
          <a:noFill/>
          <a:ln w="9525">
            <a:noFill/>
            <a:miter lim="800000"/>
            <a:headEnd/>
            <a:tailEnd/>
          </a:ln>
        </p:spPr>
        <p:txBody>
          <a:bodyPr>
            <a:spAutoFit/>
          </a:bodyPr>
          <a:lstStyle/>
          <a:p>
            <a:pPr>
              <a:spcBef>
                <a:spcPct val="50000"/>
              </a:spcBef>
            </a:pPr>
            <a:r>
              <a:rPr kumimoji="0" lang="en-US" altLang="ja-JP" sz="1800" b="1"/>
              <a:t>L</a:t>
            </a:r>
            <a:r>
              <a:rPr kumimoji="0" lang="ja-JP" altLang="en-US" sz="1800"/>
              <a:t>（今年の労働投入量）</a:t>
            </a:r>
          </a:p>
        </p:txBody>
      </p:sp>
      <p:sp>
        <p:nvSpPr>
          <p:cNvPr id="198663" name="Text Box 7"/>
          <p:cNvSpPr txBox="1">
            <a:spLocks noChangeArrowheads="1"/>
          </p:cNvSpPr>
          <p:nvPr/>
        </p:nvSpPr>
        <p:spPr bwMode="auto">
          <a:xfrm>
            <a:off x="1928813" y="3643313"/>
            <a:ext cx="2428875" cy="369887"/>
          </a:xfrm>
          <a:prstGeom prst="rect">
            <a:avLst/>
          </a:prstGeom>
          <a:noFill/>
          <a:ln w="9525">
            <a:noFill/>
            <a:miter lim="800000"/>
            <a:headEnd/>
            <a:tailEnd/>
          </a:ln>
        </p:spPr>
        <p:txBody>
          <a:bodyPr>
            <a:spAutoFit/>
          </a:bodyPr>
          <a:lstStyle/>
          <a:p>
            <a:pPr>
              <a:spcBef>
                <a:spcPct val="50000"/>
              </a:spcBef>
            </a:pPr>
            <a:r>
              <a:rPr kumimoji="0" lang="en-US" altLang="ja-JP" sz="1800" b="1"/>
              <a:t>L</a:t>
            </a:r>
            <a:r>
              <a:rPr kumimoji="0" lang="ja-JP" altLang="en-US" sz="1800"/>
              <a:t>（今年の労働投入量）</a:t>
            </a:r>
          </a:p>
        </p:txBody>
      </p:sp>
      <p:sp>
        <p:nvSpPr>
          <p:cNvPr id="198664" name="Text Box 8"/>
          <p:cNvSpPr txBox="1">
            <a:spLocks noChangeArrowheads="1"/>
          </p:cNvSpPr>
          <p:nvPr/>
        </p:nvSpPr>
        <p:spPr bwMode="auto">
          <a:xfrm>
            <a:off x="8072438" y="3429000"/>
            <a:ext cx="865187" cy="366713"/>
          </a:xfrm>
          <a:prstGeom prst="rect">
            <a:avLst/>
          </a:prstGeom>
          <a:noFill/>
          <a:ln w="9525">
            <a:noFill/>
            <a:miter lim="800000"/>
            <a:headEnd/>
            <a:tailEnd/>
          </a:ln>
        </p:spPr>
        <p:txBody>
          <a:bodyPr>
            <a:spAutoFit/>
          </a:bodyPr>
          <a:lstStyle/>
          <a:p>
            <a:pPr>
              <a:spcBef>
                <a:spcPct val="50000"/>
              </a:spcBef>
            </a:pPr>
            <a:r>
              <a:rPr kumimoji="0" lang="en-US" altLang="ja-JP" sz="1800">
                <a:latin typeface="Century" pitchFamily="18" charset="0"/>
              </a:rPr>
              <a:t>(4.4)</a:t>
            </a:r>
          </a:p>
        </p:txBody>
      </p:sp>
      <p:sp>
        <p:nvSpPr>
          <p:cNvPr id="198665" name="Text Box 9"/>
          <p:cNvSpPr txBox="1">
            <a:spLocks noChangeArrowheads="1"/>
          </p:cNvSpPr>
          <p:nvPr/>
        </p:nvSpPr>
        <p:spPr bwMode="auto">
          <a:xfrm>
            <a:off x="500063" y="4714875"/>
            <a:ext cx="2428875" cy="369888"/>
          </a:xfrm>
          <a:prstGeom prst="rect">
            <a:avLst/>
          </a:prstGeom>
          <a:noFill/>
          <a:ln w="9525">
            <a:noFill/>
            <a:miter lim="800000"/>
            <a:headEnd/>
            <a:tailEnd/>
          </a:ln>
        </p:spPr>
        <p:txBody>
          <a:bodyPr>
            <a:spAutoFit/>
          </a:bodyPr>
          <a:lstStyle/>
          <a:p>
            <a:pPr>
              <a:spcBef>
                <a:spcPct val="50000"/>
              </a:spcBef>
            </a:pPr>
            <a:r>
              <a:rPr kumimoji="0" lang="en-US" altLang="ja-JP" sz="1800" b="1"/>
              <a:t>L</a:t>
            </a:r>
            <a:r>
              <a:rPr kumimoji="0" lang="ja-JP" altLang="en-US" sz="1800"/>
              <a:t>（今年の労働投入量）</a:t>
            </a:r>
          </a:p>
        </p:txBody>
      </p:sp>
      <p:sp>
        <p:nvSpPr>
          <p:cNvPr id="198666" name="Text Box 10"/>
          <p:cNvSpPr txBox="1">
            <a:spLocks noChangeArrowheads="1"/>
          </p:cNvSpPr>
          <p:nvPr/>
        </p:nvSpPr>
        <p:spPr bwMode="auto">
          <a:xfrm>
            <a:off x="2786063" y="4572000"/>
            <a:ext cx="360362" cy="366713"/>
          </a:xfrm>
          <a:prstGeom prst="rect">
            <a:avLst/>
          </a:prstGeom>
          <a:noFill/>
          <a:ln w="9525">
            <a:noFill/>
            <a:miter lim="800000"/>
            <a:headEnd/>
            <a:tailEnd/>
          </a:ln>
        </p:spPr>
        <p:txBody>
          <a:bodyPr>
            <a:spAutoFit/>
          </a:bodyPr>
          <a:lstStyle/>
          <a:p>
            <a:pPr>
              <a:spcBef>
                <a:spcPct val="50000"/>
              </a:spcBef>
            </a:pPr>
            <a:r>
              <a:rPr kumimoji="0" lang="ja-JP" altLang="en-US" sz="1800"/>
              <a:t>＋</a:t>
            </a:r>
          </a:p>
        </p:txBody>
      </p:sp>
      <p:sp>
        <p:nvSpPr>
          <p:cNvPr id="198667" name="Text Box 12"/>
          <p:cNvSpPr txBox="1">
            <a:spLocks noChangeArrowheads="1"/>
          </p:cNvSpPr>
          <p:nvPr/>
        </p:nvSpPr>
        <p:spPr bwMode="auto">
          <a:xfrm>
            <a:off x="3071813" y="4429125"/>
            <a:ext cx="2857500" cy="784225"/>
          </a:xfrm>
          <a:prstGeom prst="rect">
            <a:avLst/>
          </a:prstGeom>
          <a:noFill/>
          <a:ln w="9525">
            <a:noFill/>
            <a:miter lim="800000"/>
            <a:headEnd/>
            <a:tailEnd/>
          </a:ln>
        </p:spPr>
        <p:txBody>
          <a:bodyPr>
            <a:spAutoFit/>
          </a:bodyPr>
          <a:lstStyle/>
          <a:p>
            <a:pPr>
              <a:spcBef>
                <a:spcPct val="50000"/>
              </a:spcBef>
            </a:pPr>
            <a:r>
              <a:rPr lang="en-US" altLang="ja-JP" sz="1800" b="1" u="sng"/>
              <a:t>s</a:t>
            </a:r>
            <a:r>
              <a:rPr lang="en-US" altLang="ja-JP" sz="1800" u="sng"/>
              <a:t>×</a:t>
            </a:r>
            <a:r>
              <a:rPr lang="en-US" altLang="ja-JP" sz="1800" b="1" u="sng"/>
              <a:t>Y</a:t>
            </a:r>
            <a:r>
              <a:rPr lang="ja-JP" altLang="en-US" sz="1800" u="sng"/>
              <a:t>（今年の国内総生産）</a:t>
            </a:r>
          </a:p>
          <a:p>
            <a:pPr>
              <a:spcBef>
                <a:spcPct val="50000"/>
              </a:spcBef>
            </a:pPr>
            <a:endParaRPr lang="ja-JP" altLang="en-US" sz="1800" u="sng"/>
          </a:p>
        </p:txBody>
      </p:sp>
      <p:sp>
        <p:nvSpPr>
          <p:cNvPr id="198668" name="Text Box 14"/>
          <p:cNvSpPr txBox="1">
            <a:spLocks noChangeArrowheads="1"/>
          </p:cNvSpPr>
          <p:nvPr/>
        </p:nvSpPr>
        <p:spPr bwMode="auto">
          <a:xfrm>
            <a:off x="3143250" y="4714875"/>
            <a:ext cx="2500313" cy="369888"/>
          </a:xfrm>
          <a:prstGeom prst="rect">
            <a:avLst/>
          </a:prstGeom>
          <a:noFill/>
          <a:ln w="9525">
            <a:noFill/>
            <a:miter lim="800000"/>
            <a:headEnd/>
            <a:tailEnd/>
          </a:ln>
        </p:spPr>
        <p:txBody>
          <a:bodyPr>
            <a:spAutoFit/>
          </a:bodyPr>
          <a:lstStyle/>
          <a:p>
            <a:pPr>
              <a:spcBef>
                <a:spcPct val="50000"/>
              </a:spcBef>
            </a:pPr>
            <a:r>
              <a:rPr kumimoji="0" lang="en-US" altLang="ja-JP" sz="1800" b="1"/>
              <a:t>L</a:t>
            </a:r>
            <a:r>
              <a:rPr kumimoji="0" lang="ja-JP" altLang="en-US" sz="1800"/>
              <a:t>（今年の労働投入量）</a:t>
            </a:r>
          </a:p>
        </p:txBody>
      </p:sp>
      <p:sp>
        <p:nvSpPr>
          <p:cNvPr id="198669" name="Text Box 15"/>
          <p:cNvSpPr txBox="1">
            <a:spLocks noChangeArrowheads="1"/>
          </p:cNvSpPr>
          <p:nvPr/>
        </p:nvSpPr>
        <p:spPr bwMode="auto">
          <a:xfrm>
            <a:off x="5715000" y="4572000"/>
            <a:ext cx="504825" cy="366713"/>
          </a:xfrm>
          <a:prstGeom prst="rect">
            <a:avLst/>
          </a:prstGeom>
          <a:noFill/>
          <a:ln w="9525">
            <a:noFill/>
            <a:miter lim="800000"/>
            <a:headEnd/>
            <a:tailEnd/>
          </a:ln>
        </p:spPr>
        <p:txBody>
          <a:bodyPr>
            <a:spAutoFit/>
          </a:bodyPr>
          <a:lstStyle/>
          <a:p>
            <a:pPr>
              <a:spcBef>
                <a:spcPct val="50000"/>
              </a:spcBef>
            </a:pPr>
            <a:r>
              <a:rPr kumimoji="0" lang="ja-JP" altLang="en-US" sz="1800"/>
              <a:t>＝</a:t>
            </a:r>
          </a:p>
        </p:txBody>
      </p:sp>
      <p:sp>
        <p:nvSpPr>
          <p:cNvPr id="198670" name="Text Box 16"/>
          <p:cNvSpPr txBox="1">
            <a:spLocks noChangeArrowheads="1"/>
          </p:cNvSpPr>
          <p:nvPr/>
        </p:nvSpPr>
        <p:spPr bwMode="auto">
          <a:xfrm>
            <a:off x="6072188" y="4429125"/>
            <a:ext cx="2592387" cy="366713"/>
          </a:xfrm>
          <a:prstGeom prst="rect">
            <a:avLst/>
          </a:prstGeom>
          <a:noFill/>
          <a:ln w="9525">
            <a:noFill/>
            <a:miter lim="800000"/>
            <a:headEnd/>
            <a:tailEnd/>
          </a:ln>
        </p:spPr>
        <p:txBody>
          <a:bodyPr>
            <a:spAutoFit/>
          </a:bodyPr>
          <a:lstStyle/>
          <a:p>
            <a:pPr>
              <a:spcBef>
                <a:spcPct val="50000"/>
              </a:spcBef>
            </a:pPr>
            <a:r>
              <a:rPr kumimoji="0" lang="en-US" altLang="ja-JP" sz="1800" b="1" u="sng"/>
              <a:t>K’</a:t>
            </a:r>
            <a:r>
              <a:rPr kumimoji="0" lang="ja-JP" altLang="en-US" sz="1800" u="sng"/>
              <a:t>（来年の物的資本量）</a:t>
            </a:r>
          </a:p>
        </p:txBody>
      </p:sp>
      <p:sp>
        <p:nvSpPr>
          <p:cNvPr id="198671" name="Text Box 17"/>
          <p:cNvSpPr txBox="1">
            <a:spLocks noChangeArrowheads="1"/>
          </p:cNvSpPr>
          <p:nvPr/>
        </p:nvSpPr>
        <p:spPr bwMode="auto">
          <a:xfrm>
            <a:off x="6072188" y="4714875"/>
            <a:ext cx="2500312" cy="369888"/>
          </a:xfrm>
          <a:prstGeom prst="rect">
            <a:avLst/>
          </a:prstGeom>
          <a:noFill/>
          <a:ln w="9525">
            <a:noFill/>
            <a:miter lim="800000"/>
            <a:headEnd/>
            <a:tailEnd/>
          </a:ln>
        </p:spPr>
        <p:txBody>
          <a:bodyPr>
            <a:spAutoFit/>
          </a:bodyPr>
          <a:lstStyle/>
          <a:p>
            <a:pPr>
              <a:spcBef>
                <a:spcPct val="50000"/>
              </a:spcBef>
            </a:pPr>
            <a:r>
              <a:rPr kumimoji="0" lang="en-US" altLang="ja-JP" sz="1800" b="1"/>
              <a:t>L’</a:t>
            </a:r>
            <a:r>
              <a:rPr kumimoji="0" lang="ja-JP" altLang="en-US" sz="1800"/>
              <a:t>（来年の労働投入量）</a:t>
            </a:r>
          </a:p>
        </p:txBody>
      </p:sp>
      <p:sp>
        <p:nvSpPr>
          <p:cNvPr id="198672" name="Text Box 18"/>
          <p:cNvSpPr txBox="1">
            <a:spLocks noChangeArrowheads="1"/>
          </p:cNvSpPr>
          <p:nvPr/>
        </p:nvSpPr>
        <p:spPr bwMode="auto">
          <a:xfrm>
            <a:off x="8424863" y="4572000"/>
            <a:ext cx="719137" cy="366713"/>
          </a:xfrm>
          <a:prstGeom prst="rect">
            <a:avLst/>
          </a:prstGeom>
          <a:noFill/>
          <a:ln w="9525">
            <a:noFill/>
            <a:miter lim="800000"/>
            <a:headEnd/>
            <a:tailEnd/>
          </a:ln>
        </p:spPr>
        <p:txBody>
          <a:bodyPr>
            <a:spAutoFit/>
          </a:bodyPr>
          <a:lstStyle/>
          <a:p>
            <a:pPr>
              <a:spcBef>
                <a:spcPct val="50000"/>
              </a:spcBef>
            </a:pPr>
            <a:r>
              <a:rPr kumimoji="0" lang="en-US" altLang="ja-JP" sz="1800">
                <a:latin typeface="Century" pitchFamily="18" charset="0"/>
              </a:rPr>
              <a:t>(4.5)</a:t>
            </a:r>
          </a:p>
        </p:txBody>
      </p:sp>
      <p:sp>
        <p:nvSpPr>
          <p:cNvPr id="198673" name="テキスト ボックス 16"/>
          <p:cNvSpPr txBox="1">
            <a:spLocks noChangeArrowheads="1"/>
          </p:cNvSpPr>
          <p:nvPr/>
        </p:nvSpPr>
        <p:spPr bwMode="auto">
          <a:xfrm>
            <a:off x="500063" y="4429125"/>
            <a:ext cx="2428875" cy="369888"/>
          </a:xfrm>
          <a:prstGeom prst="rect">
            <a:avLst/>
          </a:prstGeom>
          <a:noFill/>
          <a:ln w="9525">
            <a:noFill/>
            <a:miter lim="800000"/>
            <a:headEnd/>
            <a:tailEnd/>
          </a:ln>
        </p:spPr>
        <p:txBody>
          <a:bodyPr wrap="none">
            <a:spAutoFit/>
          </a:bodyPr>
          <a:lstStyle/>
          <a:p>
            <a:r>
              <a:rPr lang="en-US" altLang="ja-JP" sz="1800" b="1" u="sng"/>
              <a:t>K</a:t>
            </a:r>
            <a:r>
              <a:rPr lang="ja-JP" altLang="en-US" sz="1800" u="sng"/>
              <a:t>（今年の資本投入量）</a:t>
            </a:r>
          </a:p>
        </p:txBody>
      </p:sp>
      <p:sp>
        <p:nvSpPr>
          <p:cNvPr id="198674" name="テキスト ボックス 17"/>
          <p:cNvSpPr txBox="1">
            <a:spLocks noChangeArrowheads="1"/>
          </p:cNvSpPr>
          <p:nvPr/>
        </p:nvSpPr>
        <p:spPr bwMode="auto">
          <a:xfrm>
            <a:off x="285750" y="1500188"/>
            <a:ext cx="1376363" cy="369887"/>
          </a:xfrm>
          <a:prstGeom prst="rect">
            <a:avLst/>
          </a:prstGeom>
          <a:noFill/>
          <a:ln w="9525">
            <a:noFill/>
            <a:miter lim="800000"/>
            <a:headEnd/>
            <a:tailEnd/>
          </a:ln>
        </p:spPr>
        <p:txBody>
          <a:bodyPr wrap="none">
            <a:spAutoFit/>
          </a:bodyPr>
          <a:lstStyle/>
          <a:p>
            <a:r>
              <a:rPr lang="ja-JP" altLang="en-US" sz="1800"/>
              <a:t>上の</a:t>
            </a:r>
            <a:r>
              <a:rPr lang="en-US" altLang="ja-JP" sz="1800"/>
              <a:t>2</a:t>
            </a:r>
            <a:r>
              <a:rPr lang="ja-JP" altLang="en-US" sz="1800"/>
              <a:t>式より</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bwMode="auto">
          <a:xfrm>
            <a:off x="500034" y="5143512"/>
            <a:ext cx="8072494" cy="1500198"/>
          </a:xfrm>
          <a:prstGeom prst="rect">
            <a:avLst/>
          </a:prstGeom>
          <a:solidFill>
            <a:schemeClr val="accent6">
              <a:lumMod val="40000"/>
              <a:lumOff val="60000"/>
            </a:schemeClr>
          </a:solidFill>
          <a:ln w="9525" cap="flat" cmpd="sng" algn="ctr">
            <a:solidFill>
              <a:schemeClr val="accent6">
                <a:lumMod val="60000"/>
                <a:lumOff val="40000"/>
              </a:schemeClr>
            </a:solidFill>
            <a:prstDash val="solid"/>
            <a:round/>
            <a:headEnd type="none" w="med" len="med"/>
            <a:tailEnd type="none" w="med" len="med"/>
          </a:ln>
          <a:effectLst/>
          <a:scene3d>
            <a:camera prst="orthographicFront"/>
            <a:lightRig rig="threePt" dir="t"/>
          </a:scene3d>
          <a:sp3d>
            <a:bevelT/>
          </a:sp3d>
        </p:spPr>
        <p:txBody>
          <a:bodyPr/>
          <a:lstStyle/>
          <a:p>
            <a:pPr>
              <a:defRPr/>
            </a:pPr>
            <a:endParaRPr kumimoji="0" lang="ja-JP" altLang="en-US">
              <a:ea typeface="ＭＳ Ｐゴシック" pitchFamily="50" charset="-128"/>
            </a:endParaRPr>
          </a:p>
        </p:txBody>
      </p:sp>
      <p:sp>
        <p:nvSpPr>
          <p:cNvPr id="12" name="正方形/長方形 11"/>
          <p:cNvSpPr/>
          <p:nvPr/>
        </p:nvSpPr>
        <p:spPr bwMode="auto">
          <a:xfrm>
            <a:off x="357158" y="3643314"/>
            <a:ext cx="8001056" cy="1143008"/>
          </a:xfrm>
          <a:prstGeom prst="rect">
            <a:avLst/>
          </a:prstGeom>
          <a:solidFill>
            <a:srgbClr val="FFFF99"/>
          </a:solidFill>
          <a:ln w="9525" cap="flat" cmpd="sng" algn="ctr">
            <a:solidFill>
              <a:srgbClr val="FFFF99"/>
            </a:solidFill>
            <a:prstDash val="solid"/>
            <a:round/>
            <a:headEnd type="none" w="med" len="med"/>
            <a:tailEnd type="none" w="med" len="med"/>
          </a:ln>
          <a:effectLst>
            <a:glow rad="139700">
              <a:schemeClr val="accent2">
                <a:satMod val="175000"/>
                <a:alpha val="40000"/>
              </a:schemeClr>
            </a:glow>
          </a:effectLst>
        </p:spPr>
        <p:txBody>
          <a:bodyPr/>
          <a:lstStyle/>
          <a:p>
            <a:pPr>
              <a:defRPr/>
            </a:pPr>
            <a:endParaRPr kumimoji="0" lang="ja-JP" altLang="en-US">
              <a:ea typeface="ＭＳ Ｐゴシック" pitchFamily="50" charset="-128"/>
            </a:endParaRPr>
          </a:p>
        </p:txBody>
      </p:sp>
      <p:sp>
        <p:nvSpPr>
          <p:cNvPr id="129043" name="Text Box 4"/>
          <p:cNvSpPr txBox="1">
            <a:spLocks noChangeArrowheads="1"/>
          </p:cNvSpPr>
          <p:nvPr/>
        </p:nvSpPr>
        <p:spPr bwMode="auto">
          <a:xfrm>
            <a:off x="179388" y="115888"/>
            <a:ext cx="8713787" cy="366712"/>
          </a:xfrm>
          <a:prstGeom prst="rect">
            <a:avLst/>
          </a:prstGeom>
          <a:noFill/>
          <a:ln w="9525">
            <a:noFill/>
            <a:miter lim="800000"/>
            <a:headEnd/>
            <a:tailEnd/>
          </a:ln>
        </p:spPr>
        <p:txBody>
          <a:bodyPr>
            <a:spAutoFit/>
          </a:bodyPr>
          <a:lstStyle/>
          <a:p>
            <a:pPr>
              <a:spcBef>
                <a:spcPct val="50000"/>
              </a:spcBef>
            </a:pPr>
            <a:r>
              <a:rPr kumimoji="0" lang="ja-JP" altLang="en-US" sz="1800"/>
              <a:t>さらに、</a:t>
            </a:r>
            <a:r>
              <a:rPr kumimoji="0" lang="en-US" altLang="ja-JP" sz="1800">
                <a:latin typeface="Century" pitchFamily="18" charset="0"/>
              </a:rPr>
              <a:t>(4.6)</a:t>
            </a:r>
            <a:r>
              <a:rPr kumimoji="0" lang="ja-JP" altLang="en-US" sz="1800">
                <a:latin typeface="Century" pitchFamily="18" charset="0"/>
              </a:rPr>
              <a:t>式の両辺を今年の</a:t>
            </a:r>
            <a:r>
              <a:rPr kumimoji="0" lang="en-US" altLang="ja-JP" sz="1800">
                <a:latin typeface="Century" pitchFamily="18" charset="0"/>
              </a:rPr>
              <a:t>1</a:t>
            </a:r>
            <a:r>
              <a:rPr kumimoji="0" lang="ja-JP" altLang="en-US" sz="1800">
                <a:latin typeface="Century" pitchFamily="18" charset="0"/>
              </a:rPr>
              <a:t>人あたりの物的資本量で割ると次の式を得る。</a:t>
            </a:r>
            <a:endParaRPr kumimoji="0" lang="ja-JP" altLang="en-US" sz="1800" u="sng">
              <a:latin typeface="Century" pitchFamily="18" charset="0"/>
            </a:endParaRPr>
          </a:p>
        </p:txBody>
      </p:sp>
      <p:graphicFrame>
        <p:nvGraphicFramePr>
          <p:cNvPr id="129029" name="Object 5"/>
          <p:cNvGraphicFramePr>
            <a:graphicFrameLocks noChangeAspect="1"/>
          </p:cNvGraphicFramePr>
          <p:nvPr/>
        </p:nvGraphicFramePr>
        <p:xfrm>
          <a:off x="365125" y="642938"/>
          <a:ext cx="8089900" cy="1177925"/>
        </p:xfrm>
        <a:graphic>
          <a:graphicData uri="http://schemas.openxmlformats.org/presentationml/2006/ole">
            <p:oleObj spid="_x0000_s129029" name="数式" r:id="rId4" imgW="4978080" imgH="863280" progId="Equation.3">
              <p:embed/>
            </p:oleObj>
          </a:graphicData>
        </a:graphic>
      </p:graphicFrame>
      <p:sp>
        <p:nvSpPr>
          <p:cNvPr id="129044" name="Text Box 6"/>
          <p:cNvSpPr txBox="1">
            <a:spLocks noChangeArrowheads="1"/>
          </p:cNvSpPr>
          <p:nvPr/>
        </p:nvSpPr>
        <p:spPr bwMode="auto">
          <a:xfrm>
            <a:off x="8423275" y="1428750"/>
            <a:ext cx="720725" cy="366713"/>
          </a:xfrm>
          <a:prstGeom prst="rect">
            <a:avLst/>
          </a:prstGeom>
          <a:noFill/>
          <a:ln w="9525">
            <a:noFill/>
            <a:miter lim="800000"/>
            <a:headEnd/>
            <a:tailEnd/>
          </a:ln>
        </p:spPr>
        <p:txBody>
          <a:bodyPr>
            <a:spAutoFit/>
          </a:bodyPr>
          <a:lstStyle/>
          <a:p>
            <a:pPr>
              <a:spcBef>
                <a:spcPct val="50000"/>
              </a:spcBef>
            </a:pPr>
            <a:r>
              <a:rPr kumimoji="0" lang="en-US" altLang="ja-JP" sz="1800">
                <a:latin typeface="Century" pitchFamily="18" charset="0"/>
              </a:rPr>
              <a:t>(4.7)</a:t>
            </a:r>
          </a:p>
        </p:txBody>
      </p:sp>
      <p:sp>
        <p:nvSpPr>
          <p:cNvPr id="129045" name="Text Box 8"/>
          <p:cNvSpPr txBox="1">
            <a:spLocks noChangeArrowheads="1"/>
          </p:cNvSpPr>
          <p:nvPr/>
        </p:nvSpPr>
        <p:spPr bwMode="auto">
          <a:xfrm>
            <a:off x="357188" y="1714500"/>
            <a:ext cx="892175" cy="366713"/>
          </a:xfrm>
          <a:prstGeom prst="rect">
            <a:avLst/>
          </a:prstGeom>
          <a:noFill/>
          <a:ln w="9525">
            <a:noFill/>
            <a:miter lim="800000"/>
            <a:headEnd/>
            <a:tailEnd/>
          </a:ln>
        </p:spPr>
        <p:txBody>
          <a:bodyPr>
            <a:spAutoFit/>
          </a:bodyPr>
          <a:lstStyle/>
          <a:p>
            <a:pPr>
              <a:spcBef>
                <a:spcPct val="50000"/>
              </a:spcBef>
            </a:pPr>
            <a:r>
              <a:rPr kumimoji="0" lang="ja-JP" altLang="en-US" sz="1800"/>
              <a:t>よって、</a:t>
            </a:r>
          </a:p>
        </p:txBody>
      </p:sp>
      <p:graphicFrame>
        <p:nvGraphicFramePr>
          <p:cNvPr id="129033" name="Object 9"/>
          <p:cNvGraphicFramePr>
            <a:graphicFrameLocks noChangeAspect="1"/>
          </p:cNvGraphicFramePr>
          <p:nvPr/>
        </p:nvGraphicFramePr>
        <p:xfrm>
          <a:off x="47625" y="2143125"/>
          <a:ext cx="8753475" cy="647700"/>
        </p:xfrm>
        <a:graphic>
          <a:graphicData uri="http://schemas.openxmlformats.org/presentationml/2006/ole">
            <p:oleObj spid="_x0000_s129033" name="数式" r:id="rId5" imgW="5232240" imgH="419040" progId="Equation.3">
              <p:embed/>
            </p:oleObj>
          </a:graphicData>
        </a:graphic>
      </p:graphicFrame>
      <p:sp>
        <p:nvSpPr>
          <p:cNvPr id="129046" name="Text Box 10"/>
          <p:cNvSpPr txBox="1">
            <a:spLocks noChangeArrowheads="1"/>
          </p:cNvSpPr>
          <p:nvPr/>
        </p:nvSpPr>
        <p:spPr bwMode="auto">
          <a:xfrm>
            <a:off x="8280400" y="2714625"/>
            <a:ext cx="863600" cy="366713"/>
          </a:xfrm>
          <a:prstGeom prst="rect">
            <a:avLst/>
          </a:prstGeom>
          <a:noFill/>
          <a:ln w="9525">
            <a:noFill/>
            <a:miter lim="800000"/>
            <a:headEnd/>
            <a:tailEnd/>
          </a:ln>
        </p:spPr>
        <p:txBody>
          <a:bodyPr>
            <a:spAutoFit/>
          </a:bodyPr>
          <a:lstStyle/>
          <a:p>
            <a:pPr>
              <a:spcBef>
                <a:spcPct val="50000"/>
              </a:spcBef>
            </a:pPr>
            <a:r>
              <a:rPr kumimoji="0" lang="en-US" altLang="ja-JP" sz="1800">
                <a:latin typeface="Century" pitchFamily="18" charset="0"/>
              </a:rPr>
              <a:t>(4.8)</a:t>
            </a:r>
          </a:p>
        </p:txBody>
      </p:sp>
      <p:sp>
        <p:nvSpPr>
          <p:cNvPr id="129047" name="Text Box 11"/>
          <p:cNvSpPr txBox="1">
            <a:spLocks noChangeArrowheads="1"/>
          </p:cNvSpPr>
          <p:nvPr/>
        </p:nvSpPr>
        <p:spPr bwMode="auto">
          <a:xfrm>
            <a:off x="323850" y="3068638"/>
            <a:ext cx="8351838" cy="1054100"/>
          </a:xfrm>
          <a:prstGeom prst="rect">
            <a:avLst/>
          </a:prstGeom>
          <a:noFill/>
          <a:ln w="9525">
            <a:noFill/>
            <a:miter lim="800000"/>
            <a:headEnd/>
            <a:tailEnd/>
          </a:ln>
        </p:spPr>
        <p:txBody>
          <a:bodyPr>
            <a:spAutoFit/>
          </a:bodyPr>
          <a:lstStyle/>
          <a:p>
            <a:pPr>
              <a:spcBef>
                <a:spcPct val="50000"/>
              </a:spcBef>
            </a:pPr>
            <a:r>
              <a:rPr kumimoji="0" lang="ja-JP" altLang="en-US" sz="1800"/>
              <a:t>右辺の意味するもの・・・今年から来年にかけてどれだけ物的資本が増加したかを示す伸び率。つまり、</a:t>
            </a:r>
          </a:p>
          <a:p>
            <a:pPr>
              <a:spcBef>
                <a:spcPct val="50000"/>
              </a:spcBef>
            </a:pPr>
            <a:endParaRPr kumimoji="0" lang="ja-JP" altLang="en-US" sz="1800"/>
          </a:p>
        </p:txBody>
      </p:sp>
      <p:graphicFrame>
        <p:nvGraphicFramePr>
          <p:cNvPr id="129036" name="Object 12"/>
          <p:cNvGraphicFramePr>
            <a:graphicFrameLocks noChangeAspect="1"/>
          </p:cNvGraphicFramePr>
          <p:nvPr/>
        </p:nvGraphicFramePr>
        <p:xfrm>
          <a:off x="598488" y="3716338"/>
          <a:ext cx="7731125" cy="647700"/>
        </p:xfrm>
        <a:graphic>
          <a:graphicData uri="http://schemas.openxmlformats.org/presentationml/2006/ole">
            <p:oleObj spid="_x0000_s129036" name="数式" r:id="rId6" imgW="4622760" imgH="419040" progId="Equation.3">
              <p:embed/>
            </p:oleObj>
          </a:graphicData>
        </a:graphic>
      </p:graphicFrame>
      <p:sp>
        <p:nvSpPr>
          <p:cNvPr id="129048" name="Text Box 13"/>
          <p:cNvSpPr txBox="1">
            <a:spLocks noChangeArrowheads="1"/>
          </p:cNvSpPr>
          <p:nvPr/>
        </p:nvSpPr>
        <p:spPr bwMode="auto">
          <a:xfrm>
            <a:off x="8388350" y="4076700"/>
            <a:ext cx="755650" cy="366713"/>
          </a:xfrm>
          <a:prstGeom prst="rect">
            <a:avLst/>
          </a:prstGeom>
          <a:noFill/>
          <a:ln w="9525">
            <a:noFill/>
            <a:miter lim="800000"/>
            <a:headEnd/>
            <a:tailEnd/>
          </a:ln>
        </p:spPr>
        <p:txBody>
          <a:bodyPr>
            <a:spAutoFit/>
          </a:bodyPr>
          <a:lstStyle/>
          <a:p>
            <a:pPr>
              <a:spcBef>
                <a:spcPct val="50000"/>
              </a:spcBef>
            </a:pPr>
            <a:r>
              <a:rPr kumimoji="0" lang="en-US" altLang="ja-JP" sz="1800">
                <a:latin typeface="Century" pitchFamily="18" charset="0"/>
              </a:rPr>
              <a:t>(4.9)</a:t>
            </a:r>
          </a:p>
        </p:txBody>
      </p:sp>
      <p:sp>
        <p:nvSpPr>
          <p:cNvPr id="129049" name="Text Box 14"/>
          <p:cNvSpPr txBox="1">
            <a:spLocks noChangeArrowheads="1"/>
          </p:cNvSpPr>
          <p:nvPr/>
        </p:nvSpPr>
        <p:spPr bwMode="auto">
          <a:xfrm>
            <a:off x="468313" y="4365625"/>
            <a:ext cx="8064500" cy="2170113"/>
          </a:xfrm>
          <a:prstGeom prst="rect">
            <a:avLst/>
          </a:prstGeom>
          <a:noFill/>
          <a:ln w="9525">
            <a:noFill/>
            <a:miter lim="800000"/>
            <a:headEnd/>
            <a:tailEnd/>
          </a:ln>
        </p:spPr>
        <p:txBody>
          <a:bodyPr>
            <a:spAutoFit/>
          </a:bodyPr>
          <a:lstStyle/>
          <a:p>
            <a:pPr>
              <a:spcBef>
                <a:spcPct val="50000"/>
              </a:spcBef>
            </a:pPr>
            <a:r>
              <a:rPr kumimoji="0" lang="en-US" altLang="ja-JP" sz="1800">
                <a:latin typeface="Century" pitchFamily="18" charset="0"/>
              </a:rPr>
              <a:t>(4.9)</a:t>
            </a:r>
            <a:r>
              <a:rPr kumimoji="0" lang="ja-JP" altLang="en-US" sz="1800">
                <a:latin typeface="Century" pitchFamily="18" charset="0"/>
              </a:rPr>
              <a:t>式を</a:t>
            </a:r>
            <a:r>
              <a:rPr kumimoji="0" lang="ja-JP" altLang="en-US" sz="1800">
                <a:solidFill>
                  <a:srgbClr val="FF0000"/>
                </a:solidFill>
                <a:latin typeface="HGｺﾞｼｯｸE" pitchFamily="49" charset="-128"/>
                <a:ea typeface="HGｺﾞｼｯｸE" pitchFamily="49" charset="-128"/>
              </a:rPr>
              <a:t>新古典派成長理論の基本</a:t>
            </a:r>
            <a:r>
              <a:rPr kumimoji="0" lang="ja-JP" altLang="en-US" sz="1800">
                <a:solidFill>
                  <a:srgbClr val="FF0000"/>
                </a:solidFill>
                <a:latin typeface="HGSｺﾞｼｯｸE" pitchFamily="50" charset="-128"/>
                <a:ea typeface="HGSｺﾞｼｯｸE" pitchFamily="50" charset="-128"/>
              </a:rPr>
              <a:t>方程式</a:t>
            </a:r>
            <a:r>
              <a:rPr kumimoji="0" lang="ja-JP" altLang="en-US" sz="1800">
                <a:solidFill>
                  <a:schemeClr val="tx2"/>
                </a:solidFill>
                <a:latin typeface="Century" pitchFamily="18" charset="0"/>
              </a:rPr>
              <a:t>という。</a:t>
            </a:r>
          </a:p>
          <a:p>
            <a:pPr>
              <a:spcBef>
                <a:spcPct val="50000"/>
              </a:spcBef>
            </a:pPr>
            <a:endParaRPr kumimoji="0" lang="en-US" altLang="ja-JP" sz="1800">
              <a:solidFill>
                <a:schemeClr val="tx2"/>
              </a:solidFill>
              <a:latin typeface="Century" pitchFamily="18" charset="0"/>
            </a:endParaRPr>
          </a:p>
          <a:p>
            <a:pPr>
              <a:spcBef>
                <a:spcPct val="50000"/>
              </a:spcBef>
            </a:pPr>
            <a:r>
              <a:rPr kumimoji="0" lang="ja-JP" altLang="en-US" sz="1800">
                <a:solidFill>
                  <a:schemeClr val="tx2"/>
                </a:solidFill>
                <a:latin typeface="Century" pitchFamily="18" charset="0"/>
              </a:rPr>
              <a:t>・貯蓄率</a:t>
            </a:r>
            <a:r>
              <a:rPr kumimoji="0" lang="en-US" altLang="ja-JP" sz="1800">
                <a:solidFill>
                  <a:schemeClr val="tx2"/>
                </a:solidFill>
                <a:latin typeface="Century" pitchFamily="18" charset="0"/>
              </a:rPr>
              <a:t>s</a:t>
            </a:r>
            <a:r>
              <a:rPr kumimoji="0" lang="ja-JP" altLang="en-US" sz="1800">
                <a:solidFill>
                  <a:schemeClr val="tx2"/>
                </a:solidFill>
                <a:latin typeface="Century" pitchFamily="18" charset="0"/>
              </a:rPr>
              <a:t>が増加すると物的資本の伸び率が増加するので、貯蓄率の高い国は経済成長が速いこと</a:t>
            </a:r>
          </a:p>
          <a:p>
            <a:pPr>
              <a:spcBef>
                <a:spcPct val="50000"/>
              </a:spcBef>
            </a:pPr>
            <a:r>
              <a:rPr kumimoji="0" lang="ja-JP" altLang="en-US" sz="1800">
                <a:solidFill>
                  <a:schemeClr val="tx2"/>
                </a:solidFill>
                <a:latin typeface="Century" pitchFamily="18" charset="0"/>
              </a:rPr>
              <a:t>・時間が経つと物的資本は増え、国内総生産も増えるが、資本の限界生産力が逓減するので国内総生産の伸びは資本の伸びを下回るようになること</a:t>
            </a:r>
            <a:endParaRPr kumimoji="0" lang="ja-JP" altLang="en-US" sz="1800">
              <a:latin typeface="Century"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ja-JP" altLang="en-US" dirty="0">
                <a:solidFill>
                  <a:srgbClr val="FF0000"/>
                </a:solidFill>
                <a:latin typeface="+mj-ea"/>
              </a:rPr>
              <a:t>金融機関</a:t>
            </a:r>
          </a:p>
        </p:txBody>
      </p:sp>
      <p:sp>
        <p:nvSpPr>
          <p:cNvPr id="11267" name="Rectangle 3"/>
          <p:cNvSpPr>
            <a:spLocks noGrp="1" noChangeArrowheads="1"/>
          </p:cNvSpPr>
          <p:nvPr>
            <p:ph idx="1"/>
          </p:nvPr>
        </p:nvSpPr>
        <p:spPr/>
        <p:txBody>
          <a:bodyPr>
            <a:normAutofit/>
          </a:bodyPr>
          <a:lstStyle/>
          <a:p>
            <a:pPr marL="365760" indent="-283464" eaLnBrk="1" fontAlgn="auto" hangingPunct="1">
              <a:spcAft>
                <a:spcPts val="0"/>
              </a:spcAft>
              <a:buFontTx/>
              <a:buNone/>
              <a:defRPr/>
            </a:pPr>
            <a:r>
              <a:rPr lang="ja-JP" altLang="en-US" sz="2400" dirty="0">
                <a:latin typeface="+mj-ea"/>
                <a:ea typeface="+mj-ea"/>
              </a:rPr>
              <a:t>家計の貯蓄から企業の投資への</a:t>
            </a:r>
          </a:p>
          <a:p>
            <a:pPr marL="365760" indent="-283464" eaLnBrk="1" fontAlgn="auto" hangingPunct="1">
              <a:spcAft>
                <a:spcPts val="0"/>
              </a:spcAft>
              <a:buFontTx/>
              <a:buNone/>
              <a:defRPr/>
            </a:pPr>
            <a:r>
              <a:rPr lang="ja-JP" altLang="en-US" sz="2400" dirty="0">
                <a:latin typeface="+mj-ea"/>
                <a:ea typeface="+mj-ea"/>
              </a:rPr>
              <a:t>資金の流れを調整する企業</a:t>
            </a:r>
          </a:p>
          <a:p>
            <a:pPr marL="365760" indent="-283464" eaLnBrk="1" fontAlgn="auto" hangingPunct="1">
              <a:spcAft>
                <a:spcPts val="0"/>
              </a:spcAft>
              <a:buFontTx/>
              <a:buNone/>
              <a:defRPr/>
            </a:pPr>
            <a:endParaRPr lang="ja-JP" altLang="en-US" sz="2400" dirty="0">
              <a:latin typeface="+mj-ea"/>
              <a:ea typeface="+mj-ea"/>
            </a:endParaRPr>
          </a:p>
          <a:p>
            <a:pPr marL="365760" indent="-283464" eaLnBrk="1" fontAlgn="auto" hangingPunct="1">
              <a:spcAft>
                <a:spcPts val="0"/>
              </a:spcAft>
              <a:buFontTx/>
              <a:buNone/>
              <a:defRPr/>
            </a:pPr>
            <a:endParaRPr lang="ja-JP" altLang="en-US" sz="2400" dirty="0">
              <a:latin typeface="+mj-ea"/>
              <a:ea typeface="+mj-ea"/>
            </a:endParaRPr>
          </a:p>
        </p:txBody>
      </p:sp>
      <p:sp>
        <p:nvSpPr>
          <p:cNvPr id="11269" name="Oval 5"/>
          <p:cNvSpPr>
            <a:spLocks noChangeArrowheads="1"/>
          </p:cNvSpPr>
          <p:nvPr/>
        </p:nvSpPr>
        <p:spPr bwMode="auto">
          <a:xfrm>
            <a:off x="1331913" y="3213100"/>
            <a:ext cx="1223962" cy="1511300"/>
          </a:xfrm>
          <a:prstGeom prst="ellipse">
            <a:avLst/>
          </a:prstGeom>
          <a:solidFill>
            <a:srgbClr val="FFFF00"/>
          </a:solidFill>
          <a:ln w="9525">
            <a:solidFill>
              <a:schemeClr val="tx1"/>
            </a:solidFill>
            <a:round/>
            <a:headEnd/>
            <a:tailEnd/>
          </a:ln>
          <a:effectLst/>
        </p:spPr>
        <p:txBody>
          <a:bodyPr wrap="none" anchor="ctr"/>
          <a:lstStyle/>
          <a:p>
            <a:pPr algn="ctr">
              <a:defRPr/>
            </a:pPr>
            <a:r>
              <a:rPr kumimoji="0" lang="ja-JP" altLang="en-US" sz="1800" dirty="0">
                <a:latin typeface="+mj-ea"/>
                <a:ea typeface="+mj-ea"/>
              </a:rPr>
              <a:t>家計</a:t>
            </a:r>
          </a:p>
        </p:txBody>
      </p:sp>
      <p:sp>
        <p:nvSpPr>
          <p:cNvPr id="11270" name="Rectangle 6"/>
          <p:cNvSpPr>
            <a:spLocks noChangeArrowheads="1"/>
          </p:cNvSpPr>
          <p:nvPr/>
        </p:nvSpPr>
        <p:spPr bwMode="auto">
          <a:xfrm>
            <a:off x="3276600" y="3141663"/>
            <a:ext cx="1368425" cy="1727200"/>
          </a:xfrm>
          <a:prstGeom prst="rect">
            <a:avLst/>
          </a:prstGeom>
          <a:solidFill>
            <a:srgbClr val="00FFFF"/>
          </a:solidFill>
          <a:ln w="9525">
            <a:solidFill>
              <a:schemeClr val="tx1"/>
            </a:solidFill>
            <a:miter lim="800000"/>
            <a:headEnd/>
            <a:tailEnd/>
          </a:ln>
          <a:effectLst/>
        </p:spPr>
        <p:txBody>
          <a:bodyPr wrap="none" anchor="ctr"/>
          <a:lstStyle/>
          <a:p>
            <a:pPr algn="ctr">
              <a:defRPr/>
            </a:pPr>
            <a:r>
              <a:rPr kumimoji="0" lang="ja-JP" altLang="en-US" sz="1800">
                <a:latin typeface="+mj-ea"/>
                <a:ea typeface="+mj-ea"/>
              </a:rPr>
              <a:t>銀行</a:t>
            </a:r>
          </a:p>
        </p:txBody>
      </p:sp>
      <p:sp>
        <p:nvSpPr>
          <p:cNvPr id="11271" name="Rectangle 7"/>
          <p:cNvSpPr>
            <a:spLocks noChangeArrowheads="1"/>
          </p:cNvSpPr>
          <p:nvPr/>
        </p:nvSpPr>
        <p:spPr bwMode="auto">
          <a:xfrm>
            <a:off x="5364163" y="3573463"/>
            <a:ext cx="1223962" cy="792162"/>
          </a:xfrm>
          <a:prstGeom prst="rect">
            <a:avLst/>
          </a:prstGeom>
          <a:solidFill>
            <a:srgbClr val="FFFF00"/>
          </a:solidFill>
          <a:ln w="9525">
            <a:solidFill>
              <a:schemeClr val="tx1"/>
            </a:solidFill>
            <a:miter lim="800000"/>
            <a:headEnd/>
            <a:tailEnd/>
          </a:ln>
          <a:effectLst/>
        </p:spPr>
        <p:txBody>
          <a:bodyPr wrap="none" anchor="ctr"/>
          <a:lstStyle/>
          <a:p>
            <a:pPr algn="ctr">
              <a:defRPr/>
            </a:pPr>
            <a:r>
              <a:rPr kumimoji="0" lang="ja-JP" altLang="en-US" sz="1800">
                <a:latin typeface="+mj-ea"/>
                <a:ea typeface="+mj-ea"/>
              </a:rPr>
              <a:t>企業</a:t>
            </a:r>
          </a:p>
        </p:txBody>
      </p:sp>
      <p:sp>
        <p:nvSpPr>
          <p:cNvPr id="11272" name="AutoShape 8"/>
          <p:cNvSpPr>
            <a:spLocks noChangeArrowheads="1"/>
          </p:cNvSpPr>
          <p:nvPr/>
        </p:nvSpPr>
        <p:spPr bwMode="auto">
          <a:xfrm>
            <a:off x="2627313" y="3429000"/>
            <a:ext cx="576262" cy="360363"/>
          </a:xfrm>
          <a:prstGeom prst="rightArrow">
            <a:avLst>
              <a:gd name="adj1" fmla="val 50000"/>
              <a:gd name="adj2" fmla="val 39978"/>
            </a:avLst>
          </a:prstGeom>
          <a:solidFill>
            <a:srgbClr val="000000"/>
          </a:solidFill>
          <a:ln w="9525">
            <a:solidFill>
              <a:schemeClr val="tx1"/>
            </a:solidFill>
            <a:miter lim="800000"/>
            <a:headEnd/>
            <a:tailEnd/>
          </a:ln>
          <a:effectLst/>
        </p:spPr>
        <p:txBody>
          <a:bodyPr wrap="none" anchor="ctr"/>
          <a:lstStyle/>
          <a:p>
            <a:pPr>
              <a:defRPr/>
            </a:pPr>
            <a:endParaRPr kumimoji="0" lang="ja-JP" altLang="en-US">
              <a:latin typeface="+mj-ea"/>
              <a:ea typeface="+mj-ea"/>
            </a:endParaRPr>
          </a:p>
        </p:txBody>
      </p:sp>
      <p:sp>
        <p:nvSpPr>
          <p:cNvPr id="11273" name="AutoShape 9"/>
          <p:cNvSpPr>
            <a:spLocks noChangeArrowheads="1"/>
          </p:cNvSpPr>
          <p:nvPr/>
        </p:nvSpPr>
        <p:spPr bwMode="auto">
          <a:xfrm>
            <a:off x="2627313" y="4221163"/>
            <a:ext cx="576262" cy="360362"/>
          </a:xfrm>
          <a:prstGeom prst="leftArrow">
            <a:avLst>
              <a:gd name="adj1" fmla="val 50000"/>
              <a:gd name="adj2" fmla="val 39978"/>
            </a:avLst>
          </a:prstGeom>
          <a:solidFill>
            <a:schemeClr val="tx1"/>
          </a:solidFill>
          <a:ln w="9525">
            <a:solidFill>
              <a:schemeClr val="tx1"/>
            </a:solidFill>
            <a:miter lim="800000"/>
            <a:headEnd/>
            <a:tailEnd/>
          </a:ln>
          <a:effectLst/>
        </p:spPr>
        <p:txBody>
          <a:bodyPr wrap="none" anchor="ctr"/>
          <a:lstStyle/>
          <a:p>
            <a:pPr>
              <a:defRPr/>
            </a:pPr>
            <a:endParaRPr kumimoji="0" lang="ja-JP" altLang="en-US">
              <a:latin typeface="+mj-ea"/>
              <a:ea typeface="+mj-ea"/>
            </a:endParaRPr>
          </a:p>
        </p:txBody>
      </p:sp>
      <p:sp>
        <p:nvSpPr>
          <p:cNvPr id="11274" name="AutoShape 10"/>
          <p:cNvSpPr>
            <a:spLocks noChangeArrowheads="1"/>
          </p:cNvSpPr>
          <p:nvPr/>
        </p:nvSpPr>
        <p:spPr bwMode="auto">
          <a:xfrm>
            <a:off x="4787900" y="3573463"/>
            <a:ext cx="504825" cy="287337"/>
          </a:xfrm>
          <a:prstGeom prst="rightArrow">
            <a:avLst>
              <a:gd name="adj1" fmla="val 50000"/>
              <a:gd name="adj2" fmla="val 43923"/>
            </a:avLst>
          </a:prstGeom>
          <a:solidFill>
            <a:schemeClr val="tx1"/>
          </a:solidFill>
          <a:ln w="9525">
            <a:solidFill>
              <a:schemeClr val="tx1"/>
            </a:solidFill>
            <a:miter lim="800000"/>
            <a:headEnd/>
            <a:tailEnd/>
          </a:ln>
          <a:effectLst/>
        </p:spPr>
        <p:txBody>
          <a:bodyPr wrap="none" anchor="ctr"/>
          <a:lstStyle/>
          <a:p>
            <a:pPr>
              <a:defRPr/>
            </a:pPr>
            <a:endParaRPr kumimoji="0" lang="ja-JP" altLang="en-US">
              <a:latin typeface="+mj-ea"/>
              <a:ea typeface="+mj-ea"/>
            </a:endParaRPr>
          </a:p>
        </p:txBody>
      </p:sp>
      <p:sp>
        <p:nvSpPr>
          <p:cNvPr id="11276" name="AutoShape 12"/>
          <p:cNvSpPr>
            <a:spLocks noChangeArrowheads="1"/>
          </p:cNvSpPr>
          <p:nvPr/>
        </p:nvSpPr>
        <p:spPr bwMode="auto">
          <a:xfrm>
            <a:off x="4716463" y="4076700"/>
            <a:ext cx="576262" cy="288925"/>
          </a:xfrm>
          <a:prstGeom prst="leftArrow">
            <a:avLst>
              <a:gd name="adj1" fmla="val 50000"/>
              <a:gd name="adj2" fmla="val 49863"/>
            </a:avLst>
          </a:prstGeom>
          <a:solidFill>
            <a:schemeClr val="tx1"/>
          </a:solidFill>
          <a:ln w="9525">
            <a:solidFill>
              <a:schemeClr val="tx1"/>
            </a:solidFill>
            <a:miter lim="800000"/>
            <a:headEnd/>
            <a:tailEnd/>
          </a:ln>
          <a:effectLst/>
        </p:spPr>
        <p:txBody>
          <a:bodyPr wrap="none" anchor="ctr"/>
          <a:lstStyle/>
          <a:p>
            <a:pPr>
              <a:defRPr/>
            </a:pPr>
            <a:endParaRPr kumimoji="0" lang="ja-JP" altLang="en-US">
              <a:latin typeface="+mj-ea"/>
              <a:ea typeface="+mj-ea"/>
            </a:endParaRPr>
          </a:p>
        </p:txBody>
      </p:sp>
      <p:sp>
        <p:nvSpPr>
          <p:cNvPr id="11278" name="Text Box 14"/>
          <p:cNvSpPr txBox="1">
            <a:spLocks noChangeArrowheads="1"/>
          </p:cNvSpPr>
          <p:nvPr/>
        </p:nvSpPr>
        <p:spPr bwMode="auto">
          <a:xfrm>
            <a:off x="2555875" y="3141663"/>
            <a:ext cx="647700" cy="336550"/>
          </a:xfrm>
          <a:prstGeom prst="rect">
            <a:avLst/>
          </a:prstGeom>
          <a:noFill/>
          <a:ln w="9525">
            <a:noFill/>
            <a:miter lim="800000"/>
            <a:headEnd/>
            <a:tailEnd/>
          </a:ln>
          <a:effectLst/>
        </p:spPr>
        <p:txBody>
          <a:bodyPr>
            <a:spAutoFit/>
          </a:bodyPr>
          <a:lstStyle/>
          <a:p>
            <a:pPr>
              <a:spcBef>
                <a:spcPct val="50000"/>
              </a:spcBef>
              <a:defRPr/>
            </a:pPr>
            <a:r>
              <a:rPr kumimoji="0" lang="ja-JP" altLang="en-US" sz="1600">
                <a:latin typeface="+mj-ea"/>
                <a:ea typeface="+mj-ea"/>
              </a:rPr>
              <a:t>預金</a:t>
            </a:r>
          </a:p>
        </p:txBody>
      </p:sp>
      <p:sp>
        <p:nvSpPr>
          <p:cNvPr id="11279" name="Text Box 15"/>
          <p:cNvSpPr txBox="1">
            <a:spLocks noChangeArrowheads="1"/>
          </p:cNvSpPr>
          <p:nvPr/>
        </p:nvSpPr>
        <p:spPr bwMode="auto">
          <a:xfrm>
            <a:off x="2555875" y="4581525"/>
            <a:ext cx="719138" cy="336550"/>
          </a:xfrm>
          <a:prstGeom prst="rect">
            <a:avLst/>
          </a:prstGeom>
          <a:noFill/>
          <a:ln w="9525">
            <a:noFill/>
            <a:miter lim="800000"/>
            <a:headEnd/>
            <a:tailEnd/>
          </a:ln>
          <a:effectLst/>
        </p:spPr>
        <p:txBody>
          <a:bodyPr>
            <a:spAutoFit/>
          </a:bodyPr>
          <a:lstStyle/>
          <a:p>
            <a:pPr>
              <a:spcBef>
                <a:spcPct val="50000"/>
              </a:spcBef>
              <a:defRPr/>
            </a:pPr>
            <a:r>
              <a:rPr kumimoji="0" lang="ja-JP" altLang="en-US" sz="1600" dirty="0">
                <a:latin typeface="+mj-ea"/>
                <a:ea typeface="+mj-ea"/>
              </a:rPr>
              <a:t>利子</a:t>
            </a:r>
          </a:p>
        </p:txBody>
      </p:sp>
      <p:sp>
        <p:nvSpPr>
          <p:cNvPr id="11280" name="Text Box 16"/>
          <p:cNvSpPr txBox="1">
            <a:spLocks noChangeArrowheads="1"/>
          </p:cNvSpPr>
          <p:nvPr/>
        </p:nvSpPr>
        <p:spPr bwMode="auto">
          <a:xfrm>
            <a:off x="4716463" y="3284538"/>
            <a:ext cx="647700" cy="336550"/>
          </a:xfrm>
          <a:prstGeom prst="rect">
            <a:avLst/>
          </a:prstGeom>
          <a:noFill/>
          <a:ln w="9525">
            <a:noFill/>
            <a:miter lim="800000"/>
            <a:headEnd/>
            <a:tailEnd/>
          </a:ln>
          <a:effectLst/>
        </p:spPr>
        <p:txBody>
          <a:bodyPr>
            <a:spAutoFit/>
          </a:bodyPr>
          <a:lstStyle/>
          <a:p>
            <a:pPr>
              <a:spcBef>
                <a:spcPct val="50000"/>
              </a:spcBef>
              <a:defRPr/>
            </a:pPr>
            <a:r>
              <a:rPr kumimoji="0" lang="ja-JP" altLang="en-US" sz="1600">
                <a:latin typeface="+mj-ea"/>
                <a:ea typeface="+mj-ea"/>
              </a:rPr>
              <a:t>資金</a:t>
            </a:r>
          </a:p>
        </p:txBody>
      </p:sp>
      <p:sp>
        <p:nvSpPr>
          <p:cNvPr id="11281" name="Text Box 17"/>
          <p:cNvSpPr txBox="1">
            <a:spLocks noChangeArrowheads="1"/>
          </p:cNvSpPr>
          <p:nvPr/>
        </p:nvSpPr>
        <p:spPr bwMode="auto">
          <a:xfrm>
            <a:off x="4787900" y="4365625"/>
            <a:ext cx="647700" cy="336550"/>
          </a:xfrm>
          <a:prstGeom prst="rect">
            <a:avLst/>
          </a:prstGeom>
          <a:noFill/>
          <a:ln w="9525">
            <a:noFill/>
            <a:miter lim="800000"/>
            <a:headEnd/>
            <a:tailEnd/>
          </a:ln>
          <a:effectLst/>
        </p:spPr>
        <p:txBody>
          <a:bodyPr>
            <a:spAutoFit/>
          </a:bodyPr>
          <a:lstStyle/>
          <a:p>
            <a:pPr>
              <a:spcBef>
                <a:spcPct val="50000"/>
              </a:spcBef>
              <a:defRPr/>
            </a:pPr>
            <a:r>
              <a:rPr kumimoji="0" lang="ja-JP" altLang="en-US" sz="1600">
                <a:latin typeface="+mj-ea"/>
                <a:ea typeface="+mj-ea"/>
              </a:rPr>
              <a:t>利子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78"/>
                                        </p:tgtEl>
                                        <p:attrNameLst>
                                          <p:attrName>style.visibility</p:attrName>
                                        </p:attrNameLst>
                                      </p:cBhvr>
                                      <p:to>
                                        <p:strVal val="visible"/>
                                      </p:to>
                                    </p:set>
                                    <p:anim calcmode="lin" valueType="num">
                                      <p:cBhvr additive="base">
                                        <p:cTn id="7" dur="500" fill="hold"/>
                                        <p:tgtEl>
                                          <p:spTgt spid="11278"/>
                                        </p:tgtEl>
                                        <p:attrNameLst>
                                          <p:attrName>ppt_x</p:attrName>
                                        </p:attrNameLst>
                                      </p:cBhvr>
                                      <p:tavLst>
                                        <p:tav tm="0">
                                          <p:val>
                                            <p:strVal val="#ppt_x"/>
                                          </p:val>
                                        </p:tav>
                                        <p:tav tm="100000">
                                          <p:val>
                                            <p:strVal val="#ppt_x"/>
                                          </p:val>
                                        </p:tav>
                                      </p:tavLst>
                                    </p:anim>
                                    <p:anim calcmode="lin" valueType="num">
                                      <p:cBhvr additive="base">
                                        <p:cTn id="8" dur="500" fill="hold"/>
                                        <p:tgtEl>
                                          <p:spTgt spid="1127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72"/>
                                        </p:tgtEl>
                                        <p:attrNameLst>
                                          <p:attrName>style.visibility</p:attrName>
                                        </p:attrNameLst>
                                      </p:cBhvr>
                                      <p:to>
                                        <p:strVal val="visible"/>
                                      </p:to>
                                    </p:set>
                                    <p:anim calcmode="lin" valueType="num">
                                      <p:cBhvr additive="base">
                                        <p:cTn id="11" dur="500" fill="hold"/>
                                        <p:tgtEl>
                                          <p:spTgt spid="11272"/>
                                        </p:tgtEl>
                                        <p:attrNameLst>
                                          <p:attrName>ppt_x</p:attrName>
                                        </p:attrNameLst>
                                      </p:cBhvr>
                                      <p:tavLst>
                                        <p:tav tm="0">
                                          <p:val>
                                            <p:strVal val="#ppt_x"/>
                                          </p:val>
                                        </p:tav>
                                        <p:tav tm="100000">
                                          <p:val>
                                            <p:strVal val="#ppt_x"/>
                                          </p:val>
                                        </p:tav>
                                      </p:tavLst>
                                    </p:anim>
                                    <p:anim calcmode="lin" valueType="num">
                                      <p:cBhvr additive="base">
                                        <p:cTn id="12" dur="500" fill="hold"/>
                                        <p:tgtEl>
                                          <p:spTgt spid="1127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280"/>
                                        </p:tgtEl>
                                        <p:attrNameLst>
                                          <p:attrName>style.visibility</p:attrName>
                                        </p:attrNameLst>
                                      </p:cBhvr>
                                      <p:to>
                                        <p:strVal val="visible"/>
                                      </p:to>
                                    </p:set>
                                    <p:anim calcmode="lin" valueType="num">
                                      <p:cBhvr additive="base">
                                        <p:cTn id="17" dur="500" fill="hold"/>
                                        <p:tgtEl>
                                          <p:spTgt spid="11280"/>
                                        </p:tgtEl>
                                        <p:attrNameLst>
                                          <p:attrName>ppt_x</p:attrName>
                                        </p:attrNameLst>
                                      </p:cBhvr>
                                      <p:tavLst>
                                        <p:tav tm="0">
                                          <p:val>
                                            <p:strVal val="#ppt_x"/>
                                          </p:val>
                                        </p:tav>
                                        <p:tav tm="100000">
                                          <p:val>
                                            <p:strVal val="#ppt_x"/>
                                          </p:val>
                                        </p:tav>
                                      </p:tavLst>
                                    </p:anim>
                                    <p:anim calcmode="lin" valueType="num">
                                      <p:cBhvr additive="base">
                                        <p:cTn id="18" dur="500" fill="hold"/>
                                        <p:tgtEl>
                                          <p:spTgt spid="1128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274"/>
                                        </p:tgtEl>
                                        <p:attrNameLst>
                                          <p:attrName>style.visibility</p:attrName>
                                        </p:attrNameLst>
                                      </p:cBhvr>
                                      <p:to>
                                        <p:strVal val="visible"/>
                                      </p:to>
                                    </p:set>
                                    <p:anim calcmode="lin" valueType="num">
                                      <p:cBhvr additive="base">
                                        <p:cTn id="21" dur="500" fill="hold"/>
                                        <p:tgtEl>
                                          <p:spTgt spid="11274"/>
                                        </p:tgtEl>
                                        <p:attrNameLst>
                                          <p:attrName>ppt_x</p:attrName>
                                        </p:attrNameLst>
                                      </p:cBhvr>
                                      <p:tavLst>
                                        <p:tav tm="0">
                                          <p:val>
                                            <p:strVal val="#ppt_x"/>
                                          </p:val>
                                        </p:tav>
                                        <p:tav tm="100000">
                                          <p:val>
                                            <p:strVal val="#ppt_x"/>
                                          </p:val>
                                        </p:tav>
                                      </p:tavLst>
                                    </p:anim>
                                    <p:anim calcmode="lin" valueType="num">
                                      <p:cBhvr additive="base">
                                        <p:cTn id="22" dur="500" fill="hold"/>
                                        <p:tgtEl>
                                          <p:spTgt spid="1127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281"/>
                                        </p:tgtEl>
                                        <p:attrNameLst>
                                          <p:attrName>style.visibility</p:attrName>
                                        </p:attrNameLst>
                                      </p:cBhvr>
                                      <p:to>
                                        <p:strVal val="visible"/>
                                      </p:to>
                                    </p:set>
                                    <p:anim calcmode="lin" valueType="num">
                                      <p:cBhvr additive="base">
                                        <p:cTn id="27" dur="500" fill="hold"/>
                                        <p:tgtEl>
                                          <p:spTgt spid="11281"/>
                                        </p:tgtEl>
                                        <p:attrNameLst>
                                          <p:attrName>ppt_x</p:attrName>
                                        </p:attrNameLst>
                                      </p:cBhvr>
                                      <p:tavLst>
                                        <p:tav tm="0">
                                          <p:val>
                                            <p:strVal val="#ppt_x"/>
                                          </p:val>
                                        </p:tav>
                                        <p:tav tm="100000">
                                          <p:val>
                                            <p:strVal val="#ppt_x"/>
                                          </p:val>
                                        </p:tav>
                                      </p:tavLst>
                                    </p:anim>
                                    <p:anim calcmode="lin" valueType="num">
                                      <p:cBhvr additive="base">
                                        <p:cTn id="28" dur="500" fill="hold"/>
                                        <p:tgtEl>
                                          <p:spTgt spid="1128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276"/>
                                        </p:tgtEl>
                                        <p:attrNameLst>
                                          <p:attrName>style.visibility</p:attrName>
                                        </p:attrNameLst>
                                      </p:cBhvr>
                                      <p:to>
                                        <p:strVal val="visible"/>
                                      </p:to>
                                    </p:set>
                                    <p:anim calcmode="lin" valueType="num">
                                      <p:cBhvr additive="base">
                                        <p:cTn id="31" dur="500" fill="hold"/>
                                        <p:tgtEl>
                                          <p:spTgt spid="11276"/>
                                        </p:tgtEl>
                                        <p:attrNameLst>
                                          <p:attrName>ppt_x</p:attrName>
                                        </p:attrNameLst>
                                      </p:cBhvr>
                                      <p:tavLst>
                                        <p:tav tm="0">
                                          <p:val>
                                            <p:strVal val="#ppt_x"/>
                                          </p:val>
                                        </p:tav>
                                        <p:tav tm="100000">
                                          <p:val>
                                            <p:strVal val="#ppt_x"/>
                                          </p:val>
                                        </p:tav>
                                      </p:tavLst>
                                    </p:anim>
                                    <p:anim calcmode="lin" valueType="num">
                                      <p:cBhvr additive="base">
                                        <p:cTn id="32" dur="500" fill="hold"/>
                                        <p:tgtEl>
                                          <p:spTgt spid="1127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79"/>
                                        </p:tgtEl>
                                        <p:attrNameLst>
                                          <p:attrName>style.visibility</p:attrName>
                                        </p:attrNameLst>
                                      </p:cBhvr>
                                      <p:to>
                                        <p:strVal val="visible"/>
                                      </p:to>
                                    </p:set>
                                    <p:anim calcmode="lin" valueType="num">
                                      <p:cBhvr additive="base">
                                        <p:cTn id="37" dur="500" fill="hold"/>
                                        <p:tgtEl>
                                          <p:spTgt spid="11279"/>
                                        </p:tgtEl>
                                        <p:attrNameLst>
                                          <p:attrName>ppt_x</p:attrName>
                                        </p:attrNameLst>
                                      </p:cBhvr>
                                      <p:tavLst>
                                        <p:tav tm="0">
                                          <p:val>
                                            <p:strVal val="#ppt_x"/>
                                          </p:val>
                                        </p:tav>
                                        <p:tav tm="100000">
                                          <p:val>
                                            <p:strVal val="#ppt_x"/>
                                          </p:val>
                                        </p:tav>
                                      </p:tavLst>
                                    </p:anim>
                                    <p:anim calcmode="lin" valueType="num">
                                      <p:cBhvr additive="base">
                                        <p:cTn id="38" dur="500" fill="hold"/>
                                        <p:tgtEl>
                                          <p:spTgt spid="1127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273"/>
                                        </p:tgtEl>
                                        <p:attrNameLst>
                                          <p:attrName>style.visibility</p:attrName>
                                        </p:attrNameLst>
                                      </p:cBhvr>
                                      <p:to>
                                        <p:strVal val="visible"/>
                                      </p:to>
                                    </p:set>
                                    <p:anim calcmode="lin" valueType="num">
                                      <p:cBhvr additive="base">
                                        <p:cTn id="41" dur="500" fill="hold"/>
                                        <p:tgtEl>
                                          <p:spTgt spid="11273"/>
                                        </p:tgtEl>
                                        <p:attrNameLst>
                                          <p:attrName>ppt_x</p:attrName>
                                        </p:attrNameLst>
                                      </p:cBhvr>
                                      <p:tavLst>
                                        <p:tav tm="0">
                                          <p:val>
                                            <p:strVal val="#ppt_x"/>
                                          </p:val>
                                        </p:tav>
                                        <p:tav tm="100000">
                                          <p:val>
                                            <p:strVal val="#ppt_x"/>
                                          </p:val>
                                        </p:tav>
                                      </p:tavLst>
                                    </p:anim>
                                    <p:anim calcmode="lin" valueType="num">
                                      <p:cBhvr additive="base">
                                        <p:cTn id="42" dur="500" fill="hold"/>
                                        <p:tgtEl>
                                          <p:spTgt spid="112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nimBg="1"/>
      <p:bldP spid="11273" grpId="0" animBg="1"/>
      <p:bldP spid="11274" grpId="0" animBg="1"/>
      <p:bldP spid="11276" grpId="0" animBg="1"/>
      <p:bldP spid="11278" grpId="0"/>
      <p:bldP spid="11279" grpId="0"/>
      <p:bldP spid="11280" grpId="0"/>
      <p:bldP spid="11281"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
          <p:cNvSpPr>
            <a:spLocks noGrp="1" noChangeArrowheads="1"/>
          </p:cNvSpPr>
          <p:nvPr>
            <p:ph type="title"/>
          </p:nvPr>
        </p:nvSpPr>
        <p:spPr>
          <a:xfrm>
            <a:off x="457200" y="274638"/>
            <a:ext cx="8229600" cy="706437"/>
          </a:xfrm>
        </p:spPr>
        <p:txBody>
          <a:bodyPr/>
          <a:lstStyle/>
          <a:p>
            <a:pPr algn="l" eaLnBrk="1" hangingPunct="1"/>
            <a:r>
              <a:rPr lang="en-US" altLang="ja-JP" sz="2000" smtClean="0">
                <a:latin typeface="Arial Black" pitchFamily="34" charset="0"/>
                <a:ea typeface="HGｺﾞｼｯｸE" pitchFamily="49" charset="-128"/>
              </a:rPr>
              <a:t>2</a:t>
            </a:r>
            <a:r>
              <a:rPr lang="ja-JP" altLang="en-US" sz="2000" smtClean="0">
                <a:latin typeface="Arial Black" pitchFamily="34" charset="0"/>
                <a:ea typeface="HGｺﾞｼｯｸE" pitchFamily="49" charset="-128"/>
              </a:rPr>
              <a:t>点目</a:t>
            </a:r>
            <a:r>
              <a:rPr lang="ja-JP" altLang="en-US" sz="2000" smtClean="0">
                <a:latin typeface="HGｺﾞｼｯｸE" pitchFamily="49" charset="-128"/>
                <a:ea typeface="HGｺﾞｼｯｸE" pitchFamily="49" charset="-128"/>
              </a:rPr>
              <a:t>から次のことがいえる。</a:t>
            </a:r>
          </a:p>
        </p:txBody>
      </p:sp>
      <p:sp>
        <p:nvSpPr>
          <p:cNvPr id="203778" name="Rectangle 3"/>
          <p:cNvSpPr>
            <a:spLocks noGrp="1" noChangeArrowheads="1"/>
          </p:cNvSpPr>
          <p:nvPr>
            <p:ph type="body" idx="1"/>
          </p:nvPr>
        </p:nvSpPr>
        <p:spPr>
          <a:xfrm>
            <a:off x="500063" y="1071563"/>
            <a:ext cx="8229600" cy="5218112"/>
          </a:xfrm>
        </p:spPr>
        <p:txBody>
          <a:bodyPr/>
          <a:lstStyle/>
          <a:p>
            <a:pPr eaLnBrk="1" hangingPunct="1">
              <a:buFontTx/>
              <a:buNone/>
            </a:pPr>
            <a:r>
              <a:rPr lang="ja-JP" altLang="en-US" sz="2000" smtClean="0">
                <a:latin typeface="HGｺﾞｼｯｸE" pitchFamily="49" charset="-128"/>
                <a:ea typeface="HGｺﾞｼｯｸE" pitchFamily="49" charset="-128"/>
              </a:rPr>
              <a:t>物的資本が増える→物的資本の成長率は低下</a:t>
            </a:r>
          </a:p>
          <a:p>
            <a:pPr eaLnBrk="1" hangingPunct="1">
              <a:buFontTx/>
              <a:buNone/>
            </a:pPr>
            <a:endParaRPr lang="en-US" altLang="ja-JP"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逆に言うと、</a:t>
            </a:r>
          </a:p>
          <a:p>
            <a:pPr eaLnBrk="1" hangingPunct="1">
              <a:buFontTx/>
              <a:buNone/>
            </a:pPr>
            <a:endParaRPr lang="en-US" altLang="ja-JP"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物的資本の水準が低い→経済の成長率が高いといえる。</a:t>
            </a:r>
          </a:p>
          <a:p>
            <a:pPr eaLnBrk="1" hangingPunct="1">
              <a:buFontTx/>
              <a:buNone/>
            </a:pPr>
            <a:endParaRPr lang="ja-JP" altLang="en-US" sz="2000" smtClean="0">
              <a:latin typeface="HGｺﾞｼｯｸE" pitchFamily="49" charset="-128"/>
              <a:ea typeface="HGｺﾞｼｯｸE" pitchFamily="49" charset="-128"/>
            </a:endParaRPr>
          </a:p>
          <a:p>
            <a:pPr eaLnBrk="1" hangingPunct="1">
              <a:buFontTx/>
              <a:buNone/>
            </a:pPr>
            <a:endParaRPr lang="ja-JP" altLang="en-US"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資本の量が少ない国の方が物的資本を増やすことにより産出量を増や</a:t>
            </a:r>
            <a:endParaRPr lang="en-US" altLang="ja-JP"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すことが容易。資本量が少ない国は、当然産出量も少ない、すなわち</a:t>
            </a:r>
            <a:endParaRPr lang="en-US" altLang="ja-JP"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まだ豊かになっていない国だといえる。しかし、このような国の方が</a:t>
            </a:r>
            <a:endParaRPr lang="en-US" altLang="ja-JP"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産出量の大きな増加を見込める。</a:t>
            </a:r>
            <a:endParaRPr lang="en-US" altLang="ja-JP" sz="2000" smtClean="0">
              <a:latin typeface="HGｺﾞｼｯｸE" pitchFamily="49" charset="-128"/>
              <a:ea typeface="HGｺﾞｼｯｸE" pitchFamily="49" charset="-128"/>
            </a:endParaRPr>
          </a:p>
          <a:p>
            <a:pPr eaLnBrk="1" hangingPunct="1">
              <a:buFontTx/>
              <a:buNone/>
            </a:pPr>
            <a:endParaRPr lang="en-US" altLang="ja-JP" sz="2000" smtClean="0">
              <a:latin typeface="HGｺﾞｼｯｸE" pitchFamily="49" charset="-128"/>
              <a:ea typeface="HGｺﾞｼｯｸE" pitchFamily="49" charset="-128"/>
            </a:endParaRPr>
          </a:p>
          <a:p>
            <a:pPr eaLnBrk="1" hangingPunct="1">
              <a:buFontTx/>
              <a:buNone/>
            </a:pPr>
            <a:r>
              <a:rPr lang="ja-JP" altLang="en-US" sz="2000" smtClean="0">
                <a:latin typeface="HGｺﾞｼｯｸE" pitchFamily="49" charset="-128"/>
                <a:ea typeface="HGｺﾞｼｯｸE" pitchFamily="49" charset="-128"/>
              </a:rPr>
              <a:t>つまり高い経済成長を達成できる可能性があることを意味している。</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214414" y="1214422"/>
            <a:ext cx="6286544" cy="342902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18" name="図表 17"/>
          <p:cNvGraphicFramePr/>
          <p:nvPr/>
        </p:nvGraphicFramePr>
        <p:xfrm>
          <a:off x="1285852" y="214290"/>
          <a:ext cx="7086600" cy="85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5829" name="Rectangle 3"/>
          <p:cNvSpPr>
            <a:spLocks noGrp="1" noChangeArrowheads="1"/>
          </p:cNvSpPr>
          <p:nvPr>
            <p:ph idx="1"/>
          </p:nvPr>
        </p:nvSpPr>
        <p:spPr>
          <a:xfrm>
            <a:off x="1258888" y="1196975"/>
            <a:ext cx="7129462" cy="4968875"/>
          </a:xfrm>
        </p:spPr>
        <p:txBody>
          <a:bodyPr/>
          <a:lstStyle/>
          <a:p>
            <a:pPr eaLnBrk="1" hangingPunct="1">
              <a:buFontTx/>
              <a:buNone/>
            </a:pPr>
            <a:r>
              <a:rPr lang="ja-JP" altLang="en-US" sz="1600" smtClean="0"/>
              <a:t>労働</a:t>
            </a:r>
            <a:r>
              <a:rPr lang="en-US" altLang="ja-JP" sz="1600" smtClean="0"/>
              <a:t>1</a:t>
            </a:r>
            <a:r>
              <a:rPr lang="ja-JP" altLang="en-US" sz="1600" smtClean="0"/>
              <a:t>単位あたりの</a:t>
            </a:r>
          </a:p>
          <a:p>
            <a:pPr eaLnBrk="1" hangingPunct="1">
              <a:buFontTx/>
              <a:buNone/>
            </a:pPr>
            <a:r>
              <a:rPr lang="ja-JP" altLang="en-US" sz="1600" smtClean="0"/>
              <a:t>国内総生産（Ｙ／Ｌ）</a:t>
            </a:r>
          </a:p>
        </p:txBody>
      </p:sp>
      <p:sp>
        <p:nvSpPr>
          <p:cNvPr id="205830" name="Line 4"/>
          <p:cNvSpPr>
            <a:spLocks noChangeShapeType="1"/>
          </p:cNvSpPr>
          <p:nvPr/>
        </p:nvSpPr>
        <p:spPr bwMode="auto">
          <a:xfrm flipV="1">
            <a:off x="1979613" y="1773238"/>
            <a:ext cx="0" cy="2519362"/>
          </a:xfrm>
          <a:prstGeom prst="line">
            <a:avLst/>
          </a:prstGeom>
          <a:noFill/>
          <a:ln w="9525">
            <a:solidFill>
              <a:schemeClr val="tx1"/>
            </a:solidFill>
            <a:round/>
            <a:headEnd/>
            <a:tailEnd type="triangle" w="med" len="med"/>
          </a:ln>
        </p:spPr>
        <p:txBody>
          <a:bodyPr/>
          <a:lstStyle/>
          <a:p>
            <a:endParaRPr lang="ja-JP" altLang="en-US"/>
          </a:p>
        </p:txBody>
      </p:sp>
      <p:sp>
        <p:nvSpPr>
          <p:cNvPr id="205831" name="Line 5"/>
          <p:cNvSpPr>
            <a:spLocks noChangeShapeType="1"/>
          </p:cNvSpPr>
          <p:nvPr/>
        </p:nvSpPr>
        <p:spPr bwMode="auto">
          <a:xfrm>
            <a:off x="1979613" y="4292600"/>
            <a:ext cx="3384550" cy="0"/>
          </a:xfrm>
          <a:prstGeom prst="line">
            <a:avLst/>
          </a:prstGeom>
          <a:noFill/>
          <a:ln w="9525">
            <a:solidFill>
              <a:schemeClr val="tx1"/>
            </a:solidFill>
            <a:round/>
            <a:headEnd/>
            <a:tailEnd type="triangle" w="med" len="med"/>
          </a:ln>
        </p:spPr>
        <p:txBody>
          <a:bodyPr/>
          <a:lstStyle/>
          <a:p>
            <a:endParaRPr lang="ja-JP" altLang="en-US"/>
          </a:p>
        </p:txBody>
      </p:sp>
      <p:sp>
        <p:nvSpPr>
          <p:cNvPr id="132102" name="Freeform 6"/>
          <p:cNvSpPr>
            <a:spLocks/>
          </p:cNvSpPr>
          <p:nvPr/>
        </p:nvSpPr>
        <p:spPr bwMode="auto">
          <a:xfrm>
            <a:off x="1979613" y="1916113"/>
            <a:ext cx="3097212" cy="2376487"/>
          </a:xfrm>
          <a:custGeom>
            <a:avLst/>
            <a:gdLst/>
            <a:ahLst/>
            <a:cxnLst>
              <a:cxn ang="0">
                <a:pos x="0" y="1497"/>
              </a:cxn>
              <a:cxn ang="0">
                <a:pos x="544" y="273"/>
              </a:cxn>
              <a:cxn ang="0">
                <a:pos x="1951" y="0"/>
              </a:cxn>
            </a:cxnLst>
            <a:rect l="0" t="0" r="r" b="b"/>
            <a:pathLst>
              <a:path w="1951" h="1497">
                <a:moveTo>
                  <a:pt x="0" y="1497"/>
                </a:moveTo>
                <a:cubicBezTo>
                  <a:pt x="109" y="1010"/>
                  <a:pt x="219" y="523"/>
                  <a:pt x="544" y="273"/>
                </a:cubicBezTo>
                <a:cubicBezTo>
                  <a:pt x="869" y="23"/>
                  <a:pt x="1410" y="11"/>
                  <a:pt x="1951" y="0"/>
                </a:cubicBezTo>
              </a:path>
            </a:pathLst>
          </a:custGeom>
          <a:ln>
            <a:headEnd/>
            <a:tailEnd/>
          </a:ln>
        </p:spPr>
        <p:style>
          <a:lnRef idx="2">
            <a:schemeClr val="dk1"/>
          </a:lnRef>
          <a:fillRef idx="0">
            <a:schemeClr val="dk1"/>
          </a:fillRef>
          <a:effectRef idx="1">
            <a:schemeClr val="dk1"/>
          </a:effectRef>
          <a:fontRef idx="minor">
            <a:schemeClr val="tx1"/>
          </a:fontRef>
        </p:style>
        <p:txBody>
          <a:bodyPr/>
          <a:lstStyle/>
          <a:p>
            <a:pPr>
              <a:defRPr/>
            </a:pPr>
            <a:endParaRPr kumimoji="0" lang="ja-JP" altLang="en-US"/>
          </a:p>
        </p:txBody>
      </p:sp>
      <p:sp>
        <p:nvSpPr>
          <p:cNvPr id="205833" name="Text Box 11"/>
          <p:cNvSpPr txBox="1">
            <a:spLocks noChangeArrowheads="1"/>
          </p:cNvSpPr>
          <p:nvPr/>
        </p:nvSpPr>
        <p:spPr bwMode="auto">
          <a:xfrm>
            <a:off x="3851275" y="1484313"/>
            <a:ext cx="2520950" cy="336550"/>
          </a:xfrm>
          <a:prstGeom prst="rect">
            <a:avLst/>
          </a:prstGeom>
          <a:noFill/>
          <a:ln w="9525">
            <a:noFill/>
            <a:miter lim="800000"/>
            <a:headEnd/>
            <a:tailEnd/>
          </a:ln>
        </p:spPr>
        <p:txBody>
          <a:bodyPr>
            <a:spAutoFit/>
          </a:bodyPr>
          <a:lstStyle/>
          <a:p>
            <a:pPr>
              <a:spcBef>
                <a:spcPct val="50000"/>
              </a:spcBef>
            </a:pPr>
            <a:r>
              <a:rPr kumimoji="0" lang="en-US" altLang="ja-JP" sz="1600"/>
              <a:t>1</a:t>
            </a:r>
            <a:r>
              <a:rPr kumimoji="0" lang="ja-JP" altLang="en-US" sz="1600"/>
              <a:t>人あたりの生産関数</a:t>
            </a:r>
          </a:p>
        </p:txBody>
      </p:sp>
      <p:sp>
        <p:nvSpPr>
          <p:cNvPr id="205834" name="Text Box 12"/>
          <p:cNvSpPr txBox="1">
            <a:spLocks noChangeArrowheads="1"/>
          </p:cNvSpPr>
          <p:nvPr/>
        </p:nvSpPr>
        <p:spPr bwMode="auto">
          <a:xfrm>
            <a:off x="5364163" y="4005263"/>
            <a:ext cx="1655762" cy="581025"/>
          </a:xfrm>
          <a:prstGeom prst="rect">
            <a:avLst/>
          </a:prstGeom>
          <a:noFill/>
          <a:ln w="9525">
            <a:noFill/>
            <a:miter lim="800000"/>
            <a:headEnd/>
            <a:tailEnd/>
          </a:ln>
        </p:spPr>
        <p:txBody>
          <a:bodyPr>
            <a:spAutoFit/>
          </a:bodyPr>
          <a:lstStyle/>
          <a:p>
            <a:pPr>
              <a:spcBef>
                <a:spcPct val="50000"/>
              </a:spcBef>
            </a:pPr>
            <a:r>
              <a:rPr kumimoji="0" lang="ja-JP" altLang="en-US" sz="1600"/>
              <a:t>労働</a:t>
            </a:r>
            <a:r>
              <a:rPr kumimoji="0" lang="en-US" altLang="ja-JP" sz="1600"/>
              <a:t>1</a:t>
            </a:r>
            <a:r>
              <a:rPr kumimoji="0" lang="ja-JP" altLang="en-US" sz="1600"/>
              <a:t>単位あたりの物的資本</a:t>
            </a:r>
          </a:p>
        </p:txBody>
      </p:sp>
      <p:sp>
        <p:nvSpPr>
          <p:cNvPr id="205835" name="Freeform 18"/>
          <p:cNvSpPr>
            <a:spLocks/>
          </p:cNvSpPr>
          <p:nvPr/>
        </p:nvSpPr>
        <p:spPr bwMode="auto">
          <a:xfrm>
            <a:off x="1979613" y="2500313"/>
            <a:ext cx="3097212" cy="1792287"/>
          </a:xfrm>
          <a:custGeom>
            <a:avLst/>
            <a:gdLst>
              <a:gd name="T0" fmla="*/ 0 w 1905"/>
              <a:gd name="T1" fmla="*/ 1792287 h 1360"/>
              <a:gd name="T2" fmla="*/ 959242 w 1905"/>
              <a:gd name="T3" fmla="*/ 358457 h 1360"/>
              <a:gd name="T4" fmla="*/ 3097212 w 1905"/>
              <a:gd name="T5" fmla="*/ 0 h 1360"/>
              <a:gd name="T6" fmla="*/ 0 60000 65536"/>
              <a:gd name="T7" fmla="*/ 0 60000 65536"/>
              <a:gd name="T8" fmla="*/ 0 60000 65536"/>
              <a:gd name="T9" fmla="*/ 0 w 1905"/>
              <a:gd name="T10" fmla="*/ 0 h 1360"/>
              <a:gd name="T11" fmla="*/ 1905 w 1905"/>
              <a:gd name="T12" fmla="*/ 1360 h 1360"/>
            </a:gdLst>
            <a:ahLst/>
            <a:cxnLst>
              <a:cxn ang="T6">
                <a:pos x="T0" y="T1"/>
              </a:cxn>
              <a:cxn ang="T7">
                <a:pos x="T2" y="T3"/>
              </a:cxn>
              <a:cxn ang="T8">
                <a:pos x="T4" y="T5"/>
              </a:cxn>
            </a:cxnLst>
            <a:rect l="T9" t="T10" r="T11" b="T12"/>
            <a:pathLst>
              <a:path w="1905" h="1360">
                <a:moveTo>
                  <a:pt x="0" y="1360"/>
                </a:moveTo>
                <a:cubicBezTo>
                  <a:pt x="136" y="929"/>
                  <a:pt x="273" y="499"/>
                  <a:pt x="590" y="272"/>
                </a:cubicBezTo>
                <a:cubicBezTo>
                  <a:pt x="907" y="45"/>
                  <a:pt x="1406" y="22"/>
                  <a:pt x="1905" y="0"/>
                </a:cubicBezTo>
              </a:path>
            </a:pathLst>
          </a:custGeom>
          <a:noFill/>
          <a:ln w="28575">
            <a:solidFill>
              <a:schemeClr val="tx1"/>
            </a:solidFill>
            <a:prstDash val="dash"/>
            <a:round/>
            <a:headEnd/>
            <a:tailEnd/>
          </a:ln>
        </p:spPr>
        <p:txBody>
          <a:bodyPr/>
          <a:lstStyle/>
          <a:p>
            <a:endParaRPr kumimoji="0" lang="ja-JP" altLang="en-US"/>
          </a:p>
        </p:txBody>
      </p:sp>
      <p:sp>
        <p:nvSpPr>
          <p:cNvPr id="205836" name="Line 20"/>
          <p:cNvSpPr>
            <a:spLocks noChangeShapeType="1"/>
          </p:cNvSpPr>
          <p:nvPr/>
        </p:nvSpPr>
        <p:spPr bwMode="auto">
          <a:xfrm flipV="1">
            <a:off x="3563938" y="2349500"/>
            <a:ext cx="0" cy="1943100"/>
          </a:xfrm>
          <a:prstGeom prst="line">
            <a:avLst/>
          </a:prstGeom>
          <a:noFill/>
          <a:ln w="9525">
            <a:solidFill>
              <a:schemeClr val="tx1"/>
            </a:solidFill>
            <a:prstDash val="dash"/>
            <a:round/>
            <a:headEnd/>
            <a:tailEnd/>
          </a:ln>
        </p:spPr>
        <p:txBody>
          <a:bodyPr/>
          <a:lstStyle/>
          <a:p>
            <a:endParaRPr lang="ja-JP" altLang="en-US"/>
          </a:p>
        </p:txBody>
      </p:sp>
      <p:sp>
        <p:nvSpPr>
          <p:cNvPr id="205837" name="Line 21"/>
          <p:cNvSpPr>
            <a:spLocks noChangeShapeType="1"/>
          </p:cNvSpPr>
          <p:nvPr/>
        </p:nvSpPr>
        <p:spPr bwMode="auto">
          <a:xfrm flipV="1">
            <a:off x="3563938" y="2060575"/>
            <a:ext cx="0" cy="431800"/>
          </a:xfrm>
          <a:prstGeom prst="line">
            <a:avLst/>
          </a:prstGeom>
          <a:noFill/>
          <a:ln w="9525">
            <a:solidFill>
              <a:schemeClr val="tx1"/>
            </a:solidFill>
            <a:round/>
            <a:headEnd/>
            <a:tailEnd type="triangle" w="med" len="med"/>
          </a:ln>
        </p:spPr>
        <p:txBody>
          <a:bodyPr/>
          <a:lstStyle/>
          <a:p>
            <a:endParaRPr lang="ja-JP" altLang="en-US"/>
          </a:p>
        </p:txBody>
      </p:sp>
      <p:sp>
        <p:nvSpPr>
          <p:cNvPr id="205838" name="Line 22"/>
          <p:cNvSpPr>
            <a:spLocks noChangeShapeType="1"/>
          </p:cNvSpPr>
          <p:nvPr/>
        </p:nvSpPr>
        <p:spPr bwMode="auto">
          <a:xfrm flipV="1">
            <a:off x="4500563" y="2349500"/>
            <a:ext cx="0" cy="1943100"/>
          </a:xfrm>
          <a:prstGeom prst="line">
            <a:avLst/>
          </a:prstGeom>
          <a:noFill/>
          <a:ln w="9525">
            <a:solidFill>
              <a:schemeClr val="tx1"/>
            </a:solidFill>
            <a:prstDash val="dash"/>
            <a:round/>
            <a:headEnd/>
            <a:tailEnd/>
          </a:ln>
        </p:spPr>
        <p:txBody>
          <a:bodyPr/>
          <a:lstStyle/>
          <a:p>
            <a:endParaRPr lang="ja-JP" altLang="en-US"/>
          </a:p>
        </p:txBody>
      </p:sp>
      <p:sp>
        <p:nvSpPr>
          <p:cNvPr id="205839" name="Line 23"/>
          <p:cNvSpPr>
            <a:spLocks noChangeShapeType="1"/>
          </p:cNvSpPr>
          <p:nvPr/>
        </p:nvSpPr>
        <p:spPr bwMode="auto">
          <a:xfrm flipV="1">
            <a:off x="4500563" y="1916113"/>
            <a:ext cx="0" cy="504825"/>
          </a:xfrm>
          <a:prstGeom prst="line">
            <a:avLst/>
          </a:prstGeom>
          <a:noFill/>
          <a:ln w="9525">
            <a:solidFill>
              <a:schemeClr val="tx1"/>
            </a:solidFill>
            <a:round/>
            <a:headEnd/>
            <a:tailEnd type="triangle" w="med" len="med"/>
          </a:ln>
        </p:spPr>
        <p:txBody>
          <a:bodyPr/>
          <a:lstStyle/>
          <a:p>
            <a:endParaRPr lang="ja-JP" altLang="en-US"/>
          </a:p>
        </p:txBody>
      </p:sp>
      <p:sp>
        <p:nvSpPr>
          <p:cNvPr id="205840" name="Text Box 24"/>
          <p:cNvSpPr txBox="1">
            <a:spLocks noChangeArrowheads="1"/>
          </p:cNvSpPr>
          <p:nvPr/>
        </p:nvSpPr>
        <p:spPr bwMode="auto">
          <a:xfrm>
            <a:off x="1071563" y="5000625"/>
            <a:ext cx="6572250" cy="1200150"/>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点線から実線へのシフトは、より効率的に資本と労働の結合による生産が行われることを示す。</a:t>
            </a:r>
          </a:p>
          <a:p>
            <a:pPr>
              <a:spcBef>
                <a:spcPct val="50000"/>
              </a:spcBef>
            </a:pPr>
            <a:r>
              <a:rPr kumimoji="0" lang="ja-JP" altLang="en-US" sz="1800">
                <a:latin typeface="HGｺﾞｼｯｸE" pitchFamily="49" charset="-128"/>
                <a:ea typeface="HGｺﾞｼｯｸE" pitchFamily="49" charset="-128"/>
              </a:rPr>
              <a:t>この要因は、</a:t>
            </a:r>
            <a:r>
              <a:rPr kumimoji="0" lang="ja-JP" altLang="en-US" sz="2400">
                <a:solidFill>
                  <a:srgbClr val="FF0000"/>
                </a:solidFill>
                <a:latin typeface="HGｺﾞｼｯｸE" pitchFamily="49" charset="-128"/>
                <a:ea typeface="HGｺﾞｼｯｸE" pitchFamily="49" charset="-128"/>
              </a:rPr>
              <a:t>技術の進歩</a:t>
            </a:r>
            <a:r>
              <a:rPr kumimoji="0" lang="ja-JP" altLang="en-US" sz="1800">
                <a:latin typeface="HGｺﾞｼｯｸE" pitchFamily="49" charset="-128"/>
                <a:ea typeface="HGｺﾞｼｯｸE" pitchFamily="49" charset="-128"/>
              </a:rPr>
              <a:t>と</a:t>
            </a:r>
            <a:r>
              <a:rPr kumimoji="0" lang="ja-JP" altLang="en-US" sz="2400">
                <a:solidFill>
                  <a:srgbClr val="FF0000"/>
                </a:solidFill>
                <a:latin typeface="HGｺﾞｼｯｸE" pitchFamily="49" charset="-128"/>
                <a:ea typeface="HGｺﾞｼｯｸE" pitchFamily="49" charset="-128"/>
              </a:rPr>
              <a:t>人的資本</a:t>
            </a:r>
            <a:r>
              <a:rPr kumimoji="0" lang="ja-JP" altLang="en-US" sz="1800">
                <a:latin typeface="HGｺﾞｼｯｸE" pitchFamily="49" charset="-128"/>
                <a:ea typeface="HGｺﾞｼｯｸE" pitchFamily="49" charset="-128"/>
              </a:rPr>
              <a:t>の成長にある。</a:t>
            </a:r>
          </a:p>
        </p:txBody>
      </p:sp>
      <p:sp>
        <p:nvSpPr>
          <p:cNvPr id="205841" name="AutoShape 25"/>
          <p:cNvSpPr>
            <a:spLocks/>
          </p:cNvSpPr>
          <p:nvPr/>
        </p:nvSpPr>
        <p:spPr bwMode="auto">
          <a:xfrm>
            <a:off x="3635375" y="2060575"/>
            <a:ext cx="79375" cy="511175"/>
          </a:xfrm>
          <a:prstGeom prst="rightBrace">
            <a:avLst>
              <a:gd name="adj1" fmla="val 49284"/>
              <a:gd name="adj2" fmla="val 50000"/>
            </a:avLst>
          </a:prstGeom>
          <a:noFill/>
          <a:ln w="9525">
            <a:solidFill>
              <a:schemeClr val="tx1"/>
            </a:solidFill>
            <a:round/>
            <a:headEnd/>
            <a:tailEnd/>
          </a:ln>
        </p:spPr>
        <p:txBody>
          <a:bodyPr wrap="none" anchor="ctr"/>
          <a:lstStyle/>
          <a:p>
            <a:endParaRPr kumimoji="0" lang="ja-JP" altLang="en-US"/>
          </a:p>
        </p:txBody>
      </p:sp>
      <p:sp>
        <p:nvSpPr>
          <p:cNvPr id="205842" name="Text Box 26"/>
          <p:cNvSpPr txBox="1">
            <a:spLocks noChangeArrowheads="1"/>
          </p:cNvSpPr>
          <p:nvPr/>
        </p:nvSpPr>
        <p:spPr bwMode="auto">
          <a:xfrm>
            <a:off x="3635375" y="1989138"/>
            <a:ext cx="2222500" cy="630237"/>
          </a:xfrm>
          <a:prstGeom prst="rect">
            <a:avLst/>
          </a:prstGeom>
          <a:noFill/>
          <a:ln w="9525">
            <a:noFill/>
            <a:miter lim="800000"/>
            <a:headEnd/>
            <a:tailEnd/>
          </a:ln>
        </p:spPr>
        <p:txBody>
          <a:bodyPr>
            <a:spAutoFit/>
          </a:bodyPr>
          <a:lstStyle/>
          <a:p>
            <a:pPr>
              <a:spcBef>
                <a:spcPct val="50000"/>
              </a:spcBef>
            </a:pPr>
            <a:r>
              <a:rPr kumimoji="0" lang="ja-JP" altLang="en-US" sz="1400">
                <a:solidFill>
                  <a:srgbClr val="FF0000"/>
                </a:solidFill>
              </a:rPr>
              <a:t>より多くの</a:t>
            </a:r>
          </a:p>
          <a:p>
            <a:pPr>
              <a:spcBef>
                <a:spcPct val="50000"/>
              </a:spcBef>
            </a:pPr>
            <a:r>
              <a:rPr kumimoji="0" lang="ja-JP" altLang="en-US" sz="1400">
                <a:solidFill>
                  <a:srgbClr val="FF0000"/>
                </a:solidFill>
              </a:rPr>
              <a:t>生産！</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79525" y="357166"/>
          <a:ext cx="6221433" cy="7683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テキスト ボックス 4"/>
          <p:cNvSpPr txBox="1"/>
          <p:nvPr/>
        </p:nvSpPr>
        <p:spPr>
          <a:xfrm>
            <a:off x="1214438" y="1357313"/>
            <a:ext cx="7556500" cy="2246312"/>
          </a:xfrm>
          <a:prstGeom prst="rect">
            <a:avLst/>
          </a:prstGeom>
          <a:noFill/>
        </p:spPr>
        <p:txBody>
          <a:bodyPr wrap="none">
            <a:spAutoFit/>
          </a:bodyPr>
          <a:lstStyle/>
          <a:p>
            <a:pPr>
              <a:buFont typeface="Wingdings" pitchFamily="2" charset="2"/>
              <a:buChar char="n"/>
              <a:defRPr/>
            </a:pPr>
            <a:r>
              <a:rPr kumimoji="0" lang="ja-JP" altLang="en-US" dirty="0">
                <a:solidFill>
                  <a:srgbClr val="FF0000"/>
                </a:solidFill>
                <a:latin typeface="+mj-ea"/>
                <a:ea typeface="+mj-ea"/>
              </a:rPr>
              <a:t>ソロー・モデル</a:t>
            </a:r>
            <a:r>
              <a:rPr kumimoji="0" lang="ja-JP" altLang="en-US" dirty="0">
                <a:latin typeface="+mj-ea"/>
                <a:ea typeface="+mj-ea"/>
              </a:rPr>
              <a:t>では</a:t>
            </a:r>
            <a:r>
              <a:rPr kumimoji="0" lang="ja-JP" altLang="en-US" dirty="0">
                <a:solidFill>
                  <a:srgbClr val="FF0000"/>
                </a:solidFill>
                <a:latin typeface="+mj-ea"/>
                <a:ea typeface="+mj-ea"/>
              </a:rPr>
              <a:t>資本の限界生産力が逓減する</a:t>
            </a:r>
            <a:r>
              <a:rPr kumimoji="0" lang="ja-JP" altLang="en-US" dirty="0">
                <a:latin typeface="+mj-ea"/>
                <a:ea typeface="+mj-ea"/>
              </a:rPr>
              <a:t>と仮定した。</a:t>
            </a:r>
          </a:p>
          <a:p>
            <a:pPr>
              <a:defRPr/>
            </a:pPr>
            <a:r>
              <a:rPr kumimoji="0" lang="ja-JP" altLang="en-US" dirty="0">
                <a:latin typeface="+mj-ea"/>
                <a:ea typeface="+mj-ea"/>
              </a:rPr>
              <a:t>　</a:t>
            </a:r>
            <a:endParaRPr kumimoji="0" lang="en-US" altLang="ja-JP" dirty="0">
              <a:latin typeface="+mj-ea"/>
              <a:ea typeface="+mj-ea"/>
            </a:endParaRPr>
          </a:p>
          <a:p>
            <a:pPr>
              <a:defRPr/>
            </a:pPr>
            <a:r>
              <a:rPr kumimoji="0" lang="ja-JP" altLang="en-US" dirty="0">
                <a:latin typeface="+mj-ea"/>
                <a:ea typeface="+mj-ea"/>
              </a:rPr>
              <a:t>これは現実的？？</a:t>
            </a:r>
          </a:p>
          <a:p>
            <a:pPr>
              <a:defRPr/>
            </a:pPr>
            <a:r>
              <a:rPr kumimoji="0" lang="ja-JP" altLang="en-US" dirty="0">
                <a:latin typeface="+mj-ea"/>
                <a:ea typeface="+mj-ea"/>
              </a:rPr>
              <a:t>　</a:t>
            </a:r>
            <a:endParaRPr kumimoji="0" lang="en-US" altLang="ja-JP" dirty="0">
              <a:latin typeface="+mj-ea"/>
              <a:ea typeface="+mj-ea"/>
            </a:endParaRPr>
          </a:p>
          <a:p>
            <a:pPr>
              <a:defRPr/>
            </a:pPr>
            <a:r>
              <a:rPr kumimoji="0" lang="ja-JP" altLang="en-US" dirty="0">
                <a:latin typeface="+mj-ea"/>
                <a:ea typeface="+mj-ea"/>
              </a:rPr>
              <a:t>工業化を達成したイギリスで資本の限界生産力がほとんど</a:t>
            </a:r>
            <a:r>
              <a:rPr kumimoji="0" lang="en-US" altLang="ja-JP" dirty="0">
                <a:latin typeface="+mj-ea"/>
                <a:ea typeface="+mj-ea"/>
              </a:rPr>
              <a:t>0</a:t>
            </a:r>
            <a:r>
              <a:rPr kumimoji="0" lang="ja-JP" altLang="en-US" dirty="0">
                <a:latin typeface="+mj-ea"/>
                <a:ea typeface="+mj-ea"/>
              </a:rPr>
              <a:t>に</a:t>
            </a:r>
            <a:endParaRPr kumimoji="0" lang="en-US" altLang="ja-JP" dirty="0">
              <a:latin typeface="+mj-ea"/>
              <a:ea typeface="+mj-ea"/>
            </a:endParaRPr>
          </a:p>
          <a:p>
            <a:pPr>
              <a:defRPr/>
            </a:pPr>
            <a:r>
              <a:rPr kumimoji="0" lang="ja-JP" altLang="en-US" dirty="0">
                <a:latin typeface="+mj-ea"/>
                <a:ea typeface="+mj-ea"/>
              </a:rPr>
              <a:t>なるまで　低下したとは考えられない。</a:t>
            </a:r>
          </a:p>
          <a:p>
            <a:pPr>
              <a:defRPr/>
            </a:pPr>
            <a:endParaRPr lang="ja-JP" altLang="en-US" dirty="0">
              <a:ea typeface="ＭＳ Ｐゴシック" pitchFamily="50" charset="-128"/>
            </a:endParaRPr>
          </a:p>
        </p:txBody>
      </p:sp>
      <p:sp>
        <p:nvSpPr>
          <p:cNvPr id="207875" name="テキスト ボックス 5"/>
          <p:cNvSpPr txBox="1">
            <a:spLocks noChangeArrowheads="1"/>
          </p:cNvSpPr>
          <p:nvPr/>
        </p:nvSpPr>
        <p:spPr bwMode="auto">
          <a:xfrm>
            <a:off x="1000125" y="4000500"/>
            <a:ext cx="7878763" cy="1016000"/>
          </a:xfrm>
          <a:prstGeom prst="rect">
            <a:avLst/>
          </a:prstGeom>
          <a:noFill/>
          <a:ln w="9525">
            <a:noFill/>
            <a:miter lim="800000"/>
            <a:headEnd/>
            <a:tailEnd/>
          </a:ln>
        </p:spPr>
        <p:txBody>
          <a:bodyPr wrap="none">
            <a:spAutoFit/>
          </a:bodyPr>
          <a:lstStyle/>
          <a:p>
            <a:r>
              <a:rPr kumimoji="0" lang="ja-JP" altLang="en-US">
                <a:latin typeface="HGｺﾞｼｯｸE" pitchFamily="49" charset="-128"/>
                <a:ea typeface="HGｺﾞｼｯｸE" pitchFamily="49" charset="-128"/>
              </a:rPr>
              <a:t>では、資本の限界生産力の逓減を阻止する要因はあるのだろうか？</a:t>
            </a:r>
          </a:p>
          <a:p>
            <a:endParaRPr kumimoji="0" lang="en-US" altLang="ja-JP">
              <a:latin typeface="HGｺﾞｼｯｸE" pitchFamily="49" charset="-128"/>
              <a:ea typeface="HGｺﾞｼｯｸE" pitchFamily="49" charset="-128"/>
            </a:endParaRPr>
          </a:p>
          <a:p>
            <a:r>
              <a:rPr kumimoji="0" lang="ja-JP" altLang="en-US">
                <a:latin typeface="HGｺﾞｼｯｸE" pitchFamily="49" charset="-128"/>
                <a:ea typeface="HGｺﾞｼｯｸE" pitchFamily="49" charset="-128"/>
              </a:rPr>
              <a:t>その大きな要因が</a:t>
            </a:r>
            <a:r>
              <a:rPr kumimoji="0" lang="ja-JP" altLang="en-US" b="1">
                <a:solidFill>
                  <a:srgbClr val="FF0000"/>
                </a:solidFill>
                <a:latin typeface="HGｺﾞｼｯｸE" pitchFamily="49" charset="-128"/>
                <a:ea typeface="HGｺﾞｼｯｸE" pitchFamily="49" charset="-128"/>
              </a:rPr>
              <a:t>技術進歩</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吹き出し 10"/>
          <p:cNvSpPr/>
          <p:nvPr/>
        </p:nvSpPr>
        <p:spPr>
          <a:xfrm>
            <a:off x="3286125" y="2786063"/>
            <a:ext cx="4857750" cy="857250"/>
          </a:xfrm>
          <a:prstGeom prst="wedgeRoundRectCallout">
            <a:avLst>
              <a:gd name="adj1" fmla="val -53774"/>
              <a:gd name="adj2" fmla="val -67277"/>
              <a:gd name="adj3" fmla="val 16667"/>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p>
        </p:txBody>
      </p:sp>
      <p:sp>
        <p:nvSpPr>
          <p:cNvPr id="8" name="角丸四角形吹き出し 7"/>
          <p:cNvSpPr/>
          <p:nvPr/>
        </p:nvSpPr>
        <p:spPr>
          <a:xfrm>
            <a:off x="3214688" y="1428750"/>
            <a:ext cx="4786312" cy="1000125"/>
          </a:xfrm>
          <a:prstGeom prst="wedgeRoundRectCallout">
            <a:avLst>
              <a:gd name="adj1" fmla="val -51718"/>
              <a:gd name="adj2" fmla="val 65548"/>
              <a:gd name="adj3" fmla="val 16667"/>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p>
        </p:txBody>
      </p:sp>
      <p:sp>
        <p:nvSpPr>
          <p:cNvPr id="4" name="正方形/長方形 3"/>
          <p:cNvSpPr/>
          <p:nvPr/>
        </p:nvSpPr>
        <p:spPr>
          <a:xfrm>
            <a:off x="1428728" y="1357298"/>
            <a:ext cx="1571636" cy="178595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209926" name="テキスト ボックス 4"/>
          <p:cNvSpPr txBox="1">
            <a:spLocks noChangeArrowheads="1"/>
          </p:cNvSpPr>
          <p:nvPr/>
        </p:nvSpPr>
        <p:spPr bwMode="auto">
          <a:xfrm>
            <a:off x="1643063" y="1500188"/>
            <a:ext cx="1143000" cy="400050"/>
          </a:xfrm>
          <a:prstGeom prst="rect">
            <a:avLst/>
          </a:prstGeom>
          <a:noFill/>
          <a:ln w="9525">
            <a:noFill/>
            <a:miter lim="800000"/>
            <a:headEnd/>
            <a:tailEnd/>
          </a:ln>
        </p:spPr>
        <p:txBody>
          <a:bodyPr>
            <a:spAutoFit/>
          </a:bodyPr>
          <a:lstStyle/>
          <a:p>
            <a:r>
              <a:rPr lang="ja-JP" altLang="en-US"/>
              <a:t>企業</a:t>
            </a:r>
          </a:p>
        </p:txBody>
      </p:sp>
      <p:sp>
        <p:nvSpPr>
          <p:cNvPr id="6" name="テキスト ボックス 5"/>
          <p:cNvSpPr txBox="1"/>
          <p:nvPr/>
        </p:nvSpPr>
        <p:spPr>
          <a:xfrm>
            <a:off x="3286125" y="1500188"/>
            <a:ext cx="4429125" cy="708025"/>
          </a:xfrm>
          <a:prstGeom prst="rect">
            <a:avLst/>
          </a:prstGeom>
          <a:noFill/>
        </p:spPr>
        <p:txBody>
          <a:bodyPr>
            <a:spAutoFit/>
          </a:bodyPr>
          <a:lstStyle/>
          <a:p>
            <a:pPr>
              <a:defRPr/>
            </a:pPr>
            <a:r>
              <a:rPr lang="ja-JP" altLang="en-US" dirty="0">
                <a:latin typeface="+mj-ea"/>
                <a:ea typeface="+mj-ea"/>
              </a:rPr>
              <a:t>他社にはない新しい製品を作ろう．</a:t>
            </a:r>
            <a:endParaRPr lang="en-US" altLang="ja-JP" dirty="0">
              <a:latin typeface="+mj-ea"/>
              <a:ea typeface="+mj-ea"/>
            </a:endParaRPr>
          </a:p>
          <a:p>
            <a:pPr>
              <a:defRPr/>
            </a:pPr>
            <a:r>
              <a:rPr lang="ja-JP" altLang="en-US" dirty="0">
                <a:latin typeface="+mj-ea"/>
                <a:ea typeface="+mj-ea"/>
              </a:rPr>
              <a:t>そのためにも</a:t>
            </a:r>
            <a:r>
              <a:rPr lang="ja-JP" altLang="en-US" dirty="0">
                <a:solidFill>
                  <a:srgbClr val="FF0000"/>
                </a:solidFill>
                <a:latin typeface="+mj-ea"/>
                <a:ea typeface="+mj-ea"/>
              </a:rPr>
              <a:t>研究開発</a:t>
            </a:r>
            <a:r>
              <a:rPr lang="ja-JP" altLang="en-US" dirty="0">
                <a:latin typeface="+mj-ea"/>
                <a:ea typeface="+mj-ea"/>
              </a:rPr>
              <a:t>が必要だ！</a:t>
            </a:r>
          </a:p>
        </p:txBody>
      </p:sp>
      <p:sp>
        <p:nvSpPr>
          <p:cNvPr id="7" name="Rectangle 3"/>
          <p:cNvSpPr>
            <a:spLocks noGrp="1" noChangeArrowheads="1"/>
          </p:cNvSpPr>
          <p:nvPr>
            <p:ph idx="1"/>
          </p:nvPr>
        </p:nvSpPr>
        <p:spPr>
          <a:xfrm>
            <a:off x="1143000" y="3857625"/>
            <a:ext cx="7578725" cy="2428875"/>
          </a:xfrm>
        </p:spPr>
        <p:txBody>
          <a:bodyPr>
            <a:normAutofit lnSpcReduction="10000"/>
          </a:bodyPr>
          <a:lstStyle/>
          <a:p>
            <a:pPr marL="365760" indent="-283464" eaLnBrk="1" fontAlgn="auto" hangingPunct="1">
              <a:spcAft>
                <a:spcPts val="0"/>
              </a:spcAft>
              <a:buFontTx/>
              <a:buNone/>
              <a:defRPr/>
            </a:pPr>
            <a:endParaRPr lang="ja-JP" altLang="en-US" sz="1800" dirty="0"/>
          </a:p>
          <a:p>
            <a:pPr marL="365760" indent="-283464" eaLnBrk="1" fontAlgn="auto" hangingPunct="1">
              <a:spcAft>
                <a:spcPts val="0"/>
              </a:spcAft>
              <a:buFontTx/>
              <a:buNone/>
              <a:defRPr/>
            </a:pPr>
            <a:r>
              <a:rPr lang="ja-JP" altLang="en-US" sz="1800" dirty="0"/>
              <a:t>　</a:t>
            </a:r>
            <a:r>
              <a:rPr lang="ja-JP" altLang="en-US" sz="1800" dirty="0" smtClean="0"/>
              <a:t>研究</a:t>
            </a:r>
            <a:r>
              <a:rPr lang="ja-JP" altLang="en-US" sz="1800" dirty="0"/>
              <a:t>開発が資本の限界生産力の低下を補っても余り</a:t>
            </a:r>
          </a:p>
          <a:p>
            <a:pPr marL="365760" indent="-283464" eaLnBrk="1" fontAlgn="auto" hangingPunct="1">
              <a:spcAft>
                <a:spcPts val="0"/>
              </a:spcAft>
              <a:buFontTx/>
              <a:buNone/>
              <a:defRPr/>
            </a:pPr>
            <a:r>
              <a:rPr lang="ja-JP" altLang="en-US" sz="1800" dirty="0"/>
              <a:t>　ある成果をもたらせば、経済は持続して成長してゆける</a:t>
            </a:r>
          </a:p>
          <a:p>
            <a:pPr marL="365760" indent="-283464" eaLnBrk="1" fontAlgn="auto" hangingPunct="1">
              <a:spcAft>
                <a:spcPts val="0"/>
              </a:spcAft>
              <a:buFontTx/>
              <a:buNone/>
              <a:defRPr/>
            </a:pPr>
            <a:r>
              <a:rPr lang="ja-JP" altLang="en-US" sz="1800" dirty="0"/>
              <a:t>　可能性がある。</a:t>
            </a:r>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Tx/>
              <a:buNone/>
              <a:defRPr/>
            </a:pPr>
            <a:r>
              <a:rPr lang="ja-JP" altLang="en-US" sz="1800" dirty="0" smtClean="0"/>
              <a:t>では</a:t>
            </a:r>
            <a:r>
              <a:rPr lang="ja-JP" altLang="en-US" sz="1800" dirty="0"/>
              <a:t>、研究開発を行わせる誘因は何だろうか</a:t>
            </a:r>
            <a:r>
              <a:rPr lang="ja-JP" altLang="en-US" sz="1800" dirty="0" smtClean="0"/>
              <a:t>？＝</a:t>
            </a:r>
            <a:r>
              <a:rPr lang="ja-JP" altLang="en-US" sz="1800" b="1" dirty="0" smtClean="0">
                <a:solidFill>
                  <a:srgbClr val="FF0000"/>
                </a:solidFill>
              </a:rPr>
              <a:t>利潤</a:t>
            </a:r>
            <a:endParaRPr lang="ja-JP" altLang="en-US" sz="1800" b="1" dirty="0">
              <a:solidFill>
                <a:srgbClr val="FF0000"/>
              </a:solidFill>
            </a:endParaRPr>
          </a:p>
          <a:p>
            <a:pPr marL="365760" indent="-283464" eaLnBrk="1" fontAlgn="auto" hangingPunct="1">
              <a:spcAft>
                <a:spcPts val="0"/>
              </a:spcAft>
              <a:buFontTx/>
              <a:buNone/>
              <a:defRPr/>
            </a:pPr>
            <a:r>
              <a:rPr lang="ja-JP" altLang="en-US" sz="1800" dirty="0" smtClean="0"/>
              <a:t>この</a:t>
            </a:r>
            <a:r>
              <a:rPr lang="ja-JP" altLang="en-US" sz="1800" dirty="0"/>
              <a:t>利潤を保護するために</a:t>
            </a:r>
            <a:r>
              <a:rPr lang="ja-JP" altLang="en-US" sz="1800" dirty="0" smtClean="0"/>
              <a:t>、研究</a:t>
            </a:r>
            <a:r>
              <a:rPr lang="ja-JP" altLang="en-US" sz="1800" dirty="0"/>
              <a:t>開発の成果を</a:t>
            </a:r>
            <a:r>
              <a:rPr lang="ja-JP" altLang="en-US" sz="1800" b="1" dirty="0">
                <a:solidFill>
                  <a:srgbClr val="FF0000"/>
                </a:solidFill>
              </a:rPr>
              <a:t>特許制度</a:t>
            </a:r>
            <a:r>
              <a:rPr lang="ja-JP" altLang="en-US" sz="1800" dirty="0"/>
              <a:t>で守る。</a:t>
            </a:r>
            <a:endParaRPr lang="ja-JP" altLang="en-US" sz="1800" b="1" dirty="0"/>
          </a:p>
          <a:p>
            <a:pPr marL="365760" indent="-283464" eaLnBrk="1" fontAlgn="auto" hangingPunct="1">
              <a:spcAft>
                <a:spcPts val="0"/>
              </a:spcAft>
              <a:buFontTx/>
              <a:buNone/>
              <a:defRPr/>
            </a:pPr>
            <a:endParaRPr lang="ja-JP" altLang="en-US" sz="1800" dirty="0">
              <a:solidFill>
                <a:srgbClr val="FF0000"/>
              </a:solidFill>
            </a:endParaRPr>
          </a:p>
        </p:txBody>
      </p:sp>
      <p:sp>
        <p:nvSpPr>
          <p:cNvPr id="209929" name="テキスト ボックス 8"/>
          <p:cNvSpPr txBox="1">
            <a:spLocks noChangeArrowheads="1"/>
          </p:cNvSpPr>
          <p:nvPr/>
        </p:nvSpPr>
        <p:spPr bwMode="auto">
          <a:xfrm>
            <a:off x="1428750" y="357188"/>
            <a:ext cx="4071938"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技術進歩</a:t>
            </a:r>
          </a:p>
        </p:txBody>
      </p:sp>
      <p:sp>
        <p:nvSpPr>
          <p:cNvPr id="209930" name="テキスト ボックス 9"/>
          <p:cNvSpPr txBox="1">
            <a:spLocks noChangeArrowheads="1"/>
          </p:cNvSpPr>
          <p:nvPr/>
        </p:nvSpPr>
        <p:spPr bwMode="auto">
          <a:xfrm>
            <a:off x="3357563" y="2857500"/>
            <a:ext cx="3929062" cy="708025"/>
          </a:xfrm>
          <a:prstGeom prst="rect">
            <a:avLst/>
          </a:prstGeom>
          <a:noFill/>
          <a:ln w="9525">
            <a:noFill/>
            <a:miter lim="800000"/>
            <a:headEnd/>
            <a:tailEnd/>
          </a:ln>
        </p:spPr>
        <p:txBody>
          <a:bodyPr>
            <a:spAutoFit/>
          </a:bodyPr>
          <a:lstStyle/>
          <a:p>
            <a:r>
              <a:rPr lang="ja-JP" altLang="en-US">
                <a:latin typeface="HGｺﾞｼｯｸE" pitchFamily="49" charset="-128"/>
                <a:ea typeface="HGｺﾞｼｯｸE" pitchFamily="49" charset="-128"/>
              </a:rPr>
              <a:t>その新しい技術・製品の</a:t>
            </a:r>
            <a:r>
              <a:rPr lang="ja-JP" altLang="en-US">
                <a:solidFill>
                  <a:srgbClr val="FF0000"/>
                </a:solidFill>
                <a:latin typeface="HGｺﾞｼｯｸE" pitchFamily="49" charset="-128"/>
                <a:ea typeface="HGｺﾞｼｯｸE" pitchFamily="49" charset="-128"/>
              </a:rPr>
              <a:t>特許</a:t>
            </a:r>
            <a:r>
              <a:rPr lang="ja-JP" altLang="en-US">
                <a:latin typeface="HGｺﾞｼｯｸE" pitchFamily="49" charset="-128"/>
                <a:ea typeface="HGｺﾞｼｯｸE" pitchFamily="49" charset="-128"/>
              </a:rPr>
              <a:t>をとれば，利潤を独占できるぜ</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285852" y="285728"/>
          <a:ext cx="7086600" cy="6524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4147" name="Rectangle 3"/>
          <p:cNvSpPr>
            <a:spLocks noGrp="1" noChangeArrowheads="1"/>
          </p:cNvSpPr>
          <p:nvPr>
            <p:ph idx="1"/>
          </p:nvPr>
        </p:nvSpPr>
        <p:spPr>
          <a:xfrm>
            <a:off x="1279525" y="1125538"/>
            <a:ext cx="7253288" cy="5000625"/>
          </a:xfrm>
        </p:spPr>
        <p:txBody>
          <a:bodyPr>
            <a:normAutofit/>
          </a:bodyPr>
          <a:lstStyle/>
          <a:p>
            <a:pPr marL="365760" indent="-283464" eaLnBrk="1" fontAlgn="auto" hangingPunct="1">
              <a:spcAft>
                <a:spcPts val="0"/>
              </a:spcAft>
              <a:buFontTx/>
              <a:buNone/>
              <a:defRPr/>
            </a:pPr>
            <a:r>
              <a:rPr lang="ja-JP" altLang="en-US" sz="1800" dirty="0" smtClean="0">
                <a:solidFill>
                  <a:schemeClr val="tx2"/>
                </a:solidFill>
              </a:rPr>
              <a:t>・</a:t>
            </a:r>
            <a:r>
              <a:rPr lang="ja-JP" altLang="en-US" sz="1800" dirty="0" smtClean="0">
                <a:solidFill>
                  <a:srgbClr val="FF0000"/>
                </a:solidFill>
              </a:rPr>
              <a:t>人的</a:t>
            </a:r>
            <a:r>
              <a:rPr lang="ja-JP" altLang="en-US" sz="1800" dirty="0">
                <a:solidFill>
                  <a:srgbClr val="FF0000"/>
                </a:solidFill>
              </a:rPr>
              <a:t>資本</a:t>
            </a:r>
            <a:r>
              <a:rPr lang="ja-JP" altLang="en-US" sz="1800" dirty="0"/>
              <a:t>：労働者が教育・訓練などを通じて獲得する知識や</a:t>
            </a:r>
            <a:r>
              <a:rPr lang="ja-JP" altLang="en-US" sz="1800" dirty="0" smtClean="0"/>
              <a:t>熟練</a:t>
            </a:r>
            <a:endParaRPr lang="en-US" altLang="ja-JP" sz="1800" dirty="0" smtClean="0"/>
          </a:p>
          <a:p>
            <a:pPr marL="365760" indent="-283464" eaLnBrk="1" fontAlgn="auto" hangingPunct="1">
              <a:spcAft>
                <a:spcPts val="0"/>
              </a:spcAft>
              <a:buFontTx/>
              <a:buNone/>
              <a:defRPr/>
            </a:pPr>
            <a:r>
              <a:rPr lang="ja-JP" altLang="en-US" sz="1800" dirty="0" smtClean="0"/>
              <a:t>　の</a:t>
            </a:r>
            <a:r>
              <a:rPr lang="ja-JP" altLang="en-US" sz="1800" dirty="0"/>
              <a:t>こと。</a:t>
            </a:r>
          </a:p>
          <a:p>
            <a:pPr marL="365760" indent="-283464" eaLnBrk="1" fontAlgn="auto" hangingPunct="1">
              <a:spcAft>
                <a:spcPts val="0"/>
              </a:spcAft>
              <a:buFontTx/>
              <a:buNone/>
              <a:defRPr/>
            </a:pPr>
            <a:r>
              <a:rPr lang="ja-JP" altLang="en-US" sz="1800" dirty="0"/>
              <a:t>　労働者の健康水準も広い意味では人的資本といえる。</a:t>
            </a:r>
          </a:p>
          <a:p>
            <a:pPr marL="365760" indent="-283464" eaLnBrk="1" fontAlgn="auto" hangingPunct="1">
              <a:spcAft>
                <a:spcPts val="0"/>
              </a:spcAft>
              <a:buFontTx/>
              <a:buNone/>
              <a:defRPr/>
            </a:pPr>
            <a:endParaRPr lang="en-US" altLang="ja-JP" sz="1800" dirty="0" smtClean="0"/>
          </a:p>
          <a:p>
            <a:pPr marL="365760" indent="-283464" eaLnBrk="1" fontAlgn="auto" hangingPunct="1">
              <a:spcAft>
                <a:spcPts val="0"/>
              </a:spcAft>
              <a:buFontTx/>
              <a:buNone/>
              <a:defRPr/>
            </a:pPr>
            <a:r>
              <a:rPr lang="ja-JP" altLang="en-US" sz="1800" dirty="0" smtClean="0"/>
              <a:t>・</a:t>
            </a:r>
            <a:r>
              <a:rPr lang="ja-JP" altLang="en-US" sz="1800" dirty="0"/>
              <a:t>教育により人的資本は増加する。しかしこのとき、</a:t>
            </a:r>
            <a:r>
              <a:rPr lang="ja-JP" altLang="en-US" sz="1800" dirty="0" smtClean="0"/>
              <a:t>トレードオフ</a:t>
            </a:r>
            <a:endParaRPr lang="en-US" altLang="ja-JP" sz="1800" dirty="0" smtClean="0"/>
          </a:p>
          <a:p>
            <a:pPr marL="365760" indent="-283464" eaLnBrk="1" fontAlgn="auto" hangingPunct="1">
              <a:spcAft>
                <a:spcPts val="0"/>
              </a:spcAft>
              <a:buFontTx/>
              <a:buNone/>
              <a:defRPr/>
            </a:pPr>
            <a:r>
              <a:rPr lang="ja-JP" altLang="en-US" sz="1800" dirty="0" smtClean="0"/>
              <a:t>　が</a:t>
            </a:r>
            <a:r>
              <a:rPr lang="ja-JP" altLang="en-US" sz="1800" dirty="0"/>
              <a:t>存在。</a:t>
            </a:r>
          </a:p>
          <a:p>
            <a:pPr marL="365760" indent="-283464" eaLnBrk="1" fontAlgn="auto" hangingPunct="1">
              <a:spcAft>
                <a:spcPts val="0"/>
              </a:spcAft>
              <a:buFontTx/>
              <a:buNone/>
              <a:defRPr/>
            </a:pPr>
            <a:endParaRPr lang="en-US" altLang="ja-JP" sz="1800" dirty="0" smtClean="0">
              <a:solidFill>
                <a:schemeClr val="tx2"/>
              </a:solidFill>
            </a:endParaRPr>
          </a:p>
          <a:p>
            <a:pPr marL="365760" indent="-283464" eaLnBrk="1" fontAlgn="auto" hangingPunct="1">
              <a:spcAft>
                <a:spcPts val="0"/>
              </a:spcAft>
              <a:buFontTx/>
              <a:buNone/>
              <a:defRPr/>
            </a:pPr>
            <a:r>
              <a:rPr lang="ja-JP" altLang="en-US" sz="1800" dirty="0" smtClean="0">
                <a:effectLst>
                  <a:outerShdw blurRad="38100" dist="38100" dir="2700000" algn="tl">
                    <a:srgbClr val="000000">
                      <a:alpha val="43137"/>
                    </a:srgbClr>
                  </a:outerShdw>
                </a:effectLst>
              </a:rPr>
              <a:t>プラス</a:t>
            </a:r>
            <a:r>
              <a:rPr lang="ja-JP" altLang="en-US" sz="1800" dirty="0">
                <a:effectLst>
                  <a:outerShdw blurRad="38100" dist="38100" dir="2700000" algn="tl">
                    <a:srgbClr val="000000">
                      <a:alpha val="43137"/>
                    </a:srgbClr>
                  </a:outerShdw>
                </a:effectLst>
              </a:rPr>
              <a:t>の効果</a:t>
            </a:r>
          </a:p>
          <a:p>
            <a:pPr marL="365760" indent="-283464" eaLnBrk="1" fontAlgn="auto" hangingPunct="1">
              <a:spcAft>
                <a:spcPts val="0"/>
              </a:spcAft>
              <a:buFontTx/>
              <a:buNone/>
              <a:defRPr/>
            </a:pPr>
            <a:endParaRPr lang="ja-JP" altLang="en-US" sz="1800" dirty="0">
              <a:effectLst>
                <a:outerShdw blurRad="38100" dist="38100" dir="2700000" algn="tl">
                  <a:srgbClr val="000000">
                    <a:alpha val="43137"/>
                  </a:srgbClr>
                </a:outerShdw>
              </a:effectLst>
            </a:endParaRPr>
          </a:p>
          <a:p>
            <a:pPr marL="365760" indent="-283464" eaLnBrk="1" fontAlgn="auto" hangingPunct="1">
              <a:spcAft>
                <a:spcPts val="0"/>
              </a:spcAft>
              <a:buFontTx/>
              <a:buNone/>
              <a:defRPr/>
            </a:pPr>
            <a:endParaRPr lang="ja-JP" altLang="en-US" sz="1800" dirty="0">
              <a:effectLst>
                <a:outerShdw blurRad="38100" dist="38100" dir="2700000" algn="tl">
                  <a:srgbClr val="000000">
                    <a:alpha val="43137"/>
                  </a:srgbClr>
                </a:outerShdw>
              </a:effectLst>
            </a:endParaRPr>
          </a:p>
          <a:p>
            <a:pPr marL="365760" indent="-283464" eaLnBrk="1" fontAlgn="auto" hangingPunct="1">
              <a:spcAft>
                <a:spcPts val="0"/>
              </a:spcAft>
              <a:buFontTx/>
              <a:buNone/>
              <a:defRPr/>
            </a:pPr>
            <a:r>
              <a:rPr lang="ja-JP" altLang="en-US" sz="1800" dirty="0">
                <a:effectLst>
                  <a:outerShdw blurRad="38100" dist="38100" dir="2700000" algn="tl">
                    <a:srgbClr val="000000">
                      <a:alpha val="43137"/>
                    </a:srgbClr>
                  </a:outerShdw>
                </a:effectLst>
              </a:rPr>
              <a:t>マイナスの効果</a:t>
            </a:r>
            <a:r>
              <a:rPr lang="ja-JP" altLang="en-US" sz="1800" dirty="0">
                <a:solidFill>
                  <a:schemeClr val="tx2"/>
                </a:solidFill>
              </a:rPr>
              <a:t>　　</a:t>
            </a:r>
          </a:p>
        </p:txBody>
      </p:sp>
      <p:sp>
        <p:nvSpPr>
          <p:cNvPr id="134148" name="Text Box 4"/>
          <p:cNvSpPr txBox="1">
            <a:spLocks noChangeArrowheads="1"/>
          </p:cNvSpPr>
          <p:nvPr/>
        </p:nvSpPr>
        <p:spPr bwMode="auto">
          <a:xfrm>
            <a:off x="3071813" y="3286125"/>
            <a:ext cx="5473700" cy="641350"/>
          </a:xfrm>
          <a:prstGeom prst="rect">
            <a:avLst/>
          </a:prstGeom>
          <a:noFill/>
          <a:ln w="9525">
            <a:noFill/>
            <a:miter lim="800000"/>
            <a:headEnd/>
            <a:tailEnd/>
          </a:ln>
        </p:spPr>
        <p:txBody>
          <a:bodyPr>
            <a:spAutoFit/>
          </a:bodyPr>
          <a:lstStyle/>
          <a:p>
            <a:pPr>
              <a:spcBef>
                <a:spcPct val="50000"/>
              </a:spcBef>
            </a:pPr>
            <a:r>
              <a:rPr kumimoji="0" lang="ja-JP" altLang="en-US" sz="1800"/>
              <a:t>教育により個人の能力が上昇して、教育を受けた個人が受け取る賃金が上昇すること。</a:t>
            </a:r>
          </a:p>
        </p:txBody>
      </p:sp>
      <p:sp>
        <p:nvSpPr>
          <p:cNvPr id="134149" name="Text Box 5"/>
          <p:cNvSpPr txBox="1">
            <a:spLocks noChangeArrowheads="1"/>
          </p:cNvSpPr>
          <p:nvPr/>
        </p:nvSpPr>
        <p:spPr bwMode="auto">
          <a:xfrm>
            <a:off x="3286125" y="4214813"/>
            <a:ext cx="4679950" cy="366712"/>
          </a:xfrm>
          <a:prstGeom prst="rect">
            <a:avLst/>
          </a:prstGeom>
          <a:noFill/>
          <a:ln w="9525">
            <a:noFill/>
            <a:miter lim="800000"/>
            <a:headEnd/>
            <a:tailEnd/>
          </a:ln>
        </p:spPr>
        <p:txBody>
          <a:bodyPr>
            <a:spAutoFit/>
          </a:bodyPr>
          <a:lstStyle/>
          <a:p>
            <a:pPr>
              <a:spcBef>
                <a:spcPct val="50000"/>
              </a:spcBef>
            </a:pPr>
            <a:r>
              <a:rPr kumimoji="0" lang="ja-JP" altLang="en-US" sz="1800"/>
              <a:t>教育を受けるコスト</a:t>
            </a:r>
          </a:p>
        </p:txBody>
      </p:sp>
      <p:sp>
        <p:nvSpPr>
          <p:cNvPr id="134151" name="Text Box 7"/>
          <p:cNvSpPr txBox="1">
            <a:spLocks noChangeArrowheads="1"/>
          </p:cNvSpPr>
          <p:nvPr/>
        </p:nvSpPr>
        <p:spPr bwMode="auto">
          <a:xfrm>
            <a:off x="3214688" y="4572000"/>
            <a:ext cx="5929312" cy="1200150"/>
          </a:xfrm>
          <a:prstGeom prst="rect">
            <a:avLst/>
          </a:prstGeom>
          <a:noFill/>
          <a:ln w="9525">
            <a:noFill/>
            <a:miter lim="800000"/>
            <a:headEnd/>
            <a:tailEnd/>
          </a:ln>
        </p:spPr>
        <p:txBody>
          <a:bodyPr>
            <a:spAutoFit/>
          </a:bodyPr>
          <a:lstStyle/>
          <a:p>
            <a:pPr>
              <a:spcBef>
                <a:spcPct val="50000"/>
              </a:spcBef>
            </a:pPr>
            <a:r>
              <a:rPr kumimoji="0" lang="ja-JP" altLang="en-US" sz="1800"/>
              <a:t>学費・教材などの直接的なコスト</a:t>
            </a:r>
          </a:p>
          <a:p>
            <a:pPr>
              <a:spcBef>
                <a:spcPct val="50000"/>
              </a:spcBef>
            </a:pPr>
            <a:r>
              <a:rPr kumimoji="0" lang="ja-JP" altLang="en-US" sz="1800"/>
              <a:t>教育を受けている間に働いて</a:t>
            </a:r>
            <a:endParaRPr kumimoji="0" lang="en-US" altLang="ja-JP" sz="1800"/>
          </a:p>
          <a:p>
            <a:pPr>
              <a:spcBef>
                <a:spcPct val="50000"/>
              </a:spcBef>
            </a:pPr>
            <a:r>
              <a:rPr kumimoji="0" lang="ja-JP" altLang="en-US" sz="1800"/>
              <a:t>得られたであろう所得＝</a:t>
            </a:r>
            <a:r>
              <a:rPr kumimoji="0" lang="ja-JP" altLang="en-US" sz="1800">
                <a:solidFill>
                  <a:srgbClr val="FF0000"/>
                </a:solidFill>
              </a:rPr>
              <a:t>機会費用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4148"/>
                                        </p:tgtEl>
                                        <p:attrNameLst>
                                          <p:attrName>style.visibility</p:attrName>
                                        </p:attrNameLst>
                                      </p:cBhvr>
                                      <p:to>
                                        <p:strVal val="visible"/>
                                      </p:to>
                                    </p:set>
                                    <p:anim calcmode="lin" valueType="num">
                                      <p:cBhvr additive="base">
                                        <p:cTn id="7" dur="500" fill="hold"/>
                                        <p:tgtEl>
                                          <p:spTgt spid="134148"/>
                                        </p:tgtEl>
                                        <p:attrNameLst>
                                          <p:attrName>ppt_x</p:attrName>
                                        </p:attrNameLst>
                                      </p:cBhvr>
                                      <p:tavLst>
                                        <p:tav tm="0">
                                          <p:val>
                                            <p:strVal val="#ppt_x"/>
                                          </p:val>
                                        </p:tav>
                                        <p:tav tm="100000">
                                          <p:val>
                                            <p:strVal val="#ppt_x"/>
                                          </p:val>
                                        </p:tav>
                                      </p:tavLst>
                                    </p:anim>
                                    <p:anim calcmode="lin" valueType="num">
                                      <p:cBhvr additive="base">
                                        <p:cTn id="8" dur="500" fill="hold"/>
                                        <p:tgtEl>
                                          <p:spTgt spid="13414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4149"/>
                                        </p:tgtEl>
                                        <p:attrNameLst>
                                          <p:attrName>style.visibility</p:attrName>
                                        </p:attrNameLst>
                                      </p:cBhvr>
                                      <p:to>
                                        <p:strVal val="visible"/>
                                      </p:to>
                                    </p:set>
                                    <p:anim calcmode="lin" valueType="num">
                                      <p:cBhvr additive="base">
                                        <p:cTn id="13" dur="500" fill="hold"/>
                                        <p:tgtEl>
                                          <p:spTgt spid="134149"/>
                                        </p:tgtEl>
                                        <p:attrNameLst>
                                          <p:attrName>ppt_x</p:attrName>
                                        </p:attrNameLst>
                                      </p:cBhvr>
                                      <p:tavLst>
                                        <p:tav tm="0">
                                          <p:val>
                                            <p:strVal val="#ppt_x"/>
                                          </p:val>
                                        </p:tav>
                                        <p:tav tm="100000">
                                          <p:val>
                                            <p:strVal val="#ppt_x"/>
                                          </p:val>
                                        </p:tav>
                                      </p:tavLst>
                                    </p:anim>
                                    <p:anim calcmode="lin" valueType="num">
                                      <p:cBhvr additive="base">
                                        <p:cTn id="14" dur="500" fill="hold"/>
                                        <p:tgtEl>
                                          <p:spTgt spid="13414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4151"/>
                                        </p:tgtEl>
                                        <p:attrNameLst>
                                          <p:attrName>style.visibility</p:attrName>
                                        </p:attrNameLst>
                                      </p:cBhvr>
                                      <p:to>
                                        <p:strVal val="visible"/>
                                      </p:to>
                                    </p:set>
                                    <p:anim calcmode="lin" valueType="num">
                                      <p:cBhvr additive="base">
                                        <p:cTn id="19" dur="500" fill="hold"/>
                                        <p:tgtEl>
                                          <p:spTgt spid="134151"/>
                                        </p:tgtEl>
                                        <p:attrNameLst>
                                          <p:attrName>ppt_x</p:attrName>
                                        </p:attrNameLst>
                                      </p:cBhvr>
                                      <p:tavLst>
                                        <p:tav tm="0">
                                          <p:val>
                                            <p:strVal val="#ppt_x"/>
                                          </p:val>
                                        </p:tav>
                                        <p:tav tm="100000">
                                          <p:val>
                                            <p:strVal val="#ppt_x"/>
                                          </p:val>
                                        </p:tav>
                                      </p:tavLst>
                                    </p:anim>
                                    <p:anim calcmode="lin" valueType="num">
                                      <p:cBhvr additive="base">
                                        <p:cTn id="20" dur="500" fill="hold"/>
                                        <p:tgtEl>
                                          <p:spTgt spid="134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8" grpId="0"/>
      <p:bldP spid="134149" grpId="0"/>
      <p:bldP spid="13415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285875" y="1143000"/>
            <a:ext cx="2000250" cy="714375"/>
          </a:xfrm>
          <a:prstGeom prst="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ja-JP" altLang="en-US"/>
          </a:p>
        </p:txBody>
      </p:sp>
      <p:sp>
        <p:nvSpPr>
          <p:cNvPr id="135170" name="Rectangle 2"/>
          <p:cNvSpPr>
            <a:spLocks noGrp="1" noChangeArrowheads="1"/>
          </p:cNvSpPr>
          <p:nvPr>
            <p:ph type="title"/>
          </p:nvPr>
        </p:nvSpPr>
        <p:spPr>
          <a:xfrm>
            <a:off x="1285875" y="500063"/>
            <a:ext cx="7086600" cy="439737"/>
          </a:xfrm>
        </p:spPr>
        <p:txBody>
          <a:bodyPr>
            <a:normAutofit fontScale="90000"/>
          </a:bodyPr>
          <a:lstStyle/>
          <a:p>
            <a:pPr eaLnBrk="1" fontAlgn="auto" hangingPunct="1">
              <a:spcAft>
                <a:spcPts val="0"/>
              </a:spcAft>
              <a:defRPr/>
            </a:pPr>
            <a:r>
              <a:rPr lang="ja-JP" altLang="en-US" sz="3200" dirty="0">
                <a:solidFill>
                  <a:schemeClr val="tx2">
                    <a:satMod val="130000"/>
                  </a:schemeClr>
                </a:solidFill>
              </a:rPr>
              <a:t>教育には次の</a:t>
            </a:r>
            <a:r>
              <a:rPr lang="en-US" altLang="ja-JP" sz="3200" dirty="0">
                <a:solidFill>
                  <a:schemeClr val="tx2">
                    <a:satMod val="130000"/>
                  </a:schemeClr>
                </a:solidFill>
              </a:rPr>
              <a:t>2</a:t>
            </a:r>
            <a:r>
              <a:rPr lang="ja-JP" altLang="en-US" sz="3200" dirty="0" err="1">
                <a:solidFill>
                  <a:schemeClr val="tx2">
                    <a:satMod val="130000"/>
                  </a:schemeClr>
                </a:solidFill>
              </a:rPr>
              <a:t>つの</a:t>
            </a:r>
            <a:r>
              <a:rPr lang="ja-JP" altLang="en-US" sz="3200" dirty="0">
                <a:solidFill>
                  <a:schemeClr val="tx2">
                    <a:satMod val="130000"/>
                  </a:schemeClr>
                </a:solidFill>
              </a:rPr>
              <a:t>性質がある</a:t>
            </a:r>
            <a:r>
              <a:rPr lang="ja-JP" altLang="en-US" sz="2000" dirty="0">
                <a:solidFill>
                  <a:schemeClr val="tx2">
                    <a:satMod val="130000"/>
                  </a:schemeClr>
                </a:solidFill>
              </a:rPr>
              <a:t>。</a:t>
            </a:r>
          </a:p>
        </p:txBody>
      </p:sp>
      <p:sp>
        <p:nvSpPr>
          <p:cNvPr id="214019" name="Rectangle 3"/>
          <p:cNvSpPr>
            <a:spLocks noGrp="1" noChangeArrowheads="1"/>
          </p:cNvSpPr>
          <p:nvPr>
            <p:ph idx="1"/>
          </p:nvPr>
        </p:nvSpPr>
        <p:spPr>
          <a:xfrm>
            <a:off x="1285875" y="1285875"/>
            <a:ext cx="7037388" cy="5000625"/>
          </a:xfrm>
        </p:spPr>
        <p:txBody>
          <a:bodyPr/>
          <a:lstStyle/>
          <a:p>
            <a:pPr eaLnBrk="1" hangingPunct="1">
              <a:buFontTx/>
              <a:buNone/>
            </a:pPr>
            <a:r>
              <a:rPr lang="en-US" altLang="ja-JP" sz="2000" smtClean="0"/>
              <a:t>(</a:t>
            </a:r>
            <a:r>
              <a:rPr lang="en-US" altLang="ja-JP" sz="2000" smtClean="0">
                <a:latin typeface="Century" pitchFamily="18" charset="0"/>
              </a:rPr>
              <a:t>a</a:t>
            </a:r>
            <a:r>
              <a:rPr lang="en-US" altLang="ja-JP" sz="2000" smtClean="0"/>
              <a:t>)</a:t>
            </a:r>
            <a:r>
              <a:rPr lang="ja-JP" altLang="en-US" sz="2000" smtClean="0"/>
              <a:t>外部効果</a:t>
            </a:r>
            <a:endParaRPr lang="ja-JP" altLang="en-US" sz="1800" smtClean="0"/>
          </a:p>
          <a:p>
            <a:pPr eaLnBrk="1" hangingPunct="1">
              <a:buFontTx/>
              <a:buNone/>
            </a:pPr>
            <a:endParaRPr lang="en-US" altLang="ja-JP" sz="1800" smtClean="0"/>
          </a:p>
          <a:p>
            <a:pPr eaLnBrk="1" hangingPunct="1">
              <a:buFontTx/>
              <a:buNone/>
            </a:pPr>
            <a:r>
              <a:rPr lang="ja-JP" altLang="en-US" sz="1800" smtClean="0"/>
              <a:t>教育をある個人が受けるとそれが他の個人に対してもプラスの効</a:t>
            </a:r>
            <a:endParaRPr lang="en-US" altLang="ja-JP" sz="1800" smtClean="0"/>
          </a:p>
          <a:p>
            <a:pPr eaLnBrk="1" hangingPunct="1">
              <a:buFontTx/>
              <a:buNone/>
            </a:pPr>
            <a:r>
              <a:rPr lang="ja-JP" altLang="en-US" sz="1800" smtClean="0"/>
              <a:t>果を発揮する場合がある。</a:t>
            </a:r>
          </a:p>
          <a:p>
            <a:pPr eaLnBrk="1" hangingPunct="1">
              <a:buFontTx/>
              <a:buNone/>
            </a:pPr>
            <a:endParaRPr lang="en-US" altLang="ja-JP" sz="1800" smtClean="0"/>
          </a:p>
          <a:p>
            <a:pPr eaLnBrk="1" hangingPunct="1">
              <a:buFontTx/>
              <a:buNone/>
            </a:pPr>
            <a:r>
              <a:rPr lang="ja-JP" altLang="en-US" sz="1800" smtClean="0"/>
              <a:t>・集団で作業を行うときの円滑な意思疎通</a:t>
            </a:r>
          </a:p>
          <a:p>
            <a:pPr eaLnBrk="1" hangingPunct="1">
              <a:buFontTx/>
              <a:buNone/>
            </a:pPr>
            <a:r>
              <a:rPr lang="ja-JP" altLang="en-US" sz="1800" smtClean="0"/>
              <a:t>・教育により能力の上昇した個人の成果、アイデアはコストなしで他の人も利用できる。</a:t>
            </a:r>
          </a:p>
          <a:p>
            <a:pPr eaLnBrk="1" hangingPunct="1">
              <a:buFontTx/>
              <a:buNone/>
            </a:pPr>
            <a:endParaRPr lang="en-US" altLang="ja-JP" sz="1800" smtClean="0"/>
          </a:p>
          <a:p>
            <a:pPr eaLnBrk="1" hangingPunct="1">
              <a:buFontTx/>
              <a:buNone/>
            </a:pPr>
            <a:r>
              <a:rPr lang="ja-JP" altLang="en-US" sz="1800" smtClean="0"/>
              <a:t>このような外部効果は教育を受けようとする個人の便益として意</a:t>
            </a:r>
            <a:endParaRPr lang="en-US" altLang="ja-JP" sz="1800" smtClean="0"/>
          </a:p>
          <a:p>
            <a:pPr eaLnBrk="1" hangingPunct="1">
              <a:buFontTx/>
              <a:buNone/>
            </a:pPr>
            <a:r>
              <a:rPr lang="ja-JP" altLang="en-US" sz="1800" smtClean="0"/>
              <a:t>識されないので、ほうっておくと個人が自発的に受ける教育の水</a:t>
            </a:r>
            <a:endParaRPr lang="en-US" altLang="ja-JP" sz="1800" smtClean="0"/>
          </a:p>
          <a:p>
            <a:pPr eaLnBrk="1" hangingPunct="1">
              <a:buFontTx/>
              <a:buNone/>
            </a:pPr>
            <a:r>
              <a:rPr lang="ja-JP" altLang="en-US" sz="1800" smtClean="0"/>
              <a:t>準は低くなってしまう可能性がある。</a:t>
            </a:r>
          </a:p>
          <a:p>
            <a:pPr eaLnBrk="1" hangingPunct="1">
              <a:buFontTx/>
              <a:buNone/>
            </a:pPr>
            <a:endParaRPr lang="en-US" altLang="ja-JP" sz="1800" smtClean="0"/>
          </a:p>
          <a:p>
            <a:pPr eaLnBrk="1" hangingPunct="1">
              <a:buFontTx/>
              <a:buNone/>
            </a:pPr>
            <a:r>
              <a:rPr lang="ja-JP" altLang="en-US" sz="1800" smtClean="0"/>
              <a:t>→教育に対する政府の補助金が必要。</a:t>
            </a:r>
            <a:endParaRPr lang="ja-JP" altLang="en-US" sz="200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43000" y="500063"/>
            <a:ext cx="2357438" cy="714375"/>
          </a:xfrm>
          <a:prstGeom prst="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ja-JP" altLang="en-US"/>
          </a:p>
        </p:txBody>
      </p:sp>
      <p:sp>
        <p:nvSpPr>
          <p:cNvPr id="136194" name="Rectangle 2"/>
          <p:cNvSpPr>
            <a:spLocks noGrp="1" noChangeArrowheads="1"/>
          </p:cNvSpPr>
          <p:nvPr>
            <p:ph type="title"/>
          </p:nvPr>
        </p:nvSpPr>
        <p:spPr>
          <a:xfrm>
            <a:off x="1279525" y="685800"/>
            <a:ext cx="1935163" cy="366713"/>
          </a:xfrm>
        </p:spPr>
        <p:txBody>
          <a:bodyPr>
            <a:normAutofit fontScale="90000"/>
          </a:bodyPr>
          <a:lstStyle/>
          <a:p>
            <a:pPr eaLnBrk="1" fontAlgn="auto" hangingPunct="1">
              <a:spcAft>
                <a:spcPts val="0"/>
              </a:spcAft>
              <a:defRPr/>
            </a:pPr>
            <a:r>
              <a:rPr lang="en-US" altLang="ja-JP" sz="2000" dirty="0">
                <a:solidFill>
                  <a:schemeClr val="tx1"/>
                </a:solidFill>
              </a:rPr>
              <a:t>(</a:t>
            </a:r>
            <a:r>
              <a:rPr lang="en-US" altLang="ja-JP" sz="2000" dirty="0">
                <a:solidFill>
                  <a:schemeClr val="tx1"/>
                </a:solidFill>
                <a:latin typeface="Century" pitchFamily="18" charset="0"/>
              </a:rPr>
              <a:t>b</a:t>
            </a:r>
            <a:r>
              <a:rPr lang="en-US" altLang="ja-JP" sz="2000" dirty="0">
                <a:solidFill>
                  <a:schemeClr val="tx1"/>
                </a:solidFill>
              </a:rPr>
              <a:t>)</a:t>
            </a:r>
            <a:r>
              <a:rPr lang="ja-JP" altLang="en-US" sz="2000" dirty="0">
                <a:solidFill>
                  <a:schemeClr val="tx1"/>
                </a:solidFill>
              </a:rPr>
              <a:t>シグナル効果</a:t>
            </a:r>
          </a:p>
        </p:txBody>
      </p:sp>
      <p:sp>
        <p:nvSpPr>
          <p:cNvPr id="216067" name="Rectangle 3"/>
          <p:cNvSpPr>
            <a:spLocks noGrp="1" noChangeArrowheads="1"/>
          </p:cNvSpPr>
          <p:nvPr>
            <p:ph idx="1"/>
          </p:nvPr>
        </p:nvSpPr>
        <p:spPr>
          <a:xfrm>
            <a:off x="1214438" y="1357313"/>
            <a:ext cx="7286625" cy="5000625"/>
          </a:xfrm>
        </p:spPr>
        <p:txBody>
          <a:bodyPr/>
          <a:lstStyle/>
          <a:p>
            <a:pPr eaLnBrk="1" hangingPunct="1">
              <a:buFontTx/>
              <a:buNone/>
            </a:pPr>
            <a:r>
              <a:rPr lang="ja-JP" altLang="en-US" sz="1800" smtClean="0"/>
              <a:t>例えば、就職活動のとき。</a:t>
            </a:r>
          </a:p>
          <a:p>
            <a:pPr eaLnBrk="1" hangingPunct="1">
              <a:buFontTx/>
              <a:buNone/>
            </a:pPr>
            <a:endParaRPr lang="en-US" altLang="ja-JP" sz="1800" smtClean="0"/>
          </a:p>
          <a:p>
            <a:pPr eaLnBrk="1" hangingPunct="1">
              <a:buFontTx/>
              <a:buNone/>
            </a:pPr>
            <a:r>
              <a:rPr lang="ja-JP" altLang="en-US" sz="1800" smtClean="0"/>
              <a:t>企業は求職活動をしている学生の能力を完全に把握できるわけでは</a:t>
            </a:r>
            <a:endParaRPr lang="en-US" altLang="ja-JP" sz="1800" smtClean="0"/>
          </a:p>
          <a:p>
            <a:pPr eaLnBrk="1" hangingPunct="1">
              <a:buFontTx/>
              <a:buNone/>
            </a:pPr>
            <a:r>
              <a:rPr lang="ja-JP" altLang="en-US" sz="1800" smtClean="0"/>
              <a:t>ない。その際、学生の能力を知るために払うコストを節約するため、</a:t>
            </a:r>
            <a:endParaRPr lang="en-US" altLang="ja-JP" sz="1800" smtClean="0"/>
          </a:p>
          <a:p>
            <a:pPr eaLnBrk="1" hangingPunct="1">
              <a:buFontTx/>
              <a:buNone/>
            </a:pPr>
            <a:r>
              <a:rPr lang="ja-JP" altLang="en-US" sz="1800" smtClean="0"/>
              <a:t>その学生が有名大学の学生であるかどうかという情報を学生の能力</a:t>
            </a:r>
            <a:endParaRPr lang="en-US" altLang="ja-JP" sz="1800" smtClean="0"/>
          </a:p>
          <a:p>
            <a:pPr eaLnBrk="1" hangingPunct="1">
              <a:buFontTx/>
              <a:buNone/>
            </a:pPr>
            <a:r>
              <a:rPr lang="ja-JP" altLang="en-US" sz="1800" smtClean="0"/>
              <a:t>を示す情報と考えて学生を選別することがある。</a:t>
            </a:r>
          </a:p>
          <a:p>
            <a:pPr eaLnBrk="1" hangingPunct="1">
              <a:buFontTx/>
              <a:buNone/>
            </a:pPr>
            <a:endParaRPr lang="en-US" altLang="ja-JP" sz="1800" smtClean="0"/>
          </a:p>
          <a:p>
            <a:pPr eaLnBrk="1" hangingPunct="1">
              <a:buFontTx/>
              <a:buNone/>
            </a:pPr>
            <a:r>
              <a:rPr lang="ja-JP" altLang="en-US" sz="1800" smtClean="0"/>
              <a:t>こういったシグナルの獲得は生産性を上昇させない。</a:t>
            </a:r>
          </a:p>
          <a:p>
            <a:pPr eaLnBrk="1" hangingPunct="1">
              <a:buFontTx/>
              <a:buNone/>
            </a:pPr>
            <a:endParaRPr lang="en-US" altLang="ja-JP" sz="1800" smtClean="0"/>
          </a:p>
          <a:p>
            <a:pPr eaLnBrk="1" hangingPunct="1">
              <a:buFontTx/>
              <a:buNone/>
            </a:pPr>
            <a:r>
              <a:rPr lang="ja-JP" altLang="en-US" sz="1800" smtClean="0"/>
              <a:t>むしろ受験競争などの無用な資源の浪費を招く可能性がある。</a:t>
            </a:r>
          </a:p>
          <a:p>
            <a:pPr eaLnBrk="1" hangingPunct="1">
              <a:buFontTx/>
              <a:buNone/>
            </a:pPr>
            <a:r>
              <a:rPr lang="ja-JP" altLang="en-US" sz="1800" smtClean="0"/>
              <a:t>そのような浪費は資本設備を増やす投資を減少させて</a:t>
            </a:r>
          </a:p>
          <a:p>
            <a:pPr eaLnBrk="1" hangingPunct="1">
              <a:buFontTx/>
              <a:buNone/>
            </a:pPr>
            <a:r>
              <a:rPr lang="ja-JP" altLang="en-US" sz="1800" smtClean="0"/>
              <a:t>経済成長にマイナスの効果をもたらす可能性がある。</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285728"/>
          <a:ext cx="7086600" cy="714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7219" name="Rectangle 3"/>
          <p:cNvSpPr>
            <a:spLocks noGrp="1" noChangeArrowheads="1"/>
          </p:cNvSpPr>
          <p:nvPr>
            <p:ph idx="1"/>
          </p:nvPr>
        </p:nvSpPr>
        <p:spPr>
          <a:xfrm>
            <a:off x="1279525" y="1196975"/>
            <a:ext cx="7253288" cy="4929188"/>
          </a:xfrm>
        </p:spPr>
        <p:txBody>
          <a:bodyPr>
            <a:normAutofit fontScale="92500" lnSpcReduction="20000"/>
          </a:bodyPr>
          <a:lstStyle/>
          <a:p>
            <a:pPr marL="365760" indent="-283464" eaLnBrk="1" fontAlgn="auto" hangingPunct="1">
              <a:lnSpc>
                <a:spcPct val="90000"/>
              </a:lnSpc>
              <a:spcAft>
                <a:spcPts val="0"/>
              </a:spcAft>
              <a:buFontTx/>
              <a:buNone/>
              <a:defRPr/>
            </a:pPr>
            <a:r>
              <a:rPr lang="ja-JP" altLang="en-US" sz="1800" dirty="0"/>
              <a:t>ソロー・モデルでは雇用量は変化しないと仮定して分析を進めた。</a:t>
            </a:r>
          </a:p>
          <a:p>
            <a:pPr marL="365760" indent="-283464" eaLnBrk="1" fontAlgn="auto" hangingPunct="1">
              <a:lnSpc>
                <a:spcPct val="90000"/>
              </a:lnSpc>
              <a:spcAft>
                <a:spcPts val="0"/>
              </a:spcAft>
              <a:buFontTx/>
              <a:buNone/>
              <a:defRPr/>
            </a:pPr>
            <a:r>
              <a:rPr lang="ja-JP" altLang="en-US" sz="1800" dirty="0"/>
              <a:t>しかし、長期的に見れば人口の変化に伴って雇用量も変化するはず。</a:t>
            </a:r>
          </a:p>
          <a:p>
            <a:pPr marL="365760" indent="-283464" eaLnBrk="1" fontAlgn="auto" hangingPunct="1">
              <a:lnSpc>
                <a:spcPct val="90000"/>
              </a:lnSpc>
              <a:spcAft>
                <a:spcPts val="0"/>
              </a:spcAft>
              <a:buFontTx/>
              <a:buNone/>
              <a:defRPr/>
            </a:pPr>
            <a:endParaRPr lang="ja-JP" altLang="en-US" sz="1800" dirty="0"/>
          </a:p>
          <a:p>
            <a:pPr marL="365760" indent="-283464" eaLnBrk="1" fontAlgn="auto" hangingPunct="1">
              <a:lnSpc>
                <a:spcPct val="90000"/>
              </a:lnSpc>
              <a:spcAft>
                <a:spcPts val="0"/>
              </a:spcAft>
              <a:buFontTx/>
              <a:buNone/>
              <a:defRPr/>
            </a:pPr>
            <a:r>
              <a:rPr lang="ja-JP" altLang="en-US" sz="1800" dirty="0"/>
              <a:t>では、人口はどのような要因によって決定されるのだろうか？</a:t>
            </a:r>
          </a:p>
          <a:p>
            <a:pPr marL="365760" indent="-283464" eaLnBrk="1" fontAlgn="auto" hangingPunct="1">
              <a:lnSpc>
                <a:spcPct val="90000"/>
              </a:lnSpc>
              <a:spcAft>
                <a:spcPts val="0"/>
              </a:spcAft>
              <a:buFontTx/>
              <a:buNone/>
              <a:defRPr/>
            </a:pPr>
            <a:r>
              <a:rPr lang="ja-JP" altLang="en-US" sz="1800" dirty="0"/>
              <a:t>子供の数の決定は親によってなされる。</a:t>
            </a:r>
          </a:p>
          <a:p>
            <a:pPr marL="365760" indent="-283464" eaLnBrk="1" fontAlgn="auto" hangingPunct="1">
              <a:lnSpc>
                <a:spcPct val="90000"/>
              </a:lnSpc>
              <a:spcAft>
                <a:spcPts val="0"/>
              </a:spcAft>
              <a:buFontTx/>
              <a:buNone/>
              <a:defRPr/>
            </a:pPr>
            <a:r>
              <a:rPr lang="ja-JP" altLang="en-US" sz="1800" dirty="0"/>
              <a:t>子供を持つことには大きなコストも発生。</a:t>
            </a:r>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en-US" altLang="ja-JP" sz="1800" dirty="0" smtClean="0"/>
              <a:t>1</a:t>
            </a:r>
            <a:r>
              <a:rPr lang="ja-JP" altLang="en-US" sz="1800" dirty="0" err="1" smtClean="0"/>
              <a:t>．</a:t>
            </a:r>
            <a:r>
              <a:rPr lang="en-US" altLang="ja-JP" sz="1800" dirty="0" smtClean="0"/>
              <a:t>1</a:t>
            </a:r>
            <a:r>
              <a:rPr lang="ja-JP" altLang="en-US" sz="1800" dirty="0"/>
              <a:t>人にかける費用はそれほど変化しないコスト</a:t>
            </a:r>
          </a:p>
          <a:p>
            <a:pPr marL="365760" indent="-283464" eaLnBrk="1" fontAlgn="auto" hangingPunct="1">
              <a:lnSpc>
                <a:spcPct val="90000"/>
              </a:lnSpc>
              <a:spcAft>
                <a:spcPts val="0"/>
              </a:spcAft>
              <a:buFontTx/>
              <a:buNone/>
              <a:defRPr/>
            </a:pPr>
            <a:r>
              <a:rPr lang="ja-JP" altLang="en-US" sz="1800" dirty="0" smtClean="0"/>
              <a:t>　　⇒子供</a:t>
            </a:r>
            <a:r>
              <a:rPr lang="ja-JP" altLang="en-US" sz="1800" dirty="0"/>
              <a:t>に着せる服や食事にかかる費用</a:t>
            </a:r>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en-US" altLang="ja-JP" sz="1800" dirty="0" smtClean="0"/>
              <a:t>2</a:t>
            </a:r>
            <a:r>
              <a:rPr lang="ja-JP" altLang="en-US" sz="1800" dirty="0" err="1" smtClean="0"/>
              <a:t>．</a:t>
            </a:r>
            <a:r>
              <a:rPr lang="ja-JP" altLang="en-US" sz="1800" dirty="0" smtClean="0"/>
              <a:t>経済</a:t>
            </a:r>
            <a:r>
              <a:rPr lang="ja-JP" altLang="en-US" sz="1800" dirty="0"/>
              <a:t>の成長とともに大きくなっていくコスト</a:t>
            </a:r>
          </a:p>
          <a:p>
            <a:pPr marL="365760" indent="-283464" eaLnBrk="1" fontAlgn="auto" hangingPunct="1">
              <a:lnSpc>
                <a:spcPct val="90000"/>
              </a:lnSpc>
              <a:spcAft>
                <a:spcPts val="0"/>
              </a:spcAft>
              <a:buFontTx/>
              <a:buNone/>
              <a:defRPr/>
            </a:pPr>
            <a:r>
              <a:rPr lang="ja-JP" altLang="en-US" sz="1800" dirty="0" smtClean="0"/>
              <a:t>　　⇒教育</a:t>
            </a:r>
            <a:r>
              <a:rPr lang="ja-JP" altLang="en-US" sz="1800" dirty="0"/>
              <a:t>にかかる費用</a:t>
            </a:r>
          </a:p>
          <a:p>
            <a:pPr marL="365760" indent="-283464" eaLnBrk="1" fontAlgn="auto" hangingPunct="1">
              <a:lnSpc>
                <a:spcPct val="90000"/>
              </a:lnSpc>
              <a:spcAft>
                <a:spcPts val="0"/>
              </a:spcAft>
              <a:buFontTx/>
              <a:buNone/>
              <a:defRPr/>
            </a:pPr>
            <a:r>
              <a:rPr lang="ja-JP" altLang="en-US" sz="1800" dirty="0" smtClean="0"/>
              <a:t>　　（初等</a:t>
            </a:r>
            <a:r>
              <a:rPr lang="ja-JP" altLang="en-US" sz="1800" dirty="0"/>
              <a:t>教育だけでなく高等教育も必要になってくると、</a:t>
            </a:r>
          </a:p>
          <a:p>
            <a:pPr marL="365760" indent="-283464" eaLnBrk="1" fontAlgn="auto" hangingPunct="1">
              <a:lnSpc>
                <a:spcPct val="90000"/>
              </a:lnSpc>
              <a:spcAft>
                <a:spcPts val="0"/>
              </a:spcAft>
              <a:buFontTx/>
              <a:buNone/>
              <a:defRPr/>
            </a:pPr>
            <a:r>
              <a:rPr lang="ja-JP" altLang="en-US" sz="1800" dirty="0" smtClean="0"/>
              <a:t>　　子供</a:t>
            </a:r>
            <a:r>
              <a:rPr lang="en-US" altLang="ja-JP" sz="1800" dirty="0"/>
              <a:t>1</a:t>
            </a:r>
            <a:r>
              <a:rPr lang="ja-JP" altLang="en-US" sz="1800" dirty="0"/>
              <a:t>人の教育費用が増えてゆく</a:t>
            </a:r>
            <a:r>
              <a:rPr lang="ja-JP" altLang="en-US" sz="1800" dirty="0" smtClean="0"/>
              <a:t>。）</a:t>
            </a:r>
            <a:endParaRPr lang="ja-JP" altLang="en-US" sz="1800" dirty="0"/>
          </a:p>
          <a:p>
            <a:pPr marL="365760" indent="-283464" eaLnBrk="1" fontAlgn="auto" hangingPunct="1">
              <a:lnSpc>
                <a:spcPct val="90000"/>
              </a:lnSpc>
              <a:spcAft>
                <a:spcPts val="0"/>
              </a:spcAft>
              <a:buFontTx/>
              <a:buNone/>
              <a:defRPr/>
            </a:pPr>
            <a:endParaRPr lang="en-US" altLang="ja-JP" sz="1800" dirty="0" smtClean="0"/>
          </a:p>
          <a:p>
            <a:pPr marL="365760" indent="-283464" eaLnBrk="1" fontAlgn="auto" hangingPunct="1">
              <a:lnSpc>
                <a:spcPct val="90000"/>
              </a:lnSpc>
              <a:spcAft>
                <a:spcPts val="0"/>
              </a:spcAft>
              <a:buFontTx/>
              <a:buNone/>
              <a:defRPr/>
            </a:pPr>
            <a:r>
              <a:rPr lang="en-US" altLang="ja-JP" sz="1800" dirty="0" smtClean="0"/>
              <a:t>3.</a:t>
            </a:r>
            <a:r>
              <a:rPr lang="ja-JP" altLang="en-US" sz="1800" dirty="0" smtClean="0"/>
              <a:t>　親</a:t>
            </a:r>
            <a:r>
              <a:rPr lang="ja-JP" altLang="en-US" sz="1800" dirty="0"/>
              <a:t>の所得上昇に伴う費用</a:t>
            </a:r>
          </a:p>
          <a:p>
            <a:pPr marL="365760" indent="-283464" eaLnBrk="1" fontAlgn="auto" hangingPunct="1">
              <a:lnSpc>
                <a:spcPct val="90000"/>
              </a:lnSpc>
              <a:spcAft>
                <a:spcPts val="0"/>
              </a:spcAft>
              <a:buFontTx/>
              <a:buNone/>
              <a:defRPr/>
            </a:pPr>
            <a:r>
              <a:rPr lang="ja-JP" altLang="en-US" sz="1800" dirty="0" smtClean="0"/>
              <a:t>　 子</a:t>
            </a:r>
            <a:r>
              <a:rPr lang="ja-JP" altLang="en-US" sz="1800" dirty="0"/>
              <a:t>育てをするためにはある期間仕事量を減少させ</a:t>
            </a:r>
            <a:r>
              <a:rPr lang="ja-JP" altLang="en-US" sz="1800" dirty="0" err="1"/>
              <a:t>な</a:t>
            </a:r>
            <a:r>
              <a:rPr lang="ja-JP" altLang="en-US" sz="1800" dirty="0"/>
              <a:t>けれ</a:t>
            </a:r>
          </a:p>
          <a:p>
            <a:pPr marL="365760" indent="-283464" eaLnBrk="1" fontAlgn="auto" hangingPunct="1">
              <a:lnSpc>
                <a:spcPct val="90000"/>
              </a:lnSpc>
              <a:spcAft>
                <a:spcPts val="0"/>
              </a:spcAft>
              <a:buFontTx/>
              <a:buNone/>
              <a:defRPr/>
            </a:pPr>
            <a:r>
              <a:rPr lang="ja-JP" altLang="en-US" sz="1800" dirty="0" smtClean="0"/>
              <a:t>　 ば</a:t>
            </a:r>
            <a:r>
              <a:rPr lang="ja-JP" altLang="en-US" sz="1800" dirty="0"/>
              <a:t>ならない。親の所得は子供をもつことの機会費用となる。</a:t>
            </a:r>
          </a:p>
          <a:p>
            <a:pPr marL="365760" indent="-283464" eaLnBrk="1" fontAlgn="auto" hangingPunct="1">
              <a:lnSpc>
                <a:spcPct val="90000"/>
              </a:lnSpc>
              <a:spcAft>
                <a:spcPts val="0"/>
              </a:spcAft>
              <a:buFontTx/>
              <a:buNone/>
              <a:defRPr/>
            </a:pPr>
            <a:endParaRPr lang="ja-JP" altLang="en-US" sz="1800" dirty="0"/>
          </a:p>
          <a:p>
            <a:pPr marL="365760" indent="-283464" eaLnBrk="1" fontAlgn="auto" hangingPunct="1">
              <a:lnSpc>
                <a:spcPct val="90000"/>
              </a:lnSpc>
              <a:spcAft>
                <a:spcPts val="0"/>
              </a:spcAft>
              <a:buFontTx/>
              <a:buNone/>
              <a:defRPr/>
            </a:pPr>
            <a:endParaRPr lang="ja-JP" altLang="en-US" sz="1800" dirty="0"/>
          </a:p>
          <a:p>
            <a:pPr marL="365760" indent="-283464" eaLnBrk="1" fontAlgn="auto" hangingPunct="1">
              <a:lnSpc>
                <a:spcPct val="90000"/>
              </a:lnSpc>
              <a:spcAft>
                <a:spcPts val="0"/>
              </a:spcAft>
              <a:buFontTx/>
              <a:buNone/>
              <a:defRPr/>
            </a:pPr>
            <a:endParaRPr lang="ja-JP" altLang="en-US" sz="18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Text Box 4"/>
          <p:cNvSpPr txBox="1">
            <a:spLocks noChangeArrowheads="1"/>
          </p:cNvSpPr>
          <p:nvPr/>
        </p:nvSpPr>
        <p:spPr bwMode="auto">
          <a:xfrm>
            <a:off x="1285875" y="571500"/>
            <a:ext cx="7632700" cy="784225"/>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したがって、経済成長が進むと、　子供を持つことの喜びは変化しない。</a:t>
            </a:r>
          </a:p>
          <a:p>
            <a:pPr>
              <a:spcBef>
                <a:spcPct val="50000"/>
              </a:spcBef>
            </a:pPr>
            <a:r>
              <a:rPr kumimoji="0" lang="ja-JP" altLang="en-US" sz="1800">
                <a:latin typeface="HGｺﾞｼｯｸE" pitchFamily="49" charset="-128"/>
                <a:ea typeface="HGｺﾞｼｯｸE" pitchFamily="49" charset="-128"/>
              </a:rPr>
              <a:t>　　　　　　　一方、子供を持つことの費用だけが増えてゆく。　　</a:t>
            </a:r>
          </a:p>
        </p:txBody>
      </p:sp>
      <p:sp>
        <p:nvSpPr>
          <p:cNvPr id="220162" name="AutoShape 5"/>
          <p:cNvSpPr>
            <a:spLocks noChangeArrowheads="1"/>
          </p:cNvSpPr>
          <p:nvPr/>
        </p:nvSpPr>
        <p:spPr bwMode="auto">
          <a:xfrm>
            <a:off x="4094163" y="1795463"/>
            <a:ext cx="576262" cy="288925"/>
          </a:xfrm>
          <a:prstGeom prst="downArrow">
            <a:avLst>
              <a:gd name="adj1" fmla="val 50000"/>
              <a:gd name="adj2" fmla="val 25000"/>
            </a:avLst>
          </a:prstGeom>
          <a:solidFill>
            <a:srgbClr val="00FFFF"/>
          </a:solidFill>
          <a:ln w="9525">
            <a:solidFill>
              <a:schemeClr val="tx1"/>
            </a:solidFill>
            <a:miter lim="800000"/>
            <a:headEnd/>
            <a:tailEnd/>
          </a:ln>
        </p:spPr>
        <p:txBody>
          <a:bodyPr vert="eaVert" wrap="none" anchor="ctr"/>
          <a:lstStyle/>
          <a:p>
            <a:endParaRPr kumimoji="0" lang="ja-JP" altLang="en-US">
              <a:latin typeface="HGｺﾞｼｯｸE" pitchFamily="49" charset="-128"/>
              <a:ea typeface="HGｺﾞｼｯｸE" pitchFamily="49" charset="-128"/>
            </a:endParaRPr>
          </a:p>
        </p:txBody>
      </p:sp>
      <p:sp>
        <p:nvSpPr>
          <p:cNvPr id="220163" name="Text Box 6"/>
          <p:cNvSpPr txBox="1">
            <a:spLocks noChangeArrowheads="1"/>
          </p:cNvSpPr>
          <p:nvPr/>
        </p:nvSpPr>
        <p:spPr bwMode="auto">
          <a:xfrm>
            <a:off x="2941638" y="2155825"/>
            <a:ext cx="3959225" cy="779463"/>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経済成長とともに出生率は減少</a:t>
            </a:r>
          </a:p>
          <a:p>
            <a:pPr>
              <a:spcBef>
                <a:spcPct val="50000"/>
              </a:spcBef>
            </a:pPr>
            <a:endParaRPr kumimoji="0" lang="ja-JP" altLang="en-US" sz="1800">
              <a:latin typeface="HGｺﾞｼｯｸE" pitchFamily="49" charset="-128"/>
              <a:ea typeface="HGｺﾞｼｯｸE" pitchFamily="49" charset="-128"/>
            </a:endParaRPr>
          </a:p>
        </p:txBody>
      </p:sp>
      <p:sp>
        <p:nvSpPr>
          <p:cNvPr id="220164" name="Text Box 7"/>
          <p:cNvSpPr txBox="1">
            <a:spLocks noChangeArrowheads="1"/>
          </p:cNvSpPr>
          <p:nvPr/>
        </p:nvSpPr>
        <p:spPr bwMode="auto">
          <a:xfrm>
            <a:off x="1430338" y="2587625"/>
            <a:ext cx="6911975" cy="366713"/>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また、経済成長とともに食事・衛生状態の改善、医療技術の進歩</a:t>
            </a:r>
          </a:p>
        </p:txBody>
      </p:sp>
      <p:sp>
        <p:nvSpPr>
          <p:cNvPr id="220165" name="AutoShape 8"/>
          <p:cNvSpPr>
            <a:spLocks noChangeArrowheads="1"/>
          </p:cNvSpPr>
          <p:nvPr/>
        </p:nvSpPr>
        <p:spPr bwMode="auto">
          <a:xfrm>
            <a:off x="4100513" y="2951163"/>
            <a:ext cx="576262" cy="360362"/>
          </a:xfrm>
          <a:prstGeom prst="downArrow">
            <a:avLst>
              <a:gd name="adj1" fmla="val 50000"/>
              <a:gd name="adj2" fmla="val 25000"/>
            </a:avLst>
          </a:prstGeom>
          <a:solidFill>
            <a:srgbClr val="00FFFF"/>
          </a:solidFill>
          <a:ln w="9525">
            <a:solidFill>
              <a:schemeClr val="tx1"/>
            </a:solidFill>
            <a:miter lim="800000"/>
            <a:headEnd/>
            <a:tailEnd/>
          </a:ln>
        </p:spPr>
        <p:txBody>
          <a:bodyPr vert="eaVert" wrap="none" anchor="ctr"/>
          <a:lstStyle/>
          <a:p>
            <a:endParaRPr kumimoji="0" lang="ja-JP" altLang="en-US">
              <a:latin typeface="HGｺﾞｼｯｸE" pitchFamily="49" charset="-128"/>
              <a:ea typeface="HGｺﾞｼｯｸE" pitchFamily="49" charset="-128"/>
            </a:endParaRPr>
          </a:p>
        </p:txBody>
      </p:sp>
      <p:sp>
        <p:nvSpPr>
          <p:cNvPr id="220166" name="Text Box 9"/>
          <p:cNvSpPr txBox="1">
            <a:spLocks noChangeArrowheads="1"/>
          </p:cNvSpPr>
          <p:nvPr/>
        </p:nvSpPr>
        <p:spPr bwMode="auto">
          <a:xfrm>
            <a:off x="3517900" y="3451225"/>
            <a:ext cx="2663825" cy="366713"/>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高齢化の問題</a:t>
            </a:r>
          </a:p>
        </p:txBody>
      </p:sp>
      <p:sp>
        <p:nvSpPr>
          <p:cNvPr id="220167" name="Text Box 10"/>
          <p:cNvSpPr txBox="1">
            <a:spLocks noChangeArrowheads="1"/>
          </p:cNvSpPr>
          <p:nvPr/>
        </p:nvSpPr>
        <p:spPr bwMode="auto">
          <a:xfrm>
            <a:off x="1501775" y="3884613"/>
            <a:ext cx="7070725" cy="2308225"/>
          </a:xfrm>
          <a:prstGeom prst="rect">
            <a:avLst/>
          </a:prstGeom>
          <a:noFill/>
          <a:ln w="9525">
            <a:noFill/>
            <a:miter lim="800000"/>
            <a:headEnd/>
            <a:tailEnd/>
          </a:ln>
        </p:spPr>
        <p:txBody>
          <a:bodyPr>
            <a:spAutoFit/>
          </a:bodyPr>
          <a:lstStyle/>
          <a:p>
            <a:pPr>
              <a:spcBef>
                <a:spcPct val="50000"/>
              </a:spcBef>
            </a:pPr>
            <a:r>
              <a:rPr kumimoji="0" lang="ja-JP" altLang="en-US" sz="1800">
                <a:latin typeface="HGｺﾞｼｯｸE" pitchFamily="49" charset="-128"/>
                <a:ea typeface="HGｺﾞｼｯｸE" pitchFamily="49" charset="-128"/>
              </a:rPr>
              <a:t>よく指摘されること・・・高齢化が進行すると貯蓄が減少してゆくから経済成長に悪影響。貯蓄の減少が投資の減少を招いて経済成長を遅らせる。</a:t>
            </a:r>
          </a:p>
          <a:p>
            <a:pPr>
              <a:spcBef>
                <a:spcPct val="50000"/>
              </a:spcBef>
            </a:pPr>
            <a:r>
              <a:rPr kumimoji="0" lang="ja-JP" altLang="en-US" sz="1800">
                <a:latin typeface="HGｺﾞｼｯｸE" pitchFamily="49" charset="-128"/>
                <a:ea typeface="HGｺﾞｼｯｸE" pitchFamily="49" charset="-128"/>
              </a:rPr>
              <a:t>しかし、事態はそう簡単ではない！</a:t>
            </a:r>
          </a:p>
          <a:p>
            <a:pPr>
              <a:spcBef>
                <a:spcPct val="50000"/>
              </a:spcBef>
            </a:pPr>
            <a:r>
              <a:rPr kumimoji="0" lang="ja-JP" altLang="en-US" sz="1800">
                <a:latin typeface="HGｺﾞｼｯｸE" pitchFamily="49" charset="-128"/>
                <a:ea typeface="HGｺﾞｼｯｸE" pitchFamily="49" charset="-128"/>
              </a:rPr>
              <a:t>高齢化が進行＝老後の時間は長くなる　よって、人々は働ける間に働き、貯蓄をして長い老後に備えようとする。つまり、老年世代の貯蓄の減少と若い世代の貯蓄増加のどちらが上回るかが問題となる。</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79525" y="357166"/>
          <a:ext cx="7086600" cy="839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2210" name="Rectangle 3"/>
          <p:cNvSpPr>
            <a:spLocks noGrp="1" noChangeArrowheads="1"/>
          </p:cNvSpPr>
          <p:nvPr>
            <p:ph idx="1"/>
          </p:nvPr>
        </p:nvSpPr>
        <p:spPr>
          <a:xfrm>
            <a:off x="1258888" y="1268413"/>
            <a:ext cx="7885112" cy="4886325"/>
          </a:xfrm>
        </p:spPr>
        <p:txBody>
          <a:bodyPr/>
          <a:lstStyle/>
          <a:p>
            <a:pPr eaLnBrk="1" hangingPunct="1">
              <a:buFontTx/>
              <a:buNone/>
            </a:pPr>
            <a:r>
              <a:rPr lang="ja-JP" altLang="en-US" sz="1800" smtClean="0"/>
              <a:t>経済成長を支えるさまざまな基盤が存在。</a:t>
            </a:r>
          </a:p>
          <a:p>
            <a:pPr eaLnBrk="1" hangingPunct="1">
              <a:buFontTx/>
              <a:buNone/>
            </a:pPr>
            <a:r>
              <a:rPr lang="ja-JP" altLang="en-US" sz="1800" smtClean="0"/>
              <a:t>最も重要なものの一つが</a:t>
            </a:r>
            <a:r>
              <a:rPr lang="ja-JP" altLang="en-US" sz="1800" smtClean="0">
                <a:solidFill>
                  <a:srgbClr val="FF0000"/>
                </a:solidFill>
              </a:rPr>
              <a:t>所有権</a:t>
            </a:r>
            <a:r>
              <a:rPr lang="ja-JP" altLang="en-US" sz="1800" smtClean="0"/>
              <a:t>、ある財は誰かのもの！所有権の</a:t>
            </a:r>
          </a:p>
          <a:p>
            <a:pPr eaLnBrk="1" hangingPunct="1">
              <a:buFontTx/>
              <a:buNone/>
            </a:pPr>
            <a:r>
              <a:rPr lang="ja-JP" altLang="en-US" sz="1800" smtClean="0"/>
              <a:t>移転のためにお金が支払われる。</a:t>
            </a:r>
          </a:p>
          <a:p>
            <a:pPr eaLnBrk="1" hangingPunct="1">
              <a:buFontTx/>
              <a:buNone/>
            </a:pPr>
            <a:r>
              <a:rPr lang="ja-JP" altLang="en-US" sz="1800" smtClean="0"/>
              <a:t>特許制度は技術に対する所有権を確定させるもの。</a:t>
            </a:r>
          </a:p>
          <a:p>
            <a:pPr eaLnBrk="1" hangingPunct="1">
              <a:buFontTx/>
              <a:buNone/>
            </a:pPr>
            <a:r>
              <a:rPr lang="ja-JP" altLang="en-US" sz="1800" smtClean="0"/>
              <a:t>所有権が確定した社会は、市場がうまく機能する資本主義社会。</a:t>
            </a:r>
          </a:p>
          <a:p>
            <a:pPr eaLnBrk="1" hangingPunct="1">
              <a:buFontTx/>
              <a:buNone/>
            </a:pPr>
            <a:r>
              <a:rPr lang="ja-JP" altLang="en-US" sz="1800" smtClean="0"/>
              <a:t>逆に、所有権を放棄しようとした社会は社会主義社会。</a:t>
            </a:r>
          </a:p>
          <a:p>
            <a:pPr eaLnBrk="1" hangingPunct="1">
              <a:buFontTx/>
              <a:buNone/>
            </a:pPr>
            <a:endParaRPr lang="ja-JP" altLang="en-US" sz="1800" smtClean="0"/>
          </a:p>
          <a:p>
            <a:pPr eaLnBrk="1" hangingPunct="1">
              <a:buFontTx/>
              <a:buNone/>
            </a:pPr>
            <a:r>
              <a:rPr lang="ja-JP" altLang="en-US" sz="1800" smtClean="0"/>
              <a:t>その他インフラ・・・・</a:t>
            </a:r>
          </a:p>
          <a:p>
            <a:pPr eaLnBrk="1" hangingPunct="1">
              <a:buFontTx/>
              <a:buNone/>
            </a:pPr>
            <a:r>
              <a:rPr lang="ja-JP" altLang="en-US" sz="1800" smtClean="0"/>
              <a:t>政府が提供する道路や港湾などの施設</a:t>
            </a:r>
          </a:p>
          <a:p>
            <a:pPr eaLnBrk="1" hangingPunct="1">
              <a:buFontTx/>
              <a:buNone/>
            </a:pPr>
            <a:r>
              <a:rPr lang="ja-JP" altLang="en-US" sz="1800" smtClean="0"/>
              <a:t>裁判所や警察など、政府が提供する法的システム</a:t>
            </a:r>
            <a:endParaRPr lang="ja-JP" altLang="en-US" sz="1800" smtClean="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428750" y="285750"/>
            <a:ext cx="7497763" cy="1143000"/>
          </a:xfrm>
        </p:spPr>
        <p:txBody>
          <a:bodyPr/>
          <a:lstStyle/>
          <a:p>
            <a:pPr eaLnBrk="1" fontAlgn="auto" hangingPunct="1">
              <a:spcAft>
                <a:spcPts val="0"/>
              </a:spcAft>
              <a:defRPr/>
            </a:pPr>
            <a:r>
              <a:rPr lang="ja-JP" altLang="en-US" dirty="0">
                <a:solidFill>
                  <a:srgbClr val="FF0000"/>
                </a:solidFill>
              </a:rPr>
              <a:t>政府</a:t>
            </a:r>
          </a:p>
        </p:txBody>
      </p:sp>
      <p:sp>
        <p:nvSpPr>
          <p:cNvPr id="122882" name="Rectangle 3"/>
          <p:cNvSpPr>
            <a:spLocks noGrp="1" noChangeArrowheads="1"/>
          </p:cNvSpPr>
          <p:nvPr>
            <p:ph idx="1"/>
          </p:nvPr>
        </p:nvSpPr>
        <p:spPr/>
        <p:txBody>
          <a:bodyPr/>
          <a:lstStyle/>
          <a:p>
            <a:pPr eaLnBrk="1" hangingPunct="1">
              <a:buFontTx/>
              <a:buNone/>
            </a:pPr>
            <a:r>
              <a:rPr lang="ja-JP" altLang="en-US" sz="2400" smtClean="0"/>
              <a:t>政府支出を行う</a:t>
            </a:r>
          </a:p>
          <a:p>
            <a:pPr eaLnBrk="1" hangingPunct="1">
              <a:buFontTx/>
              <a:buNone/>
            </a:pPr>
            <a:r>
              <a:rPr lang="ja-JP" altLang="en-US" sz="2400" smtClean="0"/>
              <a:t>この支出は、家計と企業に対する税</a:t>
            </a:r>
          </a:p>
          <a:p>
            <a:pPr eaLnBrk="1" hangingPunct="1">
              <a:buFontTx/>
              <a:buNone/>
            </a:pPr>
            <a:r>
              <a:rPr lang="ja-JP" altLang="en-US" sz="2400" smtClean="0"/>
              <a:t>でまかなっている。</a:t>
            </a:r>
          </a:p>
          <a:p>
            <a:pPr eaLnBrk="1" hangingPunct="1">
              <a:buFontTx/>
              <a:buNone/>
            </a:pPr>
            <a:r>
              <a:rPr lang="ja-JP" altLang="en-US" sz="2400" smtClean="0"/>
              <a:t>税額が足りない場合・・・国債、地方債</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000100" y="274638"/>
          <a:ext cx="793358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4514" name="Rectangle 3"/>
          <p:cNvSpPr>
            <a:spLocks noGrp="1" noChangeArrowheads="1"/>
          </p:cNvSpPr>
          <p:nvPr>
            <p:ph idx="1"/>
          </p:nvPr>
        </p:nvSpPr>
        <p:spPr>
          <a:xfrm>
            <a:off x="1143000" y="1447800"/>
            <a:ext cx="7791450" cy="4800600"/>
          </a:xfrm>
        </p:spPr>
        <p:txBody>
          <a:bodyPr/>
          <a:lstStyle/>
          <a:p>
            <a:pPr eaLnBrk="1" hangingPunct="1">
              <a:buFontTx/>
              <a:buNone/>
            </a:pPr>
            <a:r>
              <a:rPr lang="ja-JP" altLang="en-US" sz="2400" smtClean="0"/>
              <a:t>ミクロ経済学：</a:t>
            </a:r>
            <a:r>
              <a:rPr lang="ja-JP" altLang="en-US" sz="2400" smtClean="0">
                <a:solidFill>
                  <a:srgbClr val="FF0000"/>
                </a:solidFill>
              </a:rPr>
              <a:t>個々</a:t>
            </a:r>
            <a:r>
              <a:rPr lang="ja-JP" altLang="en-US" sz="2400" smtClean="0"/>
              <a:t>の経済主体の決定</a:t>
            </a:r>
          </a:p>
          <a:p>
            <a:pPr eaLnBrk="1" hangingPunct="1">
              <a:buFontTx/>
              <a:buNone/>
            </a:pPr>
            <a:r>
              <a:rPr lang="ja-JP" altLang="en-US" sz="2400" smtClean="0"/>
              <a:t>について考察しその相互作用を研究。</a:t>
            </a:r>
          </a:p>
          <a:p>
            <a:pPr eaLnBrk="1" hangingPunct="1">
              <a:buFontTx/>
              <a:buNone/>
            </a:pPr>
            <a:r>
              <a:rPr lang="ja-JP" altLang="en-US" sz="2400" smtClean="0"/>
              <a:t>さらに望ましい資源配分を達成する</a:t>
            </a:r>
          </a:p>
          <a:p>
            <a:pPr eaLnBrk="1" hangingPunct="1">
              <a:buFontTx/>
              <a:buNone/>
            </a:pPr>
            <a:r>
              <a:rPr lang="ja-JP" altLang="en-US" sz="2400" smtClean="0"/>
              <a:t>ためのメカニズムも研究。</a:t>
            </a:r>
          </a:p>
          <a:p>
            <a:pPr eaLnBrk="1" hangingPunct="1">
              <a:buFontTx/>
              <a:buNone/>
            </a:pPr>
            <a:endParaRPr lang="en-US" altLang="ja-JP" sz="2400" smtClean="0">
              <a:solidFill>
                <a:srgbClr val="FF0000"/>
              </a:solidFill>
            </a:endParaRPr>
          </a:p>
          <a:p>
            <a:pPr eaLnBrk="1" hangingPunct="1">
              <a:buFontTx/>
              <a:buNone/>
            </a:pPr>
            <a:r>
              <a:rPr lang="ja-JP" altLang="en-US" sz="2400" smtClean="0">
                <a:solidFill>
                  <a:srgbClr val="FF0000"/>
                </a:solidFill>
              </a:rPr>
              <a:t>マクロ経済学</a:t>
            </a:r>
            <a:r>
              <a:rPr lang="ja-JP" altLang="en-US" sz="2400" smtClean="0"/>
              <a:t>：経済</a:t>
            </a:r>
            <a:r>
              <a:rPr lang="ja-JP" altLang="en-US" sz="2400" smtClean="0">
                <a:solidFill>
                  <a:srgbClr val="FF0000"/>
                </a:solidFill>
              </a:rPr>
              <a:t>全体</a:t>
            </a:r>
            <a:r>
              <a:rPr lang="ja-JP" altLang="en-US" sz="2400" smtClean="0"/>
              <a:t>を捉える変数</a:t>
            </a:r>
          </a:p>
          <a:p>
            <a:pPr eaLnBrk="1" hangingPunct="1">
              <a:buFontTx/>
              <a:buNone/>
            </a:pPr>
            <a:r>
              <a:rPr lang="ja-JP" altLang="en-US" sz="2400" smtClean="0"/>
              <a:t>がいかに決定されるかを分析。</a:t>
            </a:r>
          </a:p>
          <a:p>
            <a:pPr eaLnBrk="1" hangingPunct="1">
              <a:buFontTx/>
              <a:buNone/>
            </a:pPr>
            <a:r>
              <a:rPr lang="ja-JP" altLang="en-US" sz="2400" smtClean="0"/>
              <a:t>さらに望ましい財政支出のあり方や</a:t>
            </a:r>
          </a:p>
          <a:p>
            <a:pPr eaLnBrk="1" hangingPunct="1">
              <a:buFontTx/>
              <a:buNone/>
            </a:pPr>
            <a:r>
              <a:rPr lang="ja-JP" altLang="en-US" sz="2400" smtClean="0"/>
              <a:t>日本銀行の望ましい行動のあり方も</a:t>
            </a:r>
          </a:p>
          <a:p>
            <a:pPr eaLnBrk="1" hangingPunct="1">
              <a:buFontTx/>
              <a:buNone/>
            </a:pPr>
            <a:r>
              <a:rPr lang="ja-JP" altLang="en-US" sz="2400" smtClean="0"/>
              <a:t>研究。</a:t>
            </a:r>
            <a:endParaRPr lang="ja-JP" altLang="en-US" sz="2400" smtClean="0">
              <a:solidFill>
                <a:srgbClr val="FF6600"/>
              </a:solidFill>
            </a:endParaRPr>
          </a:p>
          <a:p>
            <a:pPr eaLnBrk="1" hangingPunct="1">
              <a:buFontTx/>
              <a:buNone/>
            </a:pPr>
            <a:endParaRPr lang="ja-JP" altLang="en-US" sz="2400" smtClean="0"/>
          </a:p>
        </p:txBody>
      </p:sp>
    </p:spTree>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solidFill>
            <a:schemeClr val="tx1"/>
          </a:solidFill>
          <a:prstDash val="dash"/>
          <a:round/>
          <a:headEnd/>
          <a:tailEnd/>
        </a:ln>
        <a:effectLst/>
      </a:spPr>
      <a:bodyPr/>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2099</TotalTime>
  <Words>9558</Words>
  <Application>Microsoft Office PowerPoint</Application>
  <PresentationFormat>画面に合わせる (4:3)</PresentationFormat>
  <Paragraphs>827</Paragraphs>
  <Slides>79</Slides>
  <Notes>79</Notes>
  <HiddenSlides>0</HiddenSlides>
  <MMClips>0</MMClips>
  <ScaleCrop>false</ScaleCrop>
  <HeadingPairs>
    <vt:vector size="8" baseType="variant">
      <vt:variant>
        <vt:lpstr>使用されているフォント</vt:lpstr>
      </vt:variant>
      <vt:variant>
        <vt:i4>13</vt:i4>
      </vt:variant>
      <vt:variant>
        <vt:lpstr>デザイン テンプレート</vt:lpstr>
      </vt:variant>
      <vt:variant>
        <vt:i4>14</vt:i4>
      </vt:variant>
      <vt:variant>
        <vt:lpstr>埋め込まれた OLE サーバー</vt:lpstr>
      </vt:variant>
      <vt:variant>
        <vt:i4>3</vt:i4>
      </vt:variant>
      <vt:variant>
        <vt:lpstr>スライド タイトル</vt:lpstr>
      </vt:variant>
      <vt:variant>
        <vt:i4>79</vt:i4>
      </vt:variant>
    </vt:vector>
  </HeadingPairs>
  <TitlesOfParts>
    <vt:vector size="109" baseType="lpstr">
      <vt:lpstr>Arial</vt:lpstr>
      <vt:lpstr>ＭＳ Ｐゴシック</vt:lpstr>
      <vt:lpstr>Century Gothic</vt:lpstr>
      <vt:lpstr>ＭＳ Ｐ明朝</vt:lpstr>
      <vt:lpstr>Gill Sans MT</vt:lpstr>
      <vt:lpstr>Wingdings 2</vt:lpstr>
      <vt:lpstr>Verdana</vt:lpstr>
      <vt:lpstr>HGｺﾞｼｯｸE</vt:lpstr>
      <vt:lpstr>Wingdings</vt:lpstr>
      <vt:lpstr>Century</vt:lpstr>
      <vt:lpstr>HGSｺﾞｼｯｸE</vt:lpstr>
      <vt:lpstr>Arial Black</vt:lpstr>
      <vt:lpstr>HGS創英角ｺﾞｼｯｸUB</vt:lpstr>
      <vt:lpstr>積み重ねた本のデザイン テンプレート</vt:lpstr>
      <vt:lpstr>標準デザイン</vt:lpstr>
      <vt:lpstr>フレッシュ</vt:lpstr>
      <vt:lpstr>積み重ねた本のデザイン テンプレート</vt:lpstr>
      <vt:lpstr>フレッシュ</vt:lpstr>
      <vt:lpstr>フレッシュ</vt:lpstr>
      <vt:lpstr>フレッシュ</vt:lpstr>
      <vt:lpstr>フレッシュ</vt:lpstr>
      <vt:lpstr>フレッシュ</vt:lpstr>
      <vt:lpstr>フレッシュ</vt:lpstr>
      <vt:lpstr>フレッシュ</vt:lpstr>
      <vt:lpstr>フレッシュ</vt:lpstr>
      <vt:lpstr>フレッシュ</vt:lpstr>
      <vt:lpstr>フレッシュ</vt:lpstr>
      <vt:lpstr>数式</vt:lpstr>
      <vt:lpstr>Equation</vt:lpstr>
      <vt:lpstr>Microsoft 数式 3.0</vt:lpstr>
      <vt:lpstr>スライド 1</vt:lpstr>
      <vt:lpstr>スライド 2</vt:lpstr>
      <vt:lpstr>スライド 3</vt:lpstr>
      <vt:lpstr>第１章　マクロ経済学の役割</vt:lpstr>
      <vt:lpstr>スライド 5</vt:lpstr>
      <vt:lpstr>家計</vt:lpstr>
      <vt:lpstr>金融機関</vt:lpstr>
      <vt:lpstr>政府</vt:lpstr>
      <vt:lpstr>スライド 9</vt:lpstr>
      <vt:lpstr>スライド 10</vt:lpstr>
      <vt:lpstr>スライド 11</vt:lpstr>
      <vt:lpstr>スライド 12</vt:lpstr>
      <vt:lpstr>第2章　経済の活動水準を計る</vt:lpstr>
      <vt:lpstr>スライド 14</vt:lpstr>
      <vt:lpstr>では、一国の経済について考えてみよう！</vt:lpstr>
      <vt:lpstr>A,Bの2人だけの社会を考えてみよう。 仮に・・・</vt:lpstr>
      <vt:lpstr>スライド 17</vt:lpstr>
      <vt:lpstr>スライド 18</vt:lpstr>
      <vt:lpstr>スライド 19</vt:lpstr>
      <vt:lpstr>図２－１</vt:lpstr>
      <vt:lpstr>売上－輸入オレンジの購入代金－缶企業からの購入代金 ＝ジュース企業の粗付加価値</vt:lpstr>
      <vt:lpstr>国内総生産とは・・・</vt:lpstr>
      <vt:lpstr>スライド 23</vt:lpstr>
      <vt:lpstr>スライド 24</vt:lpstr>
      <vt:lpstr>スライド 25</vt:lpstr>
      <vt:lpstr>国民総生産；日本国民がどれだけのものを生産したか</vt:lpstr>
      <vt:lpstr>スライド 27</vt:lpstr>
      <vt:lpstr>スライド 28</vt:lpstr>
      <vt:lpstr>スライド 29</vt:lpstr>
      <vt:lpstr>スライド 30</vt:lpstr>
      <vt:lpstr>スライド 31</vt:lpstr>
      <vt:lpstr>実際に計算してみよう</vt:lpstr>
      <vt:lpstr>第３章　物価の測り方</vt:lpstr>
      <vt:lpstr>スライド 34</vt:lpstr>
      <vt:lpstr>もう少し詳しくみてみると・・・・（次の式には100をかけて％表示に！）</vt:lpstr>
      <vt:lpstr>スライド 36</vt:lpstr>
      <vt:lpstr>スライド 37</vt:lpstr>
      <vt:lpstr>2章の例で考えてみよう</vt:lpstr>
      <vt:lpstr>スライド 39</vt:lpstr>
      <vt:lpstr>スライド 40</vt:lpstr>
      <vt:lpstr>スライド 41</vt:lpstr>
      <vt:lpstr>スライド 42</vt:lpstr>
      <vt:lpstr>スライド 43</vt:lpstr>
      <vt:lpstr>スライド 44</vt:lpstr>
      <vt:lpstr>連鎖指数の計算</vt:lpstr>
      <vt:lpstr>スライド 46</vt:lpstr>
      <vt:lpstr>どいうときに使われているのか・・・？？</vt:lpstr>
      <vt:lpstr>・お金を貸している個人と借りている個人</vt:lpstr>
      <vt:lpstr>スライド 49</vt:lpstr>
      <vt:lpstr>スライド 50</vt:lpstr>
      <vt:lpstr>第４章　経済の成長</vt:lpstr>
      <vt:lpstr>スライド 52</vt:lpstr>
      <vt:lpstr>スライド 53</vt:lpstr>
      <vt:lpstr>労働</vt:lpstr>
      <vt:lpstr>スライド 55</vt:lpstr>
      <vt:lpstr>つまり、</vt:lpstr>
      <vt:lpstr>スライド 57</vt:lpstr>
      <vt:lpstr>つまり、</vt:lpstr>
      <vt:lpstr>スライド 59</vt:lpstr>
      <vt:lpstr>スライド 60</vt:lpstr>
      <vt:lpstr>スライド 61</vt:lpstr>
      <vt:lpstr>スライド 62</vt:lpstr>
      <vt:lpstr>比例係数のａを投入される労働で割った値にしてみよう。 つまり、ａ＝1/Ｌとおいてみる。</vt:lpstr>
      <vt:lpstr>スライド 64</vt:lpstr>
      <vt:lpstr>スライド 65</vt:lpstr>
      <vt:lpstr>グラフでみてみよう。</vt:lpstr>
      <vt:lpstr>スライド 67</vt:lpstr>
      <vt:lpstr>この流れについて式で考えてみる。</vt:lpstr>
      <vt:lpstr>スライド 69</vt:lpstr>
      <vt:lpstr>2点目から次のことがいえる。</vt:lpstr>
      <vt:lpstr>スライド 71</vt:lpstr>
      <vt:lpstr>スライド 72</vt:lpstr>
      <vt:lpstr>スライド 73</vt:lpstr>
      <vt:lpstr>スライド 74</vt:lpstr>
      <vt:lpstr>教育には次の2つの性質がある。</vt:lpstr>
      <vt:lpstr>(b)シグナル効果</vt:lpstr>
      <vt:lpstr>スライド 77</vt:lpstr>
      <vt:lpstr>スライド 78</vt:lpstr>
      <vt:lpstr>スライド 79</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subject/>
  <cp:keywords/>
  <dc:description/>
  <cp:lastModifiedBy> </cp:lastModifiedBy>
  <cp:revision>133</cp:revision>
  <dcterms:created xsi:type="dcterms:W3CDTF">2007-02-13T10:56:40Z</dcterms:created>
  <dcterms:modified xsi:type="dcterms:W3CDTF">2009-06-03T02:40:40Z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